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741" r:id="rId1"/>
  </p:sldMasterIdLst>
  <p:notesMasterIdLst>
    <p:notesMasterId r:id="rId35"/>
  </p:notesMasterIdLst>
  <p:handoutMasterIdLst>
    <p:handoutMasterId r:id="rId36"/>
  </p:handoutMasterIdLst>
  <p:sldIdLst>
    <p:sldId id="258" r:id="rId2"/>
    <p:sldId id="289" r:id="rId3"/>
    <p:sldId id="262" r:id="rId4"/>
    <p:sldId id="261" r:id="rId5"/>
    <p:sldId id="288" r:id="rId6"/>
    <p:sldId id="259" r:id="rId7"/>
    <p:sldId id="270" r:id="rId8"/>
    <p:sldId id="271" r:id="rId9"/>
    <p:sldId id="290" r:id="rId10"/>
    <p:sldId id="273" r:id="rId11"/>
    <p:sldId id="274" r:id="rId12"/>
    <p:sldId id="263" r:id="rId13"/>
    <p:sldId id="275" r:id="rId14"/>
    <p:sldId id="295" r:id="rId15"/>
    <p:sldId id="265" r:id="rId16"/>
    <p:sldId id="287" r:id="rId17"/>
    <p:sldId id="291" r:id="rId18"/>
    <p:sldId id="292" r:id="rId19"/>
    <p:sldId id="293" r:id="rId20"/>
    <p:sldId id="260" r:id="rId21"/>
    <p:sldId id="276" r:id="rId22"/>
    <p:sldId id="267" r:id="rId23"/>
    <p:sldId id="268" r:id="rId24"/>
    <p:sldId id="278" r:id="rId25"/>
    <p:sldId id="282" r:id="rId26"/>
    <p:sldId id="283" r:id="rId27"/>
    <p:sldId id="281" r:id="rId28"/>
    <p:sldId id="279" r:id="rId29"/>
    <p:sldId id="284" r:id="rId30"/>
    <p:sldId id="286" r:id="rId31"/>
    <p:sldId id="269" r:id="rId32"/>
    <p:sldId id="294" r:id="rId33"/>
    <p:sldId id="277" r:id="rId34"/>
  </p:sldIdLst>
  <p:sldSz cx="9144000" cy="6858000" type="screen4x3"/>
  <p:notesSz cx="6888163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8000"/>
    <a:srgbClr val="FFFF99"/>
    <a:srgbClr val="FFFF00"/>
    <a:srgbClr val="0000CC"/>
    <a:srgbClr val="FF2F2F"/>
    <a:srgbClr val="660066"/>
    <a:srgbClr val="66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0643" autoAdjust="0"/>
  </p:normalViewPr>
  <p:slideViewPr>
    <p:cSldViewPr>
      <p:cViewPr varScale="1">
        <p:scale>
          <a:sx n="94" d="100"/>
          <a:sy n="94" d="100"/>
        </p:scale>
        <p:origin x="690" y="84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8032" y="584434"/>
            <a:ext cx="1033132" cy="1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48032" y="9350806"/>
            <a:ext cx="2392430" cy="1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99220" y="9350806"/>
            <a:ext cx="602660" cy="1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8035" y="4758894"/>
            <a:ext cx="4592108" cy="45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6315" y="285430"/>
            <a:ext cx="602660" cy="1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85363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73033" y="286832"/>
            <a:ext cx="395942" cy="153888"/>
          </a:xfrm>
        </p:spPr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70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19" indent="-173319" defTabSz="924367">
              <a:buFont typeface="Arial" panose="020B0604020202020204" pitchFamily="34" charset="0"/>
              <a:buChar char="•"/>
              <a:defRPr/>
            </a:pPr>
            <a:r>
              <a:rPr lang="de-DE" dirty="0" err="1"/>
              <a:t>Zeiterspa</a:t>
            </a:r>
            <a:endParaRPr lang="de-DE" dirty="0"/>
          </a:p>
          <a:p>
            <a:pPr marL="173319" indent="-173319" defTabSz="924367">
              <a:buFont typeface="Arial" panose="020B0604020202020204" pitchFamily="34" charset="0"/>
              <a:buChar char="•"/>
              <a:defRPr/>
            </a:pPr>
            <a:r>
              <a:rPr lang="de-DE" dirty="0"/>
              <a:t>Erklären und </a:t>
            </a:r>
            <a:r>
              <a:rPr lang="de-DE" b="1" dirty="0"/>
              <a:t>Veranschaulichen durch Animationen</a:t>
            </a:r>
            <a:r>
              <a:rPr lang="de-DE" dirty="0"/>
              <a:t>: besonders hilfreich </a:t>
            </a:r>
            <a:r>
              <a:rPr lang="de-DE" b="1" dirty="0"/>
              <a:t>bei dynamischen Vorgängen (z.B. Schwingungen)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673033" y="286832"/>
            <a:ext cx="395942" cy="153888"/>
          </a:xfrm>
        </p:spPr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63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67">
              <a:defRPr/>
            </a:pPr>
            <a:r>
              <a:rPr lang="de-DE" dirty="0"/>
              <a:t>Wie sieht der Einsatz </a:t>
            </a:r>
            <a:r>
              <a:rPr lang="de-DE" dirty="0" err="1"/>
              <a:t>dig</a:t>
            </a:r>
            <a:r>
              <a:rPr lang="de-DE" dirty="0"/>
              <a:t>. Medien in diesem Spannungsfeld nun aus?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673033" y="286832"/>
            <a:ext cx="395942" cy="153888"/>
          </a:xfrm>
        </p:spPr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5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673033" y="286832"/>
            <a:ext cx="395942" cy="153888"/>
          </a:xfrm>
        </p:spPr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18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iPods erwähnen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673033" y="286832"/>
            <a:ext cx="395942" cy="153888"/>
          </a:xfrm>
        </p:spPr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43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19" indent="-173319">
              <a:buFont typeface="Arial" panose="020B0604020202020204" pitchFamily="34" charset="0"/>
              <a:buChar char="•"/>
            </a:pPr>
            <a:r>
              <a:rPr lang="de-DE" dirty="0"/>
              <a:t>Lebensdauer mancher Messwerterfassungssysteme (nach 10 bis 15 Jahren) erreicht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b="1" dirty="0">
                <a:sym typeface="Wingdings" panose="05000000000000000000" pitchFamily="2" charset="2"/>
              </a:rPr>
              <a:t>Überlegungen zu Ersatzanschaffungen </a:t>
            </a:r>
            <a:endParaRPr lang="de-DE" b="1" dirty="0"/>
          </a:p>
          <a:p>
            <a:pPr marL="173319" indent="-173319">
              <a:buFont typeface="Arial" panose="020B0604020202020204" pitchFamily="34" charset="0"/>
              <a:buChar char="•"/>
            </a:pPr>
            <a:r>
              <a:rPr lang="de-DE" dirty="0"/>
              <a:t>In Zukunft </a:t>
            </a:r>
            <a:r>
              <a:rPr lang="de-DE" b="1" dirty="0"/>
              <a:t>teure Doppelanschaffungen vermeiden:</a:t>
            </a:r>
            <a:r>
              <a:rPr lang="de-DE" dirty="0"/>
              <a:t> </a:t>
            </a:r>
            <a:r>
              <a:rPr lang="de-DE" strike="sngStrike" dirty="0"/>
              <a:t>Tablets </a:t>
            </a:r>
            <a:r>
              <a:rPr lang="de-DE" b="1" strike="sngStrike" dirty="0"/>
              <a:t>und</a:t>
            </a:r>
            <a:r>
              <a:rPr lang="de-DE" strike="sngStrike" dirty="0"/>
              <a:t> Messwerterfassungssysteme</a:t>
            </a:r>
            <a:endParaRPr lang="de-DE" dirty="0"/>
          </a:p>
          <a:p>
            <a:pPr marL="173319" indent="-173319">
              <a:buFont typeface="Arial" panose="020B0604020202020204" pitchFamily="34" charset="0"/>
              <a:buChar char="•"/>
            </a:pPr>
            <a:r>
              <a:rPr lang="de-DE" dirty="0"/>
              <a:t>Nachteile von Funksensoren: </a:t>
            </a:r>
            <a:r>
              <a:rPr lang="de-DE" b="1" dirty="0"/>
              <a:t>Laden der Akkus nötig</a:t>
            </a:r>
            <a:r>
              <a:rPr lang="de-DE" dirty="0"/>
              <a:t> (Tipp: 10-fach UBS-Ladegeräte anschaffen), </a:t>
            </a:r>
          </a:p>
          <a:p>
            <a:pPr marL="173319" indent="-173319">
              <a:buFont typeface="Arial" panose="020B0604020202020204" pitchFamily="34" charset="0"/>
              <a:buChar char="•"/>
            </a:pPr>
            <a:r>
              <a:rPr lang="de-DE" b="1" dirty="0"/>
              <a:t>Beispiele zum Ausprobieren </a:t>
            </a:r>
            <a:r>
              <a:rPr lang="de-DE" dirty="0"/>
              <a:t>in der folgenden „praktischen“ Phase</a:t>
            </a:r>
          </a:p>
          <a:p>
            <a:pPr marL="173319" indent="-173319">
              <a:buFont typeface="Arial" panose="020B0604020202020204" pitchFamily="34" charset="0"/>
              <a:buChar char="•"/>
            </a:pPr>
            <a:r>
              <a:rPr lang="de-DE" b="1" dirty="0"/>
              <a:t>Funksensoren sind Verfügbar von </a:t>
            </a:r>
            <a:r>
              <a:rPr lang="de-DE" b="1" dirty="0" err="1"/>
              <a:t>Pasco</a:t>
            </a:r>
            <a:r>
              <a:rPr lang="de-DE" b="1" dirty="0"/>
              <a:t>, Vernier, </a:t>
            </a:r>
            <a:r>
              <a:rPr lang="de-DE" b="1" dirty="0" err="1"/>
              <a:t>Phywe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Cassy</a:t>
            </a:r>
            <a:r>
              <a:rPr lang="de-DE" dirty="0"/>
              <a:t> von </a:t>
            </a:r>
            <a:r>
              <a:rPr lang="de-DE" dirty="0" err="1"/>
              <a:t>Leybold</a:t>
            </a:r>
            <a:r>
              <a:rPr lang="de-DE" dirty="0"/>
              <a:t> benötigt zusätzlich zum Sensor ein Pocket-Cassy-2 </a:t>
            </a:r>
            <a:r>
              <a:rPr lang="de-DE" dirty="0" err="1"/>
              <a:t>Bluethooth</a:t>
            </a:r>
            <a:r>
              <a:rPr lang="de-DE" dirty="0"/>
              <a:t>-Modul für knapp 400€ und ist daher deutlich teurer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602501" y="286832"/>
            <a:ext cx="466474" cy="153888"/>
          </a:xfrm>
        </p:spPr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25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Kritische Aspekte der Beispiel-App (Wasserstoffatom):  </a:t>
            </a:r>
            <a:r>
              <a:rPr lang="de-DE" b="1" dirty="0"/>
              <a:t>Fachlich</a:t>
            </a:r>
            <a:r>
              <a:rPr lang="de-DE" dirty="0"/>
              <a:t> zeitgemäß?  </a:t>
            </a:r>
            <a:r>
              <a:rPr lang="de-DE" b="1" dirty="0"/>
              <a:t>Passung zum Unterricht</a:t>
            </a:r>
            <a:r>
              <a:rPr lang="de-DE" dirty="0"/>
              <a:t>?  </a:t>
            </a:r>
            <a:r>
              <a:rPr lang="de-DE" b="1" dirty="0"/>
              <a:t>Was</a:t>
            </a:r>
            <a:r>
              <a:rPr lang="de-DE" dirty="0"/>
              <a:t> können Schüler hier </a:t>
            </a:r>
            <a:r>
              <a:rPr lang="de-DE" b="1" dirty="0"/>
              <a:t>lernen / Nutzen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602501" y="286832"/>
            <a:ext cx="466474" cy="153888"/>
          </a:xfrm>
        </p:spPr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02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Wichtige Bemerkungen zu dieser App: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angenehmes Aussehen und 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aber fehlerhafte Darstellung: Teilchen fliegen (je nach Parametern) auch außerhalb des B-Feldes weiter auf Kreisbahn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App ändern (Verweis ZPG-Modul von M. Ziegler) oder andere App verwenden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eigene Qualitätskontrolle ist bei </a:t>
            </a:r>
            <a:r>
              <a:rPr lang="de-DE" dirty="0" err="1">
                <a:sym typeface="Wingdings" panose="05000000000000000000" pitchFamily="2" charset="2"/>
              </a:rPr>
              <a:t>Geogebra</a:t>
            </a:r>
            <a:r>
              <a:rPr lang="de-DE" dirty="0">
                <a:sym typeface="Wingdings" panose="05000000000000000000" pitchFamily="2" charset="2"/>
              </a:rPr>
              <a:t>-Apps </a:t>
            </a:r>
            <a:r>
              <a:rPr lang="de-DE" dirty="0" err="1">
                <a:sym typeface="Wingdings" panose="05000000000000000000" pitchFamily="2" charset="2"/>
              </a:rPr>
              <a:t>unablässlich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92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35336"/>
            <a:ext cx="4786944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40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 </a:t>
            </a:r>
            <a:fld id="{7317BCA4-C291-41D3-9721-8E93A773DD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786944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https://phet.colorado.edu/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bo-physik.de/index.html" TargetMode="Externa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geogebra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k-apps.uni-mainz.de/appd" TargetMode="External"/><Relationship Id="rId2" Type="http://schemas.openxmlformats.org/officeDocument/2006/relationships/hyperlink" Target="http://milq.tu-bs.de/materialien/simulationsprogram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rlot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pps_zum_vortrag/geogebra-_Hydrogen-Atom-Energy-Levels_Tom_Walsh.gg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apps_zum_vortrag/phet_radio-waves_de.ja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pps_zum_vortrag/phet_wave_interference_de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apps_zum_vortrag/geogebra+_welleninterferenz_wasser_tom_walsh.ggb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pps_zum_vortrag/geogebra+_Charged-Particle-in-a-Magnetic-Field-3D_Tom_Walsh.gg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apps_zum_vortrag/geogebra+-_Zeigerdarstellung_Federpendel_D_Azesberger.gg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XdW2SjQ8" TargetMode="External"/><Relationship Id="rId3" Type="http://schemas.openxmlformats.org/officeDocument/2006/relationships/hyperlink" Target="http://milq.tu-bs.de/" TargetMode="External"/><Relationship Id="rId7" Type="http://schemas.openxmlformats.org/officeDocument/2006/relationships/hyperlink" Target="https://www.geogebra.org/m/ZPwQB4Ag" TargetMode="External"/><Relationship Id="rId2" Type="http://schemas.openxmlformats.org/officeDocument/2006/relationships/hyperlink" Target="http://www.mabo-physik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et.colorado.edu/de/simulation/wave-interference" TargetMode="External"/><Relationship Id="rId11" Type="http://schemas.openxmlformats.org/officeDocument/2006/relationships/hyperlink" Target="https://www.geogebra.org/m/mJ7xTZGb" TargetMode="External"/><Relationship Id="rId5" Type="http://schemas.openxmlformats.org/officeDocument/2006/relationships/hyperlink" Target="https://phet.colorado.edu/de/simulation/legacy/radio-waves" TargetMode="External"/><Relationship Id="rId10" Type="http://schemas.openxmlformats.org/officeDocument/2006/relationships/hyperlink" Target="https://www.geogebra.org/m/aX3ZRFhX" TargetMode="External"/><Relationship Id="rId4" Type="http://schemas.openxmlformats.org/officeDocument/2006/relationships/hyperlink" Target="https://www.geogebra.org/m/HjhJaZXm" TargetMode="External"/><Relationship Id="rId9" Type="http://schemas.openxmlformats.org/officeDocument/2006/relationships/hyperlink" Target="https://www.geogebra.org/m/d49WYAu3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Digitale Medien</a:t>
            </a:r>
            <a:br>
              <a:rPr lang="de-DE" dirty="0"/>
            </a:br>
            <a:r>
              <a:rPr lang="de-DE" dirty="0"/>
              <a:t>in der Kursstufe Physik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Matthias Theis</a:t>
            </a:r>
          </a:p>
          <a:p>
            <a:r>
              <a:rPr lang="de-DE" dirty="0"/>
              <a:t>ZPG VI – Physik</a:t>
            </a:r>
          </a:p>
          <a:p>
            <a:r>
              <a:rPr lang="de-DE" sz="2000" dirty="0"/>
              <a:t>(</a:t>
            </a:r>
            <a:r>
              <a:rPr lang="de-DE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r>
              <a:rPr lang="de-DE" sz="2000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0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A8C833-9AB3-4841-AD75-2A9DD3558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784106" cy="532859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>
                <a:sym typeface="Wingdings" panose="05000000000000000000" pitchFamily="2" charset="2"/>
              </a:rPr>
              <a:t>Aktuelle Entwicklung bei Messwerterfassungssystemen</a:t>
            </a:r>
          </a:p>
          <a:p>
            <a:r>
              <a:rPr lang="de-DE" sz="2000" b="1" dirty="0"/>
              <a:t>Funksysteme mit drahtloser Verbindung zum Sensor</a:t>
            </a:r>
          </a:p>
          <a:p>
            <a:pPr lvl="1">
              <a:spcAft>
                <a:spcPts val="900"/>
              </a:spcAft>
            </a:pPr>
            <a:r>
              <a:rPr lang="de-DE" dirty="0"/>
              <a:t>Messwerte per (Bluetooth-)Funk drahtlos auf Tablet / Notebook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</a:t>
            </a:r>
          </a:p>
          <a:p>
            <a:pPr lvl="1"/>
            <a:r>
              <a:rPr lang="de-DE" sz="1900" dirty="0"/>
              <a:t>keine störenden Kabel bei Schwingungen, (Kreis-)Bewegungen, …</a:t>
            </a:r>
          </a:p>
          <a:p>
            <a:pPr lvl="1"/>
            <a:r>
              <a:rPr lang="de-DE" sz="1900" dirty="0"/>
              <a:t>Funksensoren kompatibel mit Computern, Tablets und Smartphones </a:t>
            </a:r>
          </a:p>
          <a:p>
            <a:pPr lvl="1"/>
            <a:r>
              <a:rPr lang="de-DE" sz="1900" dirty="0">
                <a:sym typeface="Wingdings" panose="05000000000000000000" pitchFamily="2" charset="2"/>
              </a:rPr>
              <a:t>Funkadapter für bereits vorhandene Sensoren erhältlich</a:t>
            </a:r>
          </a:p>
          <a:p>
            <a:pPr lvl="1"/>
            <a:r>
              <a:rPr lang="de-DE" sz="1900" dirty="0"/>
              <a:t>Messwerte direkt auf dem Tablet / Computer </a:t>
            </a:r>
            <a:r>
              <a:rPr lang="de-DE" sz="1900" dirty="0">
                <a:sym typeface="Wingdings" panose="05000000000000000000" pitchFamily="2" charset="2"/>
              </a:rPr>
              <a:t> </a:t>
            </a:r>
            <a:r>
              <a:rPr lang="de-DE" sz="1900" dirty="0"/>
              <a:t>Auswerten, Präsentieren</a:t>
            </a:r>
          </a:p>
          <a:p>
            <a:pPr lvl="1"/>
            <a:r>
              <a:rPr lang="de-DE" sz="1900" dirty="0"/>
              <a:t>Funksensoren zur Zeit verfügbar von </a:t>
            </a:r>
            <a:r>
              <a:rPr lang="de-DE" sz="1900" dirty="0" err="1"/>
              <a:t>Pasco</a:t>
            </a:r>
            <a:r>
              <a:rPr lang="de-DE" sz="1900" dirty="0"/>
              <a:t>, </a:t>
            </a:r>
            <a:r>
              <a:rPr lang="de-DE" sz="1900" dirty="0" err="1"/>
              <a:t>Phywe</a:t>
            </a:r>
            <a:r>
              <a:rPr lang="de-DE" sz="1900" dirty="0"/>
              <a:t> und Vernier</a:t>
            </a:r>
          </a:p>
          <a:p>
            <a:pPr lvl="1"/>
            <a:r>
              <a:rPr lang="de-DE" sz="1900" dirty="0"/>
              <a:t>Nachteil: Akkus der Funksensoren müssen geladen werden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DFBA34-7591-41E6-BB0E-79CF780A6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Messwerterfassungssysteme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49AE7E-5BE7-4C28-82A1-6C023B738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D9987-D11A-4240-92A5-B99A9C48BE78}"/>
              </a:ext>
            </a:extLst>
          </p:cNvPr>
          <p:cNvGrpSpPr/>
          <p:nvPr/>
        </p:nvGrpSpPr>
        <p:grpSpPr>
          <a:xfrm>
            <a:off x="1115616" y="2276873"/>
            <a:ext cx="7372673" cy="1585014"/>
            <a:chOff x="1115616" y="2276872"/>
            <a:chExt cx="7372673" cy="1629181"/>
          </a:xfrm>
        </p:grpSpPr>
        <p:pic>
          <p:nvPicPr>
            <p:cNvPr id="5" name="Inhaltsplatzhalter 4">
              <a:extLst>
                <a:ext uri="{FF2B5EF4-FFF2-40B4-BE49-F238E27FC236}">
                  <a16:creationId xmlns:a16="http://schemas.microsoft.com/office/drawing/2014/main" id="{CAE58519-EB78-45D5-BD16-48EE9554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6176" y="2276872"/>
              <a:ext cx="2332113" cy="162918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5FF4D42-E714-4C50-AF50-D74466558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616" y="2276872"/>
              <a:ext cx="1530419" cy="1629181"/>
            </a:xfrm>
            <a:prstGeom prst="rect">
              <a:avLst/>
            </a:prstGeom>
          </p:spPr>
        </p:pic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D7687BC-28F3-4751-8A2F-E90F0CBA48D5}"/>
                </a:ext>
              </a:extLst>
            </p:cNvPr>
            <p:cNvGrpSpPr/>
            <p:nvPr/>
          </p:nvGrpSpPr>
          <p:grpSpPr>
            <a:xfrm rot="2605472">
              <a:off x="2305272" y="2630555"/>
              <a:ext cx="914400" cy="914400"/>
              <a:chOff x="2987824" y="2758426"/>
              <a:chExt cx="914400" cy="914400"/>
            </a:xfrm>
          </p:grpSpPr>
          <p:sp>
            <p:nvSpPr>
              <p:cNvPr id="10" name="Bogen 9">
                <a:extLst>
                  <a:ext uri="{FF2B5EF4-FFF2-40B4-BE49-F238E27FC236}">
                    <a16:creationId xmlns:a16="http://schemas.microsoft.com/office/drawing/2014/main" id="{72376113-A535-423D-864A-A7014D820A36}"/>
                  </a:ext>
                </a:extLst>
              </p:cNvPr>
              <p:cNvSpPr/>
              <p:nvPr/>
            </p:nvSpPr>
            <p:spPr>
              <a:xfrm>
                <a:off x="2987824" y="2758426"/>
                <a:ext cx="914400" cy="914400"/>
              </a:xfrm>
              <a:prstGeom prst="arc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" name="Bogen 10">
                <a:extLst>
                  <a:ext uri="{FF2B5EF4-FFF2-40B4-BE49-F238E27FC236}">
                    <a16:creationId xmlns:a16="http://schemas.microsoft.com/office/drawing/2014/main" id="{12A0FADF-1EA3-4953-BC2B-6E9F8BC58F2D}"/>
                  </a:ext>
                </a:extLst>
              </p:cNvPr>
              <p:cNvSpPr/>
              <p:nvPr/>
            </p:nvSpPr>
            <p:spPr>
              <a:xfrm>
                <a:off x="3102753" y="2872896"/>
                <a:ext cx="681493" cy="681493"/>
              </a:xfrm>
              <a:prstGeom prst="arc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Bogen 11">
                <a:extLst>
                  <a:ext uri="{FF2B5EF4-FFF2-40B4-BE49-F238E27FC236}">
                    <a16:creationId xmlns:a16="http://schemas.microsoft.com/office/drawing/2014/main" id="{1DBDD0AB-735C-41E7-8688-8DD366E34BF6}"/>
                  </a:ext>
                </a:extLst>
              </p:cNvPr>
              <p:cNvSpPr/>
              <p:nvPr/>
            </p:nvSpPr>
            <p:spPr>
              <a:xfrm>
                <a:off x="3225118" y="2988264"/>
                <a:ext cx="448114" cy="448114"/>
              </a:xfrm>
              <a:prstGeom prst="arc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321E8833-526D-4BF9-8E24-970EF4BD460E}"/>
                  </a:ext>
                </a:extLst>
              </p:cNvPr>
              <p:cNvSpPr/>
              <p:nvPr/>
            </p:nvSpPr>
            <p:spPr>
              <a:xfrm>
                <a:off x="3457208" y="3123632"/>
                <a:ext cx="72008" cy="7200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77F5FC6-8484-4F43-A300-10CBE5A0FEB8}"/>
                </a:ext>
              </a:extLst>
            </p:cNvPr>
            <p:cNvGrpSpPr/>
            <p:nvPr/>
          </p:nvGrpSpPr>
          <p:grpSpPr>
            <a:xfrm rot="2605472">
              <a:off x="4529942" y="2410462"/>
              <a:ext cx="1362000" cy="1362000"/>
              <a:chOff x="2987824" y="2758426"/>
              <a:chExt cx="914400" cy="914400"/>
            </a:xfrm>
          </p:grpSpPr>
          <p:sp>
            <p:nvSpPr>
              <p:cNvPr id="17" name="Bogen 16">
                <a:extLst>
                  <a:ext uri="{FF2B5EF4-FFF2-40B4-BE49-F238E27FC236}">
                    <a16:creationId xmlns:a16="http://schemas.microsoft.com/office/drawing/2014/main" id="{70123DA5-3EEF-4C53-B8E3-0D1DBF655C28}"/>
                  </a:ext>
                </a:extLst>
              </p:cNvPr>
              <p:cNvSpPr/>
              <p:nvPr/>
            </p:nvSpPr>
            <p:spPr>
              <a:xfrm>
                <a:off x="2987824" y="2758426"/>
                <a:ext cx="914400" cy="914400"/>
              </a:xfrm>
              <a:prstGeom prst="arc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Bogen 17">
                <a:extLst>
                  <a:ext uri="{FF2B5EF4-FFF2-40B4-BE49-F238E27FC236}">
                    <a16:creationId xmlns:a16="http://schemas.microsoft.com/office/drawing/2014/main" id="{9B88515A-F0B6-4718-859B-9DFA49E2EDB6}"/>
                  </a:ext>
                </a:extLst>
              </p:cNvPr>
              <p:cNvSpPr/>
              <p:nvPr/>
            </p:nvSpPr>
            <p:spPr>
              <a:xfrm>
                <a:off x="3102753" y="2872896"/>
                <a:ext cx="681493" cy="681493"/>
              </a:xfrm>
              <a:prstGeom prst="arc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Bogen 18">
                <a:extLst>
                  <a:ext uri="{FF2B5EF4-FFF2-40B4-BE49-F238E27FC236}">
                    <a16:creationId xmlns:a16="http://schemas.microsoft.com/office/drawing/2014/main" id="{F8498CCE-37DA-49AE-9F52-E7B1C92632F5}"/>
                  </a:ext>
                </a:extLst>
              </p:cNvPr>
              <p:cNvSpPr/>
              <p:nvPr/>
            </p:nvSpPr>
            <p:spPr>
              <a:xfrm>
                <a:off x="3225118" y="2988264"/>
                <a:ext cx="448114" cy="448114"/>
              </a:xfrm>
              <a:prstGeom prst="arc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5BACCD-4924-4A7F-BAF4-70C7E6E19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E96B9F5-E336-4714-B7A0-75709951401F}"/>
              </a:ext>
            </a:extLst>
          </p:cNvPr>
          <p:cNvSpPr txBox="1"/>
          <p:nvPr/>
        </p:nvSpPr>
        <p:spPr>
          <a:xfrm>
            <a:off x="1031165" y="3827140"/>
            <a:ext cx="554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Fotos und Abbildungen: M. Theis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Quelle der App auf dem Foto rechts: https://play.google.com/store/apps/details?id=com.isbx.pasco.Spark</a:t>
            </a:r>
          </a:p>
        </p:txBody>
      </p:sp>
    </p:spTree>
    <p:extLst>
      <p:ext uri="{BB962C8B-B14F-4D97-AF65-F5344CB8AC3E}">
        <p14:creationId xmlns:p14="http://schemas.microsoft.com/office/powerpoint/2010/main" val="23838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A8C833-9AB3-4841-AD75-2A9DD3558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784106" cy="5400600"/>
          </a:xfrm>
        </p:spPr>
        <p:txBody>
          <a:bodyPr/>
          <a:lstStyle/>
          <a:p>
            <a:r>
              <a:rPr lang="de-DE" b="1" dirty="0"/>
              <a:t>Typisch Experimente mit Messwerterfassungssystemen</a:t>
            </a:r>
          </a:p>
          <a:p>
            <a:pPr lvl="1"/>
            <a:r>
              <a:rPr lang="de-DE" dirty="0"/>
              <a:t>Schwingungen mit Ultraschall- oder Beschleunigungssensor erfassen</a:t>
            </a:r>
          </a:p>
          <a:p>
            <a:pPr lvl="1"/>
            <a:r>
              <a:rPr lang="de-DE" dirty="0"/>
              <a:t>Federschwingungen mit Kraftsensor und Ortssensor* erfassen (*Ultraschallsensor; Drehrad, über das ein Faden läuft; …)</a:t>
            </a:r>
          </a:p>
          <a:p>
            <a:pPr lvl="1"/>
            <a:r>
              <a:rPr lang="de-DE" dirty="0"/>
              <a:t>Schall: Frequenzen und Schallpegel messen </a:t>
            </a:r>
            <a:br>
              <a:rPr lang="de-DE" dirty="0"/>
            </a:br>
            <a:r>
              <a:rPr lang="de-DE" dirty="0"/>
              <a:t>(Schwingungsbild und Frequenzspektrum)</a:t>
            </a:r>
          </a:p>
          <a:p>
            <a:pPr lvl="1"/>
            <a:r>
              <a:rPr lang="de-DE" dirty="0"/>
              <a:t>Laden und Entladen von Kondensatoren</a:t>
            </a:r>
          </a:p>
          <a:p>
            <a:pPr lvl="1"/>
            <a:r>
              <a:rPr lang="de-DE" dirty="0"/>
              <a:t>Mit Magnetfeldsonden Magnetfelder untersuchen</a:t>
            </a:r>
          </a:p>
          <a:p>
            <a:pPr lvl="1"/>
            <a:r>
              <a:rPr lang="de-DE" dirty="0"/>
              <a:t>Induktionsspannungen messen</a:t>
            </a:r>
          </a:p>
          <a:p>
            <a:pPr lvl="1"/>
            <a:r>
              <a:rPr lang="de-DE" dirty="0"/>
              <a:t>Drehfrequenz und Spannung beim Generator messen</a:t>
            </a:r>
          </a:p>
          <a:p>
            <a:pPr lvl="1"/>
            <a:r>
              <a:rPr lang="de-DE" dirty="0"/>
              <a:t>Spannung und Stromstärke beim elektromagnetischen Schwingkreis</a:t>
            </a:r>
          </a:p>
          <a:p>
            <a:pPr lvl="1"/>
            <a:r>
              <a:rPr lang="de-DE" dirty="0"/>
              <a:t>Interferenzmuster mit Lichtsensoren vermessen</a:t>
            </a:r>
          </a:p>
          <a:p>
            <a:r>
              <a:rPr lang="de-DE" b="1" dirty="0"/>
              <a:t>Liste der dazu benötigten Sensoren:</a:t>
            </a:r>
          </a:p>
          <a:p>
            <a:pPr marL="714375" lvl="1" indent="0">
              <a:buNone/>
            </a:pPr>
            <a:r>
              <a:rPr lang="de-DE" dirty="0"/>
              <a:t>Ultraschallsensor (</a:t>
            </a:r>
            <a:r>
              <a:rPr lang="de-DE" i="1" dirty="0"/>
              <a:t>s-, v-, a-</a:t>
            </a:r>
            <a:r>
              <a:rPr lang="de-DE" dirty="0"/>
              <a:t>Messung), Drehsensor, Beschleunigungs-sensor, Kraftsensor, Mikrofon, </a:t>
            </a:r>
            <a:r>
              <a:rPr lang="de-DE" i="1" dirty="0"/>
              <a:t>U</a:t>
            </a:r>
            <a:r>
              <a:rPr lang="de-DE" dirty="0"/>
              <a:t>-Sensor, </a:t>
            </a:r>
            <a:r>
              <a:rPr lang="de-DE" i="1" dirty="0"/>
              <a:t>I</a:t>
            </a:r>
            <a:r>
              <a:rPr lang="de-DE" dirty="0"/>
              <a:t>-Sensor, </a:t>
            </a:r>
            <a:r>
              <a:rPr lang="de-DE" i="1" dirty="0"/>
              <a:t>B</a:t>
            </a:r>
            <a:r>
              <a:rPr lang="de-DE" dirty="0"/>
              <a:t>-Sensor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DFBA34-7591-41E6-BB0E-79CF780A6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Messwerterfassungssysteme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49AE7E-5BE7-4C28-82A1-6C023B738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114AB9-6BF6-46A7-A64D-877B47C5A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59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0B2E44E-E2D5-4FA6-AA97-A4E7F770E6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Schwingungen: </a:t>
            </a:r>
            <a:r>
              <a:rPr lang="de-DE" b="1" i="1" dirty="0"/>
              <a:t>s(t), v(t)</a:t>
            </a:r>
            <a:r>
              <a:rPr lang="de-DE" b="1" dirty="0"/>
              <a:t> und </a:t>
            </a:r>
            <a:r>
              <a:rPr lang="de-DE" b="1" i="1" dirty="0"/>
              <a:t>a(t)</a:t>
            </a:r>
            <a:r>
              <a:rPr lang="de-DE" b="1" dirty="0"/>
              <a:t> lassen sich auch mittels Videoanalyse untersuchen</a:t>
            </a:r>
          </a:p>
          <a:p>
            <a:pPr lvl="1"/>
            <a:r>
              <a:rPr lang="de-DE" dirty="0"/>
              <a:t>Zeitsparende Variante: Videoanalyse mit Tablets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(Kamera und Computer in einem, keine Kompatibilitätsprobleme)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Gegebenenfalls Stativhalterung für Tablets anschaffen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Videoanalyse am Tablet: experimentelle Hausaufgaben möglich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r>
              <a:rPr lang="de-DE" b="1" dirty="0">
                <a:sym typeface="Wingdings" panose="05000000000000000000" pitchFamily="2" charset="2"/>
              </a:rPr>
              <a:t>Video- oder Fotoanalyse bei anderen Themen: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Auslenkung eines Pendels mit einer geladenen Kugel im homogenen elektrischen Feld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Fotos mit Maßstab zur Untersuchung von Interferenzmustern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Interferenzmuster mit Videoanalyse untersuchen: Positionen der Maxima anklicken statt auszumessen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1546DF-9DAF-48F9-90F6-1279C476B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Videoanalyse / Fotoanalyse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ECEBD7-AEA3-4963-8A8F-FC3AA5F51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701363-24EA-470F-BD99-CD0A729FA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7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6F97147-59D5-427B-9488-754B21A49E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Schallanalyse mit dem Mikrofon:</a:t>
            </a:r>
            <a:br>
              <a:rPr lang="de-DE" b="1" dirty="0"/>
            </a:br>
            <a:r>
              <a:rPr lang="de-DE" dirty="0"/>
              <a:t>Schwingungen und Wellen</a:t>
            </a:r>
            <a:br>
              <a:rPr lang="de-DE" dirty="0"/>
            </a:br>
            <a:r>
              <a:rPr lang="de-DE" dirty="0">
                <a:solidFill>
                  <a:srgbClr val="006600"/>
                </a:solidFill>
                <a:sym typeface="Wingdings" panose="05000000000000000000" pitchFamily="2" charset="2"/>
              </a:rPr>
              <a:t> Material der ZPG VI, Kap. 3 von M. Ziegler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/>
          </a:p>
          <a:p>
            <a:r>
              <a:rPr lang="de-DE" b="1" dirty="0"/>
              <a:t>Messungen mit den Beschleunigungssensor: </a:t>
            </a:r>
            <a:r>
              <a:rPr lang="de-DE" dirty="0"/>
              <a:t>Schwingungen</a:t>
            </a:r>
            <a:br>
              <a:rPr lang="de-DE" dirty="0"/>
            </a:br>
            <a:r>
              <a:rPr lang="de-DE" dirty="0">
                <a:solidFill>
                  <a:srgbClr val="006600"/>
                </a:solidFill>
                <a:sym typeface="Wingdings" panose="05000000000000000000" pitchFamily="2" charset="2"/>
              </a:rPr>
              <a:t> Material der ZPG VI, Kap. 3 von M. Ziegler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F3ABAA-A2BC-4A01-B000-5F209E8B9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Smartphone-Sensoren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77FF4B-84C3-4BD3-ACE4-CDEA6040E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5178C0-C0F7-4853-A2D8-A9518A3CF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1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8CBBED2-59ED-439C-822D-05A4092C9F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Allgemeines zu digitalen Medien in der Physik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Messwerterfassungssysteme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Smartphone-Sensoren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 err="1"/>
              <a:t>Physikapps</a:t>
            </a:r>
            <a:br>
              <a:rPr lang="de-DE" b="1" dirty="0"/>
            </a:br>
            <a:endParaRPr lang="de-DE" b="1" dirty="0"/>
          </a:p>
          <a:p>
            <a:pPr marL="0" indent="0" algn="ctr">
              <a:buNone/>
            </a:pPr>
            <a:r>
              <a:rPr lang="de-DE" b="1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89EC13-173F-4C7A-9257-2C3A24B3C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Einsatz digitaler Medien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8618D6-478F-4D70-AD54-87A65F3CE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BD9D03-2E12-4B58-BA3E-483F000B6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1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0823DCB-85B3-4C65-9875-559AC44009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Begriff Physik-Apps in diesem Vortrag: </a:t>
            </a:r>
          </a:p>
          <a:p>
            <a:pPr lvl="1"/>
            <a:r>
              <a:rPr lang="de-DE" dirty="0"/>
              <a:t>Aminationen und Simulationen </a:t>
            </a:r>
            <a:br>
              <a:rPr lang="de-DE" dirty="0"/>
            </a:br>
            <a:r>
              <a:rPr lang="de-DE" dirty="0"/>
              <a:t>zu physikalischen Vorgängen</a:t>
            </a:r>
          </a:p>
          <a:p>
            <a:pPr lvl="1"/>
            <a:r>
              <a:rPr lang="de-DE" dirty="0"/>
              <a:t>Apps auf Computern sowie </a:t>
            </a:r>
            <a:br>
              <a:rPr lang="de-DE" dirty="0"/>
            </a:br>
            <a:r>
              <a:rPr lang="de-DE" dirty="0"/>
              <a:t>auf Tablets oder Smartphones</a:t>
            </a:r>
          </a:p>
          <a:p>
            <a:pPr marL="457200" lvl="1" indent="0">
              <a:buNone/>
            </a:pPr>
            <a:br>
              <a:rPr lang="de-DE" dirty="0"/>
            </a:br>
            <a:endParaRPr lang="de-DE" dirty="0"/>
          </a:p>
          <a:p>
            <a:pPr marL="457200" lvl="1" indent="0">
              <a:buNone/>
            </a:pPr>
            <a:br>
              <a:rPr lang="de-DE" dirty="0"/>
            </a:br>
            <a:endParaRPr lang="de-DE" dirty="0"/>
          </a:p>
          <a:p>
            <a:r>
              <a:rPr lang="de-DE" b="1" dirty="0"/>
              <a:t>Physik-Apps: Online- oder Offline?</a:t>
            </a:r>
          </a:p>
          <a:p>
            <a:pPr lvl="1"/>
            <a:r>
              <a:rPr lang="de-DE" dirty="0"/>
              <a:t>einige Physik-Apps sind leider nur online nutzbar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Problematik eines (verlässlichen) Internetzugangs</a:t>
            </a:r>
          </a:p>
          <a:p>
            <a:r>
              <a:rPr lang="de-DE" b="1" dirty="0"/>
              <a:t>Eventuell benötigte Anwendungen / Umgebungen:</a:t>
            </a:r>
          </a:p>
          <a:p>
            <a:pPr lvl="1"/>
            <a:r>
              <a:rPr lang="de-DE" dirty="0"/>
              <a:t>einige ältere Physik-Apps nutzen noch Java oder einen Flash-Player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auf vielen Systemen </a:t>
            </a:r>
            <a:r>
              <a:rPr lang="de-DE" dirty="0"/>
              <a:t>aus Sicherheitsgründen blockiert</a:t>
            </a:r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D09A7A3-6406-4FF0-A9E0-23D21DECE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Physik-Apps in der Kursstufe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14739-2C42-446D-8666-A7492F3AB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3C75979-D3F6-46CF-8DA4-C0D0EC6E1D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352456"/>
            <a:ext cx="3128306" cy="231677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305417-641D-4F92-843B-18202A7DD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162514-9269-4415-869D-EBF7D16D6A2B}"/>
              </a:ext>
            </a:extLst>
          </p:cNvPr>
          <p:cNvSpPr txBox="1"/>
          <p:nvPr/>
        </p:nvSpPr>
        <p:spPr>
          <a:xfrm>
            <a:off x="4644008" y="3685836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Foto: M. Theis, gezeigte App: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PhET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https://phet.colorado.edu/</a:t>
            </a:r>
            <a:b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de/simulation/capacitor-lab-basics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(CC BY 4.0)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65461E-87AF-44E9-BAC4-960B6EAF0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891610" cy="532859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/>
              <a:t>Beispiele für Sammlungen offline nutzbarer Physik-Apps:</a:t>
            </a:r>
          </a:p>
          <a:p>
            <a:r>
              <a:rPr lang="de-DE" sz="2000" b="1" dirty="0" err="1"/>
              <a:t>PhET</a:t>
            </a:r>
            <a:r>
              <a:rPr lang="de-DE" sz="2000" b="1" dirty="0"/>
              <a:t> Interaktive Simulationen</a:t>
            </a:r>
          </a:p>
          <a:p>
            <a:pPr lvl="1"/>
            <a:r>
              <a:rPr lang="de-DE" sz="1600" dirty="0">
                <a:hlinkClick r:id="rId2"/>
              </a:rPr>
              <a:t>https://phet.colorado.edu/de/</a:t>
            </a:r>
            <a:endParaRPr lang="de-DE" sz="1600" dirty="0"/>
          </a:p>
          <a:p>
            <a:pPr lvl="1"/>
            <a:r>
              <a:rPr lang="de-DE" sz="1600" dirty="0"/>
              <a:t>Kostenfreie Nutzung (</a:t>
            </a:r>
            <a:r>
              <a:rPr lang="de-DE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de-DE" sz="1600" dirty="0"/>
              <a:t>)</a:t>
            </a:r>
          </a:p>
          <a:p>
            <a:pPr lvl="1"/>
            <a:r>
              <a:rPr lang="de-DE" sz="1600" dirty="0"/>
              <a:t>Alle Apps sind auch offline nutzbar</a:t>
            </a:r>
          </a:p>
          <a:p>
            <a:pPr lvl="1"/>
            <a:r>
              <a:rPr lang="de-DE" sz="1600" dirty="0"/>
              <a:t>Keine Registrierung erforderlich</a:t>
            </a:r>
          </a:p>
          <a:p>
            <a:r>
              <a:rPr lang="de-DE" sz="2000" b="1" dirty="0" err="1"/>
              <a:t>Geogebra</a:t>
            </a:r>
            <a:endParaRPr lang="de-DE" sz="2000" b="1" dirty="0"/>
          </a:p>
          <a:p>
            <a:pPr lvl="1"/>
            <a:r>
              <a:rPr lang="de-DE" sz="1600" dirty="0">
                <a:hlinkClick r:id="rId4"/>
              </a:rPr>
              <a:t>https://www.geogebra.org/</a:t>
            </a:r>
            <a:r>
              <a:rPr lang="de-DE" sz="1600" dirty="0"/>
              <a:t> </a:t>
            </a:r>
          </a:p>
          <a:p>
            <a:pPr lvl="1"/>
            <a:r>
              <a:rPr lang="de-DE" sz="1600" dirty="0"/>
              <a:t>Kostenfreie Nutzung der Materialien (</a:t>
            </a:r>
            <a:r>
              <a:rPr lang="de-DE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3.0</a:t>
            </a:r>
            <a:r>
              <a:rPr lang="de-DE" sz="1600" dirty="0"/>
              <a:t>)</a:t>
            </a:r>
          </a:p>
          <a:p>
            <a:pPr lvl="1"/>
            <a:r>
              <a:rPr lang="de-DE" sz="1600" dirty="0"/>
              <a:t>Alle Materialien sind auch offline nutzbar,</a:t>
            </a:r>
            <a:br>
              <a:rPr lang="de-DE" sz="1600" dirty="0"/>
            </a:br>
            <a:r>
              <a:rPr lang="de-DE" sz="1600" dirty="0"/>
              <a:t>dazu muss </a:t>
            </a:r>
            <a:r>
              <a:rPr lang="de-DE" sz="1600" dirty="0" err="1"/>
              <a:t>Geogebra</a:t>
            </a:r>
            <a:r>
              <a:rPr lang="de-DE" sz="1600" dirty="0"/>
              <a:t> auf dem Gerät installiert sein</a:t>
            </a:r>
          </a:p>
          <a:p>
            <a:pPr lvl="1"/>
            <a:r>
              <a:rPr lang="de-DE" sz="1600" dirty="0"/>
              <a:t>Download von Materialien erfordert eine Anmeldung, deren Nutzung nicht</a:t>
            </a:r>
          </a:p>
          <a:p>
            <a:r>
              <a:rPr lang="de-DE" sz="2000" b="1" dirty="0" err="1"/>
              <a:t>mabo</a:t>
            </a:r>
            <a:r>
              <a:rPr lang="de-DE" sz="2000" b="1" dirty="0"/>
              <a:t>-physik</a:t>
            </a:r>
          </a:p>
          <a:p>
            <a:pPr lvl="1"/>
            <a:r>
              <a:rPr lang="de-DE" sz="1600" dirty="0">
                <a:hlinkClick r:id="rId6"/>
              </a:rPr>
              <a:t>http://mabo-physik.de/index.html</a:t>
            </a:r>
            <a:r>
              <a:rPr lang="de-DE" sz="1600" dirty="0"/>
              <a:t> </a:t>
            </a:r>
          </a:p>
          <a:p>
            <a:pPr lvl="1"/>
            <a:r>
              <a:rPr lang="de-DE" sz="1600" dirty="0"/>
              <a:t>Kostenfreie Nutzung (Freeware)</a:t>
            </a:r>
          </a:p>
          <a:p>
            <a:pPr lvl="1"/>
            <a:r>
              <a:rPr lang="de-DE" sz="1600" dirty="0"/>
              <a:t>ausschließlich offline und auf Computern nutzbar (klassische PC-Programme) 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D353BF-EE9F-4784-AAEB-C2841962E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Physik-Apps in der Kursstufe: Woher bekommen?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D19BB4-E374-454E-95E1-E198D03F9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D7AA57-2670-4D9D-90F2-9913A991F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1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65461E-87AF-44E9-BAC4-960B6EAF0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891610" cy="5328592"/>
          </a:xfrm>
        </p:spPr>
        <p:txBody>
          <a:bodyPr/>
          <a:lstStyle/>
          <a:p>
            <a:r>
              <a:rPr lang="de-DE" sz="2000" b="1" dirty="0" err="1"/>
              <a:t>Milq</a:t>
            </a:r>
            <a:r>
              <a:rPr lang="de-DE" sz="2000" b="1" dirty="0"/>
              <a:t> – Quantenphysik in der Schule</a:t>
            </a:r>
          </a:p>
          <a:p>
            <a:pPr lvl="1"/>
            <a:r>
              <a:rPr lang="de-DE" sz="1600" dirty="0">
                <a:hlinkClick r:id="rId2"/>
              </a:rPr>
              <a:t>http://milq.tu-bs.de/materialien/simulationsprogramme/</a:t>
            </a:r>
            <a:r>
              <a:rPr lang="de-DE" sz="1600" dirty="0"/>
              <a:t>  </a:t>
            </a:r>
          </a:p>
          <a:p>
            <a:pPr lvl="1"/>
            <a:r>
              <a:rPr lang="de-DE" sz="1600" dirty="0"/>
              <a:t>kostenfreie Nutzung, jedoch nur nicht-kommerziell</a:t>
            </a:r>
          </a:p>
          <a:p>
            <a:pPr lvl="1"/>
            <a:r>
              <a:rPr lang="de-DE" sz="1600" dirty="0"/>
              <a:t>zur Zeit ausschließlich offline nutzbar (klassische Computerprogramme)</a:t>
            </a:r>
          </a:p>
          <a:p>
            <a:pPr lvl="1"/>
            <a:r>
              <a:rPr lang="de-DE" sz="1600" dirty="0" err="1"/>
              <a:t>html</a:t>
            </a:r>
            <a:r>
              <a:rPr lang="de-DE" sz="1600" dirty="0"/>
              <a:t>-Versionen zur Online-Nutzung sind geplant</a:t>
            </a:r>
            <a:endParaRPr lang="de-DE" dirty="0"/>
          </a:p>
          <a:p>
            <a:pPr marL="0" indent="0">
              <a:spcAft>
                <a:spcPts val="1200"/>
              </a:spcAft>
              <a:buNone/>
            </a:pPr>
            <a:endParaRPr lang="de-DE" b="1" dirty="0"/>
          </a:p>
          <a:p>
            <a:pPr marL="0" indent="0">
              <a:spcAft>
                <a:spcPts val="1200"/>
              </a:spcAft>
              <a:buNone/>
            </a:pPr>
            <a:endParaRPr lang="de-DE" b="1" dirty="0"/>
          </a:p>
          <a:p>
            <a:pPr marL="0" indent="0">
              <a:spcAft>
                <a:spcPts val="1200"/>
              </a:spcAft>
              <a:buNone/>
            </a:pPr>
            <a:r>
              <a:rPr lang="de-DE" b="1" dirty="0"/>
              <a:t>Beispiele für Physik-App-Datenbanken</a:t>
            </a:r>
          </a:p>
          <a:p>
            <a:r>
              <a:rPr lang="de-DE" sz="2000" b="1" dirty="0"/>
              <a:t>App-Datenbank der Universitäten Frankfurt und Mainz</a:t>
            </a:r>
          </a:p>
          <a:p>
            <a:pPr lvl="1"/>
            <a:r>
              <a:rPr lang="de-DE" sz="1600" dirty="0">
                <a:hlinkClick r:id="rId3"/>
              </a:rPr>
              <a:t>https://physik-apps.uni-mainz.de/appd</a:t>
            </a:r>
            <a:r>
              <a:rPr lang="de-DE" sz="1600" dirty="0"/>
              <a:t> </a:t>
            </a:r>
          </a:p>
          <a:p>
            <a:pPr lvl="1"/>
            <a:r>
              <a:rPr lang="de-DE" sz="1600" dirty="0"/>
              <a:t>ausschließlich Apps für Android und iOS</a:t>
            </a:r>
          </a:p>
          <a:p>
            <a:r>
              <a:rPr lang="de-DE" sz="2000" b="1" dirty="0"/>
              <a:t>Merlot</a:t>
            </a:r>
          </a:p>
          <a:p>
            <a:pPr lvl="1"/>
            <a:r>
              <a:rPr lang="de-DE" sz="1600" dirty="0">
                <a:hlinkClick r:id="rId4"/>
              </a:rPr>
              <a:t>https://www.merlot.org</a:t>
            </a:r>
            <a:r>
              <a:rPr lang="de-DE" sz="1600" dirty="0"/>
              <a:t> </a:t>
            </a:r>
          </a:p>
          <a:p>
            <a:pPr lvl="1"/>
            <a:r>
              <a:rPr lang="de-DE" sz="1600" dirty="0"/>
              <a:t>kuratierte, umfangreiche Übersicht zu englischsprachigen Online-Lernmaterialien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D353BF-EE9F-4784-AAEB-C2841962E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Physikapps</a:t>
            </a:r>
            <a:r>
              <a:rPr lang="de-DE" dirty="0"/>
              <a:t> in der Kursstufe: Woher bekommen?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D19BB4-E374-454E-95E1-E198D03F9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AAA641-D7A0-4307-A180-59DA2840D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9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1B56FEE-6783-4217-83BA-FB94F06B3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856114" cy="532859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/>
              <a:t>Experimente und Physik-Apps</a:t>
            </a:r>
          </a:p>
          <a:p>
            <a:r>
              <a:rPr lang="de-DE" sz="2000" dirty="0"/>
              <a:t>In der Schule durchführbare </a:t>
            </a:r>
            <a:r>
              <a:rPr lang="de-DE" sz="2000" b="1" dirty="0"/>
              <a:t>Experimente </a:t>
            </a:r>
            <a:br>
              <a:rPr lang="de-DE" sz="2000" b="1" dirty="0"/>
            </a:br>
            <a:r>
              <a:rPr lang="de-DE" sz="2000" b="1" dirty="0"/>
              <a:t>nicht durch Apps ersetzen.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Apps können aber in der Nachbereitung </a:t>
            </a:r>
            <a:br>
              <a:rPr lang="de-DE" sz="2000" dirty="0"/>
            </a:br>
            <a:r>
              <a:rPr lang="de-DE" sz="2000" dirty="0"/>
              <a:t>von Experimenten und zur eigenständigen </a:t>
            </a:r>
            <a:br>
              <a:rPr lang="de-DE" sz="2000" dirty="0"/>
            </a:br>
            <a:r>
              <a:rPr lang="de-DE" sz="2000" dirty="0"/>
              <a:t>Lösungskontrolle sinnvoll sein.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3BC41-473D-44E8-B1AE-F4087717C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Physik-Apps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F65CBF-4E26-4DAD-91BA-80CC507A6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30CEF3-6B87-4C01-A49B-0DEF44A878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556792"/>
            <a:ext cx="3090572" cy="21819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581F30-01B4-4DFE-9BCA-3A2B0A7B6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320" y="3861048"/>
            <a:ext cx="3090572" cy="223224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4D9FE4-C0EE-4BE4-993F-7411EDFE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9D8C2C-A25D-4FB8-9EDA-51E7B12DEA06}"/>
              </a:ext>
            </a:extLst>
          </p:cNvPr>
          <p:cNvSpPr txBox="1"/>
          <p:nvPr/>
        </p:nvSpPr>
        <p:spPr>
          <a:xfrm>
            <a:off x="5647300" y="6066004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gezeigte Software: http://mabo-physik.de/index.html (Freeware) </a:t>
            </a:r>
          </a:p>
          <a:p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1B56FEE-6783-4217-83BA-FB94F06B3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856114" cy="532859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/>
              <a:t>Experimente und Physik-Apps</a:t>
            </a:r>
          </a:p>
          <a:p>
            <a:r>
              <a:rPr lang="de-DE" sz="2000" b="1" dirty="0"/>
              <a:t>Quantenphysik</a:t>
            </a:r>
            <a:r>
              <a:rPr lang="de-DE" sz="2000" dirty="0"/>
              <a:t>: Simulationen sind in der Schule die einzige Möglichkeit, um Experimente mit einzelnen Quantenobjekten „auszuprobieren“.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A3BC41-473D-44E8-B1AE-F4087717C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Physik-Apps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F65CBF-4E26-4DAD-91BA-80CC507A6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3F48BC-F415-4EF0-A3D3-0C9F4BC5A1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276872"/>
            <a:ext cx="6082801" cy="360040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A925D-F9E9-42D2-A873-65E0FFF5D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B61D65-26BC-4818-B603-DF8BA9DF7FAB}"/>
              </a:ext>
            </a:extLst>
          </p:cNvPr>
          <p:cNvSpPr txBox="1"/>
          <p:nvPr/>
        </p:nvSpPr>
        <p:spPr>
          <a:xfrm>
            <a:off x="1808609" y="5867981"/>
            <a:ext cx="6942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gezeigte Software: http://milq.tu-bs.de/materialien/simulationsprogramme/ (Software zur nicht-kommerziellen Nutzung frei erhältlich) </a:t>
            </a:r>
          </a:p>
        </p:txBody>
      </p:sp>
    </p:spTree>
    <p:extLst>
      <p:ext uri="{BB962C8B-B14F-4D97-AF65-F5344CB8AC3E}">
        <p14:creationId xmlns:p14="http://schemas.microsoft.com/office/powerpoint/2010/main" val="20434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8CBBED2-59ED-439C-822D-05A4092C9F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/>
              <a:t>Allgemeines zu digitalen Medien in der Physik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Messwerterfassungssysteme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Smartphone-Sensoren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Physikapps</a:t>
            </a:r>
            <a:br>
              <a:rPr lang="de-DE" b="1" dirty="0"/>
            </a:br>
            <a:endParaRPr lang="de-DE" b="1" dirty="0"/>
          </a:p>
          <a:p>
            <a:pPr marL="0" indent="0" algn="ctr">
              <a:buNone/>
            </a:pPr>
            <a:r>
              <a:rPr lang="de-DE" b="1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89EC13-173F-4C7A-9257-2C3A24B3C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Einsatz digitaler Medien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8618D6-478F-4D70-AD54-87A65F3CE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76B5F1-85A3-48B4-ADED-9CD9009D7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24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89B47DE-52AD-4C40-B15E-A9279AB6D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784106" cy="532859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Qualität von Physik-Apps</a:t>
            </a:r>
            <a:endParaRPr lang="de-DE" dirty="0"/>
          </a:p>
          <a:p>
            <a:r>
              <a:rPr lang="de-DE" dirty="0"/>
              <a:t>Es gibt viele </a:t>
            </a:r>
            <a:r>
              <a:rPr lang="de-DE" dirty="0" err="1"/>
              <a:t>Physikapps</a:t>
            </a:r>
            <a:r>
              <a:rPr lang="de-DE" dirty="0"/>
              <a:t>, darunter sind auch einige, die wenig hilfreich sind:</a:t>
            </a:r>
          </a:p>
          <a:p>
            <a:pPr marL="355600" lvl="1" indent="0">
              <a:buNone/>
            </a:pP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/>
              <a:t>Eine </a:t>
            </a:r>
            <a:r>
              <a:rPr lang="de-DE" b="1" dirty="0">
                <a:solidFill>
                  <a:schemeClr val="tx2"/>
                </a:solidFill>
              </a:rPr>
              <a:t>kritische Bewertung </a:t>
            </a:r>
            <a:r>
              <a:rPr lang="de-DE" dirty="0"/>
              <a:t>von </a:t>
            </a:r>
            <a:r>
              <a:rPr lang="de-DE" dirty="0" err="1"/>
              <a:t>Physikapp</a:t>
            </a:r>
            <a:r>
              <a:rPr lang="de-DE" dirty="0"/>
              <a:t> </a:t>
            </a:r>
            <a:r>
              <a:rPr lang="de-DE" b="1" dirty="0">
                <a:solidFill>
                  <a:schemeClr val="tx2"/>
                </a:solidFill>
              </a:rPr>
              <a:t>vor dem Unterrichtseinsatz </a:t>
            </a:r>
            <a:r>
              <a:rPr lang="de-DE" dirty="0"/>
              <a:t>ist unerlässlich.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A42AA0-0011-44F5-AECC-76C38D2105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Physik-Apps in der Kursstufe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B4C02-BE67-4E12-A1F8-3044DDB4D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pic>
        <p:nvPicPr>
          <p:cNvPr id="5" name="Grafik 4">
            <a:hlinkClick r:id="rId3" action="ppaction://hlinkfile"/>
            <a:extLst>
              <a:ext uri="{FF2B5EF4-FFF2-40B4-BE49-F238E27FC236}">
                <a16:creationId xmlns:a16="http://schemas.microsoft.com/office/drawing/2014/main" id="{AC48A200-DA1A-46EF-BA33-DDE2EC65B9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15692"/>
            <a:ext cx="4248472" cy="2914649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C022F7-86C0-411D-868E-7ABC9B9ED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42CD106-9066-4503-9B22-2E31D2AF94DC}"/>
              </a:ext>
            </a:extLst>
          </p:cNvPr>
          <p:cNvSpPr txBox="1"/>
          <p:nvPr/>
        </p:nvSpPr>
        <p:spPr>
          <a:xfrm>
            <a:off x="2267744" y="4997533"/>
            <a:ext cx="5583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gezeigte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-Simulation: </a:t>
            </a:r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Tom Walsh, https://www.geogebra.org/m/HjhJaZXm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(CC BY-NC-SA 3.0)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89B47DE-52AD-4C40-B15E-A9279AB6D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784106" cy="532859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Kriterien:</a:t>
            </a:r>
            <a:endParaRPr lang="de-DE" dirty="0"/>
          </a:p>
          <a:p>
            <a:r>
              <a:rPr lang="de-DE" sz="2000" b="1" dirty="0">
                <a:solidFill>
                  <a:schemeClr val="tx2"/>
                </a:solidFill>
              </a:rPr>
              <a:t>Physikalische Qualität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Didaktische Qualität:</a:t>
            </a:r>
          </a:p>
          <a:p>
            <a:pPr lvl="1"/>
            <a:r>
              <a:rPr lang="de-DE" dirty="0"/>
              <a:t>Fördert die App das Physikverständnis der SchülerInnen?</a:t>
            </a:r>
          </a:p>
          <a:p>
            <a:pPr lvl="1"/>
            <a:r>
              <a:rPr lang="de-DE" dirty="0"/>
              <a:t>Erzeugt die App keine Fehlvorstellungen und Schülerschwierigkeiten?</a:t>
            </a:r>
          </a:p>
          <a:p>
            <a:pPr lvl="1"/>
            <a:r>
              <a:rPr lang="de-DE" dirty="0"/>
              <a:t>Erlaubt es die App, wichtige Kompetenzen zu trainieren oder neues zu lernen? 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Passung zum eigenen Unterricht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Bedienbarkeit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Datenschutz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Geplanter Einsatz:</a:t>
            </a:r>
          </a:p>
          <a:p>
            <a:pPr lvl="1"/>
            <a:r>
              <a:rPr lang="de-DE" dirty="0"/>
              <a:t>Demonstration im Plenum, individuelles Lernen, …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Verfügbarkeit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Kosten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A42AA0-0011-44F5-AECC-76C38D2105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Bewertung von Physik-Apps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8B4C02-BE67-4E12-A1F8-3044DDB4D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AF7C96-7ACD-4D99-AF25-715DFBC58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8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BAAED88-91C4-4A82-A6AB-E8873AA93D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Bewertung von Physik-Apps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8A5C23-FB19-4BCB-BC58-137E89642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3BA3CCE7-F75B-4D75-BD87-19A50C8BE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85801"/>
              </p:ext>
            </p:extLst>
          </p:nvPr>
        </p:nvGraphicFramePr>
        <p:xfrm>
          <a:off x="287525" y="1574800"/>
          <a:ext cx="856895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87853">
                  <a:extLst>
                    <a:ext uri="{9D8B030D-6E8A-4147-A177-3AD203B41FA5}">
                      <a16:colId xmlns:a16="http://schemas.microsoft.com/office/drawing/2014/main" val="343866462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2676279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808935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792765248"/>
                    </a:ext>
                  </a:extLst>
                </a:gridCol>
                <a:gridCol w="3040937">
                  <a:extLst>
                    <a:ext uri="{9D8B030D-6E8A-4147-A177-3AD203B41FA5}">
                      <a16:colId xmlns:a16="http://schemas.microsoft.com/office/drawing/2014/main" val="3237176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Kriterium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Bemerkung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73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Physikalisch korrekt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Didaktisch gut gemacht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6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Neues Lernen, Kompetenzen trainieren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8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Passung zum eigenen Unterricht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9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Bedienbarkeit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12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Ansprechende Gestaltung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01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Offline nutzbar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3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Passende Plattform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1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Datenschutz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38293"/>
                  </a:ext>
                </a:extLst>
              </a:tr>
            </a:tbl>
          </a:graphicData>
        </a:graphic>
      </p:graphicFrame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A6F9D05B-D370-4D81-877A-47FF06E9B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64807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Raster zur Bewertung von Physik-Apps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A8C0CC8-0BC7-4BBE-8561-2BBBAFDA3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07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309FCE-2C41-4828-AF85-6F4F2A325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Bewertung von Physik-Apps: Beispiele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FFD51C-BF1B-4C3E-B6DB-941346E9B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9D91659-1C3E-413E-834F-C0F6E8E9D6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err="1"/>
              <a:t>PhET</a:t>
            </a:r>
            <a:r>
              <a:rPr lang="de-DE" b="1" dirty="0"/>
              <a:t>: </a:t>
            </a:r>
            <a:r>
              <a:rPr lang="de-DE" dirty="0"/>
              <a:t>viele gute Apps, aber nicht nur</a:t>
            </a:r>
          </a:p>
          <a:p>
            <a:endParaRPr lang="de-DE" dirty="0"/>
          </a:p>
        </p:txBody>
      </p:sp>
      <p:pic>
        <p:nvPicPr>
          <p:cNvPr id="8" name="Grafik 7">
            <a:hlinkClick r:id="rId2" action="ppaction://hlinkfile"/>
            <a:extLst>
              <a:ext uri="{FF2B5EF4-FFF2-40B4-BE49-F238E27FC236}">
                <a16:creationId xmlns:a16="http://schemas.microsoft.com/office/drawing/2014/main" id="{86CA505D-87D8-4B0D-B7A6-763625635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81606"/>
            <a:ext cx="6408712" cy="4536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5E47172-3E8C-4F02-9A64-41771A6DB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1D8DC-DAD9-44E0-B057-F2DCFA81645F}"/>
              </a:ext>
            </a:extLst>
          </p:cNvPr>
          <p:cNvSpPr txBox="1"/>
          <p:nvPr/>
        </p:nvSpPr>
        <p:spPr>
          <a:xfrm>
            <a:off x="683568" y="6012474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gezeigte Software: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PhET, https://phet.colorado.edu/de/simulation/legacy/radio-waves (CC BY 4.0)</a:t>
            </a:r>
          </a:p>
          <a:p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309FCE-2C41-4828-AF85-6F4F2A325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Bewertung von Physik-Apps: Beispiele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FFD51C-BF1B-4C3E-B6DB-941346E9B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8DF235-1EB3-420F-B6AF-CA4C901E70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err="1"/>
              <a:t>PhET</a:t>
            </a:r>
            <a:r>
              <a:rPr lang="de-DE" b="1" dirty="0"/>
              <a:t>:</a:t>
            </a:r>
            <a:r>
              <a:rPr lang="de-DE" dirty="0"/>
              <a:t> viele gute Apps</a:t>
            </a:r>
          </a:p>
          <a:p>
            <a:endParaRPr lang="de-DE" dirty="0"/>
          </a:p>
        </p:txBody>
      </p:sp>
      <p:pic>
        <p:nvPicPr>
          <p:cNvPr id="7" name="Grafik 6">
            <a:hlinkClick r:id="rId2" action="ppaction://hlinkfile"/>
            <a:extLst>
              <a:ext uri="{FF2B5EF4-FFF2-40B4-BE49-F238E27FC236}">
                <a16:creationId xmlns:a16="http://schemas.microsoft.com/office/drawing/2014/main" id="{800FD530-1290-4C01-A899-D0D34CB72D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94461"/>
            <a:ext cx="7200800" cy="4399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F5D1AA-38E7-4E97-B072-43BE702C6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FF76032-83F6-4808-9DF3-4D39CD4035D6}"/>
              </a:ext>
            </a:extLst>
          </p:cNvPr>
          <p:cNvSpPr txBox="1"/>
          <p:nvPr/>
        </p:nvSpPr>
        <p:spPr>
          <a:xfrm>
            <a:off x="695640" y="5934472"/>
            <a:ext cx="5109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gezeigte Software: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PhET, https://phet.colorado.edu/de/simulation/wave-interference (CC BY 4.0)</a:t>
            </a:r>
          </a:p>
        </p:txBody>
      </p:sp>
    </p:spTree>
    <p:extLst>
      <p:ext uri="{BB962C8B-B14F-4D97-AF65-F5344CB8AC3E}">
        <p14:creationId xmlns:p14="http://schemas.microsoft.com/office/powerpoint/2010/main" val="29115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0AA066-8695-4FD1-B93E-B16B132CF9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err="1"/>
              <a:t>Geogebra</a:t>
            </a:r>
            <a:r>
              <a:rPr lang="de-DE" b="1" dirty="0"/>
              <a:t>: </a:t>
            </a:r>
            <a:r>
              <a:rPr lang="de-DE" dirty="0"/>
              <a:t>klassische Verwendung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E2D2C1-0C3A-4419-9E11-04E1EFC24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Bewertung von Physik-Apps: Beispiele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522C5B-FB52-42F2-9D00-9A4FF419F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902BCD-13A0-4AC7-AB33-E0E61B23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4" y="1564008"/>
            <a:ext cx="7811291" cy="4216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0077A7-F7B7-40EF-B892-146931FFF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137599-24DE-4370-9891-9CF08B644434}"/>
              </a:ext>
            </a:extLst>
          </p:cNvPr>
          <p:cNvSpPr txBox="1"/>
          <p:nvPr/>
        </p:nvSpPr>
        <p:spPr>
          <a:xfrm>
            <a:off x="611560" y="5802125"/>
            <a:ext cx="56733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gezeigte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-Simulation: Gert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Linhofer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https://www.geogebra.org/m/ZPwQB4Ag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(CC BY-NC-SA 3.0)</a:t>
            </a:r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0AA066-8695-4FD1-B93E-B16B132CF9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err="1"/>
              <a:t>Geogebra</a:t>
            </a:r>
            <a:r>
              <a:rPr lang="de-DE" b="1" dirty="0"/>
              <a:t>:</a:t>
            </a:r>
            <a:r>
              <a:rPr lang="de-DE" dirty="0"/>
              <a:t> Animationen </a:t>
            </a:r>
            <a:r>
              <a:rPr lang="de-DE" dirty="0">
                <a:sym typeface="Wingdings" panose="05000000000000000000" pitchFamily="2" charset="2"/>
              </a:rPr>
              <a:t>mit </a:t>
            </a:r>
            <a:r>
              <a:rPr lang="de-DE" dirty="0"/>
              <a:t>„App-Feeling“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E2D2C1-0C3A-4419-9E11-04E1EFC24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Bewertung von Physik-Apps: Beispiele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522C5B-FB52-42F2-9D00-9A4FF419F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pic>
        <p:nvPicPr>
          <p:cNvPr id="7" name="Grafik 6">
            <a:hlinkClick r:id="rId2" action="ppaction://hlinkfile"/>
            <a:extLst>
              <a:ext uri="{FF2B5EF4-FFF2-40B4-BE49-F238E27FC236}">
                <a16:creationId xmlns:a16="http://schemas.microsoft.com/office/drawing/2014/main" id="{4CE06BAF-3AD7-421D-9551-E2A9BCB4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0" y="1469135"/>
            <a:ext cx="7806279" cy="4548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4D2226-667C-42D0-8648-750E29D87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AC91B7-CBC1-4C61-808E-301CE222B9F3}"/>
              </a:ext>
            </a:extLst>
          </p:cNvPr>
          <p:cNvSpPr txBox="1"/>
          <p:nvPr/>
        </p:nvSpPr>
        <p:spPr>
          <a:xfrm>
            <a:off x="611560" y="6029832"/>
            <a:ext cx="59046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gezeigte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-Simulation: </a:t>
            </a:r>
            <a:r>
              <a:rPr lang="pl-PL" sz="900" dirty="0">
                <a:latin typeface="Arial" panose="020B0604020202020204" pitchFamily="34" charset="0"/>
                <a:cs typeface="Arial" panose="020B0604020202020204" pitchFamily="34" charset="0"/>
              </a:rPr>
              <a:t>Tom Walsh, https://www.geogebra.org/m/XdW2SjQ8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(CC BY-NC-SA 3.0)</a:t>
            </a:r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309FCE-2C41-4828-AF85-6F4F2A325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Bewertung von Physik-Apps: Beispiele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FFD51C-BF1B-4C3E-B6DB-941346E9B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E02E393F-3E08-4FEE-A71E-20027B4DCBC0}"/>
              </a:ext>
            </a:extLst>
          </p:cNvPr>
          <p:cNvSpPr txBox="1">
            <a:spLocks/>
          </p:cNvSpPr>
          <p:nvPr/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Geogebra</a:t>
            </a:r>
            <a:r>
              <a:rPr lang="de-DE" b="1" dirty="0"/>
              <a:t>:</a:t>
            </a:r>
            <a:r>
              <a:rPr lang="de-DE" dirty="0"/>
              <a:t> Animationen </a:t>
            </a:r>
            <a:r>
              <a:rPr lang="de-DE" dirty="0">
                <a:sym typeface="Wingdings" panose="05000000000000000000" pitchFamily="2" charset="2"/>
              </a:rPr>
              <a:t>mit </a:t>
            </a:r>
            <a:r>
              <a:rPr lang="de-DE" dirty="0"/>
              <a:t>„App-Feeling“</a:t>
            </a:r>
          </a:p>
        </p:txBody>
      </p:sp>
      <p:pic>
        <p:nvPicPr>
          <p:cNvPr id="8" name="Grafik 7">
            <a:hlinkClick r:id="rId3" action="ppaction://hlinkfile"/>
            <a:extLst>
              <a:ext uri="{FF2B5EF4-FFF2-40B4-BE49-F238E27FC236}">
                <a16:creationId xmlns:a16="http://schemas.microsoft.com/office/drawing/2014/main" id="{13868549-3DB0-4CC0-9456-F376FCF4D5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78" y="1543001"/>
            <a:ext cx="7795754" cy="4478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CC91F24-0289-4F68-B19E-48F005AB5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B6F5E8-F572-4EB5-9F31-12518BBC8BB3}"/>
              </a:ext>
            </a:extLst>
          </p:cNvPr>
          <p:cNvSpPr txBox="1"/>
          <p:nvPr/>
        </p:nvSpPr>
        <p:spPr>
          <a:xfrm>
            <a:off x="658998" y="6021289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gezeigte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-Simulation: Andreas Lindner, https://www.geogebra.org/m/d49WYAu3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(CC BY-NC-SA 3.0)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0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309FCE-2C41-4828-AF85-6F4F2A325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Bewertung von Physik-Apps: Beispiele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FFD51C-BF1B-4C3E-B6DB-941346E9B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8DF235-1EB3-420F-B6AF-CA4C901E70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err="1"/>
              <a:t>Geogebra</a:t>
            </a:r>
            <a:r>
              <a:rPr lang="de-DE" b="1" dirty="0"/>
              <a:t>: </a:t>
            </a:r>
            <a:r>
              <a:rPr lang="de-DE" dirty="0"/>
              <a:t>einige Apps will man nicht nutzen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E5A5A9-6701-480D-B11E-7E42BFE12B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5033">
            <a:off x="683568" y="1522464"/>
            <a:ext cx="3997586" cy="274253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0586029-9C12-437C-9322-D088A86680EC}"/>
              </a:ext>
            </a:extLst>
          </p:cNvPr>
          <p:cNvGrpSpPr/>
          <p:nvPr/>
        </p:nvGrpSpPr>
        <p:grpSpPr>
          <a:xfrm>
            <a:off x="2422287" y="2298973"/>
            <a:ext cx="6182161" cy="3566615"/>
            <a:chOff x="2422287" y="2298973"/>
            <a:chExt cx="6414771" cy="3794323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FCDF4E3-0DDA-4408-BADB-873FF81CA386}"/>
                </a:ext>
              </a:extLst>
            </p:cNvPr>
            <p:cNvSpPr/>
            <p:nvPr/>
          </p:nvSpPr>
          <p:spPr>
            <a:xfrm rot="21404663">
              <a:off x="2422287" y="2298973"/>
              <a:ext cx="6038145" cy="3506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2022487-4D1F-400A-A72D-1D2A27BB97D3}"/>
                </a:ext>
              </a:extLst>
            </p:cNvPr>
            <p:cNvSpPr/>
            <p:nvPr/>
          </p:nvSpPr>
          <p:spPr>
            <a:xfrm rot="217858">
              <a:off x="2503319" y="2431939"/>
              <a:ext cx="6209274" cy="35283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B119978-7CAE-4C57-875D-BFEF6E873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7784" y="2564904"/>
              <a:ext cx="6209274" cy="35283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48B5620-B2D5-40C8-9989-84282766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0D83B03-B27B-49A1-A57D-624623A3C31E}"/>
              </a:ext>
            </a:extLst>
          </p:cNvPr>
          <p:cNvSpPr txBox="1"/>
          <p:nvPr/>
        </p:nvSpPr>
        <p:spPr>
          <a:xfrm>
            <a:off x="2578578" y="5873497"/>
            <a:ext cx="60580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gezeigte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-Simulationen: </a:t>
            </a:r>
            <a:b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Tom Walsh, https://www.geogebra.org/m/HjhJaZXm und Andreas Lindner, https://www.geogebra.org/m/aX3ZRFhX</a:t>
            </a:r>
          </a:p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(CC BY-NC-SA 3.0)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0AA066-8695-4FD1-B93E-B16B132CF9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err="1"/>
              <a:t>Geogebra</a:t>
            </a:r>
            <a:r>
              <a:rPr lang="de-DE" b="1" dirty="0"/>
              <a:t>:</a:t>
            </a:r>
            <a:r>
              <a:rPr lang="de-DE" dirty="0"/>
              <a:t> Materialien </a:t>
            </a:r>
            <a:r>
              <a:rPr lang="de-DE" dirty="0">
                <a:sym typeface="Wingdings" panose="05000000000000000000" pitchFamily="2" charset="2"/>
              </a:rPr>
              <a:t>sind (leicht) anpassbar 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E2D2C1-0C3A-4419-9E11-04E1EFC24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Bewertung von Physik-Apps: Beispiele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522C5B-FB52-42F2-9D00-9A4FF419F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pic>
        <p:nvPicPr>
          <p:cNvPr id="6" name="Grafik 5">
            <a:hlinkClick r:id="rId2" action="ppaction://hlinkfile"/>
            <a:extLst>
              <a:ext uri="{FF2B5EF4-FFF2-40B4-BE49-F238E27FC236}">
                <a16:creationId xmlns:a16="http://schemas.microsoft.com/office/drawing/2014/main" id="{3B4FA899-35F7-4E9D-BFD2-F76F56BBC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8707" y="1498600"/>
            <a:ext cx="7811726" cy="4450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A8A2CB-F967-42FC-BBDD-E7CB0C4A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A93E686-2BBA-4C60-BCD7-00229934CFE5}"/>
              </a:ext>
            </a:extLst>
          </p:cNvPr>
          <p:cNvSpPr txBox="1"/>
          <p:nvPr/>
        </p:nvSpPr>
        <p:spPr>
          <a:xfrm>
            <a:off x="648707" y="5977880"/>
            <a:ext cx="4903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gezeigte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-Simulation: https://www.geogebra.org/m/mJ7xTZGb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(CC BY-NC-SA 3.0)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E1923A-8526-4209-8F0C-9151741D6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/>
              <a:t>Thesen:</a:t>
            </a:r>
            <a:endParaRPr lang="de-DE" sz="2000" b="1" dirty="0"/>
          </a:p>
          <a:p>
            <a:pPr>
              <a:spcAft>
                <a:spcPts val="1200"/>
              </a:spcAft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Das Fach Physik gehört zu den „Pionieren“.</a:t>
            </a:r>
            <a:br>
              <a:rPr lang="de-DE" sz="2000" dirty="0"/>
            </a:br>
            <a:r>
              <a:rPr lang="de-DE" sz="2000" dirty="0"/>
              <a:t>Digitale Medien sind schon lang im Physikunterricht in Verwendung.</a:t>
            </a:r>
            <a:br>
              <a:rPr lang="de-DE" sz="2000" dirty="0"/>
            </a:br>
            <a:r>
              <a:rPr lang="de-DE" sz="2000" dirty="0"/>
              <a:t>(z.B. „Physik mit dem Computer“, Ende der 80-ger)</a:t>
            </a:r>
          </a:p>
          <a:p>
            <a:pPr>
              <a:spcAft>
                <a:spcPts val="1200"/>
              </a:spcAft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Digitale Messwerterfassung und -auswertung </a:t>
            </a:r>
            <a:r>
              <a:rPr lang="de-DE" sz="2000" dirty="0"/>
              <a:t>ermöglichen seit vielen Jahren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mehr und neue Schülerexperimente</a:t>
            </a:r>
            <a:r>
              <a:rPr lang="de-DE" sz="20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Entwicklung der letzten Jahre: Die Verfügbarkeit von Physik-Apps und digitalen Geräten </a:t>
            </a:r>
            <a:r>
              <a:rPr lang="de-DE" sz="2000" dirty="0"/>
              <a:t>bieten zusätzliche Optionen im Unterricht und für Hausaufgaben.</a:t>
            </a:r>
          </a:p>
          <a:p>
            <a:pPr>
              <a:spcAft>
                <a:spcPts val="1200"/>
              </a:spcAft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Über den Einsatz digitaler Medien entscheiden didaktischen Kriterien</a:t>
            </a:r>
            <a:r>
              <a:rPr lang="de-DE" sz="2000" dirty="0"/>
              <a:t>, wie bei allen anderen Medien auch.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2000" b="1" dirty="0">
                <a:sym typeface="Wingdings" panose="05000000000000000000" pitchFamily="2" charset="2"/>
              </a:rPr>
              <a:t>      Kein App-Einsatz, um „einfach mal etwas Digitales“ zu machen!</a:t>
            </a:r>
            <a:endParaRPr lang="de-DE" sz="20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658A46-FD6E-4611-8DC2-6D92DF9BE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Digitale Medien im Physik-Unterricht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930932-E98B-4DE6-BCB6-876DD3BA2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5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8EC18D7-F2A1-4A1E-86FC-BD7BDA431C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 err="1"/>
              <a:t>Geogebra</a:t>
            </a:r>
            <a:r>
              <a:rPr lang="de-DE" b="1" dirty="0"/>
              <a:t>-Animationen im Physikunterricht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Vorteile:</a:t>
            </a:r>
          </a:p>
          <a:p>
            <a:pPr lvl="1"/>
            <a:r>
              <a:rPr lang="de-DE" dirty="0"/>
              <a:t>kostenlos nutzbar </a:t>
            </a:r>
          </a:p>
          <a:p>
            <a:pPr lvl="1"/>
            <a:r>
              <a:rPr lang="de-DE" dirty="0"/>
              <a:t>online und offline nutzbar</a:t>
            </a:r>
          </a:p>
          <a:p>
            <a:pPr lvl="1"/>
            <a:r>
              <a:rPr lang="de-DE" dirty="0"/>
              <a:t>Apps können (mit ein wenig </a:t>
            </a:r>
            <a:r>
              <a:rPr lang="de-DE" dirty="0" err="1"/>
              <a:t>Geogebra</a:t>
            </a:r>
            <a:r>
              <a:rPr lang="de-DE" dirty="0"/>
              <a:t>-Knowhow) verändert werden</a:t>
            </a:r>
            <a:br>
              <a:rPr lang="de-DE" dirty="0"/>
            </a:br>
            <a:r>
              <a:rPr lang="de-DE" dirty="0">
                <a:solidFill>
                  <a:srgbClr val="006600"/>
                </a:solidFill>
                <a:sym typeface="Wingdings" panose="05000000000000000000" pitchFamily="2" charset="2"/>
              </a:rPr>
              <a:t> ZPG VI Modul von M. Ziegler (Material: Kap. 3.2)</a:t>
            </a:r>
            <a:br>
              <a:rPr lang="de-DE" dirty="0">
                <a:solidFill>
                  <a:srgbClr val="006600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rgbClr val="006600"/>
                </a:solidFill>
                <a:sym typeface="Wingdings" panose="05000000000000000000" pitchFamily="2" charset="2"/>
              </a:rPr>
              <a:t> </a:t>
            </a:r>
            <a:br>
              <a:rPr lang="de-DE" dirty="0">
                <a:solidFill>
                  <a:srgbClr val="006600"/>
                </a:solidFill>
                <a:sym typeface="Wingdings" panose="05000000000000000000" pitchFamily="2" charset="2"/>
              </a:rPr>
            </a:br>
            <a:endParaRPr lang="de-DE" sz="1200" dirty="0">
              <a:solidFill>
                <a:srgbClr val="008000"/>
              </a:solidFill>
            </a:endParaRP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Nachteile:</a:t>
            </a:r>
          </a:p>
          <a:p>
            <a:pPr lvl="1"/>
            <a:r>
              <a:rPr lang="de-DE" dirty="0"/>
              <a:t>große Auswahl enthält vieles in sehr unterschiedlicher Qualität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Service einer kritischen Redaktion fehlt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auf Tablets läuft </a:t>
            </a:r>
            <a:r>
              <a:rPr lang="de-DE" dirty="0" err="1">
                <a:sym typeface="Wingdings" panose="05000000000000000000" pitchFamily="2" charset="2"/>
              </a:rPr>
              <a:t>Geogebra</a:t>
            </a:r>
            <a:r>
              <a:rPr lang="de-DE" dirty="0">
                <a:sym typeface="Wingdings" panose="05000000000000000000" pitchFamily="2" charset="2"/>
              </a:rPr>
              <a:t> oft nicht gut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manche </a:t>
            </a:r>
            <a:r>
              <a:rPr lang="de-DE" dirty="0" err="1">
                <a:sym typeface="Wingdings" panose="05000000000000000000" pitchFamily="2" charset="2"/>
              </a:rPr>
              <a:t>Geogebra</a:t>
            </a:r>
            <a:r>
              <a:rPr lang="de-DE" dirty="0">
                <a:sym typeface="Wingdings" panose="05000000000000000000" pitchFamily="2" charset="2"/>
              </a:rPr>
              <a:t>-Aminationen lasten </a:t>
            </a:r>
            <a:r>
              <a:rPr lang="de-DE" dirty="0" err="1">
                <a:sym typeface="Wingdings" panose="05000000000000000000" pitchFamily="2" charset="2"/>
              </a:rPr>
              <a:t>Geogebra</a:t>
            </a:r>
            <a:r>
              <a:rPr lang="de-DE" dirty="0">
                <a:sym typeface="Wingdings" panose="05000000000000000000" pitchFamily="2" charset="2"/>
              </a:rPr>
              <a:t> ziemlich aus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(besonders bei </a:t>
            </a:r>
            <a:r>
              <a:rPr lang="de-DE" dirty="0" err="1">
                <a:sym typeface="Wingdings" panose="05000000000000000000" pitchFamily="2" charset="2"/>
              </a:rPr>
              <a:t>Geogebra</a:t>
            </a:r>
            <a:r>
              <a:rPr lang="de-DE" dirty="0">
                <a:sym typeface="Wingdings" panose="05000000000000000000" pitchFamily="2" charset="2"/>
              </a:rPr>
              <a:t> 6.0)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1692FC-AA87-41AD-9513-1CA713556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Physik-Apps in der Kursstufe: </a:t>
            </a:r>
            <a:r>
              <a:rPr lang="de-DE" dirty="0" err="1"/>
              <a:t>Geogebra</a:t>
            </a:r>
            <a:r>
              <a:rPr lang="de-DE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7969A3-15EA-4983-9B58-33E4C94AA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DC66BE-CCFA-4D4C-ABE1-02363DA88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0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0C7C649-249D-4943-8097-2749AF100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Messwerterfassung am Beispiel Schwingungen</a:t>
            </a:r>
          </a:p>
          <a:p>
            <a:pPr lvl="1"/>
            <a:r>
              <a:rPr lang="de-DE" dirty="0"/>
              <a:t>Überblick: Messmethoden im Vergleich</a:t>
            </a:r>
          </a:p>
          <a:p>
            <a:pPr lvl="1"/>
            <a:r>
              <a:rPr lang="de-DE" dirty="0"/>
              <a:t>Messmethoden ausprobieren und vergleichen</a:t>
            </a:r>
            <a:br>
              <a:rPr lang="de-DE" b="1" dirty="0"/>
            </a:br>
            <a:endParaRPr lang="de-DE" b="1" dirty="0"/>
          </a:p>
          <a:p>
            <a:r>
              <a:rPr lang="de-DE" b="1" dirty="0" err="1"/>
              <a:t>Physikapps</a:t>
            </a:r>
            <a:r>
              <a:rPr lang="de-DE" b="1" dirty="0"/>
              <a:t> sichten und bewerten</a:t>
            </a:r>
          </a:p>
          <a:p>
            <a:pPr lvl="1"/>
            <a:r>
              <a:rPr lang="de-DE" dirty="0"/>
              <a:t>Fachliche Aspekte</a:t>
            </a:r>
          </a:p>
          <a:p>
            <a:pPr lvl="1"/>
            <a:r>
              <a:rPr lang="de-DE" dirty="0"/>
              <a:t>Didaktische Aspekte</a:t>
            </a:r>
          </a:p>
          <a:p>
            <a:pPr lvl="1"/>
            <a:r>
              <a:rPr lang="de-DE" dirty="0"/>
              <a:t>Funktionalität und Gestaltung</a:t>
            </a:r>
          </a:p>
          <a:p>
            <a:pPr lvl="1"/>
            <a:r>
              <a:rPr lang="de-DE" dirty="0"/>
              <a:t>Beispiele für offline nutzbarer Apps:</a:t>
            </a:r>
          </a:p>
          <a:p>
            <a:pPr lvl="2"/>
            <a:r>
              <a:rPr lang="de-DE" b="1" dirty="0" err="1">
                <a:solidFill>
                  <a:schemeClr val="tx2"/>
                </a:solidFill>
              </a:rPr>
              <a:t>PhET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/>
              <a:t>Interaktive Simulationen</a:t>
            </a:r>
          </a:p>
          <a:p>
            <a:pPr lvl="2"/>
            <a:r>
              <a:rPr lang="de-DE" b="1" dirty="0" err="1">
                <a:solidFill>
                  <a:schemeClr val="tx2"/>
                </a:solidFill>
              </a:rPr>
              <a:t>Geogebra</a:t>
            </a:r>
            <a:endParaRPr lang="de-DE" b="1" dirty="0">
              <a:solidFill>
                <a:schemeClr val="tx2"/>
              </a:solidFill>
            </a:endParaRPr>
          </a:p>
          <a:p>
            <a:pPr lvl="2"/>
            <a:r>
              <a:rPr lang="de-DE" b="1" dirty="0" err="1">
                <a:solidFill>
                  <a:schemeClr val="tx2"/>
                </a:solidFill>
              </a:rPr>
              <a:t>mabo</a:t>
            </a:r>
            <a:r>
              <a:rPr lang="de-DE" b="1" dirty="0">
                <a:solidFill>
                  <a:schemeClr val="tx2"/>
                </a:solidFill>
              </a:rPr>
              <a:t>-physik</a:t>
            </a:r>
          </a:p>
          <a:p>
            <a:pPr lvl="2"/>
            <a:r>
              <a:rPr lang="de-DE" b="1" dirty="0" err="1">
                <a:solidFill>
                  <a:schemeClr val="tx2"/>
                </a:solidFill>
              </a:rPr>
              <a:t>Milq</a:t>
            </a:r>
            <a:r>
              <a:rPr lang="de-DE" dirty="0"/>
              <a:t> – Quantenphysik in der Schule</a:t>
            </a:r>
          </a:p>
          <a:p>
            <a:endParaRPr lang="de-DE" sz="2000" b="1" dirty="0"/>
          </a:p>
          <a:p>
            <a:pPr marL="0" lvl="1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99A069-4CE6-4E16-8A5C-FB9096B66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Sichten und Ausprobieren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C3206C-A48A-46CA-9AB2-107FAD8AC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78B0FC-45A0-462E-8AC2-79B8AABEC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6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929113-90E8-4F70-8CCF-D9E803595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955" y="939770"/>
            <a:ext cx="8640089" cy="549556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Folie 18: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Matthias Borchardt,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mabo-physik.de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Folie 19: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Milq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Qantenphysik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der Schule,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http://milq.tu-bs.de/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Folie 20: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Geogebra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Tom Walsh,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https://www.geogebra.org/m/HjhJaZXm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Folie 23: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PhET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https://phet.colorado.edu/de/simulation/legacy/radio-waves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Folie 24: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PhET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https://phet.colorado.edu/de/simulation/wave-interference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Folie 25: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Geogebra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Gert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Linhofer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https://www.geogebra.org/m/ZPwQB4Ag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Folie 26: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Geogebra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Tom Walsh,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https://www.geogebra.org/m/XdW2SjQ8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Folie 27: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Geogebra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Andreas Lindner,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https://www.geogebra.org/m/d49WYAu3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Folie 28: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Geogebra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Tom Walsh,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https://www.geogebra.org/m/HjhJaZXm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Geogebra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Andreas Lindner,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https://www.geogebra.org/m/aX3ZRFhX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Folie 29: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Geogebra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https://www.geogebra.org/m/mJ7xTZGb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6113A5-764F-47A2-9A98-111A6891A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Quellenangaben: Physik-Apps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AD6128-465B-42C3-8181-72A298C77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F21421-B7B1-4031-8149-7AFAA75AD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7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783B395-2571-448E-84BB-19DCFFEF5C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Typischer Satz von </a:t>
            </a:r>
            <a:r>
              <a:rPr lang="de-DE" b="1" dirty="0" err="1"/>
              <a:t>Physikapps</a:t>
            </a:r>
            <a:r>
              <a:rPr lang="de-DE" b="1" dirty="0"/>
              <a:t> im Kursstufenunterricht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Zeigermodell zur Beschreibung von Schwingungen 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Schwingungen in Animationen / Simulationen untersuchen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Überlagerung mechanischer Wellen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Zeigermodell zur Beschreibung von Wellen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Interferenz von mechanischen Wellen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Stehende mechanische Wellen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Darstellung elektrischer Felder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Bewegung von Teilchen in elektrischen / magnetischen Feldern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Vorgänge beim Laden eines Plattenkondensators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Entstehung elektromagnetischer Wellen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Elektromagnetische Wellen im </a:t>
            </a:r>
            <a:r>
              <a:rPr lang="de-DE" dirty="0" err="1"/>
              <a:t>Fernfeld</a:t>
            </a:r>
            <a:r>
              <a:rPr lang="de-DE" dirty="0"/>
              <a:t> (und Polarisation)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Interferenz am Doppelspalt, Mehrfachspalt, Gitter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Simulationen zu Experimenten aus der Quantenphysik</a:t>
            </a:r>
          </a:p>
          <a:p>
            <a:pPr lvl="1">
              <a:spcBef>
                <a:spcPts val="300"/>
              </a:spcBef>
            </a:pPr>
            <a:r>
              <a:rPr lang="de-DE" dirty="0"/>
              <a:t>Zustandsfunktionen in der Quantenphysik und beim Atommodell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C3B3C9-AB02-46C1-9605-A810DBAB5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Physik-Apps in der Kursstufe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FB5A05-6B4E-44EA-A15C-750F70028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08409F-8984-4734-8790-EEB15226D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6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FEFC74E-2F95-4A2E-B324-26A50D10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712098" cy="532859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/>
              <a:t>Digitale Medien helfen beim Betreiben von Physik: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Hilfen beim Experimentieren und Auswerten</a:t>
            </a:r>
          </a:p>
          <a:p>
            <a:pPr lvl="1"/>
            <a:r>
              <a:rPr lang="de-DE" dirty="0"/>
              <a:t>Digitale Messwerterfassungssysteme,</a:t>
            </a:r>
          </a:p>
          <a:p>
            <a:pPr lvl="1"/>
            <a:r>
              <a:rPr lang="de-DE" dirty="0"/>
              <a:t>Messungen mit den Sensoren eines Tablets oder Smartphones,</a:t>
            </a:r>
          </a:p>
          <a:p>
            <a:pPr lvl="1"/>
            <a:r>
              <a:rPr lang="de-DE" dirty="0"/>
              <a:t>Videoanalyse, …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Erklären und Veranschaulichen durch Animationen 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Modellieren physikalischer Sachverhalte</a:t>
            </a:r>
          </a:p>
          <a:p>
            <a:pPr lvl="1"/>
            <a:r>
              <a:rPr lang="de-DE" sz="1900" dirty="0"/>
              <a:t>Modellbildungssysteme (z.B. Kondensator laden, Schrödingergleichung)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Simulieren physikalischer Experimente</a:t>
            </a:r>
          </a:p>
          <a:p>
            <a:pPr lvl="1"/>
            <a:r>
              <a:rPr lang="de-DE" dirty="0"/>
              <a:t>Ersatz für nicht verfügbare Experimente in der Quantenphysik</a:t>
            </a:r>
          </a:p>
          <a:p>
            <a:pPr lvl="1"/>
            <a:r>
              <a:rPr lang="de-DE" dirty="0"/>
              <a:t>Nachbereiten / Vorbereiten realer Experimente in Hausaufgaben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Recherchieren, Dokumentieren, Präsentieren</a:t>
            </a:r>
          </a:p>
          <a:p>
            <a:pPr lvl="1"/>
            <a:r>
              <a:rPr lang="de-DE" dirty="0"/>
              <a:t>z.B. Fotos zur Versuchsdokumentation</a:t>
            </a:r>
          </a:p>
          <a:p>
            <a:pPr lvl="1"/>
            <a:r>
              <a:rPr lang="de-DE" dirty="0"/>
              <a:t>z.B. Diagramme, Schaltpläne, 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E450C3-4457-45D9-BF33-4B528F3CC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Einsatz digitaler Medien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C1784B-D247-4328-9776-BCAA91C5F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0AD1BE-505D-44AF-856A-5E46E34E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6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FEFC74E-2F95-4A2E-B324-26A50D10D0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/>
              <a:t>Digitale Medien helfen beim Unterrichten: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Vorwissen und Interessen der SchülerInnen erheben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Rückmeldungen an die Lehrenden</a:t>
            </a:r>
          </a:p>
          <a:p>
            <a:pPr lvl="1"/>
            <a:r>
              <a:rPr lang="de-DE" dirty="0"/>
              <a:t>Feedback zu einzelnen Unterrichtsstunden</a:t>
            </a:r>
          </a:p>
          <a:p>
            <a:pPr lvl="1"/>
            <a:r>
              <a:rPr lang="de-DE" dirty="0"/>
              <a:t>allgemeine Evaluation des Unterrichts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Lernfortschrittskontrolle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Wiederholen von Basiswissen</a:t>
            </a:r>
          </a:p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Klausurvorbereitung</a:t>
            </a:r>
            <a:br>
              <a:rPr lang="de-DE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006600"/>
                </a:solidFill>
                <a:sym typeface="Wingdings" panose="05000000000000000000" pitchFamily="2" charset="2"/>
              </a:rPr>
              <a:t> Material der ZPG VI, Kap. 8: Digitale Erhebungen und </a:t>
            </a:r>
            <a:r>
              <a:rPr lang="de-DE" sz="2000" dirty="0" err="1">
                <a:solidFill>
                  <a:srgbClr val="006600"/>
                </a:solidFill>
                <a:sym typeface="Wingdings" panose="05000000000000000000" pitchFamily="2" charset="2"/>
              </a:rPr>
              <a:t>Lernquiz</a:t>
            </a:r>
            <a:r>
              <a:rPr lang="de-DE" sz="2000" dirty="0">
                <a:solidFill>
                  <a:srgbClr val="006600"/>
                </a:solidFill>
                <a:sym typeface="Wingdings" panose="05000000000000000000" pitchFamily="2" charset="2"/>
              </a:rPr>
              <a:t> im PU</a:t>
            </a:r>
            <a:endParaRPr lang="de-DE" sz="2000" dirty="0">
              <a:solidFill>
                <a:srgbClr val="0066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E450C3-4457-45D9-BF33-4B528F3CC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Einsatz digitaler Medien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C1784B-D247-4328-9776-BCAA91C5F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DD1A51-4B91-4118-B3CF-7087E9D4D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5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23B37B-4847-417E-963E-3B25E103C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784106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/>
              <a:t>Digitale Medien einsetzten, wenn sie Vorteile bieten:</a:t>
            </a: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Zeitersparnis</a:t>
            </a:r>
            <a:endParaRPr lang="de-DE" sz="2000" dirty="0"/>
          </a:p>
          <a:p>
            <a:pPr lvl="1">
              <a:spcAft>
                <a:spcPts val="0"/>
              </a:spcAft>
            </a:pPr>
            <a:r>
              <a:rPr lang="de-DE" dirty="0"/>
              <a:t>z.B. Messwerte aufnehmen und Diagramme erstellen</a:t>
            </a: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Veranschaulichung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physikalischer Vorgänge</a:t>
            </a:r>
            <a:endParaRPr lang="de-DE" sz="2000" dirty="0"/>
          </a:p>
          <a:p>
            <a:pPr lvl="1">
              <a:spcAft>
                <a:spcPts val="0"/>
              </a:spcAft>
            </a:pPr>
            <a:r>
              <a:rPr lang="de-DE" dirty="0"/>
              <a:t>z.B. bei Schwingungen oder bei der Wellenausbreitung</a:t>
            </a: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Individuelles Lernen: Vorhersagen treffen und selbst prüfen </a:t>
            </a:r>
            <a:endParaRPr lang="de-DE" sz="2000" dirty="0"/>
          </a:p>
          <a:p>
            <a:pPr lvl="1">
              <a:spcAft>
                <a:spcPts val="0"/>
              </a:spcAft>
            </a:pPr>
            <a:r>
              <a:rPr lang="de-DE" dirty="0"/>
              <a:t>Simulationen zur Selbstkontrolle, z.B. </a:t>
            </a:r>
            <a:r>
              <a:rPr lang="de-DE" i="1" dirty="0">
                <a:latin typeface="Cambria Math" panose="02040503050406030204" pitchFamily="18" charset="0"/>
                <a:ea typeface="Cambria Math" panose="02040503050406030204" pitchFamily="18" charset="0"/>
              </a:rPr>
              <a:t>Q,, U </a:t>
            </a:r>
            <a:r>
              <a:rPr lang="de-DE" i="1" dirty="0">
                <a:ea typeface="Cambria Math" panose="02040503050406030204" pitchFamily="18" charset="0"/>
              </a:rPr>
              <a:t>und</a:t>
            </a:r>
            <a:r>
              <a:rPr lang="de-DE" i="1" dirty="0">
                <a:latin typeface="Cambria Math" panose="02040503050406030204" pitchFamily="18" charset="0"/>
                <a:ea typeface="Cambria Math" panose="02040503050406030204" pitchFamily="18" charset="0"/>
              </a:rPr>
              <a:t> E</a:t>
            </a:r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de-DE" dirty="0"/>
              <a:t>beim Kondensator</a:t>
            </a: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Lernfortschrittskontrolle mit unmittelbarer Auswertung</a:t>
            </a:r>
            <a:endParaRPr lang="de-DE" sz="2000" dirty="0"/>
          </a:p>
          <a:p>
            <a:pPr lvl="1">
              <a:spcAft>
                <a:spcPts val="0"/>
              </a:spcAft>
            </a:pPr>
            <a:r>
              <a:rPr lang="de-DE" dirty="0"/>
              <a:t>z.B. mit einem digitalen </a:t>
            </a:r>
            <a:r>
              <a:rPr lang="de-DE" dirty="0" err="1"/>
              <a:t>Lernquiz</a:t>
            </a:r>
            <a:endParaRPr lang="de-DE" dirty="0"/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Physik zuhause / im Alltag </a:t>
            </a:r>
          </a:p>
          <a:p>
            <a:pPr lvl="1">
              <a:spcAft>
                <a:spcPts val="0"/>
              </a:spcAft>
            </a:pPr>
            <a:r>
              <a:rPr lang="de-DE" dirty="0"/>
              <a:t>z.B. Hausaufgaben mit Smartphone-Sensoren oder Videoanalyse</a:t>
            </a:r>
            <a:endParaRPr lang="de-DE" sz="2000" b="1" dirty="0">
              <a:sym typeface="Wingdings" panose="05000000000000000000" pitchFamily="2" charset="2"/>
            </a:endParaRPr>
          </a:p>
          <a:p>
            <a:pPr marL="5715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000" b="1" dirty="0">
                <a:sym typeface="Wingdings" panose="05000000000000000000" pitchFamily="2" charset="2"/>
              </a:rPr>
              <a:t> reflektierter, nutzbringender Medieneinsatz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CFBAE5-97C8-41CE-9CC4-3455BC9EC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Einsatz digitaler Medien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68C277-EBFC-45B3-8DAD-DF513987C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5621BA-B6D2-4EAA-9843-C08111979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8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71B5C19-A494-4A6E-AAB7-A72382EB58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Verfügbare Geräte</a:t>
            </a:r>
          </a:p>
          <a:p>
            <a:pPr lvl="1"/>
            <a:r>
              <a:rPr lang="de-DE" dirty="0"/>
              <a:t>z.B. Verfügbarkeit mobiler Tablet- oder Notebooksätze</a:t>
            </a:r>
          </a:p>
          <a:p>
            <a:pPr lvl="1"/>
            <a:r>
              <a:rPr lang="de-DE" dirty="0"/>
              <a:t>Zeitbedarf für die Bereitstellung</a:t>
            </a:r>
          </a:p>
          <a:p>
            <a:r>
              <a:rPr lang="de-DE" dirty="0"/>
              <a:t>Internetzugang in der Schule</a:t>
            </a:r>
          </a:p>
          <a:p>
            <a:pPr lvl="1"/>
            <a:r>
              <a:rPr lang="de-DE" dirty="0"/>
              <a:t>Gibt es eine Variante, die ohne Internetzugriff funktioniert?</a:t>
            </a:r>
          </a:p>
          <a:p>
            <a:pPr lvl="1"/>
            <a:r>
              <a:rPr lang="de-DE" dirty="0"/>
              <a:t>Reicht die Datenrate bei Internetnutzung für alle gleichzeitig?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z.B. Videos offline verfügbar machen statt diese zu streamen</a:t>
            </a:r>
            <a:endParaRPr lang="de-DE" dirty="0"/>
          </a:p>
          <a:p>
            <a:r>
              <a:rPr lang="de-DE" dirty="0"/>
              <a:t>Hausaufgaben an digitalen Geräten</a:t>
            </a:r>
          </a:p>
          <a:p>
            <a:pPr lvl="1"/>
            <a:r>
              <a:rPr lang="de-DE" dirty="0"/>
              <a:t>Haben alle geeignete Geräte zur Verfügung?</a:t>
            </a:r>
          </a:p>
          <a:p>
            <a:pPr lvl="1"/>
            <a:r>
              <a:rPr lang="de-DE" dirty="0"/>
              <a:t>Ist sämtliche Software durch die SchülerInnen zuhause nutzbar?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Lizenz für kostenlose Nutzung zuhause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Keine Apps, die es nur für iOS oder nur für Android gibt, wenn keine Leihgeräte gestellt werden können.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84DCBD-AABE-4E0D-9B63-ABCBAA118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Einsatz digitaler Medien: Rahmenbedingungen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5100F9-DF37-42CB-8CA1-1670122B0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554384-618B-42AA-B5A2-958390362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4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71B5C19-A494-4A6E-AAB7-A72382EB5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891610" cy="5328592"/>
          </a:xfrm>
        </p:spPr>
        <p:txBody>
          <a:bodyPr/>
          <a:lstStyle/>
          <a:p>
            <a:r>
              <a:rPr lang="de-DE" b="1" dirty="0"/>
              <a:t>Bring </a:t>
            </a:r>
            <a:r>
              <a:rPr lang="de-DE" b="1" dirty="0" err="1"/>
              <a:t>Your</a:t>
            </a:r>
            <a:r>
              <a:rPr lang="de-DE" b="1" dirty="0"/>
              <a:t> Own Device</a:t>
            </a:r>
          </a:p>
          <a:p>
            <a:pPr lvl="1"/>
            <a:r>
              <a:rPr lang="de-DE" dirty="0"/>
              <a:t>Haftungsfragen bei Beschädigung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vorher mit der Schule klären</a:t>
            </a:r>
          </a:p>
          <a:p>
            <a:pPr lvl="1"/>
            <a:r>
              <a:rPr lang="de-DE" dirty="0"/>
              <a:t>Die Nutzung eigener Geräte (BYOD) kann nicht verlangt werden</a:t>
            </a:r>
          </a:p>
          <a:p>
            <a:pPr lvl="1"/>
            <a:r>
              <a:rPr lang="de-DE" dirty="0"/>
              <a:t>Privatsphäre und Datenschutz beachten</a:t>
            </a:r>
          </a:p>
          <a:p>
            <a:pPr lvl="1"/>
            <a:r>
              <a:rPr lang="de-DE" dirty="0"/>
              <a:t>Problematik verschiedener Betriebssysteme und fehlender Apps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Datenschutz und Datenschutzvorgaben</a:t>
            </a:r>
          </a:p>
          <a:p>
            <a:pPr lvl="1"/>
            <a:r>
              <a:rPr lang="de-DE" dirty="0"/>
              <a:t>Keine Apps nutzen, die Daten der SchülerInnen sammeln</a:t>
            </a:r>
          </a:p>
          <a:p>
            <a:pPr lvl="1"/>
            <a:r>
              <a:rPr lang="de-DE" dirty="0"/>
              <a:t>Keine Schülernamen, E-Mail-Adressen etc. eingeben, wenn sie auf den Servern der Anbieter landen können</a:t>
            </a:r>
          </a:p>
          <a:p>
            <a:pPr lvl="1"/>
            <a:r>
              <a:rPr lang="de-DE" dirty="0"/>
              <a:t>Fotos und Filmaufnahmen, auf denen SchülerInnen zu sehen sind, wo möglich vermeiden (und alle Vorgaben beachten).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b="1" dirty="0"/>
              <a:t>Internetzugang (verlässlich) vorhanden?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84DCBD-AABE-4E0D-9B63-ABCBAA118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Einsatz digitaler Medien: Rahmenbedingungen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5100F9-DF37-42CB-8CA1-1670122B0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0203BA-8952-43E8-9E05-799D118D8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8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8CBBED2-59ED-439C-822D-05A4092C9F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Allgemeines zu digitalen Medien in der Physik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/>
              <a:t>Messwerterfassungssysteme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/>
              <a:t>Smartphone-Sensoren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DE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Physikapps</a:t>
            </a:r>
            <a:br>
              <a:rPr lang="de-DE" b="1" dirty="0"/>
            </a:br>
            <a:endParaRPr lang="de-DE" b="1" dirty="0"/>
          </a:p>
          <a:p>
            <a:pPr marL="0" indent="0" algn="ctr">
              <a:buNone/>
            </a:pPr>
            <a:r>
              <a:rPr lang="de-DE" b="1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89EC13-173F-4C7A-9257-2C3A24B3C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Einsatz digitaler Medien in der Kursstufe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8618D6-478F-4D70-AD54-87A65F3CE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Digitale Medien in der Kursstufe, ZPG VI Physik, Matthias Theis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BD9D03-2E12-4B58-BA3E-483F000B6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7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2860</Words>
  <Application>Microsoft Office PowerPoint</Application>
  <PresentationFormat>Bildschirmpräsentation (4:3)</PresentationFormat>
  <Paragraphs>389</Paragraphs>
  <Slides>33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Times</vt:lpstr>
      <vt:lpstr>Wingdings</vt:lpstr>
      <vt:lpstr>Design1</vt:lpstr>
      <vt:lpstr>Digitale Medien in der Kursstufe Physik</vt:lpstr>
      <vt:lpstr>Einsatz digitaler Medien in der Kursstufe</vt:lpstr>
      <vt:lpstr>Digitale Medien im Physik-Unterricht</vt:lpstr>
      <vt:lpstr>Einsatz digitaler Medien in der Kursstufe</vt:lpstr>
      <vt:lpstr>Einsatz digitaler Medien in der Kursstufe</vt:lpstr>
      <vt:lpstr>Einsatz digitaler Medien in der Kursstufe</vt:lpstr>
      <vt:lpstr>Einsatz digitaler Medien: Rahmenbedingungen</vt:lpstr>
      <vt:lpstr>Einsatz digitaler Medien: Rahmenbedingungen</vt:lpstr>
      <vt:lpstr>Einsatz digitaler Medien in der Kursstufe</vt:lpstr>
      <vt:lpstr>Messwerterfassungssysteme in der Kursstufe</vt:lpstr>
      <vt:lpstr>Messwerterfassungssysteme in der Kursstufe</vt:lpstr>
      <vt:lpstr>Videoanalyse / Fotoanalyse in der Kursstufe</vt:lpstr>
      <vt:lpstr>Smartphone-Sensoren in der Kursstufe</vt:lpstr>
      <vt:lpstr>Einsatz digitaler Medien in der Kursstufe</vt:lpstr>
      <vt:lpstr>Physik-Apps in der Kursstufe </vt:lpstr>
      <vt:lpstr>Physik-Apps in der Kursstufe: Woher bekommen?</vt:lpstr>
      <vt:lpstr>Physikapps in der Kursstufe: Woher bekommen?</vt:lpstr>
      <vt:lpstr>Physik-Apps in der Kursstufe</vt:lpstr>
      <vt:lpstr>Physik-Apps in der Kursstufe</vt:lpstr>
      <vt:lpstr>Physik-Apps in der Kursstufe </vt:lpstr>
      <vt:lpstr>Bewertung von Physik-Apps</vt:lpstr>
      <vt:lpstr>Bewertung von Physik-Apps</vt:lpstr>
      <vt:lpstr>Bewertung von Physik-Apps: Beispiele </vt:lpstr>
      <vt:lpstr>Bewertung von Physik-Apps: Beispiele </vt:lpstr>
      <vt:lpstr>Bewertung von Physik-Apps: Beispiele </vt:lpstr>
      <vt:lpstr>Bewertung von Physik-Apps: Beispiele </vt:lpstr>
      <vt:lpstr>Bewertung von Physik-Apps: Beispiele </vt:lpstr>
      <vt:lpstr>Bewertung von Physik-Apps: Beispiele </vt:lpstr>
      <vt:lpstr>Bewertung von Physik-Apps: Beispiele </vt:lpstr>
      <vt:lpstr>Physik-Apps in der Kursstufe: Geogebra </vt:lpstr>
      <vt:lpstr>Sichten und Ausprobieren</vt:lpstr>
      <vt:lpstr>Quellenangaben: Physik-Apps</vt:lpstr>
      <vt:lpstr>Physik-Apps in der Kursstufe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Medien Kursstufe</dc:title>
  <dc:subject>PowerPoint-Präsentation</dc:subject>
  <dc:creator>Matthias Theis</dc:creator>
  <cp:lastModifiedBy>Matthias Theis</cp:lastModifiedBy>
  <cp:revision>591</cp:revision>
  <cp:lastPrinted>2020-03-07T13:57:51Z</cp:lastPrinted>
  <dcterms:created xsi:type="dcterms:W3CDTF">2017-01-31T07:32:23Z</dcterms:created>
  <dcterms:modified xsi:type="dcterms:W3CDTF">2020-09-14T10:10:51Z</dcterms:modified>
</cp:coreProperties>
</file>