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741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1" r:id="rId3"/>
    <p:sldId id="260" r:id="rId4"/>
    <p:sldId id="262" r:id="rId5"/>
    <p:sldId id="263" r:id="rId6"/>
    <p:sldId id="382" r:id="rId7"/>
    <p:sldId id="264" r:id="rId8"/>
    <p:sldId id="380" r:id="rId9"/>
    <p:sldId id="265" r:id="rId10"/>
    <p:sldId id="274" r:id="rId11"/>
    <p:sldId id="381" r:id="rId12"/>
    <p:sldId id="266" r:id="rId13"/>
    <p:sldId id="271" r:id="rId14"/>
    <p:sldId id="268" r:id="rId15"/>
    <p:sldId id="270" r:id="rId16"/>
  </p:sldIdLst>
  <p:sldSz cx="9144000" cy="6858000" type="screen4x3"/>
  <p:notesSz cx="6888163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2069">
          <p15:clr>
            <a:srgbClr val="A4A3A4"/>
          </p15:clr>
        </p15:guide>
        <p15:guide id="3" orient="horz" pos="1570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3022">
          <p15:clr>
            <a:srgbClr val="A4A3A4"/>
          </p15:clr>
        </p15:guide>
        <p15:guide id="6" orient="horz" pos="3566">
          <p15:clr>
            <a:srgbClr val="A4A3A4"/>
          </p15:clr>
        </p15:guide>
        <p15:guide id="7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llrath, Carmen (KM)" initials="Vo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6600"/>
    <a:srgbClr val="2D2DFF"/>
    <a:srgbClr val="3A3AFF"/>
    <a:srgbClr val="008000"/>
    <a:srgbClr val="FFFF99"/>
    <a:srgbClr val="FFFF00"/>
    <a:srgbClr val="FF2F2F"/>
    <a:srgbClr val="66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6" autoAdjust="0"/>
    <p:restoredTop sz="93797" autoAdjust="0"/>
  </p:normalViewPr>
  <p:slideViewPr>
    <p:cSldViewPr>
      <p:cViewPr varScale="1">
        <p:scale>
          <a:sx n="104" d="100"/>
          <a:sy n="104" d="100"/>
        </p:scale>
        <p:origin x="1704" y="96"/>
      </p:cViewPr>
      <p:guideLst>
        <p:guide orient="horz" pos="1071"/>
        <p:guide orient="horz" pos="2069"/>
        <p:guide orient="horz" pos="1570"/>
        <p:guide orient="horz" pos="2568"/>
        <p:guide orient="horz" pos="3022"/>
        <p:guide orient="horz" pos="3566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756" y="4296"/>
      </p:cViewPr>
      <p:guideLst>
        <p:guide orient="horz" pos="3156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8032" y="584434"/>
            <a:ext cx="1033132" cy="1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48032" y="9350806"/>
            <a:ext cx="2392430" cy="1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i="1">
                <a:latin typeface="Arial" charset="0"/>
              </a:defRPr>
            </a:lvl1pPr>
          </a:lstStyle>
          <a:p>
            <a:r>
              <a:rPr lang="de-DE" dirty="0"/>
              <a:t>Vortragender, Anlass, 1. Dezember 2003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9220" y="9350806"/>
            <a:ext cx="602660" cy="1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0A490618-A23A-42F9-955E-4E131AB85C2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13458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8035" y="4758894"/>
            <a:ext cx="4592108" cy="4508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Textformatierung des Masters zu bearbeiten.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6315" y="285430"/>
            <a:ext cx="602660" cy="155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r>
              <a:rPr lang="de-DE" dirty="0"/>
              <a:t>Seite </a:t>
            </a:r>
            <a:fld id="{F8FF1768-1DF2-410F-ABF6-E09C1CB8A55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Kopfzeilenplatzhalter 2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85363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0424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73033" y="286832"/>
            <a:ext cx="395942" cy="153888"/>
          </a:xfrm>
        </p:spPr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47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Im folgenden werden ausgewählte Gelenkstellen und Knackpunkte chronologisch entlang der beispielhaften Jahresplanung für das Leistungsfach Physik vorgestellt.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16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1" dirty="0"/>
              <a:t>Der BP verlangt diese zusätzlichen </a:t>
            </a:r>
            <a:r>
              <a:rPr lang="de-DE" b="1" dirty="0" err="1"/>
              <a:t>DGLn</a:t>
            </a:r>
            <a:r>
              <a:rPr lang="de-DE" b="1" dirty="0"/>
              <a:t> nicht</a:t>
            </a:r>
            <a:r>
              <a:rPr lang="de-DE" dirty="0"/>
              <a:t>, sondern „nur“ eine Erläuterung von Auf- und Entladevorgang anhand von U-t-Diagrammen.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DGLn</a:t>
            </a:r>
            <a:r>
              <a:rPr lang="de-DE" dirty="0"/>
              <a:t> beim Kondensator als weiteres Beispiel für die mögliche Verwendung der zusätzlichen Zeit durch die 5-te Stunde.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9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Minus in der Formel für </a:t>
            </a:r>
            <a:r>
              <a:rPr lang="de-DE" dirty="0" err="1"/>
              <a:t>U</a:t>
            </a:r>
            <a:r>
              <a:rPr lang="de-DE" baseline="-25000" dirty="0" err="1"/>
              <a:t>ind</a:t>
            </a:r>
            <a:r>
              <a:rPr lang="de-DE" baseline="0" dirty="0"/>
              <a:t> ist „geschickt“, weil viele </a:t>
            </a:r>
            <a:r>
              <a:rPr lang="de-DE" baseline="0" dirty="0" err="1"/>
              <a:t>SuS</a:t>
            </a:r>
            <a:r>
              <a:rPr lang="de-DE" baseline="0" dirty="0"/>
              <a:t> dann nicht über das Vorzeichen stolpern.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Einzelne </a:t>
            </a:r>
            <a:r>
              <a:rPr lang="de-DE" dirty="0" err="1"/>
              <a:t>SuS</a:t>
            </a:r>
            <a:r>
              <a:rPr lang="de-DE" dirty="0"/>
              <a:t> fragen aber nach – übrigens auch Kollegen.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Die Schulbücher begründen das Vorzeichen nicht, das Thema wird umgangen.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Der Verzicht auf die Unterscheidung zwischen elektrostatischen und elektrodynamischen Spannungen ist in der Schule eine sinnvoll </a:t>
            </a:r>
            <a:r>
              <a:rPr lang="de-DE" dirty="0" err="1"/>
              <a:t>didakt</a:t>
            </a:r>
            <a:r>
              <a:rPr lang="de-DE" dirty="0"/>
              <a:t>. Reduktion, besonders im Basisfach.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1" dirty="0"/>
              <a:t>Auswirkung</a:t>
            </a:r>
            <a:r>
              <a:rPr lang="de-DE" dirty="0"/>
              <a:t>: Man muss ggf. einzelnen SchülerInnen mitteilen, dass das Denken in Potenzialdifferenzen bei Induktionsspannungen nicht hilfreich (und nicht korrekt) ist.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9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Abrupter Wechsel zur Energiebetrachtung, wenn es um die Phase zwischen </a:t>
            </a:r>
            <a:r>
              <a:rPr lang="de-DE" dirty="0" err="1"/>
              <a:t>U</a:t>
            </a:r>
            <a:r>
              <a:rPr lang="de-DE" baseline="-25000" dirty="0" err="1"/>
              <a:t>kond</a:t>
            </a:r>
            <a:r>
              <a:rPr lang="de-DE" dirty="0"/>
              <a:t>(t) und I(t) geht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1" dirty="0"/>
              <a:t>“Vermischung“ zweier Betrachtungsweisen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226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4383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1" dirty="0"/>
              <a:t>BP 2016: </a:t>
            </a:r>
            <a:r>
              <a:rPr lang="de-DE" dirty="0"/>
              <a:t>3.6.3 (8) </a:t>
            </a:r>
            <a:r>
              <a:rPr lang="de-DE" b="0" dirty="0"/>
              <a:t>Gemeinsamkeiten und Unterschiede </a:t>
            </a:r>
            <a:r>
              <a:rPr lang="de-DE" dirty="0"/>
              <a:t>von mechanischen und elektromagnetischen Schwingungen erläutern 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/>
              <a:t>SuS</a:t>
            </a:r>
            <a:r>
              <a:rPr lang="de-DE" dirty="0"/>
              <a:t> werden diese Analogie i.d.R. nicht selbst finden (Kehrwertproblematik) sondern eher s mit U gleichsetzen (wegen </a:t>
            </a:r>
            <a:r>
              <a:rPr lang="de-DE" dirty="0" err="1"/>
              <a:t>E</a:t>
            </a:r>
            <a:r>
              <a:rPr lang="de-DE" baseline="-25000" dirty="0" err="1"/>
              <a:t>Kond</a:t>
            </a:r>
            <a:r>
              <a:rPr lang="de-DE" dirty="0"/>
              <a:t> = ½ C U²)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Material zu dieser Analogie auf dem Landesbildungsserver im Fachportal Physik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12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Häufige Praxis im Alltag: </a:t>
            </a:r>
            <a:br>
              <a:rPr lang="de-DE" dirty="0"/>
            </a:br>
            <a:r>
              <a:rPr lang="de-DE" dirty="0"/>
              <a:t>Je nach Teilaspekt wird die Zeigerdarstellung oder die Argumentation mithilfe des Gangunterschied verwendet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Seite </a:t>
            </a:r>
            <a:fld id="{F8FF1768-1DF2-410F-ABF6-E09C1CB8A55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29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40089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252389" y="260649"/>
            <a:ext cx="8640089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j-lt"/>
              </a:defRPr>
            </a:lvl1pPr>
          </a:lstStyle>
          <a:p>
            <a:r>
              <a:rPr lang="de-DE" dirty="0"/>
              <a:t>Titel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Gelenkstellen in der Kursstufe – ZPG VI Physik, Matthias Theis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40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7317BCA4-C291-41D3-9721-8E93A773DD0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7104" y="6470524"/>
            <a:ext cx="4464050" cy="364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79" y="64669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de-DE" dirty="0"/>
              <a:t>Folie </a:t>
            </a:r>
            <a:fld id="{B28F9D38-746F-4F66-8DFA-FA7E04203DA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3838" y="260712"/>
            <a:ext cx="8696325" cy="57600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Bild 8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V="1">
            <a:off x="217104" y="6345320"/>
            <a:ext cx="8712968" cy="36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7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Gelenkstellen und Knackpunkte in der Kursstufe Physik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Matthias Theis</a:t>
            </a:r>
          </a:p>
          <a:p>
            <a:r>
              <a:rPr lang="de-DE" dirty="0"/>
              <a:t>ZPG VI – Physik</a:t>
            </a:r>
          </a:p>
          <a:p>
            <a:r>
              <a:rPr lang="de-DE" sz="2000" dirty="0"/>
              <a:t>(</a:t>
            </a:r>
            <a:r>
              <a:rPr lang="de-DE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60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CE70C20-4D8C-4909-BDA4-6F89EDEEDA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b="1" dirty="0"/>
              <a:t>Elektromagnetischer Schwingkreis</a:t>
            </a:r>
          </a:p>
          <a:p>
            <a:r>
              <a:rPr lang="de-DE" sz="2000" b="1" dirty="0"/>
              <a:t>Mathematische Beschreibung – das liefert die DGL:</a:t>
            </a:r>
          </a:p>
          <a:p>
            <a:pPr lvl="1"/>
            <a:r>
              <a:rPr lang="de-DE" i="1" dirty="0"/>
              <a:t>Q(t), </a:t>
            </a:r>
            <a:r>
              <a:rPr lang="de-DE" i="1" dirty="0" err="1"/>
              <a:t>U</a:t>
            </a:r>
            <a:r>
              <a:rPr lang="de-DE" i="1" baseline="-25000" dirty="0" err="1"/>
              <a:t>Kond</a:t>
            </a:r>
            <a:r>
              <a:rPr lang="de-DE" i="1" dirty="0"/>
              <a:t>(t) </a:t>
            </a:r>
            <a:r>
              <a:rPr lang="de-DE" dirty="0"/>
              <a:t>und </a:t>
            </a:r>
            <a:r>
              <a:rPr lang="de-DE" i="1" dirty="0"/>
              <a:t>I(t)</a:t>
            </a:r>
          </a:p>
          <a:p>
            <a:pPr lvl="1"/>
            <a:r>
              <a:rPr lang="de-DE" dirty="0"/>
              <a:t>Phasendifferenz zwischen </a:t>
            </a:r>
            <a:r>
              <a:rPr lang="de-DE" i="1" dirty="0" err="1"/>
              <a:t>U</a:t>
            </a:r>
            <a:r>
              <a:rPr lang="de-DE" i="1" baseline="-25000" dirty="0" err="1"/>
              <a:t>Kond</a:t>
            </a:r>
            <a:r>
              <a:rPr lang="de-DE" i="1" dirty="0"/>
              <a:t>(t) </a:t>
            </a:r>
            <a:r>
              <a:rPr lang="de-DE" dirty="0"/>
              <a:t>und </a:t>
            </a:r>
            <a:r>
              <a:rPr lang="de-DE" i="1" dirty="0"/>
              <a:t>I(t)</a:t>
            </a:r>
            <a:endParaRPr lang="de-DE" dirty="0"/>
          </a:p>
          <a:p>
            <a:pPr lvl="1"/>
            <a:r>
              <a:rPr lang="de-DE" dirty="0"/>
              <a:t>Formel für die Periodendauer</a:t>
            </a:r>
          </a:p>
          <a:p>
            <a:pPr lvl="1"/>
            <a:r>
              <a:rPr lang="de-DE" dirty="0"/>
              <a:t>Analogie zu mechanischen Schwingungen (Federpendel)</a:t>
            </a:r>
            <a:br>
              <a:rPr lang="de-DE" dirty="0"/>
            </a:br>
            <a:endParaRPr lang="de-DE" sz="2000" b="1" dirty="0"/>
          </a:p>
          <a:p>
            <a:r>
              <a:rPr lang="de-DE" sz="2000" b="1" dirty="0"/>
              <a:t>Qualitative Beschreibung:</a:t>
            </a:r>
          </a:p>
          <a:p>
            <a:pPr marL="457200" lvl="1" indent="0">
              <a:buNone/>
            </a:pPr>
            <a:r>
              <a:rPr lang="de-DE" dirty="0"/>
              <a:t>In den Schulbüchern verbreitet: </a:t>
            </a:r>
          </a:p>
          <a:p>
            <a:pPr lvl="1"/>
            <a:r>
              <a:rPr lang="de-DE" dirty="0"/>
              <a:t>abrupter Wechsel von der Beschreibung der elektrischen Vorgänge zur Betrachtung der Energiebilanz </a:t>
            </a:r>
            <a:br>
              <a:rPr lang="de-DE" dirty="0"/>
            </a:br>
            <a:r>
              <a:rPr lang="de-DE" dirty="0"/>
              <a:t>(Vermischung zweier Betrachtungsweisen)</a:t>
            </a:r>
          </a:p>
          <a:p>
            <a:pPr lvl="1"/>
            <a:r>
              <a:rPr lang="de-DE" dirty="0"/>
              <a:t>keine qualitative Begründung der T/2-Phasenverschiebung zwischen  </a:t>
            </a:r>
            <a:r>
              <a:rPr lang="de-DE" dirty="0" err="1"/>
              <a:t>zwischen</a:t>
            </a:r>
            <a:r>
              <a:rPr lang="de-DE" dirty="0"/>
              <a:t> </a:t>
            </a:r>
            <a:r>
              <a:rPr lang="de-DE" i="1" dirty="0" err="1"/>
              <a:t>U</a:t>
            </a:r>
            <a:r>
              <a:rPr lang="de-DE" i="1" baseline="-25000" dirty="0" err="1"/>
              <a:t>Kond</a:t>
            </a:r>
            <a:r>
              <a:rPr lang="de-DE" i="1" dirty="0"/>
              <a:t>(t) </a:t>
            </a:r>
            <a:r>
              <a:rPr lang="de-DE" dirty="0"/>
              <a:t>und </a:t>
            </a:r>
            <a:r>
              <a:rPr lang="de-DE" i="1" dirty="0"/>
              <a:t>I(t)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80FDC0C-90D9-4EB1-907F-D6F57A2BD2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Differenzialgleichungen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645A62B7-3C9E-4180-ABC0-F2756C464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352293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CE70C20-4D8C-4909-BDA4-6F89EDEED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712098" cy="532859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b="1" dirty="0"/>
              <a:t>Elektromagnetischer Schwingkreis</a:t>
            </a:r>
          </a:p>
          <a:p>
            <a:r>
              <a:rPr lang="de-DE" sz="2000" b="1" dirty="0"/>
              <a:t>Qualitative Beschreibung: </a:t>
            </a:r>
            <a:br>
              <a:rPr lang="de-DE" sz="2000" b="1" dirty="0"/>
            </a:br>
            <a:r>
              <a:rPr lang="de-DE" sz="2000" b="1" dirty="0"/>
              <a:t>(bei der Einführung elektromagnetischer Schwingungen ohne DGL)</a:t>
            </a:r>
          </a:p>
          <a:p>
            <a:pPr lvl="1"/>
            <a:r>
              <a:rPr lang="de-DE" dirty="0"/>
              <a:t>elektrische Vorgänge erklären</a:t>
            </a:r>
          </a:p>
          <a:p>
            <a:pPr lvl="1"/>
            <a:r>
              <a:rPr lang="de-DE" dirty="0"/>
              <a:t>Selbstinduktionsspannung erhält Strom auch bei entladenen Kondensator aufrecht </a:t>
            </a:r>
          </a:p>
          <a:p>
            <a:pPr lvl="1"/>
            <a:r>
              <a:rPr lang="de-DE" dirty="0"/>
              <a:t>genaue Phasenverschiebung zwischen </a:t>
            </a:r>
            <a:r>
              <a:rPr lang="de-DE" i="1" dirty="0" err="1"/>
              <a:t>U</a:t>
            </a:r>
            <a:r>
              <a:rPr lang="de-DE" i="1" baseline="-25000" dirty="0" err="1"/>
              <a:t>Kond</a:t>
            </a:r>
            <a:r>
              <a:rPr lang="de-DE" i="1" dirty="0"/>
              <a:t>(t) </a:t>
            </a:r>
            <a:r>
              <a:rPr lang="de-DE" dirty="0"/>
              <a:t>und </a:t>
            </a:r>
            <a:r>
              <a:rPr lang="de-DE" i="1" dirty="0"/>
              <a:t>I(t) </a:t>
            </a:r>
            <a:r>
              <a:rPr lang="de-DE" dirty="0"/>
              <a:t>im Experiment (digitale Messwerterfassung) beobachten</a:t>
            </a:r>
          </a:p>
          <a:p>
            <a:pPr lvl="1"/>
            <a:r>
              <a:rPr lang="de-DE" dirty="0"/>
              <a:t>Verzicht auf deduktive Begründung der Phasenverschiebung den Schülerinnen und Schülern transparent machen (BF)</a:t>
            </a:r>
            <a:br>
              <a:rPr lang="de-DE" dirty="0"/>
            </a:br>
            <a:r>
              <a:rPr lang="de-DE" dirty="0"/>
              <a:t>bzw. Verweis auf später folgende mathematische Begründung (LF)</a:t>
            </a:r>
          </a:p>
          <a:p>
            <a:pPr lvl="1"/>
            <a:r>
              <a:rPr lang="de-DE" dirty="0"/>
              <a:t>Energiebetrachtung deutlich getrennt im zweiten Schritt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80FDC0C-90D9-4EB1-907F-D6F57A2BD2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Differenzialgleichungen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4EC3D9A-5B5B-4236-9903-22E5E3615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26210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FA72A3B7-AD03-4B96-B8DC-8537F77D237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36738" y="915009"/>
                <a:ext cx="8655740" cy="5394311"/>
              </a:xfrm>
            </p:spPr>
            <p:txBody>
              <a:bodyPr/>
              <a:lstStyle/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dirty="0"/>
                  <a:t>	   </a:t>
                </a:r>
                <a:r>
                  <a:rPr lang="de-DE" sz="2000" b="1" dirty="0">
                    <a:solidFill>
                      <a:schemeClr val="tx2"/>
                    </a:solidFill>
                  </a:rPr>
                  <a:t>Federpendel</a:t>
                </a:r>
                <a:r>
                  <a:rPr lang="de-DE" sz="2000" b="1" dirty="0">
                    <a:latin typeface="Arial Narrow" panose="020B0606020202030204" pitchFamily="34" charset="0"/>
                  </a:rPr>
                  <a:t>	</a:t>
                </a:r>
                <a:r>
                  <a:rPr lang="de-DE" sz="2000" b="1" dirty="0">
                    <a:solidFill>
                      <a:srgbClr val="336600"/>
                    </a:solidFill>
                  </a:rPr>
                  <a:t>      Schwingkreis</a:t>
                </a:r>
                <a:endParaRPr lang="de-DE" sz="2000" b="1" dirty="0"/>
              </a:p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endParaRPr lang="de-DE" sz="1000" dirty="0"/>
              </a:p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b="1" dirty="0"/>
                  <a:t> </a:t>
                </a:r>
                <a:endParaRPr lang="de-DE" sz="2000" dirty="0"/>
              </a:p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endParaRPr lang="de-DE" sz="1000" dirty="0"/>
              </a:p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b="1" dirty="0"/>
                  <a:t> </a:t>
                </a:r>
                <a:r>
                  <a:rPr lang="de-DE" sz="2000" dirty="0"/>
                  <a:t>	         </a:t>
                </a:r>
                <a14:m>
                  <m:oMath xmlns:m="http://schemas.openxmlformats.org/officeDocument/2006/math"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    Q</a:t>
                </a:r>
              </a:p>
              <a:p>
                <a:pPr marL="0" indent="0">
                  <a:buNone/>
                  <a:tabLst>
                    <a:tab pos="3136900" algn="l"/>
                    <a:tab pos="5827713" algn="l"/>
                  </a:tabLst>
                </a:pPr>
                <a:endParaRPr lang="de-DE" sz="1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lvl="4" indent="0">
                  <a:spcAft>
                    <a:spcPts val="1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𝑝𝑜𝑡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𝐾𝑜𝑛𝑑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de-DE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lvl="4" indent="0">
                  <a:spcAft>
                    <a:spcPts val="1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𝑘𝑖𝑛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𝑆𝑝𝑢𝑙𝑒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lvl="4" indent="0">
                  <a:spcAft>
                    <a:spcPts val="1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	</a:t>
                </a:r>
              </a:p>
              <a:p>
                <a:pPr marL="0" lvl="4" indent="0">
                  <a:spcAft>
                    <a:spcPts val="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 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           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b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de-DE" sz="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lvl="4" indent="0">
                  <a:spcAft>
                    <a:spcPts val="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de-DE" sz="1600" dirty="0">
                    <a:ea typeface="Cambria Math" panose="02040503050406030204" pitchFamily="18" charset="0"/>
                  </a:rPr>
                  <a:t>Das ist nicht die einzige mögliche Analogie*, passt aber </a:t>
                </a:r>
                <a:br>
                  <a:rPr lang="de-DE" sz="1600" dirty="0">
                    <a:ea typeface="Cambria Math" panose="02040503050406030204" pitchFamily="18" charset="0"/>
                  </a:rPr>
                </a:br>
                <a:r>
                  <a:rPr lang="de-DE" sz="1600" dirty="0">
                    <a:ea typeface="Cambria Math" panose="02040503050406030204" pitchFamily="18" charset="0"/>
                  </a:rPr>
                  <a:t> 	gut (als Merkhilfe) zu den Formeln im BP 2016.</a:t>
                </a:r>
                <a:endParaRPr lang="de-DE" sz="2000" dirty="0">
                  <a:ea typeface="Cambria Math" panose="02040503050406030204" pitchFamily="18" charset="0"/>
                </a:endParaRPr>
              </a:p>
              <a:p>
                <a:pPr marL="0" lvl="4" indent="0">
                  <a:spcBef>
                    <a:spcPts val="0"/>
                  </a:spcBef>
                  <a:spcAft>
                    <a:spcPts val="800"/>
                  </a:spcAft>
                  <a:buNone/>
                  <a:tabLst>
                    <a:tab pos="3136900" algn="l"/>
                    <a:tab pos="5827713" algn="l"/>
                  </a:tabLst>
                </a:pPr>
                <a:r>
                  <a:rPr lang="de-DE" sz="1600" dirty="0">
                    <a:latin typeface="Arial Narrow" panose="020B0606020202030204" pitchFamily="34" charset="0"/>
                    <a:ea typeface="Cambria Math" panose="02040503050406030204" pitchFamily="18" charset="0"/>
                  </a:rPr>
                  <a:t>	</a:t>
                </a:r>
                <a:r>
                  <a:rPr lang="de-DE" sz="1400" dirty="0">
                    <a:latin typeface="Arial Narrow" panose="020B0606020202030204" pitchFamily="34" charset="0"/>
                    <a:ea typeface="Cambria Math" panose="02040503050406030204" pitchFamily="18" charset="0"/>
                  </a:rPr>
                  <a:t>*vgl. z.B. T. Wilhelm, Stolpersteine überwinden im Physikunterricht, </a:t>
                </a:r>
                <a:r>
                  <a:rPr lang="de-DE" sz="1400" dirty="0" err="1">
                    <a:latin typeface="Arial Narrow" panose="020B0606020202030204" pitchFamily="34" charset="0"/>
                    <a:ea typeface="Cambria Math" panose="02040503050406030204" pitchFamily="18" charset="0"/>
                  </a:rPr>
                  <a:t>Aulis</a:t>
                </a:r>
                <a:r>
                  <a:rPr lang="de-DE" sz="1400" dirty="0">
                    <a:latin typeface="Arial Narrow" panose="020B0606020202030204" pitchFamily="34" charset="0"/>
                    <a:ea typeface="Cambria Math" panose="02040503050406030204" pitchFamily="18" charset="0"/>
                  </a:rPr>
                  <a:t> 2018</a:t>
                </a:r>
              </a:p>
            </p:txBody>
          </p:sp>
        </mc:Choice>
        <mc:Fallback xmlns="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FA72A3B7-AD03-4B96-B8DC-8537F77D23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36738" y="915009"/>
                <a:ext cx="8655740" cy="5394311"/>
              </a:xfrm>
              <a:blipFill>
                <a:blip r:embed="rId3"/>
                <a:stretch>
                  <a:fillRect t="-452" b="-169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>
            <a:extLst>
              <a:ext uri="{FF2B5EF4-FFF2-40B4-BE49-F238E27FC236}">
                <a16:creationId xmlns:a16="http://schemas.microsoft.com/office/drawing/2014/main" id="{0B711197-E497-494C-ADF8-7FFA04517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Analogie zwischen Federpendel und Schwingkreis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C36CB9A-F616-4AE1-8F12-7C21F11EB635}"/>
                  </a:ext>
                </a:extLst>
              </p:cNvPr>
              <p:cNvSpPr txBox="1"/>
              <p:nvPr/>
            </p:nvSpPr>
            <p:spPr>
              <a:xfrm>
                <a:off x="3491880" y="1416286"/>
                <a:ext cx="1937197" cy="48564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8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</m:acc>
                    <m:d>
                      <m:dPr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 </m:t>
                    </m:r>
                    <m:f>
                      <m:fPr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num>
                      <m:den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C36CB9A-F616-4AE1-8F12-7C21F11EB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1416286"/>
                <a:ext cx="1937197" cy="4856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4DC56E93-F52E-4012-8703-A42E7C5275C2}"/>
                  </a:ext>
                </a:extLst>
              </p:cNvPr>
              <p:cNvSpPr txBox="1"/>
              <p:nvPr/>
            </p:nvSpPr>
            <p:spPr>
              <a:xfrm>
                <a:off x="6275817" y="1407390"/>
                <a:ext cx="2233881" cy="48526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800" b="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acc>
                      <m:accPr>
                        <m:chr m:val="̈"/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 </m:t>
                    </m:r>
                    <m:f>
                      <m:fPr>
                        <m:ctrlP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⋅</m:t>
                        </m:r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de-DE" sz="1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4DC56E93-F52E-4012-8703-A42E7C527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817" y="1407390"/>
                <a:ext cx="2233881" cy="485261"/>
              </a:xfrm>
              <a:prstGeom prst="rect">
                <a:avLst/>
              </a:prstGeom>
              <a:blipFill>
                <a:blip r:embed="rId5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C1D0426F-93FA-43E6-9D42-47B33BAA38CF}"/>
              </a:ext>
            </a:extLst>
          </p:cNvPr>
          <p:cNvGrpSpPr/>
          <p:nvPr/>
        </p:nvGrpSpPr>
        <p:grpSpPr>
          <a:xfrm>
            <a:off x="270316" y="2492896"/>
            <a:ext cx="2520280" cy="2829066"/>
            <a:chOff x="323528" y="1772816"/>
            <a:chExt cx="3014054" cy="3672408"/>
          </a:xfrm>
        </p:grpSpPr>
        <p:grpSp>
          <p:nvGrpSpPr>
            <p:cNvPr id="39" name="Gruppieren 38">
              <a:extLst>
                <a:ext uri="{FF2B5EF4-FFF2-40B4-BE49-F238E27FC236}">
                  <a16:creationId xmlns:a16="http://schemas.microsoft.com/office/drawing/2014/main" id="{281E2E76-617F-4564-A5A0-E2EE5D20631A}"/>
                </a:ext>
              </a:extLst>
            </p:cNvPr>
            <p:cNvGrpSpPr/>
            <p:nvPr/>
          </p:nvGrpSpPr>
          <p:grpSpPr>
            <a:xfrm>
              <a:off x="323528" y="1865556"/>
              <a:ext cx="2828562" cy="3499987"/>
              <a:chOff x="1043608" y="2419548"/>
              <a:chExt cx="2828562" cy="3499987"/>
            </a:xfrm>
          </p:grpSpPr>
          <p:grpSp>
            <p:nvGrpSpPr>
              <p:cNvPr id="21" name="Gruppieren 20">
                <a:extLst>
                  <a:ext uri="{FF2B5EF4-FFF2-40B4-BE49-F238E27FC236}">
                    <a16:creationId xmlns:a16="http://schemas.microsoft.com/office/drawing/2014/main" id="{BAB72049-C987-4500-8A4D-00E88CCD0267}"/>
                  </a:ext>
                </a:extLst>
              </p:cNvPr>
              <p:cNvGrpSpPr/>
              <p:nvPr/>
            </p:nvGrpSpPr>
            <p:grpSpPr>
              <a:xfrm>
                <a:off x="3152487" y="2419548"/>
                <a:ext cx="705097" cy="738709"/>
                <a:chOff x="3240405" y="2368881"/>
                <a:chExt cx="705097" cy="738709"/>
              </a:xfrm>
            </p:grpSpPr>
            <p:cxnSp>
              <p:nvCxnSpPr>
                <p:cNvPr id="8" name="Gerader Verbinder 7">
                  <a:extLst>
                    <a:ext uri="{FF2B5EF4-FFF2-40B4-BE49-F238E27FC236}">
                      <a16:creationId xmlns:a16="http://schemas.microsoft.com/office/drawing/2014/main" id="{7ECD8B77-E6BB-4D95-BA6F-FB10B147FFF5}"/>
                    </a:ext>
                  </a:extLst>
                </p:cNvPr>
                <p:cNvCxnSpPr/>
                <p:nvPr/>
              </p:nvCxnSpPr>
              <p:spPr>
                <a:xfrm>
                  <a:off x="3475932" y="2368881"/>
                  <a:ext cx="0" cy="375286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r Verbinder 44">
                  <a:extLst>
                    <a:ext uri="{FF2B5EF4-FFF2-40B4-BE49-F238E27FC236}">
                      <a16:creationId xmlns:a16="http://schemas.microsoft.com/office/drawing/2014/main" id="{018DC9ED-A245-4EA2-9A9B-A92903A67B30}"/>
                    </a:ext>
                  </a:extLst>
                </p:cNvPr>
                <p:cNvCxnSpPr/>
                <p:nvPr/>
              </p:nvCxnSpPr>
              <p:spPr>
                <a:xfrm>
                  <a:off x="3713220" y="2374197"/>
                  <a:ext cx="0" cy="375286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Gerade Verbindung mit Pfeil 9">
                  <a:extLst>
                    <a:ext uri="{FF2B5EF4-FFF2-40B4-BE49-F238E27FC236}">
                      <a16:creationId xmlns:a16="http://schemas.microsoft.com/office/drawing/2014/main" id="{08094529-3AD6-49EB-9DDF-192E8A88C23C}"/>
                    </a:ext>
                  </a:extLst>
                </p:cNvPr>
                <p:cNvCxnSpPr/>
                <p:nvPr/>
              </p:nvCxnSpPr>
              <p:spPr>
                <a:xfrm>
                  <a:off x="3491880" y="2420888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Gerade Verbindung mit Pfeil 47">
                  <a:extLst>
                    <a:ext uri="{FF2B5EF4-FFF2-40B4-BE49-F238E27FC236}">
                      <a16:creationId xmlns:a16="http://schemas.microsoft.com/office/drawing/2014/main" id="{BD3B6BB9-1FAD-4B7E-AA84-0E8ED42DF5A2}"/>
                    </a:ext>
                  </a:extLst>
                </p:cNvPr>
                <p:cNvCxnSpPr/>
                <p:nvPr/>
              </p:nvCxnSpPr>
              <p:spPr>
                <a:xfrm>
                  <a:off x="3491880" y="2508844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mit Pfeil 48">
                  <a:extLst>
                    <a:ext uri="{FF2B5EF4-FFF2-40B4-BE49-F238E27FC236}">
                      <a16:creationId xmlns:a16="http://schemas.microsoft.com/office/drawing/2014/main" id="{47B21B50-8C19-441C-A7BB-7239514B5FFA}"/>
                    </a:ext>
                  </a:extLst>
                </p:cNvPr>
                <p:cNvCxnSpPr/>
                <p:nvPr/>
              </p:nvCxnSpPr>
              <p:spPr>
                <a:xfrm>
                  <a:off x="3491880" y="2602116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 Verbindung mit Pfeil 49">
                  <a:extLst>
                    <a:ext uri="{FF2B5EF4-FFF2-40B4-BE49-F238E27FC236}">
                      <a16:creationId xmlns:a16="http://schemas.microsoft.com/office/drawing/2014/main" id="{031BDB77-7E34-48C8-8E36-0DAAD82D2F80}"/>
                    </a:ext>
                  </a:extLst>
                </p:cNvPr>
                <p:cNvCxnSpPr/>
                <p:nvPr/>
              </p:nvCxnSpPr>
              <p:spPr>
                <a:xfrm>
                  <a:off x="3491880" y="2694056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Gerader Verbinder 11">
                  <a:extLst>
                    <a:ext uri="{FF2B5EF4-FFF2-40B4-BE49-F238E27FC236}">
                      <a16:creationId xmlns:a16="http://schemas.microsoft.com/office/drawing/2014/main" id="{9ABE7529-33FF-478E-AD8B-5C6E298A5BDB}"/>
                    </a:ext>
                  </a:extLst>
                </p:cNvPr>
                <p:cNvCxnSpPr/>
                <p:nvPr/>
              </p:nvCxnSpPr>
              <p:spPr>
                <a:xfrm>
                  <a:off x="3766338" y="2434235"/>
                  <a:ext cx="72008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3" name="Gruppieren 12">
                  <a:extLst>
                    <a:ext uri="{FF2B5EF4-FFF2-40B4-BE49-F238E27FC236}">
                      <a16:creationId xmlns:a16="http://schemas.microsoft.com/office/drawing/2014/main" id="{E0FF4DD2-C7A1-4330-AF15-6830AA111A45}"/>
                    </a:ext>
                  </a:extLst>
                </p:cNvPr>
                <p:cNvGrpSpPr/>
                <p:nvPr/>
              </p:nvGrpSpPr>
              <p:grpSpPr>
                <a:xfrm>
                  <a:off x="3375065" y="2395986"/>
                  <a:ext cx="72008" cy="72008"/>
                  <a:chOff x="4796408" y="2583308"/>
                  <a:chExt cx="72008" cy="72008"/>
                </a:xfrm>
              </p:grpSpPr>
              <p:cxnSp>
                <p:nvCxnSpPr>
                  <p:cNvPr id="53" name="Gerader Verbinder 52">
                    <a:extLst>
                      <a:ext uri="{FF2B5EF4-FFF2-40B4-BE49-F238E27FC236}">
                        <a16:creationId xmlns:a16="http://schemas.microsoft.com/office/drawing/2014/main" id="{5643B09A-23A8-44DC-9DED-ACB884C6DC7B}"/>
                      </a:ext>
                    </a:extLst>
                  </p:cNvPr>
                  <p:cNvCxnSpPr/>
                  <p:nvPr/>
                </p:nvCxnSpPr>
                <p:spPr>
                  <a:xfrm>
                    <a:off x="4796408" y="2620989"/>
                    <a:ext cx="72008" cy="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Gerader Verbinder 53">
                    <a:extLst>
                      <a:ext uri="{FF2B5EF4-FFF2-40B4-BE49-F238E27FC236}">
                        <a16:creationId xmlns:a16="http://schemas.microsoft.com/office/drawing/2014/main" id="{D79BF657-0FB0-45C0-A171-8E40260FD1C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798658" y="2619312"/>
                    <a:ext cx="72008" cy="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Freihandform: Form 14">
                  <a:extLst>
                    <a:ext uri="{FF2B5EF4-FFF2-40B4-BE49-F238E27FC236}">
                      <a16:creationId xmlns:a16="http://schemas.microsoft.com/office/drawing/2014/main" id="{1CFFA792-27A8-4F2A-B140-3BAAB2B35499}"/>
                    </a:ext>
                  </a:extLst>
                </p:cNvPr>
                <p:cNvSpPr/>
                <p:nvPr/>
              </p:nvSpPr>
              <p:spPr>
                <a:xfrm>
                  <a:off x="3240405" y="2545467"/>
                  <a:ext cx="220028" cy="451485"/>
                </a:xfrm>
                <a:custGeom>
                  <a:avLst/>
                  <a:gdLst>
                    <a:gd name="connsiteX0" fmla="*/ 220028 w 220028"/>
                    <a:gd name="connsiteY0" fmla="*/ 0 h 451485"/>
                    <a:gd name="connsiteX1" fmla="*/ 0 w 220028"/>
                    <a:gd name="connsiteY1" fmla="*/ 0 h 451485"/>
                    <a:gd name="connsiteX2" fmla="*/ 0 w 220028"/>
                    <a:gd name="connsiteY2" fmla="*/ 451485 h 451485"/>
                    <a:gd name="connsiteX3" fmla="*/ 151448 w 220028"/>
                    <a:gd name="connsiteY3" fmla="*/ 451485 h 45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0028" h="451485">
                      <a:moveTo>
                        <a:pt x="220028" y="0"/>
                      </a:moveTo>
                      <a:lnTo>
                        <a:pt x="0" y="0"/>
                      </a:lnTo>
                      <a:lnTo>
                        <a:pt x="0" y="451485"/>
                      </a:lnTo>
                      <a:lnTo>
                        <a:pt x="151448" y="451485"/>
                      </a:ln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5" name="Freihandform: Form 84">
                  <a:extLst>
                    <a:ext uri="{FF2B5EF4-FFF2-40B4-BE49-F238E27FC236}">
                      <a16:creationId xmlns:a16="http://schemas.microsoft.com/office/drawing/2014/main" id="{12D3199E-5BCD-472D-B27F-AA49928B6063}"/>
                    </a:ext>
                  </a:extLst>
                </p:cNvPr>
                <p:cNvSpPr/>
                <p:nvPr/>
              </p:nvSpPr>
              <p:spPr>
                <a:xfrm flipH="1">
                  <a:off x="3725474" y="2547174"/>
                  <a:ext cx="220028" cy="451485"/>
                </a:xfrm>
                <a:custGeom>
                  <a:avLst/>
                  <a:gdLst>
                    <a:gd name="connsiteX0" fmla="*/ 220028 w 220028"/>
                    <a:gd name="connsiteY0" fmla="*/ 0 h 451485"/>
                    <a:gd name="connsiteX1" fmla="*/ 0 w 220028"/>
                    <a:gd name="connsiteY1" fmla="*/ 0 h 451485"/>
                    <a:gd name="connsiteX2" fmla="*/ 0 w 220028"/>
                    <a:gd name="connsiteY2" fmla="*/ 451485 h 451485"/>
                    <a:gd name="connsiteX3" fmla="*/ 151448 w 220028"/>
                    <a:gd name="connsiteY3" fmla="*/ 451485 h 45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0028" h="451485">
                      <a:moveTo>
                        <a:pt x="220028" y="0"/>
                      </a:moveTo>
                      <a:lnTo>
                        <a:pt x="0" y="0"/>
                      </a:lnTo>
                      <a:lnTo>
                        <a:pt x="0" y="451485"/>
                      </a:lnTo>
                      <a:lnTo>
                        <a:pt x="151448" y="451485"/>
                      </a:ln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6" name="Freihandform: Form 15">
                  <a:extLst>
                    <a:ext uri="{FF2B5EF4-FFF2-40B4-BE49-F238E27FC236}">
                      <a16:creationId xmlns:a16="http://schemas.microsoft.com/office/drawing/2014/main" id="{984D6824-EF8E-4749-A614-59D195878A41}"/>
                    </a:ext>
                  </a:extLst>
                </p:cNvPr>
                <p:cNvSpPr/>
                <p:nvPr/>
              </p:nvSpPr>
              <p:spPr>
                <a:xfrm>
                  <a:off x="3392601" y="2883195"/>
                  <a:ext cx="409741" cy="224395"/>
                </a:xfrm>
                <a:custGeom>
                  <a:avLst/>
                  <a:gdLst>
                    <a:gd name="connsiteX0" fmla="*/ 0 w 422910"/>
                    <a:gd name="connsiteY0" fmla="*/ 120631 h 224395"/>
                    <a:gd name="connsiteX1" fmla="*/ 22860 w 422910"/>
                    <a:gd name="connsiteY1" fmla="*/ 60624 h 224395"/>
                    <a:gd name="connsiteX2" fmla="*/ 71437 w 422910"/>
                    <a:gd name="connsiteY2" fmla="*/ 26334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422910"/>
                    <a:gd name="connsiteY0" fmla="*/ 120631 h 224395"/>
                    <a:gd name="connsiteX1" fmla="*/ 22860 w 422910"/>
                    <a:gd name="connsiteY1" fmla="*/ 60624 h 224395"/>
                    <a:gd name="connsiteX2" fmla="*/ 60007 w 422910"/>
                    <a:gd name="connsiteY2" fmla="*/ 17762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422910"/>
                    <a:gd name="connsiteY0" fmla="*/ 120631 h 224395"/>
                    <a:gd name="connsiteX1" fmla="*/ 34290 w 422910"/>
                    <a:gd name="connsiteY1" fmla="*/ 60624 h 224395"/>
                    <a:gd name="connsiteX2" fmla="*/ 60007 w 422910"/>
                    <a:gd name="connsiteY2" fmla="*/ 17762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397192"/>
                    <a:gd name="connsiteY0" fmla="*/ 117773 h 224395"/>
                    <a:gd name="connsiteX1" fmla="*/ 8572 w 397192"/>
                    <a:gd name="connsiteY1" fmla="*/ 60624 h 224395"/>
                    <a:gd name="connsiteX2" fmla="*/ 34289 w 397192"/>
                    <a:gd name="connsiteY2" fmla="*/ 17762 h 224395"/>
                    <a:gd name="connsiteX3" fmla="*/ 82867 w 397192"/>
                    <a:gd name="connsiteY3" fmla="*/ 23476 h 224395"/>
                    <a:gd name="connsiteX4" fmla="*/ 105727 w 397192"/>
                    <a:gd name="connsiteY4" fmla="*/ 46336 h 224395"/>
                    <a:gd name="connsiteX5" fmla="*/ 122872 w 397192"/>
                    <a:gd name="connsiteY5" fmla="*/ 89199 h 224395"/>
                    <a:gd name="connsiteX6" fmla="*/ 140017 w 397192"/>
                    <a:gd name="connsiteY6" fmla="*/ 146349 h 224395"/>
                    <a:gd name="connsiteX7" fmla="*/ 128587 w 397192"/>
                    <a:gd name="connsiteY7" fmla="*/ 203499 h 224395"/>
                    <a:gd name="connsiteX8" fmla="*/ 100012 w 397192"/>
                    <a:gd name="connsiteY8" fmla="*/ 214929 h 224395"/>
                    <a:gd name="connsiteX9" fmla="*/ 71437 w 397192"/>
                    <a:gd name="connsiteY9" fmla="*/ 183496 h 224395"/>
                    <a:gd name="connsiteX10" fmla="*/ 62864 w 397192"/>
                    <a:gd name="connsiteY10" fmla="*/ 120631 h 224395"/>
                    <a:gd name="connsiteX11" fmla="*/ 77152 w 397192"/>
                    <a:gd name="connsiteY11" fmla="*/ 72054 h 224395"/>
                    <a:gd name="connsiteX12" fmla="*/ 102869 w 397192"/>
                    <a:gd name="connsiteY12" fmla="*/ 34906 h 224395"/>
                    <a:gd name="connsiteX13" fmla="*/ 137159 w 397192"/>
                    <a:gd name="connsiteY13" fmla="*/ 9189 h 224395"/>
                    <a:gd name="connsiteX14" fmla="*/ 177164 w 397192"/>
                    <a:gd name="connsiteY14" fmla="*/ 20619 h 224395"/>
                    <a:gd name="connsiteX15" fmla="*/ 202882 w 397192"/>
                    <a:gd name="connsiteY15" fmla="*/ 43479 h 224395"/>
                    <a:gd name="connsiteX16" fmla="*/ 228599 w 397192"/>
                    <a:gd name="connsiteY16" fmla="*/ 80626 h 224395"/>
                    <a:gd name="connsiteX17" fmla="*/ 234314 w 397192"/>
                    <a:gd name="connsiteY17" fmla="*/ 129204 h 224395"/>
                    <a:gd name="connsiteX18" fmla="*/ 237172 w 397192"/>
                    <a:gd name="connsiteY18" fmla="*/ 163494 h 224395"/>
                    <a:gd name="connsiteX19" fmla="*/ 225742 w 397192"/>
                    <a:gd name="connsiteY19" fmla="*/ 217786 h 224395"/>
                    <a:gd name="connsiteX20" fmla="*/ 194309 w 397192"/>
                    <a:gd name="connsiteY20" fmla="*/ 220644 h 224395"/>
                    <a:gd name="connsiteX21" fmla="*/ 174307 w 397192"/>
                    <a:gd name="connsiteY21" fmla="*/ 192069 h 224395"/>
                    <a:gd name="connsiteX22" fmla="*/ 174307 w 397192"/>
                    <a:gd name="connsiteY22" fmla="*/ 126346 h 224395"/>
                    <a:gd name="connsiteX23" fmla="*/ 177164 w 397192"/>
                    <a:gd name="connsiteY23" fmla="*/ 77769 h 224395"/>
                    <a:gd name="connsiteX24" fmla="*/ 202882 w 397192"/>
                    <a:gd name="connsiteY24" fmla="*/ 34906 h 224395"/>
                    <a:gd name="connsiteX25" fmla="*/ 240029 w 397192"/>
                    <a:gd name="connsiteY25" fmla="*/ 12046 h 224395"/>
                    <a:gd name="connsiteX26" fmla="*/ 282892 w 397192"/>
                    <a:gd name="connsiteY26" fmla="*/ 17761 h 224395"/>
                    <a:gd name="connsiteX27" fmla="*/ 302894 w 397192"/>
                    <a:gd name="connsiteY27" fmla="*/ 40621 h 224395"/>
                    <a:gd name="connsiteX28" fmla="*/ 325754 w 397192"/>
                    <a:gd name="connsiteY28" fmla="*/ 77769 h 224395"/>
                    <a:gd name="connsiteX29" fmla="*/ 340042 w 397192"/>
                    <a:gd name="connsiteY29" fmla="*/ 126346 h 224395"/>
                    <a:gd name="connsiteX30" fmla="*/ 342899 w 397192"/>
                    <a:gd name="connsiteY30" fmla="*/ 172066 h 224395"/>
                    <a:gd name="connsiteX31" fmla="*/ 320039 w 397192"/>
                    <a:gd name="connsiteY31" fmla="*/ 209214 h 224395"/>
                    <a:gd name="connsiteX32" fmla="*/ 297179 w 397192"/>
                    <a:gd name="connsiteY32" fmla="*/ 212071 h 224395"/>
                    <a:gd name="connsiteX33" fmla="*/ 280034 w 397192"/>
                    <a:gd name="connsiteY33" fmla="*/ 169209 h 224395"/>
                    <a:gd name="connsiteX34" fmla="*/ 280034 w 397192"/>
                    <a:gd name="connsiteY34" fmla="*/ 123489 h 224395"/>
                    <a:gd name="connsiteX35" fmla="*/ 280034 w 397192"/>
                    <a:gd name="connsiteY35" fmla="*/ 86341 h 224395"/>
                    <a:gd name="connsiteX36" fmla="*/ 291464 w 397192"/>
                    <a:gd name="connsiteY36" fmla="*/ 40621 h 224395"/>
                    <a:gd name="connsiteX37" fmla="*/ 311467 w 397192"/>
                    <a:gd name="connsiteY37" fmla="*/ 14904 h 224395"/>
                    <a:gd name="connsiteX38" fmla="*/ 348614 w 397192"/>
                    <a:gd name="connsiteY38" fmla="*/ 616 h 224395"/>
                    <a:gd name="connsiteX39" fmla="*/ 371474 w 397192"/>
                    <a:gd name="connsiteY39" fmla="*/ 34906 h 224395"/>
                    <a:gd name="connsiteX40" fmla="*/ 388619 w 397192"/>
                    <a:gd name="connsiteY40" fmla="*/ 83484 h 224395"/>
                    <a:gd name="connsiteX41" fmla="*/ 397192 w 397192"/>
                    <a:gd name="connsiteY41" fmla="*/ 114916 h 224395"/>
                    <a:gd name="connsiteX0" fmla="*/ 0 w 397192"/>
                    <a:gd name="connsiteY0" fmla="*/ 117773 h 224395"/>
                    <a:gd name="connsiteX1" fmla="*/ 8572 w 397192"/>
                    <a:gd name="connsiteY1" fmla="*/ 60624 h 224395"/>
                    <a:gd name="connsiteX2" fmla="*/ 34289 w 397192"/>
                    <a:gd name="connsiteY2" fmla="*/ 17762 h 224395"/>
                    <a:gd name="connsiteX3" fmla="*/ 82867 w 397192"/>
                    <a:gd name="connsiteY3" fmla="*/ 23476 h 224395"/>
                    <a:gd name="connsiteX4" fmla="*/ 105727 w 397192"/>
                    <a:gd name="connsiteY4" fmla="*/ 46336 h 224395"/>
                    <a:gd name="connsiteX5" fmla="*/ 122872 w 397192"/>
                    <a:gd name="connsiteY5" fmla="*/ 89199 h 224395"/>
                    <a:gd name="connsiteX6" fmla="*/ 140017 w 397192"/>
                    <a:gd name="connsiteY6" fmla="*/ 146349 h 224395"/>
                    <a:gd name="connsiteX7" fmla="*/ 128587 w 397192"/>
                    <a:gd name="connsiteY7" fmla="*/ 203499 h 224395"/>
                    <a:gd name="connsiteX8" fmla="*/ 100012 w 397192"/>
                    <a:gd name="connsiteY8" fmla="*/ 214929 h 224395"/>
                    <a:gd name="connsiteX9" fmla="*/ 71437 w 397192"/>
                    <a:gd name="connsiteY9" fmla="*/ 183496 h 224395"/>
                    <a:gd name="connsiteX10" fmla="*/ 62864 w 397192"/>
                    <a:gd name="connsiteY10" fmla="*/ 120631 h 224395"/>
                    <a:gd name="connsiteX11" fmla="*/ 77152 w 397192"/>
                    <a:gd name="connsiteY11" fmla="*/ 72054 h 224395"/>
                    <a:gd name="connsiteX12" fmla="*/ 102869 w 397192"/>
                    <a:gd name="connsiteY12" fmla="*/ 34906 h 224395"/>
                    <a:gd name="connsiteX13" fmla="*/ 137159 w 397192"/>
                    <a:gd name="connsiteY13" fmla="*/ 9189 h 224395"/>
                    <a:gd name="connsiteX14" fmla="*/ 177164 w 397192"/>
                    <a:gd name="connsiteY14" fmla="*/ 20619 h 224395"/>
                    <a:gd name="connsiteX15" fmla="*/ 202882 w 397192"/>
                    <a:gd name="connsiteY15" fmla="*/ 43479 h 224395"/>
                    <a:gd name="connsiteX16" fmla="*/ 228599 w 397192"/>
                    <a:gd name="connsiteY16" fmla="*/ 80626 h 224395"/>
                    <a:gd name="connsiteX17" fmla="*/ 234314 w 397192"/>
                    <a:gd name="connsiteY17" fmla="*/ 129204 h 224395"/>
                    <a:gd name="connsiteX18" fmla="*/ 237172 w 397192"/>
                    <a:gd name="connsiteY18" fmla="*/ 163494 h 224395"/>
                    <a:gd name="connsiteX19" fmla="*/ 225742 w 397192"/>
                    <a:gd name="connsiteY19" fmla="*/ 217786 h 224395"/>
                    <a:gd name="connsiteX20" fmla="*/ 194309 w 397192"/>
                    <a:gd name="connsiteY20" fmla="*/ 220644 h 224395"/>
                    <a:gd name="connsiteX21" fmla="*/ 174307 w 397192"/>
                    <a:gd name="connsiteY21" fmla="*/ 192069 h 224395"/>
                    <a:gd name="connsiteX22" fmla="*/ 174307 w 397192"/>
                    <a:gd name="connsiteY22" fmla="*/ 126346 h 224395"/>
                    <a:gd name="connsiteX23" fmla="*/ 177164 w 397192"/>
                    <a:gd name="connsiteY23" fmla="*/ 77769 h 224395"/>
                    <a:gd name="connsiteX24" fmla="*/ 202882 w 397192"/>
                    <a:gd name="connsiteY24" fmla="*/ 34906 h 224395"/>
                    <a:gd name="connsiteX25" fmla="*/ 240029 w 397192"/>
                    <a:gd name="connsiteY25" fmla="*/ 12046 h 224395"/>
                    <a:gd name="connsiteX26" fmla="*/ 282892 w 397192"/>
                    <a:gd name="connsiteY26" fmla="*/ 17761 h 224395"/>
                    <a:gd name="connsiteX27" fmla="*/ 302894 w 397192"/>
                    <a:gd name="connsiteY27" fmla="*/ 40621 h 224395"/>
                    <a:gd name="connsiteX28" fmla="*/ 325754 w 397192"/>
                    <a:gd name="connsiteY28" fmla="*/ 77769 h 224395"/>
                    <a:gd name="connsiteX29" fmla="*/ 340042 w 397192"/>
                    <a:gd name="connsiteY29" fmla="*/ 126346 h 224395"/>
                    <a:gd name="connsiteX30" fmla="*/ 342899 w 397192"/>
                    <a:gd name="connsiteY30" fmla="*/ 172066 h 224395"/>
                    <a:gd name="connsiteX31" fmla="*/ 320039 w 397192"/>
                    <a:gd name="connsiteY31" fmla="*/ 209214 h 224395"/>
                    <a:gd name="connsiteX32" fmla="*/ 297179 w 397192"/>
                    <a:gd name="connsiteY32" fmla="*/ 212071 h 224395"/>
                    <a:gd name="connsiteX33" fmla="*/ 280034 w 397192"/>
                    <a:gd name="connsiteY33" fmla="*/ 169209 h 224395"/>
                    <a:gd name="connsiteX34" fmla="*/ 280034 w 397192"/>
                    <a:gd name="connsiteY34" fmla="*/ 123489 h 224395"/>
                    <a:gd name="connsiteX35" fmla="*/ 280034 w 397192"/>
                    <a:gd name="connsiteY35" fmla="*/ 86341 h 224395"/>
                    <a:gd name="connsiteX36" fmla="*/ 291464 w 397192"/>
                    <a:gd name="connsiteY36" fmla="*/ 40621 h 224395"/>
                    <a:gd name="connsiteX37" fmla="*/ 311467 w 397192"/>
                    <a:gd name="connsiteY37" fmla="*/ 14904 h 224395"/>
                    <a:gd name="connsiteX38" fmla="*/ 348614 w 397192"/>
                    <a:gd name="connsiteY38" fmla="*/ 616 h 224395"/>
                    <a:gd name="connsiteX39" fmla="*/ 380047 w 397192"/>
                    <a:gd name="connsiteY39" fmla="*/ 34906 h 224395"/>
                    <a:gd name="connsiteX40" fmla="*/ 388619 w 397192"/>
                    <a:gd name="connsiteY40" fmla="*/ 83484 h 224395"/>
                    <a:gd name="connsiteX41" fmla="*/ 397192 w 397192"/>
                    <a:gd name="connsiteY41" fmla="*/ 114916 h 224395"/>
                    <a:gd name="connsiteX0" fmla="*/ 0 w 400682"/>
                    <a:gd name="connsiteY0" fmla="*/ 117773 h 224395"/>
                    <a:gd name="connsiteX1" fmla="*/ 8572 w 400682"/>
                    <a:gd name="connsiteY1" fmla="*/ 60624 h 224395"/>
                    <a:gd name="connsiteX2" fmla="*/ 34289 w 400682"/>
                    <a:gd name="connsiteY2" fmla="*/ 17762 h 224395"/>
                    <a:gd name="connsiteX3" fmla="*/ 82867 w 400682"/>
                    <a:gd name="connsiteY3" fmla="*/ 23476 h 224395"/>
                    <a:gd name="connsiteX4" fmla="*/ 105727 w 400682"/>
                    <a:gd name="connsiteY4" fmla="*/ 46336 h 224395"/>
                    <a:gd name="connsiteX5" fmla="*/ 122872 w 400682"/>
                    <a:gd name="connsiteY5" fmla="*/ 89199 h 224395"/>
                    <a:gd name="connsiteX6" fmla="*/ 140017 w 400682"/>
                    <a:gd name="connsiteY6" fmla="*/ 146349 h 224395"/>
                    <a:gd name="connsiteX7" fmla="*/ 128587 w 400682"/>
                    <a:gd name="connsiteY7" fmla="*/ 203499 h 224395"/>
                    <a:gd name="connsiteX8" fmla="*/ 100012 w 400682"/>
                    <a:gd name="connsiteY8" fmla="*/ 214929 h 224395"/>
                    <a:gd name="connsiteX9" fmla="*/ 71437 w 400682"/>
                    <a:gd name="connsiteY9" fmla="*/ 183496 h 224395"/>
                    <a:gd name="connsiteX10" fmla="*/ 62864 w 400682"/>
                    <a:gd name="connsiteY10" fmla="*/ 120631 h 224395"/>
                    <a:gd name="connsiteX11" fmla="*/ 77152 w 400682"/>
                    <a:gd name="connsiteY11" fmla="*/ 72054 h 224395"/>
                    <a:gd name="connsiteX12" fmla="*/ 102869 w 400682"/>
                    <a:gd name="connsiteY12" fmla="*/ 34906 h 224395"/>
                    <a:gd name="connsiteX13" fmla="*/ 137159 w 400682"/>
                    <a:gd name="connsiteY13" fmla="*/ 9189 h 224395"/>
                    <a:gd name="connsiteX14" fmla="*/ 177164 w 400682"/>
                    <a:gd name="connsiteY14" fmla="*/ 20619 h 224395"/>
                    <a:gd name="connsiteX15" fmla="*/ 202882 w 400682"/>
                    <a:gd name="connsiteY15" fmla="*/ 43479 h 224395"/>
                    <a:gd name="connsiteX16" fmla="*/ 228599 w 400682"/>
                    <a:gd name="connsiteY16" fmla="*/ 80626 h 224395"/>
                    <a:gd name="connsiteX17" fmla="*/ 234314 w 400682"/>
                    <a:gd name="connsiteY17" fmla="*/ 129204 h 224395"/>
                    <a:gd name="connsiteX18" fmla="*/ 237172 w 400682"/>
                    <a:gd name="connsiteY18" fmla="*/ 163494 h 224395"/>
                    <a:gd name="connsiteX19" fmla="*/ 225742 w 400682"/>
                    <a:gd name="connsiteY19" fmla="*/ 217786 h 224395"/>
                    <a:gd name="connsiteX20" fmla="*/ 194309 w 400682"/>
                    <a:gd name="connsiteY20" fmla="*/ 220644 h 224395"/>
                    <a:gd name="connsiteX21" fmla="*/ 174307 w 400682"/>
                    <a:gd name="connsiteY21" fmla="*/ 192069 h 224395"/>
                    <a:gd name="connsiteX22" fmla="*/ 174307 w 400682"/>
                    <a:gd name="connsiteY22" fmla="*/ 126346 h 224395"/>
                    <a:gd name="connsiteX23" fmla="*/ 177164 w 400682"/>
                    <a:gd name="connsiteY23" fmla="*/ 77769 h 224395"/>
                    <a:gd name="connsiteX24" fmla="*/ 202882 w 400682"/>
                    <a:gd name="connsiteY24" fmla="*/ 34906 h 224395"/>
                    <a:gd name="connsiteX25" fmla="*/ 240029 w 400682"/>
                    <a:gd name="connsiteY25" fmla="*/ 12046 h 224395"/>
                    <a:gd name="connsiteX26" fmla="*/ 282892 w 400682"/>
                    <a:gd name="connsiteY26" fmla="*/ 17761 h 224395"/>
                    <a:gd name="connsiteX27" fmla="*/ 302894 w 400682"/>
                    <a:gd name="connsiteY27" fmla="*/ 40621 h 224395"/>
                    <a:gd name="connsiteX28" fmla="*/ 325754 w 400682"/>
                    <a:gd name="connsiteY28" fmla="*/ 77769 h 224395"/>
                    <a:gd name="connsiteX29" fmla="*/ 340042 w 400682"/>
                    <a:gd name="connsiteY29" fmla="*/ 126346 h 224395"/>
                    <a:gd name="connsiteX30" fmla="*/ 342899 w 400682"/>
                    <a:gd name="connsiteY30" fmla="*/ 172066 h 224395"/>
                    <a:gd name="connsiteX31" fmla="*/ 320039 w 400682"/>
                    <a:gd name="connsiteY31" fmla="*/ 209214 h 224395"/>
                    <a:gd name="connsiteX32" fmla="*/ 297179 w 400682"/>
                    <a:gd name="connsiteY32" fmla="*/ 212071 h 224395"/>
                    <a:gd name="connsiteX33" fmla="*/ 280034 w 400682"/>
                    <a:gd name="connsiteY33" fmla="*/ 169209 h 224395"/>
                    <a:gd name="connsiteX34" fmla="*/ 280034 w 400682"/>
                    <a:gd name="connsiteY34" fmla="*/ 123489 h 224395"/>
                    <a:gd name="connsiteX35" fmla="*/ 280034 w 400682"/>
                    <a:gd name="connsiteY35" fmla="*/ 86341 h 224395"/>
                    <a:gd name="connsiteX36" fmla="*/ 291464 w 400682"/>
                    <a:gd name="connsiteY36" fmla="*/ 40621 h 224395"/>
                    <a:gd name="connsiteX37" fmla="*/ 311467 w 400682"/>
                    <a:gd name="connsiteY37" fmla="*/ 14904 h 224395"/>
                    <a:gd name="connsiteX38" fmla="*/ 348614 w 400682"/>
                    <a:gd name="connsiteY38" fmla="*/ 616 h 224395"/>
                    <a:gd name="connsiteX39" fmla="*/ 380047 w 400682"/>
                    <a:gd name="connsiteY39" fmla="*/ 34906 h 224395"/>
                    <a:gd name="connsiteX40" fmla="*/ 400049 w 400682"/>
                    <a:gd name="connsiteY40" fmla="*/ 86342 h 224395"/>
                    <a:gd name="connsiteX41" fmla="*/ 397192 w 400682"/>
                    <a:gd name="connsiteY41" fmla="*/ 114916 h 224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400682" h="224395">
                      <a:moveTo>
                        <a:pt x="0" y="117773"/>
                      </a:moveTo>
                      <a:cubicBezTo>
                        <a:pt x="5477" y="95627"/>
                        <a:pt x="2857" y="77293"/>
                        <a:pt x="8572" y="60624"/>
                      </a:cubicBezTo>
                      <a:cubicBezTo>
                        <a:pt x="14287" y="43955"/>
                        <a:pt x="21907" y="23953"/>
                        <a:pt x="34289" y="17762"/>
                      </a:cubicBezTo>
                      <a:cubicBezTo>
                        <a:pt x="46671" y="11571"/>
                        <a:pt x="70961" y="18714"/>
                        <a:pt x="82867" y="23476"/>
                      </a:cubicBezTo>
                      <a:cubicBezTo>
                        <a:pt x="94773" y="28238"/>
                        <a:pt x="99060" y="35382"/>
                        <a:pt x="105727" y="46336"/>
                      </a:cubicBezTo>
                      <a:cubicBezTo>
                        <a:pt x="112394" y="57290"/>
                        <a:pt x="117157" y="72530"/>
                        <a:pt x="122872" y="89199"/>
                      </a:cubicBezTo>
                      <a:cubicBezTo>
                        <a:pt x="128587" y="105868"/>
                        <a:pt x="139065" y="127299"/>
                        <a:pt x="140017" y="146349"/>
                      </a:cubicBezTo>
                      <a:cubicBezTo>
                        <a:pt x="140969" y="165399"/>
                        <a:pt x="135254" y="192069"/>
                        <a:pt x="128587" y="203499"/>
                      </a:cubicBezTo>
                      <a:cubicBezTo>
                        <a:pt x="121920" y="214929"/>
                        <a:pt x="109537" y="218263"/>
                        <a:pt x="100012" y="214929"/>
                      </a:cubicBezTo>
                      <a:cubicBezTo>
                        <a:pt x="90487" y="211595"/>
                        <a:pt x="77628" y="199212"/>
                        <a:pt x="71437" y="183496"/>
                      </a:cubicBezTo>
                      <a:cubicBezTo>
                        <a:pt x="65246" y="167780"/>
                        <a:pt x="61911" y="139205"/>
                        <a:pt x="62864" y="120631"/>
                      </a:cubicBezTo>
                      <a:cubicBezTo>
                        <a:pt x="63817" y="102057"/>
                        <a:pt x="70485" y="86341"/>
                        <a:pt x="77152" y="72054"/>
                      </a:cubicBezTo>
                      <a:cubicBezTo>
                        <a:pt x="83820" y="57766"/>
                        <a:pt x="92868" y="45383"/>
                        <a:pt x="102869" y="34906"/>
                      </a:cubicBezTo>
                      <a:cubicBezTo>
                        <a:pt x="112870" y="24428"/>
                        <a:pt x="124776" y="11570"/>
                        <a:pt x="137159" y="9189"/>
                      </a:cubicBezTo>
                      <a:cubicBezTo>
                        <a:pt x="149542" y="6808"/>
                        <a:pt x="166210" y="14904"/>
                        <a:pt x="177164" y="20619"/>
                      </a:cubicBezTo>
                      <a:cubicBezTo>
                        <a:pt x="188118" y="26334"/>
                        <a:pt x="194310" y="33478"/>
                        <a:pt x="202882" y="43479"/>
                      </a:cubicBezTo>
                      <a:cubicBezTo>
                        <a:pt x="211455" y="53480"/>
                        <a:pt x="223360" y="66339"/>
                        <a:pt x="228599" y="80626"/>
                      </a:cubicBezTo>
                      <a:cubicBezTo>
                        <a:pt x="233838" y="94913"/>
                        <a:pt x="232885" y="115393"/>
                        <a:pt x="234314" y="129204"/>
                      </a:cubicBezTo>
                      <a:cubicBezTo>
                        <a:pt x="235743" y="143015"/>
                        <a:pt x="238601" y="148730"/>
                        <a:pt x="237172" y="163494"/>
                      </a:cubicBezTo>
                      <a:cubicBezTo>
                        <a:pt x="235743" y="178258"/>
                        <a:pt x="232886" y="208261"/>
                        <a:pt x="225742" y="217786"/>
                      </a:cubicBezTo>
                      <a:cubicBezTo>
                        <a:pt x="218598" y="227311"/>
                        <a:pt x="202881" y="224930"/>
                        <a:pt x="194309" y="220644"/>
                      </a:cubicBezTo>
                      <a:cubicBezTo>
                        <a:pt x="185737" y="216358"/>
                        <a:pt x="177641" y="207785"/>
                        <a:pt x="174307" y="192069"/>
                      </a:cubicBezTo>
                      <a:cubicBezTo>
                        <a:pt x="170973" y="176353"/>
                        <a:pt x="173831" y="145396"/>
                        <a:pt x="174307" y="126346"/>
                      </a:cubicBezTo>
                      <a:cubicBezTo>
                        <a:pt x="174783" y="107296"/>
                        <a:pt x="172402" y="93009"/>
                        <a:pt x="177164" y="77769"/>
                      </a:cubicBezTo>
                      <a:cubicBezTo>
                        <a:pt x="181926" y="62529"/>
                        <a:pt x="192405" y="45860"/>
                        <a:pt x="202882" y="34906"/>
                      </a:cubicBezTo>
                      <a:cubicBezTo>
                        <a:pt x="213359" y="23952"/>
                        <a:pt x="226694" y="14903"/>
                        <a:pt x="240029" y="12046"/>
                      </a:cubicBezTo>
                      <a:cubicBezTo>
                        <a:pt x="253364" y="9189"/>
                        <a:pt x="272415" y="12998"/>
                        <a:pt x="282892" y="17761"/>
                      </a:cubicBezTo>
                      <a:cubicBezTo>
                        <a:pt x="293370" y="22523"/>
                        <a:pt x="295750" y="30620"/>
                        <a:pt x="302894" y="40621"/>
                      </a:cubicBezTo>
                      <a:cubicBezTo>
                        <a:pt x="310038" y="50622"/>
                        <a:pt x="319563" y="63481"/>
                        <a:pt x="325754" y="77769"/>
                      </a:cubicBezTo>
                      <a:cubicBezTo>
                        <a:pt x="331945" y="92056"/>
                        <a:pt x="337185" y="110630"/>
                        <a:pt x="340042" y="126346"/>
                      </a:cubicBezTo>
                      <a:cubicBezTo>
                        <a:pt x="342899" y="142062"/>
                        <a:pt x="346233" y="158255"/>
                        <a:pt x="342899" y="172066"/>
                      </a:cubicBezTo>
                      <a:cubicBezTo>
                        <a:pt x="339565" y="185877"/>
                        <a:pt x="327659" y="202547"/>
                        <a:pt x="320039" y="209214"/>
                      </a:cubicBezTo>
                      <a:cubicBezTo>
                        <a:pt x="312419" y="215881"/>
                        <a:pt x="303846" y="218738"/>
                        <a:pt x="297179" y="212071"/>
                      </a:cubicBezTo>
                      <a:cubicBezTo>
                        <a:pt x="290512" y="205404"/>
                        <a:pt x="282891" y="183972"/>
                        <a:pt x="280034" y="169209"/>
                      </a:cubicBezTo>
                      <a:cubicBezTo>
                        <a:pt x="277177" y="154446"/>
                        <a:pt x="280034" y="123489"/>
                        <a:pt x="280034" y="123489"/>
                      </a:cubicBezTo>
                      <a:cubicBezTo>
                        <a:pt x="280034" y="109678"/>
                        <a:pt x="278129" y="100152"/>
                        <a:pt x="280034" y="86341"/>
                      </a:cubicBezTo>
                      <a:cubicBezTo>
                        <a:pt x="281939" y="72530"/>
                        <a:pt x="286225" y="52527"/>
                        <a:pt x="291464" y="40621"/>
                      </a:cubicBezTo>
                      <a:cubicBezTo>
                        <a:pt x="296703" y="28715"/>
                        <a:pt x="301942" y="21571"/>
                        <a:pt x="311467" y="14904"/>
                      </a:cubicBezTo>
                      <a:cubicBezTo>
                        <a:pt x="320992" y="8237"/>
                        <a:pt x="337184" y="-2718"/>
                        <a:pt x="348614" y="616"/>
                      </a:cubicBezTo>
                      <a:cubicBezTo>
                        <a:pt x="360044" y="3950"/>
                        <a:pt x="371475" y="20618"/>
                        <a:pt x="380047" y="34906"/>
                      </a:cubicBezTo>
                      <a:cubicBezTo>
                        <a:pt x="388620" y="49194"/>
                        <a:pt x="397192" y="73007"/>
                        <a:pt x="400049" y="86342"/>
                      </a:cubicBezTo>
                      <a:cubicBezTo>
                        <a:pt x="402906" y="99677"/>
                        <a:pt x="395048" y="105867"/>
                        <a:pt x="397192" y="114916"/>
                      </a:cubicBezTo>
                    </a:path>
                  </a:pathLst>
                </a:cu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grpSp>
            <p:nvGrpSpPr>
              <p:cNvPr id="94" name="Gruppieren 93">
                <a:extLst>
                  <a:ext uri="{FF2B5EF4-FFF2-40B4-BE49-F238E27FC236}">
                    <a16:creationId xmlns:a16="http://schemas.microsoft.com/office/drawing/2014/main" id="{CB3BB3D6-6541-4E0E-86AD-FD4F152D6A2F}"/>
                  </a:ext>
                </a:extLst>
              </p:cNvPr>
              <p:cNvGrpSpPr/>
              <p:nvPr/>
            </p:nvGrpSpPr>
            <p:grpSpPr>
              <a:xfrm flipH="1">
                <a:off x="3159426" y="4292130"/>
                <a:ext cx="705097" cy="738709"/>
                <a:chOff x="3240405" y="2368881"/>
                <a:chExt cx="705097" cy="738709"/>
              </a:xfrm>
            </p:grpSpPr>
            <p:cxnSp>
              <p:nvCxnSpPr>
                <p:cNvPr id="95" name="Gerader Verbinder 94">
                  <a:extLst>
                    <a:ext uri="{FF2B5EF4-FFF2-40B4-BE49-F238E27FC236}">
                      <a16:creationId xmlns:a16="http://schemas.microsoft.com/office/drawing/2014/main" id="{CB9A9C1F-F628-48FB-9062-6A7BD2221EE9}"/>
                    </a:ext>
                  </a:extLst>
                </p:cNvPr>
                <p:cNvCxnSpPr/>
                <p:nvPr/>
              </p:nvCxnSpPr>
              <p:spPr>
                <a:xfrm>
                  <a:off x="3475932" y="2368881"/>
                  <a:ext cx="0" cy="375286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Gerader Verbinder 95">
                  <a:extLst>
                    <a:ext uri="{FF2B5EF4-FFF2-40B4-BE49-F238E27FC236}">
                      <a16:creationId xmlns:a16="http://schemas.microsoft.com/office/drawing/2014/main" id="{FE71D144-5059-4CD1-9ACD-43D7D31797E4}"/>
                    </a:ext>
                  </a:extLst>
                </p:cNvPr>
                <p:cNvCxnSpPr/>
                <p:nvPr/>
              </p:nvCxnSpPr>
              <p:spPr>
                <a:xfrm>
                  <a:off x="3713220" y="2374197"/>
                  <a:ext cx="0" cy="375286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Gerade Verbindung mit Pfeil 96">
                  <a:extLst>
                    <a:ext uri="{FF2B5EF4-FFF2-40B4-BE49-F238E27FC236}">
                      <a16:creationId xmlns:a16="http://schemas.microsoft.com/office/drawing/2014/main" id="{04A86A4C-056F-4033-A217-1D27752B8E19}"/>
                    </a:ext>
                  </a:extLst>
                </p:cNvPr>
                <p:cNvCxnSpPr/>
                <p:nvPr/>
              </p:nvCxnSpPr>
              <p:spPr>
                <a:xfrm>
                  <a:off x="3491880" y="2420888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mit Pfeil 97">
                  <a:extLst>
                    <a:ext uri="{FF2B5EF4-FFF2-40B4-BE49-F238E27FC236}">
                      <a16:creationId xmlns:a16="http://schemas.microsoft.com/office/drawing/2014/main" id="{3AB736F1-957A-4368-B407-4049EEB1465F}"/>
                    </a:ext>
                  </a:extLst>
                </p:cNvPr>
                <p:cNvCxnSpPr/>
                <p:nvPr/>
              </p:nvCxnSpPr>
              <p:spPr>
                <a:xfrm>
                  <a:off x="3491880" y="2508844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mit Pfeil 98">
                  <a:extLst>
                    <a:ext uri="{FF2B5EF4-FFF2-40B4-BE49-F238E27FC236}">
                      <a16:creationId xmlns:a16="http://schemas.microsoft.com/office/drawing/2014/main" id="{45EF6D9D-113D-4729-BC96-90D8C2F964B2}"/>
                    </a:ext>
                  </a:extLst>
                </p:cNvPr>
                <p:cNvCxnSpPr/>
                <p:nvPr/>
              </p:nvCxnSpPr>
              <p:spPr>
                <a:xfrm>
                  <a:off x="3491880" y="2602116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Gerade Verbindung mit Pfeil 99">
                  <a:extLst>
                    <a:ext uri="{FF2B5EF4-FFF2-40B4-BE49-F238E27FC236}">
                      <a16:creationId xmlns:a16="http://schemas.microsoft.com/office/drawing/2014/main" id="{A6C818A6-4667-4FC3-AD98-F4C4C25CFD7C}"/>
                    </a:ext>
                  </a:extLst>
                </p:cNvPr>
                <p:cNvCxnSpPr/>
                <p:nvPr/>
              </p:nvCxnSpPr>
              <p:spPr>
                <a:xfrm>
                  <a:off x="3491880" y="2694056"/>
                  <a:ext cx="216024" cy="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Gerader Verbinder 100">
                  <a:extLst>
                    <a:ext uri="{FF2B5EF4-FFF2-40B4-BE49-F238E27FC236}">
                      <a16:creationId xmlns:a16="http://schemas.microsoft.com/office/drawing/2014/main" id="{5AE34F59-4881-4E77-A7EE-C886AEC302C5}"/>
                    </a:ext>
                  </a:extLst>
                </p:cNvPr>
                <p:cNvCxnSpPr/>
                <p:nvPr/>
              </p:nvCxnSpPr>
              <p:spPr>
                <a:xfrm>
                  <a:off x="3766338" y="2434235"/>
                  <a:ext cx="72008" cy="0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2" name="Gruppieren 101">
                  <a:extLst>
                    <a:ext uri="{FF2B5EF4-FFF2-40B4-BE49-F238E27FC236}">
                      <a16:creationId xmlns:a16="http://schemas.microsoft.com/office/drawing/2014/main" id="{0963D65F-BBC7-4457-81E8-6FF3D87D265F}"/>
                    </a:ext>
                  </a:extLst>
                </p:cNvPr>
                <p:cNvGrpSpPr/>
                <p:nvPr/>
              </p:nvGrpSpPr>
              <p:grpSpPr>
                <a:xfrm>
                  <a:off x="3375065" y="2395986"/>
                  <a:ext cx="72008" cy="72008"/>
                  <a:chOff x="4796408" y="2583308"/>
                  <a:chExt cx="72008" cy="72008"/>
                </a:xfrm>
              </p:grpSpPr>
              <p:cxnSp>
                <p:nvCxnSpPr>
                  <p:cNvPr id="106" name="Gerader Verbinder 105">
                    <a:extLst>
                      <a:ext uri="{FF2B5EF4-FFF2-40B4-BE49-F238E27FC236}">
                        <a16:creationId xmlns:a16="http://schemas.microsoft.com/office/drawing/2014/main" id="{8B481A3A-3195-427B-B861-0B982D386EBB}"/>
                      </a:ext>
                    </a:extLst>
                  </p:cNvPr>
                  <p:cNvCxnSpPr/>
                  <p:nvPr/>
                </p:nvCxnSpPr>
                <p:spPr>
                  <a:xfrm>
                    <a:off x="4796408" y="2620989"/>
                    <a:ext cx="72008" cy="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Gerader Verbinder 106">
                    <a:extLst>
                      <a:ext uri="{FF2B5EF4-FFF2-40B4-BE49-F238E27FC236}">
                        <a16:creationId xmlns:a16="http://schemas.microsoft.com/office/drawing/2014/main" id="{ED1EF805-5C74-4F19-9E32-DEB2D0722F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4798658" y="2619312"/>
                    <a:ext cx="72008" cy="0"/>
                  </a:xfrm>
                  <a:prstGeom prst="line">
                    <a:avLst/>
                  </a:prstGeom>
                  <a:ln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Freihandform: Form 102">
                  <a:extLst>
                    <a:ext uri="{FF2B5EF4-FFF2-40B4-BE49-F238E27FC236}">
                      <a16:creationId xmlns:a16="http://schemas.microsoft.com/office/drawing/2014/main" id="{7B91A8E3-3902-4C28-ACD2-87537B542493}"/>
                    </a:ext>
                  </a:extLst>
                </p:cNvPr>
                <p:cNvSpPr/>
                <p:nvPr/>
              </p:nvSpPr>
              <p:spPr>
                <a:xfrm>
                  <a:off x="3240405" y="2545467"/>
                  <a:ext cx="220028" cy="451485"/>
                </a:xfrm>
                <a:custGeom>
                  <a:avLst/>
                  <a:gdLst>
                    <a:gd name="connsiteX0" fmla="*/ 220028 w 220028"/>
                    <a:gd name="connsiteY0" fmla="*/ 0 h 451485"/>
                    <a:gd name="connsiteX1" fmla="*/ 0 w 220028"/>
                    <a:gd name="connsiteY1" fmla="*/ 0 h 451485"/>
                    <a:gd name="connsiteX2" fmla="*/ 0 w 220028"/>
                    <a:gd name="connsiteY2" fmla="*/ 451485 h 451485"/>
                    <a:gd name="connsiteX3" fmla="*/ 151448 w 220028"/>
                    <a:gd name="connsiteY3" fmla="*/ 451485 h 45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0028" h="451485">
                      <a:moveTo>
                        <a:pt x="220028" y="0"/>
                      </a:moveTo>
                      <a:lnTo>
                        <a:pt x="0" y="0"/>
                      </a:lnTo>
                      <a:lnTo>
                        <a:pt x="0" y="451485"/>
                      </a:lnTo>
                      <a:lnTo>
                        <a:pt x="151448" y="451485"/>
                      </a:ln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4" name="Freihandform: Form 103">
                  <a:extLst>
                    <a:ext uri="{FF2B5EF4-FFF2-40B4-BE49-F238E27FC236}">
                      <a16:creationId xmlns:a16="http://schemas.microsoft.com/office/drawing/2014/main" id="{6C8B0E95-1E19-43A6-B644-EE1CB9200086}"/>
                    </a:ext>
                  </a:extLst>
                </p:cNvPr>
                <p:cNvSpPr/>
                <p:nvPr/>
              </p:nvSpPr>
              <p:spPr>
                <a:xfrm flipH="1">
                  <a:off x="3725474" y="2547174"/>
                  <a:ext cx="220028" cy="451485"/>
                </a:xfrm>
                <a:custGeom>
                  <a:avLst/>
                  <a:gdLst>
                    <a:gd name="connsiteX0" fmla="*/ 220028 w 220028"/>
                    <a:gd name="connsiteY0" fmla="*/ 0 h 451485"/>
                    <a:gd name="connsiteX1" fmla="*/ 0 w 220028"/>
                    <a:gd name="connsiteY1" fmla="*/ 0 h 451485"/>
                    <a:gd name="connsiteX2" fmla="*/ 0 w 220028"/>
                    <a:gd name="connsiteY2" fmla="*/ 451485 h 451485"/>
                    <a:gd name="connsiteX3" fmla="*/ 151448 w 220028"/>
                    <a:gd name="connsiteY3" fmla="*/ 451485 h 451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0028" h="451485">
                      <a:moveTo>
                        <a:pt x="220028" y="0"/>
                      </a:moveTo>
                      <a:lnTo>
                        <a:pt x="0" y="0"/>
                      </a:lnTo>
                      <a:lnTo>
                        <a:pt x="0" y="451485"/>
                      </a:lnTo>
                      <a:lnTo>
                        <a:pt x="151448" y="451485"/>
                      </a:ln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Freihandform: Form 104">
                  <a:extLst>
                    <a:ext uri="{FF2B5EF4-FFF2-40B4-BE49-F238E27FC236}">
                      <a16:creationId xmlns:a16="http://schemas.microsoft.com/office/drawing/2014/main" id="{D7F87316-0631-4906-87A5-AD13DD322838}"/>
                    </a:ext>
                  </a:extLst>
                </p:cNvPr>
                <p:cNvSpPr/>
                <p:nvPr/>
              </p:nvSpPr>
              <p:spPr>
                <a:xfrm>
                  <a:off x="3392601" y="2883195"/>
                  <a:ext cx="409741" cy="224395"/>
                </a:xfrm>
                <a:custGeom>
                  <a:avLst/>
                  <a:gdLst>
                    <a:gd name="connsiteX0" fmla="*/ 0 w 422910"/>
                    <a:gd name="connsiteY0" fmla="*/ 120631 h 224395"/>
                    <a:gd name="connsiteX1" fmla="*/ 22860 w 422910"/>
                    <a:gd name="connsiteY1" fmla="*/ 60624 h 224395"/>
                    <a:gd name="connsiteX2" fmla="*/ 71437 w 422910"/>
                    <a:gd name="connsiteY2" fmla="*/ 26334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422910"/>
                    <a:gd name="connsiteY0" fmla="*/ 120631 h 224395"/>
                    <a:gd name="connsiteX1" fmla="*/ 22860 w 422910"/>
                    <a:gd name="connsiteY1" fmla="*/ 60624 h 224395"/>
                    <a:gd name="connsiteX2" fmla="*/ 60007 w 422910"/>
                    <a:gd name="connsiteY2" fmla="*/ 17762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422910"/>
                    <a:gd name="connsiteY0" fmla="*/ 120631 h 224395"/>
                    <a:gd name="connsiteX1" fmla="*/ 34290 w 422910"/>
                    <a:gd name="connsiteY1" fmla="*/ 60624 h 224395"/>
                    <a:gd name="connsiteX2" fmla="*/ 60007 w 422910"/>
                    <a:gd name="connsiteY2" fmla="*/ 17762 h 224395"/>
                    <a:gd name="connsiteX3" fmla="*/ 108585 w 422910"/>
                    <a:gd name="connsiteY3" fmla="*/ 23476 h 224395"/>
                    <a:gd name="connsiteX4" fmla="*/ 131445 w 422910"/>
                    <a:gd name="connsiteY4" fmla="*/ 46336 h 224395"/>
                    <a:gd name="connsiteX5" fmla="*/ 148590 w 422910"/>
                    <a:gd name="connsiteY5" fmla="*/ 89199 h 224395"/>
                    <a:gd name="connsiteX6" fmla="*/ 165735 w 422910"/>
                    <a:gd name="connsiteY6" fmla="*/ 146349 h 224395"/>
                    <a:gd name="connsiteX7" fmla="*/ 154305 w 422910"/>
                    <a:gd name="connsiteY7" fmla="*/ 203499 h 224395"/>
                    <a:gd name="connsiteX8" fmla="*/ 125730 w 422910"/>
                    <a:gd name="connsiteY8" fmla="*/ 214929 h 224395"/>
                    <a:gd name="connsiteX9" fmla="*/ 97155 w 422910"/>
                    <a:gd name="connsiteY9" fmla="*/ 183496 h 224395"/>
                    <a:gd name="connsiteX10" fmla="*/ 88582 w 422910"/>
                    <a:gd name="connsiteY10" fmla="*/ 120631 h 224395"/>
                    <a:gd name="connsiteX11" fmla="*/ 102870 w 422910"/>
                    <a:gd name="connsiteY11" fmla="*/ 72054 h 224395"/>
                    <a:gd name="connsiteX12" fmla="*/ 128587 w 422910"/>
                    <a:gd name="connsiteY12" fmla="*/ 34906 h 224395"/>
                    <a:gd name="connsiteX13" fmla="*/ 162877 w 422910"/>
                    <a:gd name="connsiteY13" fmla="*/ 9189 h 224395"/>
                    <a:gd name="connsiteX14" fmla="*/ 202882 w 422910"/>
                    <a:gd name="connsiteY14" fmla="*/ 20619 h 224395"/>
                    <a:gd name="connsiteX15" fmla="*/ 228600 w 422910"/>
                    <a:gd name="connsiteY15" fmla="*/ 43479 h 224395"/>
                    <a:gd name="connsiteX16" fmla="*/ 254317 w 422910"/>
                    <a:gd name="connsiteY16" fmla="*/ 80626 h 224395"/>
                    <a:gd name="connsiteX17" fmla="*/ 260032 w 422910"/>
                    <a:gd name="connsiteY17" fmla="*/ 129204 h 224395"/>
                    <a:gd name="connsiteX18" fmla="*/ 262890 w 422910"/>
                    <a:gd name="connsiteY18" fmla="*/ 163494 h 224395"/>
                    <a:gd name="connsiteX19" fmla="*/ 251460 w 422910"/>
                    <a:gd name="connsiteY19" fmla="*/ 217786 h 224395"/>
                    <a:gd name="connsiteX20" fmla="*/ 220027 w 422910"/>
                    <a:gd name="connsiteY20" fmla="*/ 220644 h 224395"/>
                    <a:gd name="connsiteX21" fmla="*/ 200025 w 422910"/>
                    <a:gd name="connsiteY21" fmla="*/ 192069 h 224395"/>
                    <a:gd name="connsiteX22" fmla="*/ 200025 w 422910"/>
                    <a:gd name="connsiteY22" fmla="*/ 126346 h 224395"/>
                    <a:gd name="connsiteX23" fmla="*/ 202882 w 422910"/>
                    <a:gd name="connsiteY23" fmla="*/ 77769 h 224395"/>
                    <a:gd name="connsiteX24" fmla="*/ 228600 w 422910"/>
                    <a:gd name="connsiteY24" fmla="*/ 34906 h 224395"/>
                    <a:gd name="connsiteX25" fmla="*/ 265747 w 422910"/>
                    <a:gd name="connsiteY25" fmla="*/ 12046 h 224395"/>
                    <a:gd name="connsiteX26" fmla="*/ 308610 w 422910"/>
                    <a:gd name="connsiteY26" fmla="*/ 17761 h 224395"/>
                    <a:gd name="connsiteX27" fmla="*/ 328612 w 422910"/>
                    <a:gd name="connsiteY27" fmla="*/ 40621 h 224395"/>
                    <a:gd name="connsiteX28" fmla="*/ 351472 w 422910"/>
                    <a:gd name="connsiteY28" fmla="*/ 77769 h 224395"/>
                    <a:gd name="connsiteX29" fmla="*/ 365760 w 422910"/>
                    <a:gd name="connsiteY29" fmla="*/ 126346 h 224395"/>
                    <a:gd name="connsiteX30" fmla="*/ 368617 w 422910"/>
                    <a:gd name="connsiteY30" fmla="*/ 172066 h 224395"/>
                    <a:gd name="connsiteX31" fmla="*/ 345757 w 422910"/>
                    <a:gd name="connsiteY31" fmla="*/ 209214 h 224395"/>
                    <a:gd name="connsiteX32" fmla="*/ 322897 w 422910"/>
                    <a:gd name="connsiteY32" fmla="*/ 212071 h 224395"/>
                    <a:gd name="connsiteX33" fmla="*/ 305752 w 422910"/>
                    <a:gd name="connsiteY33" fmla="*/ 169209 h 224395"/>
                    <a:gd name="connsiteX34" fmla="*/ 305752 w 422910"/>
                    <a:gd name="connsiteY34" fmla="*/ 123489 h 224395"/>
                    <a:gd name="connsiteX35" fmla="*/ 305752 w 422910"/>
                    <a:gd name="connsiteY35" fmla="*/ 86341 h 224395"/>
                    <a:gd name="connsiteX36" fmla="*/ 317182 w 422910"/>
                    <a:gd name="connsiteY36" fmla="*/ 40621 h 224395"/>
                    <a:gd name="connsiteX37" fmla="*/ 337185 w 422910"/>
                    <a:gd name="connsiteY37" fmla="*/ 14904 h 224395"/>
                    <a:gd name="connsiteX38" fmla="*/ 374332 w 422910"/>
                    <a:gd name="connsiteY38" fmla="*/ 616 h 224395"/>
                    <a:gd name="connsiteX39" fmla="*/ 397192 w 422910"/>
                    <a:gd name="connsiteY39" fmla="*/ 34906 h 224395"/>
                    <a:gd name="connsiteX40" fmla="*/ 414337 w 422910"/>
                    <a:gd name="connsiteY40" fmla="*/ 83484 h 224395"/>
                    <a:gd name="connsiteX41" fmla="*/ 422910 w 422910"/>
                    <a:gd name="connsiteY41" fmla="*/ 114916 h 224395"/>
                    <a:gd name="connsiteX0" fmla="*/ 0 w 397192"/>
                    <a:gd name="connsiteY0" fmla="*/ 117773 h 224395"/>
                    <a:gd name="connsiteX1" fmla="*/ 8572 w 397192"/>
                    <a:gd name="connsiteY1" fmla="*/ 60624 h 224395"/>
                    <a:gd name="connsiteX2" fmla="*/ 34289 w 397192"/>
                    <a:gd name="connsiteY2" fmla="*/ 17762 h 224395"/>
                    <a:gd name="connsiteX3" fmla="*/ 82867 w 397192"/>
                    <a:gd name="connsiteY3" fmla="*/ 23476 h 224395"/>
                    <a:gd name="connsiteX4" fmla="*/ 105727 w 397192"/>
                    <a:gd name="connsiteY4" fmla="*/ 46336 h 224395"/>
                    <a:gd name="connsiteX5" fmla="*/ 122872 w 397192"/>
                    <a:gd name="connsiteY5" fmla="*/ 89199 h 224395"/>
                    <a:gd name="connsiteX6" fmla="*/ 140017 w 397192"/>
                    <a:gd name="connsiteY6" fmla="*/ 146349 h 224395"/>
                    <a:gd name="connsiteX7" fmla="*/ 128587 w 397192"/>
                    <a:gd name="connsiteY7" fmla="*/ 203499 h 224395"/>
                    <a:gd name="connsiteX8" fmla="*/ 100012 w 397192"/>
                    <a:gd name="connsiteY8" fmla="*/ 214929 h 224395"/>
                    <a:gd name="connsiteX9" fmla="*/ 71437 w 397192"/>
                    <a:gd name="connsiteY9" fmla="*/ 183496 h 224395"/>
                    <a:gd name="connsiteX10" fmla="*/ 62864 w 397192"/>
                    <a:gd name="connsiteY10" fmla="*/ 120631 h 224395"/>
                    <a:gd name="connsiteX11" fmla="*/ 77152 w 397192"/>
                    <a:gd name="connsiteY11" fmla="*/ 72054 h 224395"/>
                    <a:gd name="connsiteX12" fmla="*/ 102869 w 397192"/>
                    <a:gd name="connsiteY12" fmla="*/ 34906 h 224395"/>
                    <a:gd name="connsiteX13" fmla="*/ 137159 w 397192"/>
                    <a:gd name="connsiteY13" fmla="*/ 9189 h 224395"/>
                    <a:gd name="connsiteX14" fmla="*/ 177164 w 397192"/>
                    <a:gd name="connsiteY14" fmla="*/ 20619 h 224395"/>
                    <a:gd name="connsiteX15" fmla="*/ 202882 w 397192"/>
                    <a:gd name="connsiteY15" fmla="*/ 43479 h 224395"/>
                    <a:gd name="connsiteX16" fmla="*/ 228599 w 397192"/>
                    <a:gd name="connsiteY16" fmla="*/ 80626 h 224395"/>
                    <a:gd name="connsiteX17" fmla="*/ 234314 w 397192"/>
                    <a:gd name="connsiteY17" fmla="*/ 129204 h 224395"/>
                    <a:gd name="connsiteX18" fmla="*/ 237172 w 397192"/>
                    <a:gd name="connsiteY18" fmla="*/ 163494 h 224395"/>
                    <a:gd name="connsiteX19" fmla="*/ 225742 w 397192"/>
                    <a:gd name="connsiteY19" fmla="*/ 217786 h 224395"/>
                    <a:gd name="connsiteX20" fmla="*/ 194309 w 397192"/>
                    <a:gd name="connsiteY20" fmla="*/ 220644 h 224395"/>
                    <a:gd name="connsiteX21" fmla="*/ 174307 w 397192"/>
                    <a:gd name="connsiteY21" fmla="*/ 192069 h 224395"/>
                    <a:gd name="connsiteX22" fmla="*/ 174307 w 397192"/>
                    <a:gd name="connsiteY22" fmla="*/ 126346 h 224395"/>
                    <a:gd name="connsiteX23" fmla="*/ 177164 w 397192"/>
                    <a:gd name="connsiteY23" fmla="*/ 77769 h 224395"/>
                    <a:gd name="connsiteX24" fmla="*/ 202882 w 397192"/>
                    <a:gd name="connsiteY24" fmla="*/ 34906 h 224395"/>
                    <a:gd name="connsiteX25" fmla="*/ 240029 w 397192"/>
                    <a:gd name="connsiteY25" fmla="*/ 12046 h 224395"/>
                    <a:gd name="connsiteX26" fmla="*/ 282892 w 397192"/>
                    <a:gd name="connsiteY26" fmla="*/ 17761 h 224395"/>
                    <a:gd name="connsiteX27" fmla="*/ 302894 w 397192"/>
                    <a:gd name="connsiteY27" fmla="*/ 40621 h 224395"/>
                    <a:gd name="connsiteX28" fmla="*/ 325754 w 397192"/>
                    <a:gd name="connsiteY28" fmla="*/ 77769 h 224395"/>
                    <a:gd name="connsiteX29" fmla="*/ 340042 w 397192"/>
                    <a:gd name="connsiteY29" fmla="*/ 126346 h 224395"/>
                    <a:gd name="connsiteX30" fmla="*/ 342899 w 397192"/>
                    <a:gd name="connsiteY30" fmla="*/ 172066 h 224395"/>
                    <a:gd name="connsiteX31" fmla="*/ 320039 w 397192"/>
                    <a:gd name="connsiteY31" fmla="*/ 209214 h 224395"/>
                    <a:gd name="connsiteX32" fmla="*/ 297179 w 397192"/>
                    <a:gd name="connsiteY32" fmla="*/ 212071 h 224395"/>
                    <a:gd name="connsiteX33" fmla="*/ 280034 w 397192"/>
                    <a:gd name="connsiteY33" fmla="*/ 169209 h 224395"/>
                    <a:gd name="connsiteX34" fmla="*/ 280034 w 397192"/>
                    <a:gd name="connsiteY34" fmla="*/ 123489 h 224395"/>
                    <a:gd name="connsiteX35" fmla="*/ 280034 w 397192"/>
                    <a:gd name="connsiteY35" fmla="*/ 86341 h 224395"/>
                    <a:gd name="connsiteX36" fmla="*/ 291464 w 397192"/>
                    <a:gd name="connsiteY36" fmla="*/ 40621 h 224395"/>
                    <a:gd name="connsiteX37" fmla="*/ 311467 w 397192"/>
                    <a:gd name="connsiteY37" fmla="*/ 14904 h 224395"/>
                    <a:gd name="connsiteX38" fmla="*/ 348614 w 397192"/>
                    <a:gd name="connsiteY38" fmla="*/ 616 h 224395"/>
                    <a:gd name="connsiteX39" fmla="*/ 371474 w 397192"/>
                    <a:gd name="connsiteY39" fmla="*/ 34906 h 224395"/>
                    <a:gd name="connsiteX40" fmla="*/ 388619 w 397192"/>
                    <a:gd name="connsiteY40" fmla="*/ 83484 h 224395"/>
                    <a:gd name="connsiteX41" fmla="*/ 397192 w 397192"/>
                    <a:gd name="connsiteY41" fmla="*/ 114916 h 224395"/>
                    <a:gd name="connsiteX0" fmla="*/ 0 w 397192"/>
                    <a:gd name="connsiteY0" fmla="*/ 117773 h 224395"/>
                    <a:gd name="connsiteX1" fmla="*/ 8572 w 397192"/>
                    <a:gd name="connsiteY1" fmla="*/ 60624 h 224395"/>
                    <a:gd name="connsiteX2" fmla="*/ 34289 w 397192"/>
                    <a:gd name="connsiteY2" fmla="*/ 17762 h 224395"/>
                    <a:gd name="connsiteX3" fmla="*/ 82867 w 397192"/>
                    <a:gd name="connsiteY3" fmla="*/ 23476 h 224395"/>
                    <a:gd name="connsiteX4" fmla="*/ 105727 w 397192"/>
                    <a:gd name="connsiteY4" fmla="*/ 46336 h 224395"/>
                    <a:gd name="connsiteX5" fmla="*/ 122872 w 397192"/>
                    <a:gd name="connsiteY5" fmla="*/ 89199 h 224395"/>
                    <a:gd name="connsiteX6" fmla="*/ 140017 w 397192"/>
                    <a:gd name="connsiteY6" fmla="*/ 146349 h 224395"/>
                    <a:gd name="connsiteX7" fmla="*/ 128587 w 397192"/>
                    <a:gd name="connsiteY7" fmla="*/ 203499 h 224395"/>
                    <a:gd name="connsiteX8" fmla="*/ 100012 w 397192"/>
                    <a:gd name="connsiteY8" fmla="*/ 214929 h 224395"/>
                    <a:gd name="connsiteX9" fmla="*/ 71437 w 397192"/>
                    <a:gd name="connsiteY9" fmla="*/ 183496 h 224395"/>
                    <a:gd name="connsiteX10" fmla="*/ 62864 w 397192"/>
                    <a:gd name="connsiteY10" fmla="*/ 120631 h 224395"/>
                    <a:gd name="connsiteX11" fmla="*/ 77152 w 397192"/>
                    <a:gd name="connsiteY11" fmla="*/ 72054 h 224395"/>
                    <a:gd name="connsiteX12" fmla="*/ 102869 w 397192"/>
                    <a:gd name="connsiteY12" fmla="*/ 34906 h 224395"/>
                    <a:gd name="connsiteX13" fmla="*/ 137159 w 397192"/>
                    <a:gd name="connsiteY13" fmla="*/ 9189 h 224395"/>
                    <a:gd name="connsiteX14" fmla="*/ 177164 w 397192"/>
                    <a:gd name="connsiteY14" fmla="*/ 20619 h 224395"/>
                    <a:gd name="connsiteX15" fmla="*/ 202882 w 397192"/>
                    <a:gd name="connsiteY15" fmla="*/ 43479 h 224395"/>
                    <a:gd name="connsiteX16" fmla="*/ 228599 w 397192"/>
                    <a:gd name="connsiteY16" fmla="*/ 80626 h 224395"/>
                    <a:gd name="connsiteX17" fmla="*/ 234314 w 397192"/>
                    <a:gd name="connsiteY17" fmla="*/ 129204 h 224395"/>
                    <a:gd name="connsiteX18" fmla="*/ 237172 w 397192"/>
                    <a:gd name="connsiteY18" fmla="*/ 163494 h 224395"/>
                    <a:gd name="connsiteX19" fmla="*/ 225742 w 397192"/>
                    <a:gd name="connsiteY19" fmla="*/ 217786 h 224395"/>
                    <a:gd name="connsiteX20" fmla="*/ 194309 w 397192"/>
                    <a:gd name="connsiteY20" fmla="*/ 220644 h 224395"/>
                    <a:gd name="connsiteX21" fmla="*/ 174307 w 397192"/>
                    <a:gd name="connsiteY21" fmla="*/ 192069 h 224395"/>
                    <a:gd name="connsiteX22" fmla="*/ 174307 w 397192"/>
                    <a:gd name="connsiteY22" fmla="*/ 126346 h 224395"/>
                    <a:gd name="connsiteX23" fmla="*/ 177164 w 397192"/>
                    <a:gd name="connsiteY23" fmla="*/ 77769 h 224395"/>
                    <a:gd name="connsiteX24" fmla="*/ 202882 w 397192"/>
                    <a:gd name="connsiteY24" fmla="*/ 34906 h 224395"/>
                    <a:gd name="connsiteX25" fmla="*/ 240029 w 397192"/>
                    <a:gd name="connsiteY25" fmla="*/ 12046 h 224395"/>
                    <a:gd name="connsiteX26" fmla="*/ 282892 w 397192"/>
                    <a:gd name="connsiteY26" fmla="*/ 17761 h 224395"/>
                    <a:gd name="connsiteX27" fmla="*/ 302894 w 397192"/>
                    <a:gd name="connsiteY27" fmla="*/ 40621 h 224395"/>
                    <a:gd name="connsiteX28" fmla="*/ 325754 w 397192"/>
                    <a:gd name="connsiteY28" fmla="*/ 77769 h 224395"/>
                    <a:gd name="connsiteX29" fmla="*/ 340042 w 397192"/>
                    <a:gd name="connsiteY29" fmla="*/ 126346 h 224395"/>
                    <a:gd name="connsiteX30" fmla="*/ 342899 w 397192"/>
                    <a:gd name="connsiteY30" fmla="*/ 172066 h 224395"/>
                    <a:gd name="connsiteX31" fmla="*/ 320039 w 397192"/>
                    <a:gd name="connsiteY31" fmla="*/ 209214 h 224395"/>
                    <a:gd name="connsiteX32" fmla="*/ 297179 w 397192"/>
                    <a:gd name="connsiteY32" fmla="*/ 212071 h 224395"/>
                    <a:gd name="connsiteX33" fmla="*/ 280034 w 397192"/>
                    <a:gd name="connsiteY33" fmla="*/ 169209 h 224395"/>
                    <a:gd name="connsiteX34" fmla="*/ 280034 w 397192"/>
                    <a:gd name="connsiteY34" fmla="*/ 123489 h 224395"/>
                    <a:gd name="connsiteX35" fmla="*/ 280034 w 397192"/>
                    <a:gd name="connsiteY35" fmla="*/ 86341 h 224395"/>
                    <a:gd name="connsiteX36" fmla="*/ 291464 w 397192"/>
                    <a:gd name="connsiteY36" fmla="*/ 40621 h 224395"/>
                    <a:gd name="connsiteX37" fmla="*/ 311467 w 397192"/>
                    <a:gd name="connsiteY37" fmla="*/ 14904 h 224395"/>
                    <a:gd name="connsiteX38" fmla="*/ 348614 w 397192"/>
                    <a:gd name="connsiteY38" fmla="*/ 616 h 224395"/>
                    <a:gd name="connsiteX39" fmla="*/ 380047 w 397192"/>
                    <a:gd name="connsiteY39" fmla="*/ 34906 h 224395"/>
                    <a:gd name="connsiteX40" fmla="*/ 388619 w 397192"/>
                    <a:gd name="connsiteY40" fmla="*/ 83484 h 224395"/>
                    <a:gd name="connsiteX41" fmla="*/ 397192 w 397192"/>
                    <a:gd name="connsiteY41" fmla="*/ 114916 h 224395"/>
                    <a:gd name="connsiteX0" fmla="*/ 0 w 400682"/>
                    <a:gd name="connsiteY0" fmla="*/ 117773 h 224395"/>
                    <a:gd name="connsiteX1" fmla="*/ 8572 w 400682"/>
                    <a:gd name="connsiteY1" fmla="*/ 60624 h 224395"/>
                    <a:gd name="connsiteX2" fmla="*/ 34289 w 400682"/>
                    <a:gd name="connsiteY2" fmla="*/ 17762 h 224395"/>
                    <a:gd name="connsiteX3" fmla="*/ 82867 w 400682"/>
                    <a:gd name="connsiteY3" fmla="*/ 23476 h 224395"/>
                    <a:gd name="connsiteX4" fmla="*/ 105727 w 400682"/>
                    <a:gd name="connsiteY4" fmla="*/ 46336 h 224395"/>
                    <a:gd name="connsiteX5" fmla="*/ 122872 w 400682"/>
                    <a:gd name="connsiteY5" fmla="*/ 89199 h 224395"/>
                    <a:gd name="connsiteX6" fmla="*/ 140017 w 400682"/>
                    <a:gd name="connsiteY6" fmla="*/ 146349 h 224395"/>
                    <a:gd name="connsiteX7" fmla="*/ 128587 w 400682"/>
                    <a:gd name="connsiteY7" fmla="*/ 203499 h 224395"/>
                    <a:gd name="connsiteX8" fmla="*/ 100012 w 400682"/>
                    <a:gd name="connsiteY8" fmla="*/ 214929 h 224395"/>
                    <a:gd name="connsiteX9" fmla="*/ 71437 w 400682"/>
                    <a:gd name="connsiteY9" fmla="*/ 183496 h 224395"/>
                    <a:gd name="connsiteX10" fmla="*/ 62864 w 400682"/>
                    <a:gd name="connsiteY10" fmla="*/ 120631 h 224395"/>
                    <a:gd name="connsiteX11" fmla="*/ 77152 w 400682"/>
                    <a:gd name="connsiteY11" fmla="*/ 72054 h 224395"/>
                    <a:gd name="connsiteX12" fmla="*/ 102869 w 400682"/>
                    <a:gd name="connsiteY12" fmla="*/ 34906 h 224395"/>
                    <a:gd name="connsiteX13" fmla="*/ 137159 w 400682"/>
                    <a:gd name="connsiteY13" fmla="*/ 9189 h 224395"/>
                    <a:gd name="connsiteX14" fmla="*/ 177164 w 400682"/>
                    <a:gd name="connsiteY14" fmla="*/ 20619 h 224395"/>
                    <a:gd name="connsiteX15" fmla="*/ 202882 w 400682"/>
                    <a:gd name="connsiteY15" fmla="*/ 43479 h 224395"/>
                    <a:gd name="connsiteX16" fmla="*/ 228599 w 400682"/>
                    <a:gd name="connsiteY16" fmla="*/ 80626 h 224395"/>
                    <a:gd name="connsiteX17" fmla="*/ 234314 w 400682"/>
                    <a:gd name="connsiteY17" fmla="*/ 129204 h 224395"/>
                    <a:gd name="connsiteX18" fmla="*/ 237172 w 400682"/>
                    <a:gd name="connsiteY18" fmla="*/ 163494 h 224395"/>
                    <a:gd name="connsiteX19" fmla="*/ 225742 w 400682"/>
                    <a:gd name="connsiteY19" fmla="*/ 217786 h 224395"/>
                    <a:gd name="connsiteX20" fmla="*/ 194309 w 400682"/>
                    <a:gd name="connsiteY20" fmla="*/ 220644 h 224395"/>
                    <a:gd name="connsiteX21" fmla="*/ 174307 w 400682"/>
                    <a:gd name="connsiteY21" fmla="*/ 192069 h 224395"/>
                    <a:gd name="connsiteX22" fmla="*/ 174307 w 400682"/>
                    <a:gd name="connsiteY22" fmla="*/ 126346 h 224395"/>
                    <a:gd name="connsiteX23" fmla="*/ 177164 w 400682"/>
                    <a:gd name="connsiteY23" fmla="*/ 77769 h 224395"/>
                    <a:gd name="connsiteX24" fmla="*/ 202882 w 400682"/>
                    <a:gd name="connsiteY24" fmla="*/ 34906 h 224395"/>
                    <a:gd name="connsiteX25" fmla="*/ 240029 w 400682"/>
                    <a:gd name="connsiteY25" fmla="*/ 12046 h 224395"/>
                    <a:gd name="connsiteX26" fmla="*/ 282892 w 400682"/>
                    <a:gd name="connsiteY26" fmla="*/ 17761 h 224395"/>
                    <a:gd name="connsiteX27" fmla="*/ 302894 w 400682"/>
                    <a:gd name="connsiteY27" fmla="*/ 40621 h 224395"/>
                    <a:gd name="connsiteX28" fmla="*/ 325754 w 400682"/>
                    <a:gd name="connsiteY28" fmla="*/ 77769 h 224395"/>
                    <a:gd name="connsiteX29" fmla="*/ 340042 w 400682"/>
                    <a:gd name="connsiteY29" fmla="*/ 126346 h 224395"/>
                    <a:gd name="connsiteX30" fmla="*/ 342899 w 400682"/>
                    <a:gd name="connsiteY30" fmla="*/ 172066 h 224395"/>
                    <a:gd name="connsiteX31" fmla="*/ 320039 w 400682"/>
                    <a:gd name="connsiteY31" fmla="*/ 209214 h 224395"/>
                    <a:gd name="connsiteX32" fmla="*/ 297179 w 400682"/>
                    <a:gd name="connsiteY32" fmla="*/ 212071 h 224395"/>
                    <a:gd name="connsiteX33" fmla="*/ 280034 w 400682"/>
                    <a:gd name="connsiteY33" fmla="*/ 169209 h 224395"/>
                    <a:gd name="connsiteX34" fmla="*/ 280034 w 400682"/>
                    <a:gd name="connsiteY34" fmla="*/ 123489 h 224395"/>
                    <a:gd name="connsiteX35" fmla="*/ 280034 w 400682"/>
                    <a:gd name="connsiteY35" fmla="*/ 86341 h 224395"/>
                    <a:gd name="connsiteX36" fmla="*/ 291464 w 400682"/>
                    <a:gd name="connsiteY36" fmla="*/ 40621 h 224395"/>
                    <a:gd name="connsiteX37" fmla="*/ 311467 w 400682"/>
                    <a:gd name="connsiteY37" fmla="*/ 14904 h 224395"/>
                    <a:gd name="connsiteX38" fmla="*/ 348614 w 400682"/>
                    <a:gd name="connsiteY38" fmla="*/ 616 h 224395"/>
                    <a:gd name="connsiteX39" fmla="*/ 380047 w 400682"/>
                    <a:gd name="connsiteY39" fmla="*/ 34906 h 224395"/>
                    <a:gd name="connsiteX40" fmla="*/ 400049 w 400682"/>
                    <a:gd name="connsiteY40" fmla="*/ 86342 h 224395"/>
                    <a:gd name="connsiteX41" fmla="*/ 397192 w 400682"/>
                    <a:gd name="connsiteY41" fmla="*/ 114916 h 2243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400682" h="224395">
                      <a:moveTo>
                        <a:pt x="0" y="117773"/>
                      </a:moveTo>
                      <a:cubicBezTo>
                        <a:pt x="5477" y="95627"/>
                        <a:pt x="2857" y="77293"/>
                        <a:pt x="8572" y="60624"/>
                      </a:cubicBezTo>
                      <a:cubicBezTo>
                        <a:pt x="14287" y="43955"/>
                        <a:pt x="21907" y="23953"/>
                        <a:pt x="34289" y="17762"/>
                      </a:cubicBezTo>
                      <a:cubicBezTo>
                        <a:pt x="46671" y="11571"/>
                        <a:pt x="70961" y="18714"/>
                        <a:pt x="82867" y="23476"/>
                      </a:cubicBezTo>
                      <a:cubicBezTo>
                        <a:pt x="94773" y="28238"/>
                        <a:pt x="99060" y="35382"/>
                        <a:pt x="105727" y="46336"/>
                      </a:cubicBezTo>
                      <a:cubicBezTo>
                        <a:pt x="112394" y="57290"/>
                        <a:pt x="117157" y="72530"/>
                        <a:pt x="122872" y="89199"/>
                      </a:cubicBezTo>
                      <a:cubicBezTo>
                        <a:pt x="128587" y="105868"/>
                        <a:pt x="139065" y="127299"/>
                        <a:pt x="140017" y="146349"/>
                      </a:cubicBezTo>
                      <a:cubicBezTo>
                        <a:pt x="140969" y="165399"/>
                        <a:pt x="135254" y="192069"/>
                        <a:pt x="128587" y="203499"/>
                      </a:cubicBezTo>
                      <a:cubicBezTo>
                        <a:pt x="121920" y="214929"/>
                        <a:pt x="109537" y="218263"/>
                        <a:pt x="100012" y="214929"/>
                      </a:cubicBezTo>
                      <a:cubicBezTo>
                        <a:pt x="90487" y="211595"/>
                        <a:pt x="77628" y="199212"/>
                        <a:pt x="71437" y="183496"/>
                      </a:cubicBezTo>
                      <a:cubicBezTo>
                        <a:pt x="65246" y="167780"/>
                        <a:pt x="61911" y="139205"/>
                        <a:pt x="62864" y="120631"/>
                      </a:cubicBezTo>
                      <a:cubicBezTo>
                        <a:pt x="63817" y="102057"/>
                        <a:pt x="70485" y="86341"/>
                        <a:pt x="77152" y="72054"/>
                      </a:cubicBezTo>
                      <a:cubicBezTo>
                        <a:pt x="83820" y="57766"/>
                        <a:pt x="92868" y="45383"/>
                        <a:pt x="102869" y="34906"/>
                      </a:cubicBezTo>
                      <a:cubicBezTo>
                        <a:pt x="112870" y="24428"/>
                        <a:pt x="124776" y="11570"/>
                        <a:pt x="137159" y="9189"/>
                      </a:cubicBezTo>
                      <a:cubicBezTo>
                        <a:pt x="149542" y="6808"/>
                        <a:pt x="166210" y="14904"/>
                        <a:pt x="177164" y="20619"/>
                      </a:cubicBezTo>
                      <a:cubicBezTo>
                        <a:pt x="188118" y="26334"/>
                        <a:pt x="194310" y="33478"/>
                        <a:pt x="202882" y="43479"/>
                      </a:cubicBezTo>
                      <a:cubicBezTo>
                        <a:pt x="211455" y="53480"/>
                        <a:pt x="223360" y="66339"/>
                        <a:pt x="228599" y="80626"/>
                      </a:cubicBezTo>
                      <a:cubicBezTo>
                        <a:pt x="233838" y="94913"/>
                        <a:pt x="232885" y="115393"/>
                        <a:pt x="234314" y="129204"/>
                      </a:cubicBezTo>
                      <a:cubicBezTo>
                        <a:pt x="235743" y="143015"/>
                        <a:pt x="238601" y="148730"/>
                        <a:pt x="237172" y="163494"/>
                      </a:cubicBezTo>
                      <a:cubicBezTo>
                        <a:pt x="235743" y="178258"/>
                        <a:pt x="232886" y="208261"/>
                        <a:pt x="225742" y="217786"/>
                      </a:cubicBezTo>
                      <a:cubicBezTo>
                        <a:pt x="218598" y="227311"/>
                        <a:pt x="202881" y="224930"/>
                        <a:pt x="194309" y="220644"/>
                      </a:cubicBezTo>
                      <a:cubicBezTo>
                        <a:pt x="185737" y="216358"/>
                        <a:pt x="177641" y="207785"/>
                        <a:pt x="174307" y="192069"/>
                      </a:cubicBezTo>
                      <a:cubicBezTo>
                        <a:pt x="170973" y="176353"/>
                        <a:pt x="173831" y="145396"/>
                        <a:pt x="174307" y="126346"/>
                      </a:cubicBezTo>
                      <a:cubicBezTo>
                        <a:pt x="174783" y="107296"/>
                        <a:pt x="172402" y="93009"/>
                        <a:pt x="177164" y="77769"/>
                      </a:cubicBezTo>
                      <a:cubicBezTo>
                        <a:pt x="181926" y="62529"/>
                        <a:pt x="192405" y="45860"/>
                        <a:pt x="202882" y="34906"/>
                      </a:cubicBezTo>
                      <a:cubicBezTo>
                        <a:pt x="213359" y="23952"/>
                        <a:pt x="226694" y="14903"/>
                        <a:pt x="240029" y="12046"/>
                      </a:cubicBezTo>
                      <a:cubicBezTo>
                        <a:pt x="253364" y="9189"/>
                        <a:pt x="272415" y="12998"/>
                        <a:pt x="282892" y="17761"/>
                      </a:cubicBezTo>
                      <a:cubicBezTo>
                        <a:pt x="293370" y="22523"/>
                        <a:pt x="295750" y="30620"/>
                        <a:pt x="302894" y="40621"/>
                      </a:cubicBezTo>
                      <a:cubicBezTo>
                        <a:pt x="310038" y="50622"/>
                        <a:pt x="319563" y="63481"/>
                        <a:pt x="325754" y="77769"/>
                      </a:cubicBezTo>
                      <a:cubicBezTo>
                        <a:pt x="331945" y="92056"/>
                        <a:pt x="337185" y="110630"/>
                        <a:pt x="340042" y="126346"/>
                      </a:cubicBezTo>
                      <a:cubicBezTo>
                        <a:pt x="342899" y="142062"/>
                        <a:pt x="346233" y="158255"/>
                        <a:pt x="342899" y="172066"/>
                      </a:cubicBezTo>
                      <a:cubicBezTo>
                        <a:pt x="339565" y="185877"/>
                        <a:pt x="327659" y="202547"/>
                        <a:pt x="320039" y="209214"/>
                      </a:cubicBezTo>
                      <a:cubicBezTo>
                        <a:pt x="312419" y="215881"/>
                        <a:pt x="303846" y="218738"/>
                        <a:pt x="297179" y="212071"/>
                      </a:cubicBezTo>
                      <a:cubicBezTo>
                        <a:pt x="290512" y="205404"/>
                        <a:pt x="282891" y="183972"/>
                        <a:pt x="280034" y="169209"/>
                      </a:cubicBezTo>
                      <a:cubicBezTo>
                        <a:pt x="277177" y="154446"/>
                        <a:pt x="280034" y="123489"/>
                        <a:pt x="280034" y="123489"/>
                      </a:cubicBezTo>
                      <a:cubicBezTo>
                        <a:pt x="280034" y="109678"/>
                        <a:pt x="278129" y="100152"/>
                        <a:pt x="280034" y="86341"/>
                      </a:cubicBezTo>
                      <a:cubicBezTo>
                        <a:pt x="281939" y="72530"/>
                        <a:pt x="286225" y="52527"/>
                        <a:pt x="291464" y="40621"/>
                      </a:cubicBezTo>
                      <a:cubicBezTo>
                        <a:pt x="296703" y="28715"/>
                        <a:pt x="301942" y="21571"/>
                        <a:pt x="311467" y="14904"/>
                      </a:cubicBezTo>
                      <a:cubicBezTo>
                        <a:pt x="320992" y="8237"/>
                        <a:pt x="337184" y="-2718"/>
                        <a:pt x="348614" y="616"/>
                      </a:cubicBezTo>
                      <a:cubicBezTo>
                        <a:pt x="360044" y="3950"/>
                        <a:pt x="371475" y="20618"/>
                        <a:pt x="380047" y="34906"/>
                      </a:cubicBezTo>
                      <a:cubicBezTo>
                        <a:pt x="388620" y="49194"/>
                        <a:pt x="397192" y="73007"/>
                        <a:pt x="400049" y="86342"/>
                      </a:cubicBezTo>
                      <a:cubicBezTo>
                        <a:pt x="402906" y="99677"/>
                        <a:pt x="395048" y="105867"/>
                        <a:pt x="397192" y="114916"/>
                      </a:cubicBezTo>
                    </a:path>
                  </a:pathLst>
                </a:cu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</p:grpSp>
          <p:grpSp>
            <p:nvGrpSpPr>
              <p:cNvPr id="30" name="Gruppieren 29">
                <a:extLst>
                  <a:ext uri="{FF2B5EF4-FFF2-40B4-BE49-F238E27FC236}">
                    <a16:creationId xmlns:a16="http://schemas.microsoft.com/office/drawing/2014/main" id="{13656E4F-3B86-40AE-BF6B-2AEBEE46D4DA}"/>
                  </a:ext>
                </a:extLst>
              </p:cNvPr>
              <p:cNvGrpSpPr/>
              <p:nvPr/>
            </p:nvGrpSpPr>
            <p:grpSpPr>
              <a:xfrm>
                <a:off x="3162556" y="3388668"/>
                <a:ext cx="705097" cy="738709"/>
                <a:chOff x="4540191" y="2875809"/>
                <a:chExt cx="705097" cy="738709"/>
              </a:xfrm>
            </p:grpSpPr>
            <p:grpSp>
              <p:nvGrpSpPr>
                <p:cNvPr id="108" name="Gruppieren 107">
                  <a:extLst>
                    <a:ext uri="{FF2B5EF4-FFF2-40B4-BE49-F238E27FC236}">
                      <a16:creationId xmlns:a16="http://schemas.microsoft.com/office/drawing/2014/main" id="{CD72E875-4489-4DC3-BE5D-81F4731CD708}"/>
                    </a:ext>
                  </a:extLst>
                </p:cNvPr>
                <p:cNvGrpSpPr/>
                <p:nvPr/>
              </p:nvGrpSpPr>
              <p:grpSpPr>
                <a:xfrm>
                  <a:off x="4540191" y="2875809"/>
                  <a:ext cx="705097" cy="738709"/>
                  <a:chOff x="3240405" y="2368881"/>
                  <a:chExt cx="705097" cy="738709"/>
                </a:xfrm>
              </p:grpSpPr>
              <p:cxnSp>
                <p:nvCxnSpPr>
                  <p:cNvPr id="109" name="Gerader Verbinder 108">
                    <a:extLst>
                      <a:ext uri="{FF2B5EF4-FFF2-40B4-BE49-F238E27FC236}">
                        <a16:creationId xmlns:a16="http://schemas.microsoft.com/office/drawing/2014/main" id="{9338E329-94D9-435D-9CBA-1AF21A4CB9B8}"/>
                      </a:ext>
                    </a:extLst>
                  </p:cNvPr>
                  <p:cNvCxnSpPr/>
                  <p:nvPr/>
                </p:nvCxnSpPr>
                <p:spPr>
                  <a:xfrm>
                    <a:off x="3475932" y="2368881"/>
                    <a:ext cx="0" cy="375286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Gerader Verbinder 109">
                    <a:extLst>
                      <a:ext uri="{FF2B5EF4-FFF2-40B4-BE49-F238E27FC236}">
                        <a16:creationId xmlns:a16="http://schemas.microsoft.com/office/drawing/2014/main" id="{9DC21F27-9E32-4077-BBE6-719554D544C0}"/>
                      </a:ext>
                    </a:extLst>
                  </p:cNvPr>
                  <p:cNvCxnSpPr/>
                  <p:nvPr/>
                </p:nvCxnSpPr>
                <p:spPr>
                  <a:xfrm>
                    <a:off x="3713220" y="2374197"/>
                    <a:ext cx="0" cy="375286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Freihandform: Form 116">
                    <a:extLst>
                      <a:ext uri="{FF2B5EF4-FFF2-40B4-BE49-F238E27FC236}">
                        <a16:creationId xmlns:a16="http://schemas.microsoft.com/office/drawing/2014/main" id="{B261D7F4-C884-40F7-A90F-570D2BF2D2BB}"/>
                      </a:ext>
                    </a:extLst>
                  </p:cNvPr>
                  <p:cNvSpPr/>
                  <p:nvPr/>
                </p:nvSpPr>
                <p:spPr>
                  <a:xfrm>
                    <a:off x="3240405" y="2545467"/>
                    <a:ext cx="220028" cy="451485"/>
                  </a:xfrm>
                  <a:custGeom>
                    <a:avLst/>
                    <a:gdLst>
                      <a:gd name="connsiteX0" fmla="*/ 220028 w 220028"/>
                      <a:gd name="connsiteY0" fmla="*/ 0 h 451485"/>
                      <a:gd name="connsiteX1" fmla="*/ 0 w 220028"/>
                      <a:gd name="connsiteY1" fmla="*/ 0 h 451485"/>
                      <a:gd name="connsiteX2" fmla="*/ 0 w 220028"/>
                      <a:gd name="connsiteY2" fmla="*/ 451485 h 451485"/>
                      <a:gd name="connsiteX3" fmla="*/ 151448 w 220028"/>
                      <a:gd name="connsiteY3" fmla="*/ 451485 h 45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0028" h="451485">
                        <a:moveTo>
                          <a:pt x="220028" y="0"/>
                        </a:moveTo>
                        <a:lnTo>
                          <a:pt x="0" y="0"/>
                        </a:lnTo>
                        <a:lnTo>
                          <a:pt x="0" y="451485"/>
                        </a:lnTo>
                        <a:lnTo>
                          <a:pt x="151448" y="451485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18" name="Freihandform: Form 117">
                    <a:extLst>
                      <a:ext uri="{FF2B5EF4-FFF2-40B4-BE49-F238E27FC236}">
                        <a16:creationId xmlns:a16="http://schemas.microsoft.com/office/drawing/2014/main" id="{DC315BD7-C4EA-4351-B09D-504728046DEA}"/>
                      </a:ext>
                    </a:extLst>
                  </p:cNvPr>
                  <p:cNvSpPr/>
                  <p:nvPr/>
                </p:nvSpPr>
                <p:spPr>
                  <a:xfrm flipH="1">
                    <a:off x="3725474" y="2547174"/>
                    <a:ext cx="220028" cy="451485"/>
                  </a:xfrm>
                  <a:custGeom>
                    <a:avLst/>
                    <a:gdLst>
                      <a:gd name="connsiteX0" fmla="*/ 220028 w 220028"/>
                      <a:gd name="connsiteY0" fmla="*/ 0 h 451485"/>
                      <a:gd name="connsiteX1" fmla="*/ 0 w 220028"/>
                      <a:gd name="connsiteY1" fmla="*/ 0 h 451485"/>
                      <a:gd name="connsiteX2" fmla="*/ 0 w 220028"/>
                      <a:gd name="connsiteY2" fmla="*/ 451485 h 451485"/>
                      <a:gd name="connsiteX3" fmla="*/ 151448 w 220028"/>
                      <a:gd name="connsiteY3" fmla="*/ 451485 h 45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0028" h="451485">
                        <a:moveTo>
                          <a:pt x="220028" y="0"/>
                        </a:moveTo>
                        <a:lnTo>
                          <a:pt x="0" y="0"/>
                        </a:lnTo>
                        <a:lnTo>
                          <a:pt x="0" y="451485"/>
                        </a:lnTo>
                        <a:lnTo>
                          <a:pt x="151448" y="451485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19" name="Freihandform: Form 118">
                    <a:extLst>
                      <a:ext uri="{FF2B5EF4-FFF2-40B4-BE49-F238E27FC236}">
                        <a16:creationId xmlns:a16="http://schemas.microsoft.com/office/drawing/2014/main" id="{9A3A4D47-715E-46CD-8F19-BC0A5200511D}"/>
                      </a:ext>
                    </a:extLst>
                  </p:cNvPr>
                  <p:cNvSpPr/>
                  <p:nvPr/>
                </p:nvSpPr>
                <p:spPr>
                  <a:xfrm>
                    <a:off x="3392601" y="2883195"/>
                    <a:ext cx="409741" cy="224395"/>
                  </a:xfrm>
                  <a:custGeom>
                    <a:avLst/>
                    <a:gdLst>
                      <a:gd name="connsiteX0" fmla="*/ 0 w 422910"/>
                      <a:gd name="connsiteY0" fmla="*/ 120631 h 224395"/>
                      <a:gd name="connsiteX1" fmla="*/ 22860 w 422910"/>
                      <a:gd name="connsiteY1" fmla="*/ 60624 h 224395"/>
                      <a:gd name="connsiteX2" fmla="*/ 71437 w 422910"/>
                      <a:gd name="connsiteY2" fmla="*/ 26334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422910"/>
                      <a:gd name="connsiteY0" fmla="*/ 120631 h 224395"/>
                      <a:gd name="connsiteX1" fmla="*/ 22860 w 422910"/>
                      <a:gd name="connsiteY1" fmla="*/ 60624 h 224395"/>
                      <a:gd name="connsiteX2" fmla="*/ 60007 w 422910"/>
                      <a:gd name="connsiteY2" fmla="*/ 17762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422910"/>
                      <a:gd name="connsiteY0" fmla="*/ 120631 h 224395"/>
                      <a:gd name="connsiteX1" fmla="*/ 34290 w 422910"/>
                      <a:gd name="connsiteY1" fmla="*/ 60624 h 224395"/>
                      <a:gd name="connsiteX2" fmla="*/ 60007 w 422910"/>
                      <a:gd name="connsiteY2" fmla="*/ 17762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397192"/>
                      <a:gd name="connsiteY0" fmla="*/ 117773 h 224395"/>
                      <a:gd name="connsiteX1" fmla="*/ 8572 w 397192"/>
                      <a:gd name="connsiteY1" fmla="*/ 60624 h 224395"/>
                      <a:gd name="connsiteX2" fmla="*/ 34289 w 397192"/>
                      <a:gd name="connsiteY2" fmla="*/ 17762 h 224395"/>
                      <a:gd name="connsiteX3" fmla="*/ 82867 w 397192"/>
                      <a:gd name="connsiteY3" fmla="*/ 23476 h 224395"/>
                      <a:gd name="connsiteX4" fmla="*/ 105727 w 397192"/>
                      <a:gd name="connsiteY4" fmla="*/ 46336 h 224395"/>
                      <a:gd name="connsiteX5" fmla="*/ 122872 w 397192"/>
                      <a:gd name="connsiteY5" fmla="*/ 89199 h 224395"/>
                      <a:gd name="connsiteX6" fmla="*/ 140017 w 397192"/>
                      <a:gd name="connsiteY6" fmla="*/ 146349 h 224395"/>
                      <a:gd name="connsiteX7" fmla="*/ 128587 w 397192"/>
                      <a:gd name="connsiteY7" fmla="*/ 203499 h 224395"/>
                      <a:gd name="connsiteX8" fmla="*/ 100012 w 397192"/>
                      <a:gd name="connsiteY8" fmla="*/ 214929 h 224395"/>
                      <a:gd name="connsiteX9" fmla="*/ 71437 w 397192"/>
                      <a:gd name="connsiteY9" fmla="*/ 183496 h 224395"/>
                      <a:gd name="connsiteX10" fmla="*/ 62864 w 397192"/>
                      <a:gd name="connsiteY10" fmla="*/ 120631 h 224395"/>
                      <a:gd name="connsiteX11" fmla="*/ 77152 w 397192"/>
                      <a:gd name="connsiteY11" fmla="*/ 72054 h 224395"/>
                      <a:gd name="connsiteX12" fmla="*/ 102869 w 397192"/>
                      <a:gd name="connsiteY12" fmla="*/ 34906 h 224395"/>
                      <a:gd name="connsiteX13" fmla="*/ 137159 w 397192"/>
                      <a:gd name="connsiteY13" fmla="*/ 9189 h 224395"/>
                      <a:gd name="connsiteX14" fmla="*/ 177164 w 397192"/>
                      <a:gd name="connsiteY14" fmla="*/ 20619 h 224395"/>
                      <a:gd name="connsiteX15" fmla="*/ 202882 w 397192"/>
                      <a:gd name="connsiteY15" fmla="*/ 43479 h 224395"/>
                      <a:gd name="connsiteX16" fmla="*/ 228599 w 397192"/>
                      <a:gd name="connsiteY16" fmla="*/ 80626 h 224395"/>
                      <a:gd name="connsiteX17" fmla="*/ 234314 w 397192"/>
                      <a:gd name="connsiteY17" fmla="*/ 129204 h 224395"/>
                      <a:gd name="connsiteX18" fmla="*/ 237172 w 397192"/>
                      <a:gd name="connsiteY18" fmla="*/ 163494 h 224395"/>
                      <a:gd name="connsiteX19" fmla="*/ 225742 w 397192"/>
                      <a:gd name="connsiteY19" fmla="*/ 217786 h 224395"/>
                      <a:gd name="connsiteX20" fmla="*/ 194309 w 397192"/>
                      <a:gd name="connsiteY20" fmla="*/ 220644 h 224395"/>
                      <a:gd name="connsiteX21" fmla="*/ 174307 w 397192"/>
                      <a:gd name="connsiteY21" fmla="*/ 192069 h 224395"/>
                      <a:gd name="connsiteX22" fmla="*/ 174307 w 397192"/>
                      <a:gd name="connsiteY22" fmla="*/ 126346 h 224395"/>
                      <a:gd name="connsiteX23" fmla="*/ 177164 w 397192"/>
                      <a:gd name="connsiteY23" fmla="*/ 77769 h 224395"/>
                      <a:gd name="connsiteX24" fmla="*/ 202882 w 397192"/>
                      <a:gd name="connsiteY24" fmla="*/ 34906 h 224395"/>
                      <a:gd name="connsiteX25" fmla="*/ 240029 w 397192"/>
                      <a:gd name="connsiteY25" fmla="*/ 12046 h 224395"/>
                      <a:gd name="connsiteX26" fmla="*/ 282892 w 397192"/>
                      <a:gd name="connsiteY26" fmla="*/ 17761 h 224395"/>
                      <a:gd name="connsiteX27" fmla="*/ 302894 w 397192"/>
                      <a:gd name="connsiteY27" fmla="*/ 40621 h 224395"/>
                      <a:gd name="connsiteX28" fmla="*/ 325754 w 397192"/>
                      <a:gd name="connsiteY28" fmla="*/ 77769 h 224395"/>
                      <a:gd name="connsiteX29" fmla="*/ 340042 w 397192"/>
                      <a:gd name="connsiteY29" fmla="*/ 126346 h 224395"/>
                      <a:gd name="connsiteX30" fmla="*/ 342899 w 397192"/>
                      <a:gd name="connsiteY30" fmla="*/ 172066 h 224395"/>
                      <a:gd name="connsiteX31" fmla="*/ 320039 w 397192"/>
                      <a:gd name="connsiteY31" fmla="*/ 209214 h 224395"/>
                      <a:gd name="connsiteX32" fmla="*/ 297179 w 397192"/>
                      <a:gd name="connsiteY32" fmla="*/ 212071 h 224395"/>
                      <a:gd name="connsiteX33" fmla="*/ 280034 w 397192"/>
                      <a:gd name="connsiteY33" fmla="*/ 169209 h 224395"/>
                      <a:gd name="connsiteX34" fmla="*/ 280034 w 397192"/>
                      <a:gd name="connsiteY34" fmla="*/ 123489 h 224395"/>
                      <a:gd name="connsiteX35" fmla="*/ 280034 w 397192"/>
                      <a:gd name="connsiteY35" fmla="*/ 86341 h 224395"/>
                      <a:gd name="connsiteX36" fmla="*/ 291464 w 397192"/>
                      <a:gd name="connsiteY36" fmla="*/ 40621 h 224395"/>
                      <a:gd name="connsiteX37" fmla="*/ 311467 w 397192"/>
                      <a:gd name="connsiteY37" fmla="*/ 14904 h 224395"/>
                      <a:gd name="connsiteX38" fmla="*/ 348614 w 397192"/>
                      <a:gd name="connsiteY38" fmla="*/ 616 h 224395"/>
                      <a:gd name="connsiteX39" fmla="*/ 371474 w 397192"/>
                      <a:gd name="connsiteY39" fmla="*/ 34906 h 224395"/>
                      <a:gd name="connsiteX40" fmla="*/ 388619 w 397192"/>
                      <a:gd name="connsiteY40" fmla="*/ 83484 h 224395"/>
                      <a:gd name="connsiteX41" fmla="*/ 397192 w 397192"/>
                      <a:gd name="connsiteY41" fmla="*/ 114916 h 224395"/>
                      <a:gd name="connsiteX0" fmla="*/ 0 w 397192"/>
                      <a:gd name="connsiteY0" fmla="*/ 117773 h 224395"/>
                      <a:gd name="connsiteX1" fmla="*/ 8572 w 397192"/>
                      <a:gd name="connsiteY1" fmla="*/ 60624 h 224395"/>
                      <a:gd name="connsiteX2" fmla="*/ 34289 w 397192"/>
                      <a:gd name="connsiteY2" fmla="*/ 17762 h 224395"/>
                      <a:gd name="connsiteX3" fmla="*/ 82867 w 397192"/>
                      <a:gd name="connsiteY3" fmla="*/ 23476 h 224395"/>
                      <a:gd name="connsiteX4" fmla="*/ 105727 w 397192"/>
                      <a:gd name="connsiteY4" fmla="*/ 46336 h 224395"/>
                      <a:gd name="connsiteX5" fmla="*/ 122872 w 397192"/>
                      <a:gd name="connsiteY5" fmla="*/ 89199 h 224395"/>
                      <a:gd name="connsiteX6" fmla="*/ 140017 w 397192"/>
                      <a:gd name="connsiteY6" fmla="*/ 146349 h 224395"/>
                      <a:gd name="connsiteX7" fmla="*/ 128587 w 397192"/>
                      <a:gd name="connsiteY7" fmla="*/ 203499 h 224395"/>
                      <a:gd name="connsiteX8" fmla="*/ 100012 w 397192"/>
                      <a:gd name="connsiteY8" fmla="*/ 214929 h 224395"/>
                      <a:gd name="connsiteX9" fmla="*/ 71437 w 397192"/>
                      <a:gd name="connsiteY9" fmla="*/ 183496 h 224395"/>
                      <a:gd name="connsiteX10" fmla="*/ 62864 w 397192"/>
                      <a:gd name="connsiteY10" fmla="*/ 120631 h 224395"/>
                      <a:gd name="connsiteX11" fmla="*/ 77152 w 397192"/>
                      <a:gd name="connsiteY11" fmla="*/ 72054 h 224395"/>
                      <a:gd name="connsiteX12" fmla="*/ 102869 w 397192"/>
                      <a:gd name="connsiteY12" fmla="*/ 34906 h 224395"/>
                      <a:gd name="connsiteX13" fmla="*/ 137159 w 397192"/>
                      <a:gd name="connsiteY13" fmla="*/ 9189 h 224395"/>
                      <a:gd name="connsiteX14" fmla="*/ 177164 w 397192"/>
                      <a:gd name="connsiteY14" fmla="*/ 20619 h 224395"/>
                      <a:gd name="connsiteX15" fmla="*/ 202882 w 397192"/>
                      <a:gd name="connsiteY15" fmla="*/ 43479 h 224395"/>
                      <a:gd name="connsiteX16" fmla="*/ 228599 w 397192"/>
                      <a:gd name="connsiteY16" fmla="*/ 80626 h 224395"/>
                      <a:gd name="connsiteX17" fmla="*/ 234314 w 397192"/>
                      <a:gd name="connsiteY17" fmla="*/ 129204 h 224395"/>
                      <a:gd name="connsiteX18" fmla="*/ 237172 w 397192"/>
                      <a:gd name="connsiteY18" fmla="*/ 163494 h 224395"/>
                      <a:gd name="connsiteX19" fmla="*/ 225742 w 397192"/>
                      <a:gd name="connsiteY19" fmla="*/ 217786 h 224395"/>
                      <a:gd name="connsiteX20" fmla="*/ 194309 w 397192"/>
                      <a:gd name="connsiteY20" fmla="*/ 220644 h 224395"/>
                      <a:gd name="connsiteX21" fmla="*/ 174307 w 397192"/>
                      <a:gd name="connsiteY21" fmla="*/ 192069 h 224395"/>
                      <a:gd name="connsiteX22" fmla="*/ 174307 w 397192"/>
                      <a:gd name="connsiteY22" fmla="*/ 126346 h 224395"/>
                      <a:gd name="connsiteX23" fmla="*/ 177164 w 397192"/>
                      <a:gd name="connsiteY23" fmla="*/ 77769 h 224395"/>
                      <a:gd name="connsiteX24" fmla="*/ 202882 w 397192"/>
                      <a:gd name="connsiteY24" fmla="*/ 34906 h 224395"/>
                      <a:gd name="connsiteX25" fmla="*/ 240029 w 397192"/>
                      <a:gd name="connsiteY25" fmla="*/ 12046 h 224395"/>
                      <a:gd name="connsiteX26" fmla="*/ 282892 w 397192"/>
                      <a:gd name="connsiteY26" fmla="*/ 17761 h 224395"/>
                      <a:gd name="connsiteX27" fmla="*/ 302894 w 397192"/>
                      <a:gd name="connsiteY27" fmla="*/ 40621 h 224395"/>
                      <a:gd name="connsiteX28" fmla="*/ 325754 w 397192"/>
                      <a:gd name="connsiteY28" fmla="*/ 77769 h 224395"/>
                      <a:gd name="connsiteX29" fmla="*/ 340042 w 397192"/>
                      <a:gd name="connsiteY29" fmla="*/ 126346 h 224395"/>
                      <a:gd name="connsiteX30" fmla="*/ 342899 w 397192"/>
                      <a:gd name="connsiteY30" fmla="*/ 172066 h 224395"/>
                      <a:gd name="connsiteX31" fmla="*/ 320039 w 397192"/>
                      <a:gd name="connsiteY31" fmla="*/ 209214 h 224395"/>
                      <a:gd name="connsiteX32" fmla="*/ 297179 w 397192"/>
                      <a:gd name="connsiteY32" fmla="*/ 212071 h 224395"/>
                      <a:gd name="connsiteX33" fmla="*/ 280034 w 397192"/>
                      <a:gd name="connsiteY33" fmla="*/ 169209 h 224395"/>
                      <a:gd name="connsiteX34" fmla="*/ 280034 w 397192"/>
                      <a:gd name="connsiteY34" fmla="*/ 123489 h 224395"/>
                      <a:gd name="connsiteX35" fmla="*/ 280034 w 397192"/>
                      <a:gd name="connsiteY35" fmla="*/ 86341 h 224395"/>
                      <a:gd name="connsiteX36" fmla="*/ 291464 w 397192"/>
                      <a:gd name="connsiteY36" fmla="*/ 40621 h 224395"/>
                      <a:gd name="connsiteX37" fmla="*/ 311467 w 397192"/>
                      <a:gd name="connsiteY37" fmla="*/ 14904 h 224395"/>
                      <a:gd name="connsiteX38" fmla="*/ 348614 w 397192"/>
                      <a:gd name="connsiteY38" fmla="*/ 616 h 224395"/>
                      <a:gd name="connsiteX39" fmla="*/ 380047 w 397192"/>
                      <a:gd name="connsiteY39" fmla="*/ 34906 h 224395"/>
                      <a:gd name="connsiteX40" fmla="*/ 388619 w 397192"/>
                      <a:gd name="connsiteY40" fmla="*/ 83484 h 224395"/>
                      <a:gd name="connsiteX41" fmla="*/ 397192 w 397192"/>
                      <a:gd name="connsiteY41" fmla="*/ 114916 h 224395"/>
                      <a:gd name="connsiteX0" fmla="*/ 0 w 400682"/>
                      <a:gd name="connsiteY0" fmla="*/ 117773 h 224395"/>
                      <a:gd name="connsiteX1" fmla="*/ 8572 w 400682"/>
                      <a:gd name="connsiteY1" fmla="*/ 60624 h 224395"/>
                      <a:gd name="connsiteX2" fmla="*/ 34289 w 400682"/>
                      <a:gd name="connsiteY2" fmla="*/ 17762 h 224395"/>
                      <a:gd name="connsiteX3" fmla="*/ 82867 w 400682"/>
                      <a:gd name="connsiteY3" fmla="*/ 23476 h 224395"/>
                      <a:gd name="connsiteX4" fmla="*/ 105727 w 400682"/>
                      <a:gd name="connsiteY4" fmla="*/ 46336 h 224395"/>
                      <a:gd name="connsiteX5" fmla="*/ 122872 w 400682"/>
                      <a:gd name="connsiteY5" fmla="*/ 89199 h 224395"/>
                      <a:gd name="connsiteX6" fmla="*/ 140017 w 400682"/>
                      <a:gd name="connsiteY6" fmla="*/ 146349 h 224395"/>
                      <a:gd name="connsiteX7" fmla="*/ 128587 w 400682"/>
                      <a:gd name="connsiteY7" fmla="*/ 203499 h 224395"/>
                      <a:gd name="connsiteX8" fmla="*/ 100012 w 400682"/>
                      <a:gd name="connsiteY8" fmla="*/ 214929 h 224395"/>
                      <a:gd name="connsiteX9" fmla="*/ 71437 w 400682"/>
                      <a:gd name="connsiteY9" fmla="*/ 183496 h 224395"/>
                      <a:gd name="connsiteX10" fmla="*/ 62864 w 400682"/>
                      <a:gd name="connsiteY10" fmla="*/ 120631 h 224395"/>
                      <a:gd name="connsiteX11" fmla="*/ 77152 w 400682"/>
                      <a:gd name="connsiteY11" fmla="*/ 72054 h 224395"/>
                      <a:gd name="connsiteX12" fmla="*/ 102869 w 400682"/>
                      <a:gd name="connsiteY12" fmla="*/ 34906 h 224395"/>
                      <a:gd name="connsiteX13" fmla="*/ 137159 w 400682"/>
                      <a:gd name="connsiteY13" fmla="*/ 9189 h 224395"/>
                      <a:gd name="connsiteX14" fmla="*/ 177164 w 400682"/>
                      <a:gd name="connsiteY14" fmla="*/ 20619 h 224395"/>
                      <a:gd name="connsiteX15" fmla="*/ 202882 w 400682"/>
                      <a:gd name="connsiteY15" fmla="*/ 43479 h 224395"/>
                      <a:gd name="connsiteX16" fmla="*/ 228599 w 400682"/>
                      <a:gd name="connsiteY16" fmla="*/ 80626 h 224395"/>
                      <a:gd name="connsiteX17" fmla="*/ 234314 w 400682"/>
                      <a:gd name="connsiteY17" fmla="*/ 129204 h 224395"/>
                      <a:gd name="connsiteX18" fmla="*/ 237172 w 400682"/>
                      <a:gd name="connsiteY18" fmla="*/ 163494 h 224395"/>
                      <a:gd name="connsiteX19" fmla="*/ 225742 w 400682"/>
                      <a:gd name="connsiteY19" fmla="*/ 217786 h 224395"/>
                      <a:gd name="connsiteX20" fmla="*/ 194309 w 400682"/>
                      <a:gd name="connsiteY20" fmla="*/ 220644 h 224395"/>
                      <a:gd name="connsiteX21" fmla="*/ 174307 w 400682"/>
                      <a:gd name="connsiteY21" fmla="*/ 192069 h 224395"/>
                      <a:gd name="connsiteX22" fmla="*/ 174307 w 400682"/>
                      <a:gd name="connsiteY22" fmla="*/ 126346 h 224395"/>
                      <a:gd name="connsiteX23" fmla="*/ 177164 w 400682"/>
                      <a:gd name="connsiteY23" fmla="*/ 77769 h 224395"/>
                      <a:gd name="connsiteX24" fmla="*/ 202882 w 400682"/>
                      <a:gd name="connsiteY24" fmla="*/ 34906 h 224395"/>
                      <a:gd name="connsiteX25" fmla="*/ 240029 w 400682"/>
                      <a:gd name="connsiteY25" fmla="*/ 12046 h 224395"/>
                      <a:gd name="connsiteX26" fmla="*/ 282892 w 400682"/>
                      <a:gd name="connsiteY26" fmla="*/ 17761 h 224395"/>
                      <a:gd name="connsiteX27" fmla="*/ 302894 w 400682"/>
                      <a:gd name="connsiteY27" fmla="*/ 40621 h 224395"/>
                      <a:gd name="connsiteX28" fmla="*/ 325754 w 400682"/>
                      <a:gd name="connsiteY28" fmla="*/ 77769 h 224395"/>
                      <a:gd name="connsiteX29" fmla="*/ 340042 w 400682"/>
                      <a:gd name="connsiteY29" fmla="*/ 126346 h 224395"/>
                      <a:gd name="connsiteX30" fmla="*/ 342899 w 400682"/>
                      <a:gd name="connsiteY30" fmla="*/ 172066 h 224395"/>
                      <a:gd name="connsiteX31" fmla="*/ 320039 w 400682"/>
                      <a:gd name="connsiteY31" fmla="*/ 209214 h 224395"/>
                      <a:gd name="connsiteX32" fmla="*/ 297179 w 400682"/>
                      <a:gd name="connsiteY32" fmla="*/ 212071 h 224395"/>
                      <a:gd name="connsiteX33" fmla="*/ 280034 w 400682"/>
                      <a:gd name="connsiteY33" fmla="*/ 169209 h 224395"/>
                      <a:gd name="connsiteX34" fmla="*/ 280034 w 400682"/>
                      <a:gd name="connsiteY34" fmla="*/ 123489 h 224395"/>
                      <a:gd name="connsiteX35" fmla="*/ 280034 w 400682"/>
                      <a:gd name="connsiteY35" fmla="*/ 86341 h 224395"/>
                      <a:gd name="connsiteX36" fmla="*/ 291464 w 400682"/>
                      <a:gd name="connsiteY36" fmla="*/ 40621 h 224395"/>
                      <a:gd name="connsiteX37" fmla="*/ 311467 w 400682"/>
                      <a:gd name="connsiteY37" fmla="*/ 14904 h 224395"/>
                      <a:gd name="connsiteX38" fmla="*/ 348614 w 400682"/>
                      <a:gd name="connsiteY38" fmla="*/ 616 h 224395"/>
                      <a:gd name="connsiteX39" fmla="*/ 380047 w 400682"/>
                      <a:gd name="connsiteY39" fmla="*/ 34906 h 224395"/>
                      <a:gd name="connsiteX40" fmla="*/ 400049 w 400682"/>
                      <a:gd name="connsiteY40" fmla="*/ 86342 h 224395"/>
                      <a:gd name="connsiteX41" fmla="*/ 397192 w 400682"/>
                      <a:gd name="connsiteY41" fmla="*/ 114916 h 2243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400682" h="224395">
                        <a:moveTo>
                          <a:pt x="0" y="117773"/>
                        </a:moveTo>
                        <a:cubicBezTo>
                          <a:pt x="5477" y="95627"/>
                          <a:pt x="2857" y="77293"/>
                          <a:pt x="8572" y="60624"/>
                        </a:cubicBezTo>
                        <a:cubicBezTo>
                          <a:pt x="14287" y="43955"/>
                          <a:pt x="21907" y="23953"/>
                          <a:pt x="34289" y="17762"/>
                        </a:cubicBezTo>
                        <a:cubicBezTo>
                          <a:pt x="46671" y="11571"/>
                          <a:pt x="70961" y="18714"/>
                          <a:pt x="82867" y="23476"/>
                        </a:cubicBezTo>
                        <a:cubicBezTo>
                          <a:pt x="94773" y="28238"/>
                          <a:pt x="99060" y="35382"/>
                          <a:pt x="105727" y="46336"/>
                        </a:cubicBezTo>
                        <a:cubicBezTo>
                          <a:pt x="112394" y="57290"/>
                          <a:pt x="117157" y="72530"/>
                          <a:pt x="122872" y="89199"/>
                        </a:cubicBezTo>
                        <a:cubicBezTo>
                          <a:pt x="128587" y="105868"/>
                          <a:pt x="139065" y="127299"/>
                          <a:pt x="140017" y="146349"/>
                        </a:cubicBezTo>
                        <a:cubicBezTo>
                          <a:pt x="140969" y="165399"/>
                          <a:pt x="135254" y="192069"/>
                          <a:pt x="128587" y="203499"/>
                        </a:cubicBezTo>
                        <a:cubicBezTo>
                          <a:pt x="121920" y="214929"/>
                          <a:pt x="109537" y="218263"/>
                          <a:pt x="100012" y="214929"/>
                        </a:cubicBezTo>
                        <a:cubicBezTo>
                          <a:pt x="90487" y="211595"/>
                          <a:pt x="77628" y="199212"/>
                          <a:pt x="71437" y="183496"/>
                        </a:cubicBezTo>
                        <a:cubicBezTo>
                          <a:pt x="65246" y="167780"/>
                          <a:pt x="61911" y="139205"/>
                          <a:pt x="62864" y="120631"/>
                        </a:cubicBezTo>
                        <a:cubicBezTo>
                          <a:pt x="63817" y="102057"/>
                          <a:pt x="70485" y="86341"/>
                          <a:pt x="77152" y="72054"/>
                        </a:cubicBezTo>
                        <a:cubicBezTo>
                          <a:pt x="83820" y="57766"/>
                          <a:pt x="92868" y="45383"/>
                          <a:pt x="102869" y="34906"/>
                        </a:cubicBezTo>
                        <a:cubicBezTo>
                          <a:pt x="112870" y="24428"/>
                          <a:pt x="124776" y="11570"/>
                          <a:pt x="137159" y="9189"/>
                        </a:cubicBezTo>
                        <a:cubicBezTo>
                          <a:pt x="149542" y="6808"/>
                          <a:pt x="166210" y="14904"/>
                          <a:pt x="177164" y="20619"/>
                        </a:cubicBezTo>
                        <a:cubicBezTo>
                          <a:pt x="188118" y="26334"/>
                          <a:pt x="194310" y="33478"/>
                          <a:pt x="202882" y="43479"/>
                        </a:cubicBezTo>
                        <a:cubicBezTo>
                          <a:pt x="211455" y="53480"/>
                          <a:pt x="223360" y="66339"/>
                          <a:pt x="228599" y="80626"/>
                        </a:cubicBezTo>
                        <a:cubicBezTo>
                          <a:pt x="233838" y="94913"/>
                          <a:pt x="232885" y="115393"/>
                          <a:pt x="234314" y="129204"/>
                        </a:cubicBezTo>
                        <a:cubicBezTo>
                          <a:pt x="235743" y="143015"/>
                          <a:pt x="238601" y="148730"/>
                          <a:pt x="237172" y="163494"/>
                        </a:cubicBezTo>
                        <a:cubicBezTo>
                          <a:pt x="235743" y="178258"/>
                          <a:pt x="232886" y="208261"/>
                          <a:pt x="225742" y="217786"/>
                        </a:cubicBezTo>
                        <a:cubicBezTo>
                          <a:pt x="218598" y="227311"/>
                          <a:pt x="202881" y="224930"/>
                          <a:pt x="194309" y="220644"/>
                        </a:cubicBezTo>
                        <a:cubicBezTo>
                          <a:pt x="185737" y="216358"/>
                          <a:pt x="177641" y="207785"/>
                          <a:pt x="174307" y="192069"/>
                        </a:cubicBezTo>
                        <a:cubicBezTo>
                          <a:pt x="170973" y="176353"/>
                          <a:pt x="173831" y="145396"/>
                          <a:pt x="174307" y="126346"/>
                        </a:cubicBezTo>
                        <a:cubicBezTo>
                          <a:pt x="174783" y="107296"/>
                          <a:pt x="172402" y="93009"/>
                          <a:pt x="177164" y="77769"/>
                        </a:cubicBezTo>
                        <a:cubicBezTo>
                          <a:pt x="181926" y="62529"/>
                          <a:pt x="192405" y="45860"/>
                          <a:pt x="202882" y="34906"/>
                        </a:cubicBezTo>
                        <a:cubicBezTo>
                          <a:pt x="213359" y="23952"/>
                          <a:pt x="226694" y="14903"/>
                          <a:pt x="240029" y="12046"/>
                        </a:cubicBezTo>
                        <a:cubicBezTo>
                          <a:pt x="253364" y="9189"/>
                          <a:pt x="272415" y="12998"/>
                          <a:pt x="282892" y="17761"/>
                        </a:cubicBezTo>
                        <a:cubicBezTo>
                          <a:pt x="293370" y="22523"/>
                          <a:pt x="295750" y="30620"/>
                          <a:pt x="302894" y="40621"/>
                        </a:cubicBezTo>
                        <a:cubicBezTo>
                          <a:pt x="310038" y="50622"/>
                          <a:pt x="319563" y="63481"/>
                          <a:pt x="325754" y="77769"/>
                        </a:cubicBezTo>
                        <a:cubicBezTo>
                          <a:pt x="331945" y="92056"/>
                          <a:pt x="337185" y="110630"/>
                          <a:pt x="340042" y="126346"/>
                        </a:cubicBezTo>
                        <a:cubicBezTo>
                          <a:pt x="342899" y="142062"/>
                          <a:pt x="346233" y="158255"/>
                          <a:pt x="342899" y="172066"/>
                        </a:cubicBezTo>
                        <a:cubicBezTo>
                          <a:pt x="339565" y="185877"/>
                          <a:pt x="327659" y="202547"/>
                          <a:pt x="320039" y="209214"/>
                        </a:cubicBezTo>
                        <a:cubicBezTo>
                          <a:pt x="312419" y="215881"/>
                          <a:pt x="303846" y="218738"/>
                          <a:pt x="297179" y="212071"/>
                        </a:cubicBezTo>
                        <a:cubicBezTo>
                          <a:pt x="290512" y="205404"/>
                          <a:pt x="282891" y="183972"/>
                          <a:pt x="280034" y="169209"/>
                        </a:cubicBezTo>
                        <a:cubicBezTo>
                          <a:pt x="277177" y="154446"/>
                          <a:pt x="280034" y="123489"/>
                          <a:pt x="280034" y="123489"/>
                        </a:cubicBezTo>
                        <a:cubicBezTo>
                          <a:pt x="280034" y="109678"/>
                          <a:pt x="278129" y="100152"/>
                          <a:pt x="280034" y="86341"/>
                        </a:cubicBezTo>
                        <a:cubicBezTo>
                          <a:pt x="281939" y="72530"/>
                          <a:pt x="286225" y="52527"/>
                          <a:pt x="291464" y="40621"/>
                        </a:cubicBezTo>
                        <a:cubicBezTo>
                          <a:pt x="296703" y="28715"/>
                          <a:pt x="301942" y="21571"/>
                          <a:pt x="311467" y="14904"/>
                        </a:cubicBezTo>
                        <a:cubicBezTo>
                          <a:pt x="320992" y="8237"/>
                          <a:pt x="337184" y="-2718"/>
                          <a:pt x="348614" y="616"/>
                        </a:cubicBezTo>
                        <a:cubicBezTo>
                          <a:pt x="360044" y="3950"/>
                          <a:pt x="371475" y="20618"/>
                          <a:pt x="380047" y="34906"/>
                        </a:cubicBezTo>
                        <a:cubicBezTo>
                          <a:pt x="388620" y="49194"/>
                          <a:pt x="397192" y="73007"/>
                          <a:pt x="400049" y="86342"/>
                        </a:cubicBezTo>
                        <a:cubicBezTo>
                          <a:pt x="402906" y="99677"/>
                          <a:pt x="395048" y="105867"/>
                          <a:pt x="397192" y="114916"/>
                        </a:cubicBezTo>
                      </a:path>
                    </a:pathLst>
                  </a:cu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28" name="Gruppieren 27">
                  <a:extLst>
                    <a:ext uri="{FF2B5EF4-FFF2-40B4-BE49-F238E27FC236}">
                      <a16:creationId xmlns:a16="http://schemas.microsoft.com/office/drawing/2014/main" id="{FFCF0FE2-BAD5-4029-9BDA-F5150C2A3ACC}"/>
                    </a:ext>
                  </a:extLst>
                </p:cNvPr>
                <p:cNvGrpSpPr/>
                <p:nvPr/>
              </p:nvGrpSpPr>
              <p:grpSpPr>
                <a:xfrm>
                  <a:off x="4632037" y="3396335"/>
                  <a:ext cx="547546" cy="208129"/>
                  <a:chOff x="4632037" y="3396335"/>
                  <a:chExt cx="547546" cy="208129"/>
                </a:xfrm>
              </p:grpSpPr>
              <p:sp>
                <p:nvSpPr>
                  <p:cNvPr id="23" name="Freihandform: Form 22">
                    <a:extLst>
                      <a:ext uri="{FF2B5EF4-FFF2-40B4-BE49-F238E27FC236}">
                        <a16:creationId xmlns:a16="http://schemas.microsoft.com/office/drawing/2014/main" id="{3802C856-400B-4255-A8B7-012016BE7978}"/>
                      </a:ext>
                    </a:extLst>
                  </p:cNvPr>
                  <p:cNvSpPr/>
                  <p:nvPr/>
                </p:nvSpPr>
                <p:spPr>
                  <a:xfrm>
                    <a:off x="4632037" y="3396335"/>
                    <a:ext cx="534186" cy="70778"/>
                  </a:xfrm>
                  <a:custGeom>
                    <a:avLst/>
                    <a:gdLst>
                      <a:gd name="connsiteX0" fmla="*/ 0 w 534186"/>
                      <a:gd name="connsiteY0" fmla="*/ 0 h 70778"/>
                      <a:gd name="connsiteX1" fmla="*/ 100553 w 534186"/>
                      <a:gd name="connsiteY1" fmla="*/ 53418 h 70778"/>
                      <a:gd name="connsiteX2" fmla="*/ 245097 w 534186"/>
                      <a:gd name="connsiteY2" fmla="*/ 69129 h 70778"/>
                      <a:gd name="connsiteX3" fmla="*/ 361361 w 534186"/>
                      <a:gd name="connsiteY3" fmla="*/ 62845 h 70778"/>
                      <a:gd name="connsiteX4" fmla="*/ 534186 w 534186"/>
                      <a:gd name="connsiteY4" fmla="*/ 3142 h 70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4186" h="70778">
                        <a:moveTo>
                          <a:pt x="0" y="0"/>
                        </a:moveTo>
                        <a:cubicBezTo>
                          <a:pt x="29852" y="20948"/>
                          <a:pt x="59704" y="41897"/>
                          <a:pt x="100553" y="53418"/>
                        </a:cubicBezTo>
                        <a:cubicBezTo>
                          <a:pt x="141403" y="64940"/>
                          <a:pt x="201629" y="67558"/>
                          <a:pt x="245097" y="69129"/>
                        </a:cubicBezTo>
                        <a:cubicBezTo>
                          <a:pt x="288565" y="70700"/>
                          <a:pt x="313180" y="73843"/>
                          <a:pt x="361361" y="62845"/>
                        </a:cubicBezTo>
                        <a:cubicBezTo>
                          <a:pt x="409543" y="51847"/>
                          <a:pt x="471864" y="27494"/>
                          <a:pt x="534186" y="3142"/>
                        </a:cubicBezTo>
                      </a:path>
                    </a:pathLst>
                  </a:cu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23" name="Freihandform: Form 122">
                    <a:extLst>
                      <a:ext uri="{FF2B5EF4-FFF2-40B4-BE49-F238E27FC236}">
                        <a16:creationId xmlns:a16="http://schemas.microsoft.com/office/drawing/2014/main" id="{63DC0484-BFB8-4FD6-949F-27ECA7AA013B}"/>
                      </a:ext>
                    </a:extLst>
                  </p:cNvPr>
                  <p:cNvSpPr/>
                  <p:nvPr/>
                </p:nvSpPr>
                <p:spPr>
                  <a:xfrm flipV="1">
                    <a:off x="4635726" y="3533686"/>
                    <a:ext cx="534186" cy="70778"/>
                  </a:xfrm>
                  <a:custGeom>
                    <a:avLst/>
                    <a:gdLst>
                      <a:gd name="connsiteX0" fmla="*/ 0 w 534186"/>
                      <a:gd name="connsiteY0" fmla="*/ 0 h 70778"/>
                      <a:gd name="connsiteX1" fmla="*/ 100553 w 534186"/>
                      <a:gd name="connsiteY1" fmla="*/ 53418 h 70778"/>
                      <a:gd name="connsiteX2" fmla="*/ 245097 w 534186"/>
                      <a:gd name="connsiteY2" fmla="*/ 69129 h 70778"/>
                      <a:gd name="connsiteX3" fmla="*/ 361361 w 534186"/>
                      <a:gd name="connsiteY3" fmla="*/ 62845 h 70778"/>
                      <a:gd name="connsiteX4" fmla="*/ 534186 w 534186"/>
                      <a:gd name="connsiteY4" fmla="*/ 3142 h 70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4186" h="70778">
                        <a:moveTo>
                          <a:pt x="0" y="0"/>
                        </a:moveTo>
                        <a:cubicBezTo>
                          <a:pt x="29852" y="20948"/>
                          <a:pt x="59704" y="41897"/>
                          <a:pt x="100553" y="53418"/>
                        </a:cubicBezTo>
                        <a:cubicBezTo>
                          <a:pt x="141403" y="64940"/>
                          <a:pt x="201629" y="67558"/>
                          <a:pt x="245097" y="69129"/>
                        </a:cubicBezTo>
                        <a:cubicBezTo>
                          <a:pt x="288565" y="70700"/>
                          <a:pt x="313180" y="73843"/>
                          <a:pt x="361361" y="62845"/>
                        </a:cubicBezTo>
                        <a:cubicBezTo>
                          <a:pt x="409543" y="51847"/>
                          <a:pt x="471864" y="27494"/>
                          <a:pt x="534186" y="3142"/>
                        </a:cubicBezTo>
                      </a:path>
                    </a:pathLst>
                  </a:cu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27" name="Gerade Verbindung mit Pfeil 26">
                    <a:extLst>
                      <a:ext uri="{FF2B5EF4-FFF2-40B4-BE49-F238E27FC236}">
                        <a16:creationId xmlns:a16="http://schemas.microsoft.com/office/drawing/2014/main" id="{3999D66E-9A30-41AF-98EC-312717AB498B}"/>
                      </a:ext>
                    </a:extLst>
                  </p:cNvPr>
                  <p:cNvCxnSpPr/>
                  <p:nvPr/>
                </p:nvCxnSpPr>
                <p:spPr>
                  <a:xfrm>
                    <a:off x="4632037" y="3502320"/>
                    <a:ext cx="5475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9" name="Gruppieren 28">
                <a:extLst>
                  <a:ext uri="{FF2B5EF4-FFF2-40B4-BE49-F238E27FC236}">
                    <a16:creationId xmlns:a16="http://schemas.microsoft.com/office/drawing/2014/main" id="{5A696464-9660-487A-8AB2-23F28FACC638}"/>
                  </a:ext>
                </a:extLst>
              </p:cNvPr>
              <p:cNvGrpSpPr/>
              <p:nvPr/>
            </p:nvGrpSpPr>
            <p:grpSpPr>
              <a:xfrm>
                <a:off x="3167073" y="5180826"/>
                <a:ext cx="705097" cy="738709"/>
                <a:chOff x="5457266" y="3071165"/>
                <a:chExt cx="705097" cy="738709"/>
              </a:xfrm>
            </p:grpSpPr>
            <p:grpSp>
              <p:nvGrpSpPr>
                <p:cNvPr id="124" name="Gruppieren 123">
                  <a:extLst>
                    <a:ext uri="{FF2B5EF4-FFF2-40B4-BE49-F238E27FC236}">
                      <a16:creationId xmlns:a16="http://schemas.microsoft.com/office/drawing/2014/main" id="{358CE01F-3089-4EC9-B19C-3614A64A31FF}"/>
                    </a:ext>
                  </a:extLst>
                </p:cNvPr>
                <p:cNvGrpSpPr/>
                <p:nvPr/>
              </p:nvGrpSpPr>
              <p:grpSpPr>
                <a:xfrm>
                  <a:off x="5457266" y="3071165"/>
                  <a:ext cx="705097" cy="738709"/>
                  <a:chOff x="3240405" y="2368881"/>
                  <a:chExt cx="705097" cy="738709"/>
                </a:xfrm>
              </p:grpSpPr>
              <p:cxnSp>
                <p:nvCxnSpPr>
                  <p:cNvPr id="125" name="Gerader Verbinder 124">
                    <a:extLst>
                      <a:ext uri="{FF2B5EF4-FFF2-40B4-BE49-F238E27FC236}">
                        <a16:creationId xmlns:a16="http://schemas.microsoft.com/office/drawing/2014/main" id="{E11973AF-FE1C-43B7-AB95-DA39FA95B9FE}"/>
                      </a:ext>
                    </a:extLst>
                  </p:cNvPr>
                  <p:cNvCxnSpPr/>
                  <p:nvPr/>
                </p:nvCxnSpPr>
                <p:spPr>
                  <a:xfrm>
                    <a:off x="3475932" y="2368881"/>
                    <a:ext cx="0" cy="375286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Gerader Verbinder 125">
                    <a:extLst>
                      <a:ext uri="{FF2B5EF4-FFF2-40B4-BE49-F238E27FC236}">
                        <a16:creationId xmlns:a16="http://schemas.microsoft.com/office/drawing/2014/main" id="{E47268C3-939D-4F92-AC9A-68C7D93C32FE}"/>
                      </a:ext>
                    </a:extLst>
                  </p:cNvPr>
                  <p:cNvCxnSpPr/>
                  <p:nvPr/>
                </p:nvCxnSpPr>
                <p:spPr>
                  <a:xfrm>
                    <a:off x="3713220" y="2374197"/>
                    <a:ext cx="0" cy="375286"/>
                  </a:xfrm>
                  <a:prstGeom prst="line">
                    <a:avLst/>
                  </a:prstGeom>
                  <a:ln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Freihandform: Form 126">
                    <a:extLst>
                      <a:ext uri="{FF2B5EF4-FFF2-40B4-BE49-F238E27FC236}">
                        <a16:creationId xmlns:a16="http://schemas.microsoft.com/office/drawing/2014/main" id="{B2E43EA6-E5A9-4F2B-A65C-DFD664199610}"/>
                      </a:ext>
                    </a:extLst>
                  </p:cNvPr>
                  <p:cNvSpPr/>
                  <p:nvPr/>
                </p:nvSpPr>
                <p:spPr>
                  <a:xfrm>
                    <a:off x="3240405" y="2545467"/>
                    <a:ext cx="220028" cy="451485"/>
                  </a:xfrm>
                  <a:custGeom>
                    <a:avLst/>
                    <a:gdLst>
                      <a:gd name="connsiteX0" fmla="*/ 220028 w 220028"/>
                      <a:gd name="connsiteY0" fmla="*/ 0 h 451485"/>
                      <a:gd name="connsiteX1" fmla="*/ 0 w 220028"/>
                      <a:gd name="connsiteY1" fmla="*/ 0 h 451485"/>
                      <a:gd name="connsiteX2" fmla="*/ 0 w 220028"/>
                      <a:gd name="connsiteY2" fmla="*/ 451485 h 451485"/>
                      <a:gd name="connsiteX3" fmla="*/ 151448 w 220028"/>
                      <a:gd name="connsiteY3" fmla="*/ 451485 h 45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0028" h="451485">
                        <a:moveTo>
                          <a:pt x="220028" y="0"/>
                        </a:moveTo>
                        <a:lnTo>
                          <a:pt x="0" y="0"/>
                        </a:lnTo>
                        <a:lnTo>
                          <a:pt x="0" y="451485"/>
                        </a:lnTo>
                        <a:lnTo>
                          <a:pt x="151448" y="451485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28" name="Freihandform: Form 127">
                    <a:extLst>
                      <a:ext uri="{FF2B5EF4-FFF2-40B4-BE49-F238E27FC236}">
                        <a16:creationId xmlns:a16="http://schemas.microsoft.com/office/drawing/2014/main" id="{1F4F36D9-636F-42EE-92DA-26F325AC3AC8}"/>
                      </a:ext>
                    </a:extLst>
                  </p:cNvPr>
                  <p:cNvSpPr/>
                  <p:nvPr/>
                </p:nvSpPr>
                <p:spPr>
                  <a:xfrm flipH="1">
                    <a:off x="3725474" y="2547174"/>
                    <a:ext cx="220028" cy="451485"/>
                  </a:xfrm>
                  <a:custGeom>
                    <a:avLst/>
                    <a:gdLst>
                      <a:gd name="connsiteX0" fmla="*/ 220028 w 220028"/>
                      <a:gd name="connsiteY0" fmla="*/ 0 h 451485"/>
                      <a:gd name="connsiteX1" fmla="*/ 0 w 220028"/>
                      <a:gd name="connsiteY1" fmla="*/ 0 h 451485"/>
                      <a:gd name="connsiteX2" fmla="*/ 0 w 220028"/>
                      <a:gd name="connsiteY2" fmla="*/ 451485 h 451485"/>
                      <a:gd name="connsiteX3" fmla="*/ 151448 w 220028"/>
                      <a:gd name="connsiteY3" fmla="*/ 451485 h 451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0028" h="451485">
                        <a:moveTo>
                          <a:pt x="220028" y="0"/>
                        </a:moveTo>
                        <a:lnTo>
                          <a:pt x="0" y="0"/>
                        </a:lnTo>
                        <a:lnTo>
                          <a:pt x="0" y="451485"/>
                        </a:lnTo>
                        <a:lnTo>
                          <a:pt x="151448" y="451485"/>
                        </a:lnTo>
                      </a:path>
                    </a:pathLst>
                  </a:cu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29" name="Freihandform: Form 128">
                    <a:extLst>
                      <a:ext uri="{FF2B5EF4-FFF2-40B4-BE49-F238E27FC236}">
                        <a16:creationId xmlns:a16="http://schemas.microsoft.com/office/drawing/2014/main" id="{B20813E8-A8F1-482B-B1C9-7FB95288286D}"/>
                      </a:ext>
                    </a:extLst>
                  </p:cNvPr>
                  <p:cNvSpPr/>
                  <p:nvPr/>
                </p:nvSpPr>
                <p:spPr>
                  <a:xfrm>
                    <a:off x="3392601" y="2883195"/>
                    <a:ext cx="409741" cy="224395"/>
                  </a:xfrm>
                  <a:custGeom>
                    <a:avLst/>
                    <a:gdLst>
                      <a:gd name="connsiteX0" fmla="*/ 0 w 422910"/>
                      <a:gd name="connsiteY0" fmla="*/ 120631 h 224395"/>
                      <a:gd name="connsiteX1" fmla="*/ 22860 w 422910"/>
                      <a:gd name="connsiteY1" fmla="*/ 60624 h 224395"/>
                      <a:gd name="connsiteX2" fmla="*/ 71437 w 422910"/>
                      <a:gd name="connsiteY2" fmla="*/ 26334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422910"/>
                      <a:gd name="connsiteY0" fmla="*/ 120631 h 224395"/>
                      <a:gd name="connsiteX1" fmla="*/ 22860 w 422910"/>
                      <a:gd name="connsiteY1" fmla="*/ 60624 h 224395"/>
                      <a:gd name="connsiteX2" fmla="*/ 60007 w 422910"/>
                      <a:gd name="connsiteY2" fmla="*/ 17762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422910"/>
                      <a:gd name="connsiteY0" fmla="*/ 120631 h 224395"/>
                      <a:gd name="connsiteX1" fmla="*/ 34290 w 422910"/>
                      <a:gd name="connsiteY1" fmla="*/ 60624 h 224395"/>
                      <a:gd name="connsiteX2" fmla="*/ 60007 w 422910"/>
                      <a:gd name="connsiteY2" fmla="*/ 17762 h 224395"/>
                      <a:gd name="connsiteX3" fmla="*/ 108585 w 422910"/>
                      <a:gd name="connsiteY3" fmla="*/ 23476 h 224395"/>
                      <a:gd name="connsiteX4" fmla="*/ 131445 w 422910"/>
                      <a:gd name="connsiteY4" fmla="*/ 46336 h 224395"/>
                      <a:gd name="connsiteX5" fmla="*/ 148590 w 422910"/>
                      <a:gd name="connsiteY5" fmla="*/ 89199 h 224395"/>
                      <a:gd name="connsiteX6" fmla="*/ 165735 w 422910"/>
                      <a:gd name="connsiteY6" fmla="*/ 146349 h 224395"/>
                      <a:gd name="connsiteX7" fmla="*/ 154305 w 422910"/>
                      <a:gd name="connsiteY7" fmla="*/ 203499 h 224395"/>
                      <a:gd name="connsiteX8" fmla="*/ 125730 w 422910"/>
                      <a:gd name="connsiteY8" fmla="*/ 214929 h 224395"/>
                      <a:gd name="connsiteX9" fmla="*/ 97155 w 422910"/>
                      <a:gd name="connsiteY9" fmla="*/ 183496 h 224395"/>
                      <a:gd name="connsiteX10" fmla="*/ 88582 w 422910"/>
                      <a:gd name="connsiteY10" fmla="*/ 120631 h 224395"/>
                      <a:gd name="connsiteX11" fmla="*/ 102870 w 422910"/>
                      <a:gd name="connsiteY11" fmla="*/ 72054 h 224395"/>
                      <a:gd name="connsiteX12" fmla="*/ 128587 w 422910"/>
                      <a:gd name="connsiteY12" fmla="*/ 34906 h 224395"/>
                      <a:gd name="connsiteX13" fmla="*/ 162877 w 422910"/>
                      <a:gd name="connsiteY13" fmla="*/ 9189 h 224395"/>
                      <a:gd name="connsiteX14" fmla="*/ 202882 w 422910"/>
                      <a:gd name="connsiteY14" fmla="*/ 20619 h 224395"/>
                      <a:gd name="connsiteX15" fmla="*/ 228600 w 422910"/>
                      <a:gd name="connsiteY15" fmla="*/ 43479 h 224395"/>
                      <a:gd name="connsiteX16" fmla="*/ 254317 w 422910"/>
                      <a:gd name="connsiteY16" fmla="*/ 80626 h 224395"/>
                      <a:gd name="connsiteX17" fmla="*/ 260032 w 422910"/>
                      <a:gd name="connsiteY17" fmla="*/ 129204 h 224395"/>
                      <a:gd name="connsiteX18" fmla="*/ 262890 w 422910"/>
                      <a:gd name="connsiteY18" fmla="*/ 163494 h 224395"/>
                      <a:gd name="connsiteX19" fmla="*/ 251460 w 422910"/>
                      <a:gd name="connsiteY19" fmla="*/ 217786 h 224395"/>
                      <a:gd name="connsiteX20" fmla="*/ 220027 w 422910"/>
                      <a:gd name="connsiteY20" fmla="*/ 220644 h 224395"/>
                      <a:gd name="connsiteX21" fmla="*/ 200025 w 422910"/>
                      <a:gd name="connsiteY21" fmla="*/ 192069 h 224395"/>
                      <a:gd name="connsiteX22" fmla="*/ 200025 w 422910"/>
                      <a:gd name="connsiteY22" fmla="*/ 126346 h 224395"/>
                      <a:gd name="connsiteX23" fmla="*/ 202882 w 422910"/>
                      <a:gd name="connsiteY23" fmla="*/ 77769 h 224395"/>
                      <a:gd name="connsiteX24" fmla="*/ 228600 w 422910"/>
                      <a:gd name="connsiteY24" fmla="*/ 34906 h 224395"/>
                      <a:gd name="connsiteX25" fmla="*/ 265747 w 422910"/>
                      <a:gd name="connsiteY25" fmla="*/ 12046 h 224395"/>
                      <a:gd name="connsiteX26" fmla="*/ 308610 w 422910"/>
                      <a:gd name="connsiteY26" fmla="*/ 17761 h 224395"/>
                      <a:gd name="connsiteX27" fmla="*/ 328612 w 422910"/>
                      <a:gd name="connsiteY27" fmla="*/ 40621 h 224395"/>
                      <a:gd name="connsiteX28" fmla="*/ 351472 w 422910"/>
                      <a:gd name="connsiteY28" fmla="*/ 77769 h 224395"/>
                      <a:gd name="connsiteX29" fmla="*/ 365760 w 422910"/>
                      <a:gd name="connsiteY29" fmla="*/ 126346 h 224395"/>
                      <a:gd name="connsiteX30" fmla="*/ 368617 w 422910"/>
                      <a:gd name="connsiteY30" fmla="*/ 172066 h 224395"/>
                      <a:gd name="connsiteX31" fmla="*/ 345757 w 422910"/>
                      <a:gd name="connsiteY31" fmla="*/ 209214 h 224395"/>
                      <a:gd name="connsiteX32" fmla="*/ 322897 w 422910"/>
                      <a:gd name="connsiteY32" fmla="*/ 212071 h 224395"/>
                      <a:gd name="connsiteX33" fmla="*/ 305752 w 422910"/>
                      <a:gd name="connsiteY33" fmla="*/ 169209 h 224395"/>
                      <a:gd name="connsiteX34" fmla="*/ 305752 w 422910"/>
                      <a:gd name="connsiteY34" fmla="*/ 123489 h 224395"/>
                      <a:gd name="connsiteX35" fmla="*/ 305752 w 422910"/>
                      <a:gd name="connsiteY35" fmla="*/ 86341 h 224395"/>
                      <a:gd name="connsiteX36" fmla="*/ 317182 w 422910"/>
                      <a:gd name="connsiteY36" fmla="*/ 40621 h 224395"/>
                      <a:gd name="connsiteX37" fmla="*/ 337185 w 422910"/>
                      <a:gd name="connsiteY37" fmla="*/ 14904 h 224395"/>
                      <a:gd name="connsiteX38" fmla="*/ 374332 w 422910"/>
                      <a:gd name="connsiteY38" fmla="*/ 616 h 224395"/>
                      <a:gd name="connsiteX39" fmla="*/ 397192 w 422910"/>
                      <a:gd name="connsiteY39" fmla="*/ 34906 h 224395"/>
                      <a:gd name="connsiteX40" fmla="*/ 414337 w 422910"/>
                      <a:gd name="connsiteY40" fmla="*/ 83484 h 224395"/>
                      <a:gd name="connsiteX41" fmla="*/ 422910 w 422910"/>
                      <a:gd name="connsiteY41" fmla="*/ 114916 h 224395"/>
                      <a:gd name="connsiteX0" fmla="*/ 0 w 397192"/>
                      <a:gd name="connsiteY0" fmla="*/ 117773 h 224395"/>
                      <a:gd name="connsiteX1" fmla="*/ 8572 w 397192"/>
                      <a:gd name="connsiteY1" fmla="*/ 60624 h 224395"/>
                      <a:gd name="connsiteX2" fmla="*/ 34289 w 397192"/>
                      <a:gd name="connsiteY2" fmla="*/ 17762 h 224395"/>
                      <a:gd name="connsiteX3" fmla="*/ 82867 w 397192"/>
                      <a:gd name="connsiteY3" fmla="*/ 23476 h 224395"/>
                      <a:gd name="connsiteX4" fmla="*/ 105727 w 397192"/>
                      <a:gd name="connsiteY4" fmla="*/ 46336 h 224395"/>
                      <a:gd name="connsiteX5" fmla="*/ 122872 w 397192"/>
                      <a:gd name="connsiteY5" fmla="*/ 89199 h 224395"/>
                      <a:gd name="connsiteX6" fmla="*/ 140017 w 397192"/>
                      <a:gd name="connsiteY6" fmla="*/ 146349 h 224395"/>
                      <a:gd name="connsiteX7" fmla="*/ 128587 w 397192"/>
                      <a:gd name="connsiteY7" fmla="*/ 203499 h 224395"/>
                      <a:gd name="connsiteX8" fmla="*/ 100012 w 397192"/>
                      <a:gd name="connsiteY8" fmla="*/ 214929 h 224395"/>
                      <a:gd name="connsiteX9" fmla="*/ 71437 w 397192"/>
                      <a:gd name="connsiteY9" fmla="*/ 183496 h 224395"/>
                      <a:gd name="connsiteX10" fmla="*/ 62864 w 397192"/>
                      <a:gd name="connsiteY10" fmla="*/ 120631 h 224395"/>
                      <a:gd name="connsiteX11" fmla="*/ 77152 w 397192"/>
                      <a:gd name="connsiteY11" fmla="*/ 72054 h 224395"/>
                      <a:gd name="connsiteX12" fmla="*/ 102869 w 397192"/>
                      <a:gd name="connsiteY12" fmla="*/ 34906 h 224395"/>
                      <a:gd name="connsiteX13" fmla="*/ 137159 w 397192"/>
                      <a:gd name="connsiteY13" fmla="*/ 9189 h 224395"/>
                      <a:gd name="connsiteX14" fmla="*/ 177164 w 397192"/>
                      <a:gd name="connsiteY14" fmla="*/ 20619 h 224395"/>
                      <a:gd name="connsiteX15" fmla="*/ 202882 w 397192"/>
                      <a:gd name="connsiteY15" fmla="*/ 43479 h 224395"/>
                      <a:gd name="connsiteX16" fmla="*/ 228599 w 397192"/>
                      <a:gd name="connsiteY16" fmla="*/ 80626 h 224395"/>
                      <a:gd name="connsiteX17" fmla="*/ 234314 w 397192"/>
                      <a:gd name="connsiteY17" fmla="*/ 129204 h 224395"/>
                      <a:gd name="connsiteX18" fmla="*/ 237172 w 397192"/>
                      <a:gd name="connsiteY18" fmla="*/ 163494 h 224395"/>
                      <a:gd name="connsiteX19" fmla="*/ 225742 w 397192"/>
                      <a:gd name="connsiteY19" fmla="*/ 217786 h 224395"/>
                      <a:gd name="connsiteX20" fmla="*/ 194309 w 397192"/>
                      <a:gd name="connsiteY20" fmla="*/ 220644 h 224395"/>
                      <a:gd name="connsiteX21" fmla="*/ 174307 w 397192"/>
                      <a:gd name="connsiteY21" fmla="*/ 192069 h 224395"/>
                      <a:gd name="connsiteX22" fmla="*/ 174307 w 397192"/>
                      <a:gd name="connsiteY22" fmla="*/ 126346 h 224395"/>
                      <a:gd name="connsiteX23" fmla="*/ 177164 w 397192"/>
                      <a:gd name="connsiteY23" fmla="*/ 77769 h 224395"/>
                      <a:gd name="connsiteX24" fmla="*/ 202882 w 397192"/>
                      <a:gd name="connsiteY24" fmla="*/ 34906 h 224395"/>
                      <a:gd name="connsiteX25" fmla="*/ 240029 w 397192"/>
                      <a:gd name="connsiteY25" fmla="*/ 12046 h 224395"/>
                      <a:gd name="connsiteX26" fmla="*/ 282892 w 397192"/>
                      <a:gd name="connsiteY26" fmla="*/ 17761 h 224395"/>
                      <a:gd name="connsiteX27" fmla="*/ 302894 w 397192"/>
                      <a:gd name="connsiteY27" fmla="*/ 40621 h 224395"/>
                      <a:gd name="connsiteX28" fmla="*/ 325754 w 397192"/>
                      <a:gd name="connsiteY28" fmla="*/ 77769 h 224395"/>
                      <a:gd name="connsiteX29" fmla="*/ 340042 w 397192"/>
                      <a:gd name="connsiteY29" fmla="*/ 126346 h 224395"/>
                      <a:gd name="connsiteX30" fmla="*/ 342899 w 397192"/>
                      <a:gd name="connsiteY30" fmla="*/ 172066 h 224395"/>
                      <a:gd name="connsiteX31" fmla="*/ 320039 w 397192"/>
                      <a:gd name="connsiteY31" fmla="*/ 209214 h 224395"/>
                      <a:gd name="connsiteX32" fmla="*/ 297179 w 397192"/>
                      <a:gd name="connsiteY32" fmla="*/ 212071 h 224395"/>
                      <a:gd name="connsiteX33" fmla="*/ 280034 w 397192"/>
                      <a:gd name="connsiteY33" fmla="*/ 169209 h 224395"/>
                      <a:gd name="connsiteX34" fmla="*/ 280034 w 397192"/>
                      <a:gd name="connsiteY34" fmla="*/ 123489 h 224395"/>
                      <a:gd name="connsiteX35" fmla="*/ 280034 w 397192"/>
                      <a:gd name="connsiteY35" fmla="*/ 86341 h 224395"/>
                      <a:gd name="connsiteX36" fmla="*/ 291464 w 397192"/>
                      <a:gd name="connsiteY36" fmla="*/ 40621 h 224395"/>
                      <a:gd name="connsiteX37" fmla="*/ 311467 w 397192"/>
                      <a:gd name="connsiteY37" fmla="*/ 14904 h 224395"/>
                      <a:gd name="connsiteX38" fmla="*/ 348614 w 397192"/>
                      <a:gd name="connsiteY38" fmla="*/ 616 h 224395"/>
                      <a:gd name="connsiteX39" fmla="*/ 371474 w 397192"/>
                      <a:gd name="connsiteY39" fmla="*/ 34906 h 224395"/>
                      <a:gd name="connsiteX40" fmla="*/ 388619 w 397192"/>
                      <a:gd name="connsiteY40" fmla="*/ 83484 h 224395"/>
                      <a:gd name="connsiteX41" fmla="*/ 397192 w 397192"/>
                      <a:gd name="connsiteY41" fmla="*/ 114916 h 224395"/>
                      <a:gd name="connsiteX0" fmla="*/ 0 w 397192"/>
                      <a:gd name="connsiteY0" fmla="*/ 117773 h 224395"/>
                      <a:gd name="connsiteX1" fmla="*/ 8572 w 397192"/>
                      <a:gd name="connsiteY1" fmla="*/ 60624 h 224395"/>
                      <a:gd name="connsiteX2" fmla="*/ 34289 w 397192"/>
                      <a:gd name="connsiteY2" fmla="*/ 17762 h 224395"/>
                      <a:gd name="connsiteX3" fmla="*/ 82867 w 397192"/>
                      <a:gd name="connsiteY3" fmla="*/ 23476 h 224395"/>
                      <a:gd name="connsiteX4" fmla="*/ 105727 w 397192"/>
                      <a:gd name="connsiteY4" fmla="*/ 46336 h 224395"/>
                      <a:gd name="connsiteX5" fmla="*/ 122872 w 397192"/>
                      <a:gd name="connsiteY5" fmla="*/ 89199 h 224395"/>
                      <a:gd name="connsiteX6" fmla="*/ 140017 w 397192"/>
                      <a:gd name="connsiteY6" fmla="*/ 146349 h 224395"/>
                      <a:gd name="connsiteX7" fmla="*/ 128587 w 397192"/>
                      <a:gd name="connsiteY7" fmla="*/ 203499 h 224395"/>
                      <a:gd name="connsiteX8" fmla="*/ 100012 w 397192"/>
                      <a:gd name="connsiteY8" fmla="*/ 214929 h 224395"/>
                      <a:gd name="connsiteX9" fmla="*/ 71437 w 397192"/>
                      <a:gd name="connsiteY9" fmla="*/ 183496 h 224395"/>
                      <a:gd name="connsiteX10" fmla="*/ 62864 w 397192"/>
                      <a:gd name="connsiteY10" fmla="*/ 120631 h 224395"/>
                      <a:gd name="connsiteX11" fmla="*/ 77152 w 397192"/>
                      <a:gd name="connsiteY11" fmla="*/ 72054 h 224395"/>
                      <a:gd name="connsiteX12" fmla="*/ 102869 w 397192"/>
                      <a:gd name="connsiteY12" fmla="*/ 34906 h 224395"/>
                      <a:gd name="connsiteX13" fmla="*/ 137159 w 397192"/>
                      <a:gd name="connsiteY13" fmla="*/ 9189 h 224395"/>
                      <a:gd name="connsiteX14" fmla="*/ 177164 w 397192"/>
                      <a:gd name="connsiteY14" fmla="*/ 20619 h 224395"/>
                      <a:gd name="connsiteX15" fmla="*/ 202882 w 397192"/>
                      <a:gd name="connsiteY15" fmla="*/ 43479 h 224395"/>
                      <a:gd name="connsiteX16" fmla="*/ 228599 w 397192"/>
                      <a:gd name="connsiteY16" fmla="*/ 80626 h 224395"/>
                      <a:gd name="connsiteX17" fmla="*/ 234314 w 397192"/>
                      <a:gd name="connsiteY17" fmla="*/ 129204 h 224395"/>
                      <a:gd name="connsiteX18" fmla="*/ 237172 w 397192"/>
                      <a:gd name="connsiteY18" fmla="*/ 163494 h 224395"/>
                      <a:gd name="connsiteX19" fmla="*/ 225742 w 397192"/>
                      <a:gd name="connsiteY19" fmla="*/ 217786 h 224395"/>
                      <a:gd name="connsiteX20" fmla="*/ 194309 w 397192"/>
                      <a:gd name="connsiteY20" fmla="*/ 220644 h 224395"/>
                      <a:gd name="connsiteX21" fmla="*/ 174307 w 397192"/>
                      <a:gd name="connsiteY21" fmla="*/ 192069 h 224395"/>
                      <a:gd name="connsiteX22" fmla="*/ 174307 w 397192"/>
                      <a:gd name="connsiteY22" fmla="*/ 126346 h 224395"/>
                      <a:gd name="connsiteX23" fmla="*/ 177164 w 397192"/>
                      <a:gd name="connsiteY23" fmla="*/ 77769 h 224395"/>
                      <a:gd name="connsiteX24" fmla="*/ 202882 w 397192"/>
                      <a:gd name="connsiteY24" fmla="*/ 34906 h 224395"/>
                      <a:gd name="connsiteX25" fmla="*/ 240029 w 397192"/>
                      <a:gd name="connsiteY25" fmla="*/ 12046 h 224395"/>
                      <a:gd name="connsiteX26" fmla="*/ 282892 w 397192"/>
                      <a:gd name="connsiteY26" fmla="*/ 17761 h 224395"/>
                      <a:gd name="connsiteX27" fmla="*/ 302894 w 397192"/>
                      <a:gd name="connsiteY27" fmla="*/ 40621 h 224395"/>
                      <a:gd name="connsiteX28" fmla="*/ 325754 w 397192"/>
                      <a:gd name="connsiteY28" fmla="*/ 77769 h 224395"/>
                      <a:gd name="connsiteX29" fmla="*/ 340042 w 397192"/>
                      <a:gd name="connsiteY29" fmla="*/ 126346 h 224395"/>
                      <a:gd name="connsiteX30" fmla="*/ 342899 w 397192"/>
                      <a:gd name="connsiteY30" fmla="*/ 172066 h 224395"/>
                      <a:gd name="connsiteX31" fmla="*/ 320039 w 397192"/>
                      <a:gd name="connsiteY31" fmla="*/ 209214 h 224395"/>
                      <a:gd name="connsiteX32" fmla="*/ 297179 w 397192"/>
                      <a:gd name="connsiteY32" fmla="*/ 212071 h 224395"/>
                      <a:gd name="connsiteX33" fmla="*/ 280034 w 397192"/>
                      <a:gd name="connsiteY33" fmla="*/ 169209 h 224395"/>
                      <a:gd name="connsiteX34" fmla="*/ 280034 w 397192"/>
                      <a:gd name="connsiteY34" fmla="*/ 123489 h 224395"/>
                      <a:gd name="connsiteX35" fmla="*/ 280034 w 397192"/>
                      <a:gd name="connsiteY35" fmla="*/ 86341 h 224395"/>
                      <a:gd name="connsiteX36" fmla="*/ 291464 w 397192"/>
                      <a:gd name="connsiteY36" fmla="*/ 40621 h 224395"/>
                      <a:gd name="connsiteX37" fmla="*/ 311467 w 397192"/>
                      <a:gd name="connsiteY37" fmla="*/ 14904 h 224395"/>
                      <a:gd name="connsiteX38" fmla="*/ 348614 w 397192"/>
                      <a:gd name="connsiteY38" fmla="*/ 616 h 224395"/>
                      <a:gd name="connsiteX39" fmla="*/ 380047 w 397192"/>
                      <a:gd name="connsiteY39" fmla="*/ 34906 h 224395"/>
                      <a:gd name="connsiteX40" fmla="*/ 388619 w 397192"/>
                      <a:gd name="connsiteY40" fmla="*/ 83484 h 224395"/>
                      <a:gd name="connsiteX41" fmla="*/ 397192 w 397192"/>
                      <a:gd name="connsiteY41" fmla="*/ 114916 h 224395"/>
                      <a:gd name="connsiteX0" fmla="*/ 0 w 400682"/>
                      <a:gd name="connsiteY0" fmla="*/ 117773 h 224395"/>
                      <a:gd name="connsiteX1" fmla="*/ 8572 w 400682"/>
                      <a:gd name="connsiteY1" fmla="*/ 60624 h 224395"/>
                      <a:gd name="connsiteX2" fmla="*/ 34289 w 400682"/>
                      <a:gd name="connsiteY2" fmla="*/ 17762 h 224395"/>
                      <a:gd name="connsiteX3" fmla="*/ 82867 w 400682"/>
                      <a:gd name="connsiteY3" fmla="*/ 23476 h 224395"/>
                      <a:gd name="connsiteX4" fmla="*/ 105727 w 400682"/>
                      <a:gd name="connsiteY4" fmla="*/ 46336 h 224395"/>
                      <a:gd name="connsiteX5" fmla="*/ 122872 w 400682"/>
                      <a:gd name="connsiteY5" fmla="*/ 89199 h 224395"/>
                      <a:gd name="connsiteX6" fmla="*/ 140017 w 400682"/>
                      <a:gd name="connsiteY6" fmla="*/ 146349 h 224395"/>
                      <a:gd name="connsiteX7" fmla="*/ 128587 w 400682"/>
                      <a:gd name="connsiteY7" fmla="*/ 203499 h 224395"/>
                      <a:gd name="connsiteX8" fmla="*/ 100012 w 400682"/>
                      <a:gd name="connsiteY8" fmla="*/ 214929 h 224395"/>
                      <a:gd name="connsiteX9" fmla="*/ 71437 w 400682"/>
                      <a:gd name="connsiteY9" fmla="*/ 183496 h 224395"/>
                      <a:gd name="connsiteX10" fmla="*/ 62864 w 400682"/>
                      <a:gd name="connsiteY10" fmla="*/ 120631 h 224395"/>
                      <a:gd name="connsiteX11" fmla="*/ 77152 w 400682"/>
                      <a:gd name="connsiteY11" fmla="*/ 72054 h 224395"/>
                      <a:gd name="connsiteX12" fmla="*/ 102869 w 400682"/>
                      <a:gd name="connsiteY12" fmla="*/ 34906 h 224395"/>
                      <a:gd name="connsiteX13" fmla="*/ 137159 w 400682"/>
                      <a:gd name="connsiteY13" fmla="*/ 9189 h 224395"/>
                      <a:gd name="connsiteX14" fmla="*/ 177164 w 400682"/>
                      <a:gd name="connsiteY14" fmla="*/ 20619 h 224395"/>
                      <a:gd name="connsiteX15" fmla="*/ 202882 w 400682"/>
                      <a:gd name="connsiteY15" fmla="*/ 43479 h 224395"/>
                      <a:gd name="connsiteX16" fmla="*/ 228599 w 400682"/>
                      <a:gd name="connsiteY16" fmla="*/ 80626 h 224395"/>
                      <a:gd name="connsiteX17" fmla="*/ 234314 w 400682"/>
                      <a:gd name="connsiteY17" fmla="*/ 129204 h 224395"/>
                      <a:gd name="connsiteX18" fmla="*/ 237172 w 400682"/>
                      <a:gd name="connsiteY18" fmla="*/ 163494 h 224395"/>
                      <a:gd name="connsiteX19" fmla="*/ 225742 w 400682"/>
                      <a:gd name="connsiteY19" fmla="*/ 217786 h 224395"/>
                      <a:gd name="connsiteX20" fmla="*/ 194309 w 400682"/>
                      <a:gd name="connsiteY20" fmla="*/ 220644 h 224395"/>
                      <a:gd name="connsiteX21" fmla="*/ 174307 w 400682"/>
                      <a:gd name="connsiteY21" fmla="*/ 192069 h 224395"/>
                      <a:gd name="connsiteX22" fmla="*/ 174307 w 400682"/>
                      <a:gd name="connsiteY22" fmla="*/ 126346 h 224395"/>
                      <a:gd name="connsiteX23" fmla="*/ 177164 w 400682"/>
                      <a:gd name="connsiteY23" fmla="*/ 77769 h 224395"/>
                      <a:gd name="connsiteX24" fmla="*/ 202882 w 400682"/>
                      <a:gd name="connsiteY24" fmla="*/ 34906 h 224395"/>
                      <a:gd name="connsiteX25" fmla="*/ 240029 w 400682"/>
                      <a:gd name="connsiteY25" fmla="*/ 12046 h 224395"/>
                      <a:gd name="connsiteX26" fmla="*/ 282892 w 400682"/>
                      <a:gd name="connsiteY26" fmla="*/ 17761 h 224395"/>
                      <a:gd name="connsiteX27" fmla="*/ 302894 w 400682"/>
                      <a:gd name="connsiteY27" fmla="*/ 40621 h 224395"/>
                      <a:gd name="connsiteX28" fmla="*/ 325754 w 400682"/>
                      <a:gd name="connsiteY28" fmla="*/ 77769 h 224395"/>
                      <a:gd name="connsiteX29" fmla="*/ 340042 w 400682"/>
                      <a:gd name="connsiteY29" fmla="*/ 126346 h 224395"/>
                      <a:gd name="connsiteX30" fmla="*/ 342899 w 400682"/>
                      <a:gd name="connsiteY30" fmla="*/ 172066 h 224395"/>
                      <a:gd name="connsiteX31" fmla="*/ 320039 w 400682"/>
                      <a:gd name="connsiteY31" fmla="*/ 209214 h 224395"/>
                      <a:gd name="connsiteX32" fmla="*/ 297179 w 400682"/>
                      <a:gd name="connsiteY32" fmla="*/ 212071 h 224395"/>
                      <a:gd name="connsiteX33" fmla="*/ 280034 w 400682"/>
                      <a:gd name="connsiteY33" fmla="*/ 169209 h 224395"/>
                      <a:gd name="connsiteX34" fmla="*/ 280034 w 400682"/>
                      <a:gd name="connsiteY34" fmla="*/ 123489 h 224395"/>
                      <a:gd name="connsiteX35" fmla="*/ 280034 w 400682"/>
                      <a:gd name="connsiteY35" fmla="*/ 86341 h 224395"/>
                      <a:gd name="connsiteX36" fmla="*/ 291464 w 400682"/>
                      <a:gd name="connsiteY36" fmla="*/ 40621 h 224395"/>
                      <a:gd name="connsiteX37" fmla="*/ 311467 w 400682"/>
                      <a:gd name="connsiteY37" fmla="*/ 14904 h 224395"/>
                      <a:gd name="connsiteX38" fmla="*/ 348614 w 400682"/>
                      <a:gd name="connsiteY38" fmla="*/ 616 h 224395"/>
                      <a:gd name="connsiteX39" fmla="*/ 380047 w 400682"/>
                      <a:gd name="connsiteY39" fmla="*/ 34906 h 224395"/>
                      <a:gd name="connsiteX40" fmla="*/ 400049 w 400682"/>
                      <a:gd name="connsiteY40" fmla="*/ 86342 h 224395"/>
                      <a:gd name="connsiteX41" fmla="*/ 397192 w 400682"/>
                      <a:gd name="connsiteY41" fmla="*/ 114916 h 2243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400682" h="224395">
                        <a:moveTo>
                          <a:pt x="0" y="117773"/>
                        </a:moveTo>
                        <a:cubicBezTo>
                          <a:pt x="5477" y="95627"/>
                          <a:pt x="2857" y="77293"/>
                          <a:pt x="8572" y="60624"/>
                        </a:cubicBezTo>
                        <a:cubicBezTo>
                          <a:pt x="14287" y="43955"/>
                          <a:pt x="21907" y="23953"/>
                          <a:pt x="34289" y="17762"/>
                        </a:cubicBezTo>
                        <a:cubicBezTo>
                          <a:pt x="46671" y="11571"/>
                          <a:pt x="70961" y="18714"/>
                          <a:pt x="82867" y="23476"/>
                        </a:cubicBezTo>
                        <a:cubicBezTo>
                          <a:pt x="94773" y="28238"/>
                          <a:pt x="99060" y="35382"/>
                          <a:pt x="105727" y="46336"/>
                        </a:cubicBezTo>
                        <a:cubicBezTo>
                          <a:pt x="112394" y="57290"/>
                          <a:pt x="117157" y="72530"/>
                          <a:pt x="122872" y="89199"/>
                        </a:cubicBezTo>
                        <a:cubicBezTo>
                          <a:pt x="128587" y="105868"/>
                          <a:pt x="139065" y="127299"/>
                          <a:pt x="140017" y="146349"/>
                        </a:cubicBezTo>
                        <a:cubicBezTo>
                          <a:pt x="140969" y="165399"/>
                          <a:pt x="135254" y="192069"/>
                          <a:pt x="128587" y="203499"/>
                        </a:cubicBezTo>
                        <a:cubicBezTo>
                          <a:pt x="121920" y="214929"/>
                          <a:pt x="109537" y="218263"/>
                          <a:pt x="100012" y="214929"/>
                        </a:cubicBezTo>
                        <a:cubicBezTo>
                          <a:pt x="90487" y="211595"/>
                          <a:pt x="77628" y="199212"/>
                          <a:pt x="71437" y="183496"/>
                        </a:cubicBezTo>
                        <a:cubicBezTo>
                          <a:pt x="65246" y="167780"/>
                          <a:pt x="61911" y="139205"/>
                          <a:pt x="62864" y="120631"/>
                        </a:cubicBezTo>
                        <a:cubicBezTo>
                          <a:pt x="63817" y="102057"/>
                          <a:pt x="70485" y="86341"/>
                          <a:pt x="77152" y="72054"/>
                        </a:cubicBezTo>
                        <a:cubicBezTo>
                          <a:pt x="83820" y="57766"/>
                          <a:pt x="92868" y="45383"/>
                          <a:pt x="102869" y="34906"/>
                        </a:cubicBezTo>
                        <a:cubicBezTo>
                          <a:pt x="112870" y="24428"/>
                          <a:pt x="124776" y="11570"/>
                          <a:pt x="137159" y="9189"/>
                        </a:cubicBezTo>
                        <a:cubicBezTo>
                          <a:pt x="149542" y="6808"/>
                          <a:pt x="166210" y="14904"/>
                          <a:pt x="177164" y="20619"/>
                        </a:cubicBezTo>
                        <a:cubicBezTo>
                          <a:pt x="188118" y="26334"/>
                          <a:pt x="194310" y="33478"/>
                          <a:pt x="202882" y="43479"/>
                        </a:cubicBezTo>
                        <a:cubicBezTo>
                          <a:pt x="211455" y="53480"/>
                          <a:pt x="223360" y="66339"/>
                          <a:pt x="228599" y="80626"/>
                        </a:cubicBezTo>
                        <a:cubicBezTo>
                          <a:pt x="233838" y="94913"/>
                          <a:pt x="232885" y="115393"/>
                          <a:pt x="234314" y="129204"/>
                        </a:cubicBezTo>
                        <a:cubicBezTo>
                          <a:pt x="235743" y="143015"/>
                          <a:pt x="238601" y="148730"/>
                          <a:pt x="237172" y="163494"/>
                        </a:cubicBezTo>
                        <a:cubicBezTo>
                          <a:pt x="235743" y="178258"/>
                          <a:pt x="232886" y="208261"/>
                          <a:pt x="225742" y="217786"/>
                        </a:cubicBezTo>
                        <a:cubicBezTo>
                          <a:pt x="218598" y="227311"/>
                          <a:pt x="202881" y="224930"/>
                          <a:pt x="194309" y="220644"/>
                        </a:cubicBezTo>
                        <a:cubicBezTo>
                          <a:pt x="185737" y="216358"/>
                          <a:pt x="177641" y="207785"/>
                          <a:pt x="174307" y="192069"/>
                        </a:cubicBezTo>
                        <a:cubicBezTo>
                          <a:pt x="170973" y="176353"/>
                          <a:pt x="173831" y="145396"/>
                          <a:pt x="174307" y="126346"/>
                        </a:cubicBezTo>
                        <a:cubicBezTo>
                          <a:pt x="174783" y="107296"/>
                          <a:pt x="172402" y="93009"/>
                          <a:pt x="177164" y="77769"/>
                        </a:cubicBezTo>
                        <a:cubicBezTo>
                          <a:pt x="181926" y="62529"/>
                          <a:pt x="192405" y="45860"/>
                          <a:pt x="202882" y="34906"/>
                        </a:cubicBezTo>
                        <a:cubicBezTo>
                          <a:pt x="213359" y="23952"/>
                          <a:pt x="226694" y="14903"/>
                          <a:pt x="240029" y="12046"/>
                        </a:cubicBezTo>
                        <a:cubicBezTo>
                          <a:pt x="253364" y="9189"/>
                          <a:pt x="272415" y="12998"/>
                          <a:pt x="282892" y="17761"/>
                        </a:cubicBezTo>
                        <a:cubicBezTo>
                          <a:pt x="293370" y="22523"/>
                          <a:pt x="295750" y="30620"/>
                          <a:pt x="302894" y="40621"/>
                        </a:cubicBezTo>
                        <a:cubicBezTo>
                          <a:pt x="310038" y="50622"/>
                          <a:pt x="319563" y="63481"/>
                          <a:pt x="325754" y="77769"/>
                        </a:cubicBezTo>
                        <a:cubicBezTo>
                          <a:pt x="331945" y="92056"/>
                          <a:pt x="337185" y="110630"/>
                          <a:pt x="340042" y="126346"/>
                        </a:cubicBezTo>
                        <a:cubicBezTo>
                          <a:pt x="342899" y="142062"/>
                          <a:pt x="346233" y="158255"/>
                          <a:pt x="342899" y="172066"/>
                        </a:cubicBezTo>
                        <a:cubicBezTo>
                          <a:pt x="339565" y="185877"/>
                          <a:pt x="327659" y="202547"/>
                          <a:pt x="320039" y="209214"/>
                        </a:cubicBezTo>
                        <a:cubicBezTo>
                          <a:pt x="312419" y="215881"/>
                          <a:pt x="303846" y="218738"/>
                          <a:pt x="297179" y="212071"/>
                        </a:cubicBezTo>
                        <a:cubicBezTo>
                          <a:pt x="290512" y="205404"/>
                          <a:pt x="282891" y="183972"/>
                          <a:pt x="280034" y="169209"/>
                        </a:cubicBezTo>
                        <a:cubicBezTo>
                          <a:pt x="277177" y="154446"/>
                          <a:pt x="280034" y="123489"/>
                          <a:pt x="280034" y="123489"/>
                        </a:cubicBezTo>
                        <a:cubicBezTo>
                          <a:pt x="280034" y="109678"/>
                          <a:pt x="278129" y="100152"/>
                          <a:pt x="280034" y="86341"/>
                        </a:cubicBezTo>
                        <a:cubicBezTo>
                          <a:pt x="281939" y="72530"/>
                          <a:pt x="286225" y="52527"/>
                          <a:pt x="291464" y="40621"/>
                        </a:cubicBezTo>
                        <a:cubicBezTo>
                          <a:pt x="296703" y="28715"/>
                          <a:pt x="301942" y="21571"/>
                          <a:pt x="311467" y="14904"/>
                        </a:cubicBezTo>
                        <a:cubicBezTo>
                          <a:pt x="320992" y="8237"/>
                          <a:pt x="337184" y="-2718"/>
                          <a:pt x="348614" y="616"/>
                        </a:cubicBezTo>
                        <a:cubicBezTo>
                          <a:pt x="360044" y="3950"/>
                          <a:pt x="371475" y="20618"/>
                          <a:pt x="380047" y="34906"/>
                        </a:cubicBezTo>
                        <a:cubicBezTo>
                          <a:pt x="388620" y="49194"/>
                          <a:pt x="397192" y="73007"/>
                          <a:pt x="400049" y="86342"/>
                        </a:cubicBezTo>
                        <a:cubicBezTo>
                          <a:pt x="402906" y="99677"/>
                          <a:pt x="395048" y="105867"/>
                          <a:pt x="397192" y="114916"/>
                        </a:cubicBezTo>
                      </a:path>
                    </a:pathLst>
                  </a:cu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p:grpSp>
              <p:nvGrpSpPr>
                <p:cNvPr id="130" name="Gruppieren 129">
                  <a:extLst>
                    <a:ext uri="{FF2B5EF4-FFF2-40B4-BE49-F238E27FC236}">
                      <a16:creationId xmlns:a16="http://schemas.microsoft.com/office/drawing/2014/main" id="{93670F35-DC6A-4C45-AE3C-0935BA3A30D1}"/>
                    </a:ext>
                  </a:extLst>
                </p:cNvPr>
                <p:cNvGrpSpPr/>
                <p:nvPr/>
              </p:nvGrpSpPr>
              <p:grpSpPr>
                <a:xfrm flipH="1">
                  <a:off x="5549112" y="3591691"/>
                  <a:ext cx="547546" cy="208129"/>
                  <a:chOff x="4632037" y="3396335"/>
                  <a:chExt cx="547546" cy="208129"/>
                </a:xfrm>
              </p:grpSpPr>
              <p:sp>
                <p:nvSpPr>
                  <p:cNvPr id="131" name="Freihandform: Form 130">
                    <a:extLst>
                      <a:ext uri="{FF2B5EF4-FFF2-40B4-BE49-F238E27FC236}">
                        <a16:creationId xmlns:a16="http://schemas.microsoft.com/office/drawing/2014/main" id="{32C2EF71-71A8-4B8B-86C5-0C532977DE31}"/>
                      </a:ext>
                    </a:extLst>
                  </p:cNvPr>
                  <p:cNvSpPr/>
                  <p:nvPr/>
                </p:nvSpPr>
                <p:spPr>
                  <a:xfrm>
                    <a:off x="4632037" y="3396335"/>
                    <a:ext cx="534186" cy="70778"/>
                  </a:xfrm>
                  <a:custGeom>
                    <a:avLst/>
                    <a:gdLst>
                      <a:gd name="connsiteX0" fmla="*/ 0 w 534186"/>
                      <a:gd name="connsiteY0" fmla="*/ 0 h 70778"/>
                      <a:gd name="connsiteX1" fmla="*/ 100553 w 534186"/>
                      <a:gd name="connsiteY1" fmla="*/ 53418 h 70778"/>
                      <a:gd name="connsiteX2" fmla="*/ 245097 w 534186"/>
                      <a:gd name="connsiteY2" fmla="*/ 69129 h 70778"/>
                      <a:gd name="connsiteX3" fmla="*/ 361361 w 534186"/>
                      <a:gd name="connsiteY3" fmla="*/ 62845 h 70778"/>
                      <a:gd name="connsiteX4" fmla="*/ 534186 w 534186"/>
                      <a:gd name="connsiteY4" fmla="*/ 3142 h 70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4186" h="70778">
                        <a:moveTo>
                          <a:pt x="0" y="0"/>
                        </a:moveTo>
                        <a:cubicBezTo>
                          <a:pt x="29852" y="20948"/>
                          <a:pt x="59704" y="41897"/>
                          <a:pt x="100553" y="53418"/>
                        </a:cubicBezTo>
                        <a:cubicBezTo>
                          <a:pt x="141403" y="64940"/>
                          <a:pt x="201629" y="67558"/>
                          <a:pt x="245097" y="69129"/>
                        </a:cubicBezTo>
                        <a:cubicBezTo>
                          <a:pt x="288565" y="70700"/>
                          <a:pt x="313180" y="73843"/>
                          <a:pt x="361361" y="62845"/>
                        </a:cubicBezTo>
                        <a:cubicBezTo>
                          <a:pt x="409543" y="51847"/>
                          <a:pt x="471864" y="27494"/>
                          <a:pt x="534186" y="3142"/>
                        </a:cubicBezTo>
                      </a:path>
                    </a:pathLst>
                  </a:cu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2" name="Freihandform: Form 131">
                    <a:extLst>
                      <a:ext uri="{FF2B5EF4-FFF2-40B4-BE49-F238E27FC236}">
                        <a16:creationId xmlns:a16="http://schemas.microsoft.com/office/drawing/2014/main" id="{EDC435A4-4F9A-4D4D-A57F-87B25882C1C8}"/>
                      </a:ext>
                    </a:extLst>
                  </p:cNvPr>
                  <p:cNvSpPr/>
                  <p:nvPr/>
                </p:nvSpPr>
                <p:spPr>
                  <a:xfrm flipV="1">
                    <a:off x="4635726" y="3533686"/>
                    <a:ext cx="534186" cy="70778"/>
                  </a:xfrm>
                  <a:custGeom>
                    <a:avLst/>
                    <a:gdLst>
                      <a:gd name="connsiteX0" fmla="*/ 0 w 534186"/>
                      <a:gd name="connsiteY0" fmla="*/ 0 h 70778"/>
                      <a:gd name="connsiteX1" fmla="*/ 100553 w 534186"/>
                      <a:gd name="connsiteY1" fmla="*/ 53418 h 70778"/>
                      <a:gd name="connsiteX2" fmla="*/ 245097 w 534186"/>
                      <a:gd name="connsiteY2" fmla="*/ 69129 h 70778"/>
                      <a:gd name="connsiteX3" fmla="*/ 361361 w 534186"/>
                      <a:gd name="connsiteY3" fmla="*/ 62845 h 70778"/>
                      <a:gd name="connsiteX4" fmla="*/ 534186 w 534186"/>
                      <a:gd name="connsiteY4" fmla="*/ 3142 h 707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4186" h="70778">
                        <a:moveTo>
                          <a:pt x="0" y="0"/>
                        </a:moveTo>
                        <a:cubicBezTo>
                          <a:pt x="29852" y="20948"/>
                          <a:pt x="59704" y="41897"/>
                          <a:pt x="100553" y="53418"/>
                        </a:cubicBezTo>
                        <a:cubicBezTo>
                          <a:pt x="141403" y="64940"/>
                          <a:pt x="201629" y="67558"/>
                          <a:pt x="245097" y="69129"/>
                        </a:cubicBezTo>
                        <a:cubicBezTo>
                          <a:pt x="288565" y="70700"/>
                          <a:pt x="313180" y="73843"/>
                          <a:pt x="361361" y="62845"/>
                        </a:cubicBezTo>
                        <a:cubicBezTo>
                          <a:pt x="409543" y="51847"/>
                          <a:pt x="471864" y="27494"/>
                          <a:pt x="534186" y="3142"/>
                        </a:cubicBezTo>
                      </a:path>
                    </a:pathLst>
                  </a:custGeom>
                  <a:ln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cxnSp>
                <p:nvCxnSpPr>
                  <p:cNvPr id="133" name="Gerade Verbindung mit Pfeil 132">
                    <a:extLst>
                      <a:ext uri="{FF2B5EF4-FFF2-40B4-BE49-F238E27FC236}">
                        <a16:creationId xmlns:a16="http://schemas.microsoft.com/office/drawing/2014/main" id="{4558F705-ABC1-42E3-891C-B1964904F6FA}"/>
                      </a:ext>
                    </a:extLst>
                  </p:cNvPr>
                  <p:cNvCxnSpPr/>
                  <p:nvPr/>
                </p:nvCxnSpPr>
                <p:spPr>
                  <a:xfrm>
                    <a:off x="4632037" y="3502320"/>
                    <a:ext cx="5475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5" name="Gruppieren 34">
                <a:extLst>
                  <a:ext uri="{FF2B5EF4-FFF2-40B4-BE49-F238E27FC236}">
                    <a16:creationId xmlns:a16="http://schemas.microsoft.com/office/drawing/2014/main" id="{6DF83098-B661-4FD3-925A-C46CA9C926B8}"/>
                  </a:ext>
                </a:extLst>
              </p:cNvPr>
              <p:cNvGrpSpPr/>
              <p:nvPr/>
            </p:nvGrpSpPr>
            <p:grpSpPr>
              <a:xfrm>
                <a:off x="1043608" y="2468589"/>
                <a:ext cx="1765452" cy="732273"/>
                <a:chOff x="783291" y="2468589"/>
                <a:chExt cx="1765452" cy="732273"/>
              </a:xfrm>
            </p:grpSpPr>
            <p:grpSp>
              <p:nvGrpSpPr>
                <p:cNvPr id="55" name="Group 51">
                  <a:extLst>
                    <a:ext uri="{FF2B5EF4-FFF2-40B4-BE49-F238E27FC236}">
                      <a16:creationId xmlns:a16="http://schemas.microsoft.com/office/drawing/2014/main" id="{04E3A93D-7A83-4F44-885C-5438E5E14F9E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83291" y="2468589"/>
                  <a:ext cx="1765452" cy="732273"/>
                  <a:chOff x="1817" y="3927"/>
                  <a:chExt cx="1654" cy="742"/>
                </a:xfrm>
              </p:grpSpPr>
              <p:sp>
                <p:nvSpPr>
                  <p:cNvPr id="56" name="AutoShape 52">
                    <a:extLst>
                      <a:ext uri="{FF2B5EF4-FFF2-40B4-BE49-F238E27FC236}">
                        <a16:creationId xmlns:a16="http://schemas.microsoft.com/office/drawing/2014/main" id="{CC631A0A-19F7-45F4-87B9-3DC20D5ECD85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817" y="3927"/>
                    <a:ext cx="1654" cy="74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57" name="Group 53">
                    <a:extLst>
                      <a:ext uri="{FF2B5EF4-FFF2-40B4-BE49-F238E27FC236}">
                        <a16:creationId xmlns:a16="http://schemas.microsoft.com/office/drawing/2014/main" id="{525F7A7B-23F9-4CBC-BFB2-FB97DF4BB62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87" y="4100"/>
                    <a:ext cx="1374" cy="325"/>
                    <a:chOff x="1987" y="4099"/>
                    <a:chExt cx="1939" cy="569"/>
                  </a:xfrm>
                </p:grpSpPr>
                <p:sp>
                  <p:nvSpPr>
                    <p:cNvPr id="58" name="Freeform 54">
                      <a:extLst>
                        <a:ext uri="{FF2B5EF4-FFF2-40B4-BE49-F238E27FC236}">
                          <a16:creationId xmlns:a16="http://schemas.microsoft.com/office/drawing/2014/main" id="{902999B2-AF32-44D4-ADE8-BF69435298F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87" y="4240"/>
                      <a:ext cx="423" cy="323"/>
                    </a:xfrm>
                    <a:custGeom>
                      <a:avLst/>
                      <a:gdLst>
                        <a:gd name="T0" fmla="*/ 0 w 741"/>
                        <a:gd name="T1" fmla="*/ 114 h 285"/>
                        <a:gd name="T2" fmla="*/ 57 w 741"/>
                        <a:gd name="T3" fmla="*/ 285 h 285"/>
                        <a:gd name="T4" fmla="*/ 114 w 741"/>
                        <a:gd name="T5" fmla="*/ 0 h 285"/>
                        <a:gd name="T6" fmla="*/ 171 w 741"/>
                        <a:gd name="T7" fmla="*/ 285 h 285"/>
                        <a:gd name="T8" fmla="*/ 228 w 741"/>
                        <a:gd name="T9" fmla="*/ 0 h 285"/>
                        <a:gd name="T10" fmla="*/ 285 w 741"/>
                        <a:gd name="T11" fmla="*/ 285 h 285"/>
                        <a:gd name="T12" fmla="*/ 342 w 741"/>
                        <a:gd name="T13" fmla="*/ 0 h 285"/>
                        <a:gd name="T14" fmla="*/ 399 w 741"/>
                        <a:gd name="T15" fmla="*/ 285 h 285"/>
                        <a:gd name="T16" fmla="*/ 456 w 741"/>
                        <a:gd name="T17" fmla="*/ 0 h 285"/>
                        <a:gd name="T18" fmla="*/ 513 w 741"/>
                        <a:gd name="T19" fmla="*/ 285 h 285"/>
                        <a:gd name="T20" fmla="*/ 570 w 741"/>
                        <a:gd name="T21" fmla="*/ 0 h 285"/>
                        <a:gd name="T22" fmla="*/ 627 w 741"/>
                        <a:gd name="T23" fmla="*/ 285 h 285"/>
                        <a:gd name="T24" fmla="*/ 684 w 741"/>
                        <a:gd name="T25" fmla="*/ 0 h 285"/>
                        <a:gd name="T26" fmla="*/ 741 w 741"/>
                        <a:gd name="T27" fmla="*/ 171 h 2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41" h="285">
                          <a:moveTo>
                            <a:pt x="0" y="114"/>
                          </a:moveTo>
                          <a:lnTo>
                            <a:pt x="57" y="285"/>
                          </a:lnTo>
                          <a:lnTo>
                            <a:pt x="114" y="0"/>
                          </a:lnTo>
                          <a:lnTo>
                            <a:pt x="171" y="285"/>
                          </a:lnTo>
                          <a:lnTo>
                            <a:pt x="228" y="0"/>
                          </a:lnTo>
                          <a:lnTo>
                            <a:pt x="285" y="285"/>
                          </a:lnTo>
                          <a:lnTo>
                            <a:pt x="342" y="0"/>
                          </a:lnTo>
                          <a:lnTo>
                            <a:pt x="399" y="285"/>
                          </a:lnTo>
                          <a:lnTo>
                            <a:pt x="456" y="0"/>
                          </a:lnTo>
                          <a:lnTo>
                            <a:pt x="513" y="285"/>
                          </a:lnTo>
                          <a:lnTo>
                            <a:pt x="570" y="0"/>
                          </a:lnTo>
                          <a:lnTo>
                            <a:pt x="627" y="285"/>
                          </a:lnTo>
                          <a:lnTo>
                            <a:pt x="684" y="0"/>
                          </a:lnTo>
                          <a:lnTo>
                            <a:pt x="741" y="171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9" name="Line 55">
                      <a:extLst>
                        <a:ext uri="{FF2B5EF4-FFF2-40B4-BE49-F238E27FC236}">
                          <a16:creationId xmlns:a16="http://schemas.microsoft.com/office/drawing/2014/main" id="{408F28DC-D711-49E1-8512-50EBE3E939D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8" y="4384"/>
                      <a:ext cx="184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dirty="0"/>
                    </a:p>
                  </p:txBody>
                </p:sp>
                <p:sp>
                  <p:nvSpPr>
                    <p:cNvPr id="60" name="Rectangle 56" descr="Diagonal weit nach oben">
                      <a:extLst>
                        <a:ext uri="{FF2B5EF4-FFF2-40B4-BE49-F238E27FC236}">
                          <a16:creationId xmlns:a16="http://schemas.microsoft.com/office/drawing/2014/main" id="{B0E47F20-E8FD-4F6A-B93C-4B2F49ECA04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" y="4099"/>
                      <a:ext cx="90" cy="569"/>
                    </a:xfrm>
                    <a:prstGeom prst="rect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1" name="Oval 57">
                      <a:extLst>
                        <a:ext uri="{FF2B5EF4-FFF2-40B4-BE49-F238E27FC236}">
                          <a16:creationId xmlns:a16="http://schemas.microsoft.com/office/drawing/2014/main" id="{B812A35A-6196-4C2F-B1AD-ACE9217D2AD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1" y="4315"/>
                      <a:ext cx="135" cy="17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62" name="Rectangle 58" descr="Diagonal weit nach oben">
                      <a:extLst>
                        <a:ext uri="{FF2B5EF4-FFF2-40B4-BE49-F238E27FC236}">
                          <a16:creationId xmlns:a16="http://schemas.microsoft.com/office/drawing/2014/main" id="{1F9CD360-83CA-4658-A7FA-48E536C2FB7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6" y="4099"/>
                      <a:ext cx="90" cy="569"/>
                    </a:xfrm>
                    <a:prstGeom prst="rect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34" name="Gruppieren 33">
                  <a:extLst>
                    <a:ext uri="{FF2B5EF4-FFF2-40B4-BE49-F238E27FC236}">
                      <a16:creationId xmlns:a16="http://schemas.microsoft.com/office/drawing/2014/main" id="{8C330751-787F-435F-8ECE-9026D87CF968}"/>
                    </a:ext>
                  </a:extLst>
                </p:cNvPr>
                <p:cNvGrpSpPr/>
                <p:nvPr/>
              </p:nvGrpSpPr>
              <p:grpSpPr>
                <a:xfrm>
                  <a:off x="1365972" y="2577981"/>
                  <a:ext cx="613803" cy="471128"/>
                  <a:chOff x="1365972" y="2577981"/>
                  <a:chExt cx="613803" cy="471128"/>
                </a:xfrm>
              </p:grpSpPr>
              <p:sp>
                <p:nvSpPr>
                  <p:cNvPr id="33" name="Freihandform: Form 32">
                    <a:extLst>
                      <a:ext uri="{FF2B5EF4-FFF2-40B4-BE49-F238E27FC236}">
                        <a16:creationId xmlns:a16="http://schemas.microsoft.com/office/drawing/2014/main" id="{2EF912B4-EBC5-4CCA-9CAA-E16591C833E5}"/>
                      </a:ext>
                    </a:extLst>
                  </p:cNvPr>
                  <p:cNvSpPr/>
                  <p:nvPr/>
                </p:nvSpPr>
                <p:spPr>
                  <a:xfrm>
                    <a:off x="169206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4" name="Freihandform: Form 133">
                    <a:extLst>
                      <a:ext uri="{FF2B5EF4-FFF2-40B4-BE49-F238E27FC236}">
                        <a16:creationId xmlns:a16="http://schemas.microsoft.com/office/drawing/2014/main" id="{46E6AE92-DC97-4B3B-BBCC-45F7ECE47F58}"/>
                      </a:ext>
                    </a:extLst>
                  </p:cNvPr>
                  <p:cNvSpPr/>
                  <p:nvPr/>
                </p:nvSpPr>
                <p:spPr>
                  <a:xfrm flipH="1">
                    <a:off x="1365972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5" name="Freihandform: Form 134">
                    <a:extLst>
                      <a:ext uri="{FF2B5EF4-FFF2-40B4-BE49-F238E27FC236}">
                        <a16:creationId xmlns:a16="http://schemas.microsoft.com/office/drawing/2014/main" id="{11BE04C5-3C89-439D-97C3-7C6347B96B65}"/>
                      </a:ext>
                    </a:extLst>
                  </p:cNvPr>
                  <p:cNvSpPr/>
                  <p:nvPr/>
                </p:nvSpPr>
                <p:spPr>
                  <a:xfrm flipH="1">
                    <a:off x="193405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6" name="Gruppieren 35">
                <a:extLst>
                  <a:ext uri="{FF2B5EF4-FFF2-40B4-BE49-F238E27FC236}">
                    <a16:creationId xmlns:a16="http://schemas.microsoft.com/office/drawing/2014/main" id="{3FB1D54A-6FE6-4E80-BBF8-F171295EAD10}"/>
                  </a:ext>
                </a:extLst>
              </p:cNvPr>
              <p:cNvGrpSpPr/>
              <p:nvPr/>
            </p:nvGrpSpPr>
            <p:grpSpPr>
              <a:xfrm>
                <a:off x="1209609" y="3525288"/>
                <a:ext cx="1464972" cy="471128"/>
                <a:chOff x="949292" y="3525288"/>
                <a:chExt cx="1464972" cy="471128"/>
              </a:xfrm>
            </p:grpSpPr>
            <p:grpSp>
              <p:nvGrpSpPr>
                <p:cNvPr id="64" name="Group 60">
                  <a:extLst>
                    <a:ext uri="{FF2B5EF4-FFF2-40B4-BE49-F238E27FC236}">
                      <a16:creationId xmlns:a16="http://schemas.microsoft.com/office/drawing/2014/main" id="{64FFB07B-42AB-4B6C-9860-66C1E00AEA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49292" y="3572808"/>
                  <a:ext cx="1464972" cy="364977"/>
                  <a:chOff x="2044" y="2502"/>
                  <a:chExt cx="2452" cy="570"/>
                </a:xfrm>
              </p:grpSpPr>
              <p:sp>
                <p:nvSpPr>
                  <p:cNvPr id="65" name="Freeform 61">
                    <a:extLst>
                      <a:ext uri="{FF2B5EF4-FFF2-40B4-BE49-F238E27FC236}">
                        <a16:creationId xmlns:a16="http://schemas.microsoft.com/office/drawing/2014/main" id="{49CE113B-954A-4A1F-8ADC-2E52236BB49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2643"/>
                    <a:ext cx="1026" cy="258"/>
                  </a:xfrm>
                  <a:custGeom>
                    <a:avLst/>
                    <a:gdLst>
                      <a:gd name="T0" fmla="*/ 0 w 741"/>
                      <a:gd name="T1" fmla="*/ 114 h 285"/>
                      <a:gd name="T2" fmla="*/ 57 w 741"/>
                      <a:gd name="T3" fmla="*/ 285 h 285"/>
                      <a:gd name="T4" fmla="*/ 114 w 741"/>
                      <a:gd name="T5" fmla="*/ 0 h 285"/>
                      <a:gd name="T6" fmla="*/ 171 w 741"/>
                      <a:gd name="T7" fmla="*/ 285 h 285"/>
                      <a:gd name="T8" fmla="*/ 228 w 741"/>
                      <a:gd name="T9" fmla="*/ 0 h 285"/>
                      <a:gd name="T10" fmla="*/ 285 w 741"/>
                      <a:gd name="T11" fmla="*/ 285 h 285"/>
                      <a:gd name="T12" fmla="*/ 342 w 741"/>
                      <a:gd name="T13" fmla="*/ 0 h 285"/>
                      <a:gd name="T14" fmla="*/ 399 w 741"/>
                      <a:gd name="T15" fmla="*/ 285 h 285"/>
                      <a:gd name="T16" fmla="*/ 456 w 741"/>
                      <a:gd name="T17" fmla="*/ 0 h 285"/>
                      <a:gd name="T18" fmla="*/ 513 w 741"/>
                      <a:gd name="T19" fmla="*/ 285 h 285"/>
                      <a:gd name="T20" fmla="*/ 570 w 741"/>
                      <a:gd name="T21" fmla="*/ 0 h 285"/>
                      <a:gd name="T22" fmla="*/ 627 w 741"/>
                      <a:gd name="T23" fmla="*/ 285 h 285"/>
                      <a:gd name="T24" fmla="*/ 684 w 741"/>
                      <a:gd name="T25" fmla="*/ 0 h 285"/>
                      <a:gd name="T26" fmla="*/ 741 w 741"/>
                      <a:gd name="T27" fmla="*/ 171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1" h="285">
                        <a:moveTo>
                          <a:pt x="0" y="114"/>
                        </a:moveTo>
                        <a:lnTo>
                          <a:pt x="57" y="285"/>
                        </a:lnTo>
                        <a:lnTo>
                          <a:pt x="114" y="0"/>
                        </a:lnTo>
                        <a:lnTo>
                          <a:pt x="171" y="285"/>
                        </a:lnTo>
                        <a:lnTo>
                          <a:pt x="228" y="0"/>
                        </a:lnTo>
                        <a:lnTo>
                          <a:pt x="285" y="285"/>
                        </a:lnTo>
                        <a:lnTo>
                          <a:pt x="342" y="0"/>
                        </a:lnTo>
                        <a:lnTo>
                          <a:pt x="399" y="285"/>
                        </a:lnTo>
                        <a:lnTo>
                          <a:pt x="456" y="0"/>
                        </a:lnTo>
                        <a:lnTo>
                          <a:pt x="513" y="285"/>
                        </a:lnTo>
                        <a:lnTo>
                          <a:pt x="570" y="0"/>
                        </a:lnTo>
                        <a:lnTo>
                          <a:pt x="627" y="285"/>
                        </a:lnTo>
                        <a:lnTo>
                          <a:pt x="684" y="0"/>
                        </a:lnTo>
                        <a:lnTo>
                          <a:pt x="741" y="17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6" name="Line 62">
                    <a:extLst>
                      <a:ext uri="{FF2B5EF4-FFF2-40B4-BE49-F238E27FC236}">
                        <a16:creationId xmlns:a16="http://schemas.microsoft.com/office/drawing/2014/main" id="{207ADA08-554E-440F-B3C7-8ACED56859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45" y="2787"/>
                    <a:ext cx="2337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7" name="Rectangle 63" descr="Diagonal weit nach oben">
                    <a:extLst>
                      <a:ext uri="{FF2B5EF4-FFF2-40B4-BE49-F238E27FC236}">
                        <a16:creationId xmlns:a16="http://schemas.microsoft.com/office/drawing/2014/main" id="{98B1A226-4D2E-4AE9-AC7E-0D4601DB3C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44" y="2502"/>
                    <a:ext cx="114" cy="570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8" name="Oval 64">
                    <a:extLst>
                      <a:ext uri="{FF2B5EF4-FFF2-40B4-BE49-F238E27FC236}">
                        <a16:creationId xmlns:a16="http://schemas.microsoft.com/office/drawing/2014/main" id="{1236C64E-D965-4A3D-B353-B5A7637593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97" y="2702"/>
                    <a:ext cx="171" cy="17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69" name="Rectangle 65" descr="Diagonal weit nach oben">
                    <a:extLst>
                      <a:ext uri="{FF2B5EF4-FFF2-40B4-BE49-F238E27FC236}">
                        <a16:creationId xmlns:a16="http://schemas.microsoft.com/office/drawing/2014/main" id="{85224D75-BE25-49B6-97CA-22DA6AE979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82" y="2502"/>
                    <a:ext cx="114" cy="570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40" name="Gruppieren 139">
                  <a:extLst>
                    <a:ext uri="{FF2B5EF4-FFF2-40B4-BE49-F238E27FC236}">
                      <a16:creationId xmlns:a16="http://schemas.microsoft.com/office/drawing/2014/main" id="{7D176CC8-37C2-4D40-BD0F-3D3AA71DAA65}"/>
                    </a:ext>
                  </a:extLst>
                </p:cNvPr>
                <p:cNvGrpSpPr/>
                <p:nvPr/>
              </p:nvGrpSpPr>
              <p:grpSpPr>
                <a:xfrm>
                  <a:off x="1365972" y="3525288"/>
                  <a:ext cx="613803" cy="471128"/>
                  <a:chOff x="1365972" y="2577981"/>
                  <a:chExt cx="613803" cy="471128"/>
                </a:xfrm>
              </p:grpSpPr>
              <p:sp>
                <p:nvSpPr>
                  <p:cNvPr id="141" name="Freihandform: Form 140">
                    <a:extLst>
                      <a:ext uri="{FF2B5EF4-FFF2-40B4-BE49-F238E27FC236}">
                        <a16:creationId xmlns:a16="http://schemas.microsoft.com/office/drawing/2014/main" id="{155B2E17-4ECC-41E0-8874-DB73DB4CC305}"/>
                      </a:ext>
                    </a:extLst>
                  </p:cNvPr>
                  <p:cNvSpPr/>
                  <p:nvPr/>
                </p:nvSpPr>
                <p:spPr>
                  <a:xfrm>
                    <a:off x="169206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2" name="Freihandform: Form 141">
                    <a:extLst>
                      <a:ext uri="{FF2B5EF4-FFF2-40B4-BE49-F238E27FC236}">
                        <a16:creationId xmlns:a16="http://schemas.microsoft.com/office/drawing/2014/main" id="{13157333-1C39-4D79-A868-ACAE07E2D29C}"/>
                      </a:ext>
                    </a:extLst>
                  </p:cNvPr>
                  <p:cNvSpPr/>
                  <p:nvPr/>
                </p:nvSpPr>
                <p:spPr>
                  <a:xfrm flipH="1">
                    <a:off x="1365972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3" name="Freihandform: Form 142">
                    <a:extLst>
                      <a:ext uri="{FF2B5EF4-FFF2-40B4-BE49-F238E27FC236}">
                        <a16:creationId xmlns:a16="http://schemas.microsoft.com/office/drawing/2014/main" id="{C5E8027C-55C5-4E1F-A3A1-2EAA2BE635D5}"/>
                      </a:ext>
                    </a:extLst>
                  </p:cNvPr>
                  <p:cNvSpPr/>
                  <p:nvPr/>
                </p:nvSpPr>
                <p:spPr>
                  <a:xfrm flipH="1">
                    <a:off x="193405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7" name="Gruppieren 36">
                <a:extLst>
                  <a:ext uri="{FF2B5EF4-FFF2-40B4-BE49-F238E27FC236}">
                    <a16:creationId xmlns:a16="http://schemas.microsoft.com/office/drawing/2014/main" id="{B7222DC5-5513-4D3F-8983-0ED7E27D88ED}"/>
                  </a:ext>
                </a:extLst>
              </p:cNvPr>
              <p:cNvGrpSpPr/>
              <p:nvPr/>
            </p:nvGrpSpPr>
            <p:grpSpPr>
              <a:xfrm>
                <a:off x="1043608" y="4313071"/>
                <a:ext cx="1863365" cy="935218"/>
                <a:chOff x="783291" y="4313071"/>
                <a:chExt cx="1863365" cy="935218"/>
              </a:xfrm>
            </p:grpSpPr>
            <p:grpSp>
              <p:nvGrpSpPr>
                <p:cNvPr id="70" name="Group 66">
                  <a:extLst>
                    <a:ext uri="{FF2B5EF4-FFF2-40B4-BE49-F238E27FC236}">
                      <a16:creationId xmlns:a16="http://schemas.microsoft.com/office/drawing/2014/main" id="{E2418C55-BB5F-4259-A48D-B0D062D13A7B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83291" y="4313071"/>
                  <a:ext cx="1863365" cy="935218"/>
                  <a:chOff x="1817" y="3927"/>
                  <a:chExt cx="1764" cy="969"/>
                </a:xfrm>
              </p:grpSpPr>
              <p:sp>
                <p:nvSpPr>
                  <p:cNvPr id="71" name="AutoShape 67">
                    <a:extLst>
                      <a:ext uri="{FF2B5EF4-FFF2-40B4-BE49-F238E27FC236}">
                        <a16:creationId xmlns:a16="http://schemas.microsoft.com/office/drawing/2014/main" id="{D91D6078-511B-4983-B850-F6F2A8F713C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817" y="3927"/>
                    <a:ext cx="1764" cy="9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72" name="Group 68">
                    <a:extLst>
                      <a:ext uri="{FF2B5EF4-FFF2-40B4-BE49-F238E27FC236}">
                        <a16:creationId xmlns:a16="http://schemas.microsoft.com/office/drawing/2014/main" id="{67328ADE-44C7-456C-A569-2DBAA5B249D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987" y="4108"/>
                    <a:ext cx="1374" cy="360"/>
                    <a:chOff x="1987" y="4099"/>
                    <a:chExt cx="1939" cy="569"/>
                  </a:xfrm>
                </p:grpSpPr>
                <p:sp>
                  <p:nvSpPr>
                    <p:cNvPr id="74" name="Freeform 69">
                      <a:extLst>
                        <a:ext uri="{FF2B5EF4-FFF2-40B4-BE49-F238E27FC236}">
                          <a16:creationId xmlns:a16="http://schemas.microsoft.com/office/drawing/2014/main" id="{98C8E2BB-A51E-47BA-AD7A-6F8AC41B2E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078" y="4240"/>
                      <a:ext cx="1278" cy="257"/>
                    </a:xfrm>
                    <a:custGeom>
                      <a:avLst/>
                      <a:gdLst>
                        <a:gd name="T0" fmla="*/ 0 w 741"/>
                        <a:gd name="T1" fmla="*/ 114 h 285"/>
                        <a:gd name="T2" fmla="*/ 57 w 741"/>
                        <a:gd name="T3" fmla="*/ 285 h 285"/>
                        <a:gd name="T4" fmla="*/ 114 w 741"/>
                        <a:gd name="T5" fmla="*/ 0 h 285"/>
                        <a:gd name="T6" fmla="*/ 171 w 741"/>
                        <a:gd name="T7" fmla="*/ 285 h 285"/>
                        <a:gd name="T8" fmla="*/ 228 w 741"/>
                        <a:gd name="T9" fmla="*/ 0 h 285"/>
                        <a:gd name="T10" fmla="*/ 285 w 741"/>
                        <a:gd name="T11" fmla="*/ 285 h 285"/>
                        <a:gd name="T12" fmla="*/ 342 w 741"/>
                        <a:gd name="T13" fmla="*/ 0 h 285"/>
                        <a:gd name="T14" fmla="*/ 399 w 741"/>
                        <a:gd name="T15" fmla="*/ 285 h 285"/>
                        <a:gd name="T16" fmla="*/ 456 w 741"/>
                        <a:gd name="T17" fmla="*/ 0 h 285"/>
                        <a:gd name="T18" fmla="*/ 513 w 741"/>
                        <a:gd name="T19" fmla="*/ 285 h 285"/>
                        <a:gd name="T20" fmla="*/ 570 w 741"/>
                        <a:gd name="T21" fmla="*/ 0 h 285"/>
                        <a:gd name="T22" fmla="*/ 627 w 741"/>
                        <a:gd name="T23" fmla="*/ 285 h 285"/>
                        <a:gd name="T24" fmla="*/ 684 w 741"/>
                        <a:gd name="T25" fmla="*/ 0 h 285"/>
                        <a:gd name="T26" fmla="*/ 741 w 741"/>
                        <a:gd name="T27" fmla="*/ 171 h 2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41" h="285">
                          <a:moveTo>
                            <a:pt x="0" y="114"/>
                          </a:moveTo>
                          <a:lnTo>
                            <a:pt x="57" y="285"/>
                          </a:lnTo>
                          <a:lnTo>
                            <a:pt x="114" y="0"/>
                          </a:lnTo>
                          <a:lnTo>
                            <a:pt x="171" y="285"/>
                          </a:lnTo>
                          <a:lnTo>
                            <a:pt x="228" y="0"/>
                          </a:lnTo>
                          <a:lnTo>
                            <a:pt x="285" y="285"/>
                          </a:lnTo>
                          <a:lnTo>
                            <a:pt x="342" y="0"/>
                          </a:lnTo>
                          <a:lnTo>
                            <a:pt x="399" y="285"/>
                          </a:lnTo>
                          <a:lnTo>
                            <a:pt x="456" y="0"/>
                          </a:lnTo>
                          <a:lnTo>
                            <a:pt x="513" y="285"/>
                          </a:lnTo>
                          <a:lnTo>
                            <a:pt x="570" y="0"/>
                          </a:lnTo>
                          <a:lnTo>
                            <a:pt x="627" y="285"/>
                          </a:lnTo>
                          <a:lnTo>
                            <a:pt x="684" y="0"/>
                          </a:lnTo>
                          <a:lnTo>
                            <a:pt x="741" y="171"/>
                          </a:ln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75" name="Line 70">
                      <a:extLst>
                        <a:ext uri="{FF2B5EF4-FFF2-40B4-BE49-F238E27FC236}">
                          <a16:creationId xmlns:a16="http://schemas.microsoft.com/office/drawing/2014/main" id="{9CDDD328-DD03-4878-BDBF-9777217B61B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8" y="4384"/>
                      <a:ext cx="184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76" name="Rectangle 71" descr="Diagonal weit nach oben">
                      <a:extLst>
                        <a:ext uri="{FF2B5EF4-FFF2-40B4-BE49-F238E27FC236}">
                          <a16:creationId xmlns:a16="http://schemas.microsoft.com/office/drawing/2014/main" id="{9E31C2F1-B3CD-41D6-AB02-AA34D78AD83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7" y="4099"/>
                      <a:ext cx="90" cy="569"/>
                    </a:xfrm>
                    <a:prstGeom prst="rect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dirty="0"/>
                    </a:p>
                  </p:txBody>
                </p:sp>
                <p:sp>
                  <p:nvSpPr>
                    <p:cNvPr id="77" name="Oval 72">
                      <a:extLst>
                        <a:ext uri="{FF2B5EF4-FFF2-40B4-BE49-F238E27FC236}">
                          <a16:creationId xmlns:a16="http://schemas.microsoft.com/office/drawing/2014/main" id="{800E2728-79AB-4D9B-8399-55EE2908E33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3" y="4299"/>
                      <a:ext cx="135" cy="17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78" name="Rectangle 73" descr="Diagonal weit nach oben">
                      <a:extLst>
                        <a:ext uri="{FF2B5EF4-FFF2-40B4-BE49-F238E27FC236}">
                          <a16:creationId xmlns:a16="http://schemas.microsoft.com/office/drawing/2014/main" id="{4039B4FE-B9CA-473A-BA36-A3B68EB0BCC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6" y="4099"/>
                      <a:ext cx="90" cy="569"/>
                    </a:xfrm>
                    <a:prstGeom prst="rect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144" name="Gruppieren 143">
                  <a:extLst>
                    <a:ext uri="{FF2B5EF4-FFF2-40B4-BE49-F238E27FC236}">
                      <a16:creationId xmlns:a16="http://schemas.microsoft.com/office/drawing/2014/main" id="{05F50568-AB19-4C08-ADB1-D59279BD9428}"/>
                    </a:ext>
                  </a:extLst>
                </p:cNvPr>
                <p:cNvGrpSpPr/>
                <p:nvPr/>
              </p:nvGrpSpPr>
              <p:grpSpPr>
                <a:xfrm>
                  <a:off x="1365972" y="4419142"/>
                  <a:ext cx="613803" cy="471128"/>
                  <a:chOff x="1365972" y="2577981"/>
                  <a:chExt cx="613803" cy="471128"/>
                </a:xfrm>
              </p:grpSpPr>
              <p:sp>
                <p:nvSpPr>
                  <p:cNvPr id="145" name="Freihandform: Form 144">
                    <a:extLst>
                      <a:ext uri="{FF2B5EF4-FFF2-40B4-BE49-F238E27FC236}">
                        <a16:creationId xmlns:a16="http://schemas.microsoft.com/office/drawing/2014/main" id="{280D3551-2689-40F3-B2C8-FEC7A8EF899D}"/>
                      </a:ext>
                    </a:extLst>
                  </p:cNvPr>
                  <p:cNvSpPr/>
                  <p:nvPr/>
                </p:nvSpPr>
                <p:spPr>
                  <a:xfrm>
                    <a:off x="169206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6" name="Freihandform: Form 145">
                    <a:extLst>
                      <a:ext uri="{FF2B5EF4-FFF2-40B4-BE49-F238E27FC236}">
                        <a16:creationId xmlns:a16="http://schemas.microsoft.com/office/drawing/2014/main" id="{56890FFC-714E-4810-B0D7-65EBBBC48271}"/>
                      </a:ext>
                    </a:extLst>
                  </p:cNvPr>
                  <p:cNvSpPr/>
                  <p:nvPr/>
                </p:nvSpPr>
                <p:spPr>
                  <a:xfrm flipH="1">
                    <a:off x="1365972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7" name="Freihandform: Form 146">
                    <a:extLst>
                      <a:ext uri="{FF2B5EF4-FFF2-40B4-BE49-F238E27FC236}">
                        <a16:creationId xmlns:a16="http://schemas.microsoft.com/office/drawing/2014/main" id="{EB6182CC-9BF1-4CFD-9438-0225975247D1}"/>
                      </a:ext>
                    </a:extLst>
                  </p:cNvPr>
                  <p:cNvSpPr/>
                  <p:nvPr/>
                </p:nvSpPr>
                <p:spPr>
                  <a:xfrm flipH="1">
                    <a:off x="193405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8" name="Gruppieren 37">
                <a:extLst>
                  <a:ext uri="{FF2B5EF4-FFF2-40B4-BE49-F238E27FC236}">
                    <a16:creationId xmlns:a16="http://schemas.microsoft.com/office/drawing/2014/main" id="{5825F859-57B1-4049-834F-71A5130E0C69}"/>
                  </a:ext>
                </a:extLst>
              </p:cNvPr>
              <p:cNvGrpSpPr/>
              <p:nvPr/>
            </p:nvGrpSpPr>
            <p:grpSpPr>
              <a:xfrm>
                <a:off x="1228234" y="5382188"/>
                <a:ext cx="1464972" cy="471128"/>
                <a:chOff x="967917" y="5382188"/>
                <a:chExt cx="1464972" cy="471128"/>
              </a:xfrm>
            </p:grpSpPr>
            <p:grpSp>
              <p:nvGrpSpPr>
                <p:cNvPr id="79" name="Group 60">
                  <a:extLst>
                    <a:ext uri="{FF2B5EF4-FFF2-40B4-BE49-F238E27FC236}">
                      <a16:creationId xmlns:a16="http://schemas.microsoft.com/office/drawing/2014/main" id="{9E7B4C44-7322-45D8-B1AC-913CBB433B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67917" y="5407153"/>
                  <a:ext cx="1464972" cy="364977"/>
                  <a:chOff x="2044" y="2502"/>
                  <a:chExt cx="2452" cy="570"/>
                </a:xfrm>
              </p:grpSpPr>
              <p:sp>
                <p:nvSpPr>
                  <p:cNvPr id="80" name="Freeform 61">
                    <a:extLst>
                      <a:ext uri="{FF2B5EF4-FFF2-40B4-BE49-F238E27FC236}">
                        <a16:creationId xmlns:a16="http://schemas.microsoft.com/office/drawing/2014/main" id="{C4F0B9AE-1BA9-463B-8A96-1A731F7E6F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2643"/>
                    <a:ext cx="1026" cy="258"/>
                  </a:xfrm>
                  <a:custGeom>
                    <a:avLst/>
                    <a:gdLst>
                      <a:gd name="T0" fmla="*/ 0 w 741"/>
                      <a:gd name="T1" fmla="*/ 114 h 285"/>
                      <a:gd name="T2" fmla="*/ 57 w 741"/>
                      <a:gd name="T3" fmla="*/ 285 h 285"/>
                      <a:gd name="T4" fmla="*/ 114 w 741"/>
                      <a:gd name="T5" fmla="*/ 0 h 285"/>
                      <a:gd name="T6" fmla="*/ 171 w 741"/>
                      <a:gd name="T7" fmla="*/ 285 h 285"/>
                      <a:gd name="T8" fmla="*/ 228 w 741"/>
                      <a:gd name="T9" fmla="*/ 0 h 285"/>
                      <a:gd name="T10" fmla="*/ 285 w 741"/>
                      <a:gd name="T11" fmla="*/ 285 h 285"/>
                      <a:gd name="T12" fmla="*/ 342 w 741"/>
                      <a:gd name="T13" fmla="*/ 0 h 285"/>
                      <a:gd name="T14" fmla="*/ 399 w 741"/>
                      <a:gd name="T15" fmla="*/ 285 h 285"/>
                      <a:gd name="T16" fmla="*/ 456 w 741"/>
                      <a:gd name="T17" fmla="*/ 0 h 285"/>
                      <a:gd name="T18" fmla="*/ 513 w 741"/>
                      <a:gd name="T19" fmla="*/ 285 h 285"/>
                      <a:gd name="T20" fmla="*/ 570 w 741"/>
                      <a:gd name="T21" fmla="*/ 0 h 285"/>
                      <a:gd name="T22" fmla="*/ 627 w 741"/>
                      <a:gd name="T23" fmla="*/ 285 h 285"/>
                      <a:gd name="T24" fmla="*/ 684 w 741"/>
                      <a:gd name="T25" fmla="*/ 0 h 285"/>
                      <a:gd name="T26" fmla="*/ 741 w 741"/>
                      <a:gd name="T27" fmla="*/ 171 h 2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1" h="285">
                        <a:moveTo>
                          <a:pt x="0" y="114"/>
                        </a:moveTo>
                        <a:lnTo>
                          <a:pt x="57" y="285"/>
                        </a:lnTo>
                        <a:lnTo>
                          <a:pt x="114" y="0"/>
                        </a:lnTo>
                        <a:lnTo>
                          <a:pt x="171" y="285"/>
                        </a:lnTo>
                        <a:lnTo>
                          <a:pt x="228" y="0"/>
                        </a:lnTo>
                        <a:lnTo>
                          <a:pt x="285" y="285"/>
                        </a:lnTo>
                        <a:lnTo>
                          <a:pt x="342" y="0"/>
                        </a:lnTo>
                        <a:lnTo>
                          <a:pt x="399" y="285"/>
                        </a:lnTo>
                        <a:lnTo>
                          <a:pt x="456" y="0"/>
                        </a:lnTo>
                        <a:lnTo>
                          <a:pt x="513" y="285"/>
                        </a:lnTo>
                        <a:lnTo>
                          <a:pt x="570" y="0"/>
                        </a:lnTo>
                        <a:lnTo>
                          <a:pt x="627" y="285"/>
                        </a:lnTo>
                        <a:lnTo>
                          <a:pt x="684" y="0"/>
                        </a:lnTo>
                        <a:lnTo>
                          <a:pt x="741" y="171"/>
                        </a:ln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1" name="Line 62">
                    <a:extLst>
                      <a:ext uri="{FF2B5EF4-FFF2-40B4-BE49-F238E27FC236}">
                        <a16:creationId xmlns:a16="http://schemas.microsoft.com/office/drawing/2014/main" id="{DEF9855A-333B-4EF6-8532-2A0B145472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45" y="2787"/>
                    <a:ext cx="2337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2" name="Rectangle 63" descr="Diagonal weit nach oben">
                    <a:extLst>
                      <a:ext uri="{FF2B5EF4-FFF2-40B4-BE49-F238E27FC236}">
                        <a16:creationId xmlns:a16="http://schemas.microsoft.com/office/drawing/2014/main" id="{CBEEA013-997D-4C61-B86D-932B59E842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44" y="2502"/>
                    <a:ext cx="114" cy="570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3" name="Oval 64">
                    <a:extLst>
                      <a:ext uri="{FF2B5EF4-FFF2-40B4-BE49-F238E27FC236}">
                        <a16:creationId xmlns:a16="http://schemas.microsoft.com/office/drawing/2014/main" id="{F6BE2563-2CF0-4D93-A833-C7DDF1EE45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67" y="2702"/>
                    <a:ext cx="171" cy="171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84" name="Rectangle 65" descr="Diagonal weit nach oben">
                    <a:extLst>
                      <a:ext uri="{FF2B5EF4-FFF2-40B4-BE49-F238E27FC236}">
                        <a16:creationId xmlns:a16="http://schemas.microsoft.com/office/drawing/2014/main" id="{39A7607A-5ABF-4686-91BC-85912C933B4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82" y="2502"/>
                    <a:ext cx="114" cy="570"/>
                  </a:xfrm>
                  <a:prstGeom prst="rect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148" name="Gruppieren 147">
                  <a:extLst>
                    <a:ext uri="{FF2B5EF4-FFF2-40B4-BE49-F238E27FC236}">
                      <a16:creationId xmlns:a16="http://schemas.microsoft.com/office/drawing/2014/main" id="{EDFD44EB-D2CC-4715-9E2E-78271A951D68}"/>
                    </a:ext>
                  </a:extLst>
                </p:cNvPr>
                <p:cNvGrpSpPr/>
                <p:nvPr/>
              </p:nvGrpSpPr>
              <p:grpSpPr>
                <a:xfrm>
                  <a:off x="1365972" y="5382188"/>
                  <a:ext cx="613803" cy="471128"/>
                  <a:chOff x="1365972" y="2577981"/>
                  <a:chExt cx="613803" cy="471128"/>
                </a:xfrm>
              </p:grpSpPr>
              <p:sp>
                <p:nvSpPr>
                  <p:cNvPr id="149" name="Freihandform: Form 148">
                    <a:extLst>
                      <a:ext uri="{FF2B5EF4-FFF2-40B4-BE49-F238E27FC236}">
                        <a16:creationId xmlns:a16="http://schemas.microsoft.com/office/drawing/2014/main" id="{3FEDCE69-A474-4819-A183-E6703AE88DDD}"/>
                      </a:ext>
                    </a:extLst>
                  </p:cNvPr>
                  <p:cNvSpPr/>
                  <p:nvPr/>
                </p:nvSpPr>
                <p:spPr>
                  <a:xfrm>
                    <a:off x="169206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50" name="Freihandform: Form 149">
                    <a:extLst>
                      <a:ext uri="{FF2B5EF4-FFF2-40B4-BE49-F238E27FC236}">
                        <a16:creationId xmlns:a16="http://schemas.microsoft.com/office/drawing/2014/main" id="{C1125DC7-BFBE-4B12-8197-1459ACA21784}"/>
                      </a:ext>
                    </a:extLst>
                  </p:cNvPr>
                  <p:cNvSpPr/>
                  <p:nvPr/>
                </p:nvSpPr>
                <p:spPr>
                  <a:xfrm flipH="1">
                    <a:off x="1365972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51" name="Freihandform: Form 150">
                    <a:extLst>
                      <a:ext uri="{FF2B5EF4-FFF2-40B4-BE49-F238E27FC236}">
                        <a16:creationId xmlns:a16="http://schemas.microsoft.com/office/drawing/2014/main" id="{79126597-A1AD-4833-BBB6-BFA2E91EF545}"/>
                      </a:ext>
                    </a:extLst>
                  </p:cNvPr>
                  <p:cNvSpPr/>
                  <p:nvPr/>
                </p:nvSpPr>
                <p:spPr>
                  <a:xfrm flipH="1">
                    <a:off x="1934056" y="2577981"/>
                    <a:ext cx="45719" cy="471128"/>
                  </a:xfrm>
                  <a:custGeom>
                    <a:avLst/>
                    <a:gdLst>
                      <a:gd name="connsiteX0" fmla="*/ 0 w 0"/>
                      <a:gd name="connsiteY0" fmla="*/ 0 h 3247402"/>
                      <a:gd name="connsiteX1" fmla="*/ 0 w 0"/>
                      <a:gd name="connsiteY1" fmla="*/ 3247402 h 32474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h="3247402">
                        <a:moveTo>
                          <a:pt x="0" y="0"/>
                        </a:moveTo>
                        <a:lnTo>
                          <a:pt x="0" y="3247402"/>
                        </a:lnTo>
                      </a:path>
                    </a:pathLst>
                  </a:custGeom>
                  <a:ln w="19050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76EF0406-AC6B-4AB2-900C-1F1600BD45D1}"/>
                </a:ext>
              </a:extLst>
            </p:cNvPr>
            <p:cNvSpPr/>
            <p:nvPr/>
          </p:nvSpPr>
          <p:spPr>
            <a:xfrm>
              <a:off x="323528" y="1772816"/>
              <a:ext cx="3014054" cy="3672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1" name="Fußzeilenplatzhalter 3">
            <a:extLst>
              <a:ext uri="{FF2B5EF4-FFF2-40B4-BE49-F238E27FC236}">
                <a16:creationId xmlns:a16="http://schemas.microsoft.com/office/drawing/2014/main" id="{2DAF472E-148D-4FBE-BC4C-E01FB629C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D28E3AA-FE26-4B87-A0FE-5286D9525EB2}"/>
              </a:ext>
            </a:extLst>
          </p:cNvPr>
          <p:cNvSpPr txBox="1"/>
          <p:nvPr/>
        </p:nvSpPr>
        <p:spPr>
          <a:xfrm>
            <a:off x="187726" y="5392243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Abbildung: M. Theis</a:t>
            </a:r>
          </a:p>
        </p:txBody>
      </p:sp>
    </p:spTree>
    <p:extLst>
      <p:ext uri="{BB962C8B-B14F-4D97-AF65-F5344CB8AC3E}">
        <p14:creationId xmlns:p14="http://schemas.microsoft.com/office/powerpoint/2010/main" val="3810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C6D7548-929A-4274-B747-FA00E98C7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90" y="908720"/>
            <a:ext cx="8639221" cy="5328592"/>
          </a:xfrm>
        </p:spPr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Direkt beim </a:t>
            </a:r>
            <a:r>
              <a:rPr lang="de-DE" dirty="0" err="1">
                <a:sym typeface="Wingdings" panose="05000000000000000000" pitchFamily="2" charset="2"/>
              </a:rPr>
              <a:t>Hertz‘schen</a:t>
            </a:r>
            <a:r>
              <a:rPr lang="de-DE" dirty="0">
                <a:sym typeface="Wingdings" panose="05000000000000000000" pitchFamily="2" charset="2"/>
              </a:rPr>
              <a:t> Dipol: 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Anwesenheit von schwingenden Ladungen </a:t>
            </a:r>
            <a:b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und Maxwell-Gleichungen führen zum Nahfeld</a:t>
            </a:r>
            <a:br>
              <a:rPr lang="de-DE" sz="2000" dirty="0">
                <a:sym typeface="Wingdings" panose="05000000000000000000" pitchFamily="2" charset="2"/>
              </a:rPr>
            </a:br>
            <a:endParaRPr lang="de-DE" sz="2000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Weit vom </a:t>
            </a:r>
            <a:r>
              <a:rPr lang="de-DE" dirty="0" err="1">
                <a:sym typeface="Wingdings" panose="05000000000000000000" pitchFamily="2" charset="2"/>
              </a:rPr>
              <a:t>Hertz‘schen</a:t>
            </a:r>
            <a:r>
              <a:rPr lang="de-DE" dirty="0">
                <a:sym typeface="Wingdings" panose="05000000000000000000" pitchFamily="2" charset="2"/>
              </a:rPr>
              <a:t> Dipol entfernt: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Abwesenheit von schwingenden Ladungen </a:t>
            </a:r>
            <a:b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und Maxwell-Gleichungen führen zum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Fernfeld</a:t>
            </a:r>
            <a:br>
              <a:rPr lang="de-DE" sz="2000" dirty="0">
                <a:sym typeface="Wingdings" panose="05000000000000000000" pitchFamily="2" charset="2"/>
              </a:rPr>
            </a:br>
            <a:br>
              <a:rPr lang="de-DE" sz="2000" dirty="0">
                <a:sym typeface="Wingdings" panose="05000000000000000000" pitchFamily="2" charset="2"/>
              </a:rPr>
            </a:br>
            <a:endParaRPr lang="de-DE" sz="2000" dirty="0">
              <a:sym typeface="Wingdings" panose="05000000000000000000" pitchFamily="2" charset="2"/>
            </a:endParaRPr>
          </a:p>
          <a:p>
            <a:pPr lvl="0"/>
            <a: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  <a:t>Übergangsbereich:</a:t>
            </a:r>
            <a:br>
              <a:rPr lang="de-DE" dirty="0">
                <a:solidFill>
                  <a:prstClr val="black"/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Komplizierte zu beschreiben, kein Thema in 	       </a:t>
            </a:r>
            <a:r>
              <a:rPr lang="de-DE" sz="2000" dirty="0">
                <a:solidFill>
                  <a:srgbClr val="0000CC"/>
                </a:solidFill>
                <a:sym typeface="Wingdings" panose="05000000000000000000" pitchFamily="2" charset="2"/>
              </a:rPr>
              <a:t> den SchülerInnen</a:t>
            </a:r>
            <a:b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der Schule (oder im Standard-Studium) 	       </a:t>
            </a:r>
            <a:r>
              <a:rPr lang="de-DE" sz="2000" dirty="0">
                <a:solidFill>
                  <a:srgbClr val="0000CC"/>
                </a:solidFill>
                <a:sym typeface="Wingdings" panose="05000000000000000000" pitchFamily="2" charset="2"/>
              </a:rPr>
              <a:t>transparent mitteilen</a:t>
            </a:r>
            <a:b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</a:b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Schleifenantennen statt Dipolantennen:</a:t>
            </a:r>
            <a:br>
              <a:rPr lang="de-DE" sz="2000" dirty="0"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Im Alltag sehr verbreitet, in der Schule oft</a:t>
            </a:r>
            <a:b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nicht thematisiert</a:t>
            </a:r>
          </a:p>
          <a:p>
            <a:pPr lvl="0"/>
            <a:endParaRPr lang="de-DE" sz="2000" dirty="0">
              <a:solidFill>
                <a:prstClr val="black"/>
              </a:solidFill>
            </a:endParaRPr>
          </a:p>
          <a:p>
            <a:endParaRPr lang="de-DE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387BFBB-DFD9-43D9-BF50-8B7942E17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Abstrahlen vom elektromagnetischen Wellen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9166711-81D2-47DA-AAE4-12BF80B1D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233" y="2251644"/>
            <a:ext cx="1944216" cy="140921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2C7CA4F-3586-4EDC-98E8-FCD20296821D}"/>
              </a:ext>
            </a:extLst>
          </p:cNvPr>
          <p:cNvSpPr txBox="1"/>
          <p:nvPr/>
        </p:nvSpPr>
        <p:spPr>
          <a:xfrm>
            <a:off x="6156176" y="3573016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And1mu - modified version of, CC BY-SA 4.0,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https://commons.wikimedia.org/w/index.php?curid=59505315</a:t>
            </a:r>
            <a:endParaRPr lang="de-DE" sz="8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65915FE-BCF1-433B-B77E-B66462B0E659}"/>
              </a:ext>
            </a:extLst>
          </p:cNvPr>
          <p:cNvGrpSpPr/>
          <p:nvPr/>
        </p:nvGrpSpPr>
        <p:grpSpPr>
          <a:xfrm>
            <a:off x="6666169" y="1138449"/>
            <a:ext cx="1967838" cy="812923"/>
            <a:chOff x="3200400" y="1350293"/>
            <a:chExt cx="3494833" cy="1588579"/>
          </a:xfrm>
        </p:grpSpPr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A0E5BA36-0268-4661-BDA1-830F76AD9393}"/>
                </a:ext>
              </a:extLst>
            </p:cNvPr>
            <p:cNvGrpSpPr/>
            <p:nvPr/>
          </p:nvGrpSpPr>
          <p:grpSpPr>
            <a:xfrm>
              <a:off x="4601369" y="1472233"/>
              <a:ext cx="964247" cy="1368152"/>
              <a:chOff x="1578927" y="1484784"/>
              <a:chExt cx="964247" cy="1368152"/>
            </a:xfrm>
          </p:grpSpPr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AC967744-7279-43CB-A6C0-FDDB46B9DE55}"/>
                  </a:ext>
                </a:extLst>
              </p:cNvPr>
              <p:cNvSpPr/>
              <p:nvPr/>
            </p:nvSpPr>
            <p:spPr>
              <a:xfrm>
                <a:off x="2051720" y="1484784"/>
                <a:ext cx="45719" cy="136815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CA657E51-4A11-4F4E-BFEB-EEFD3A92FB60}"/>
                  </a:ext>
                </a:extLst>
              </p:cNvPr>
              <p:cNvSpPr/>
              <p:nvPr/>
            </p:nvSpPr>
            <p:spPr>
              <a:xfrm>
                <a:off x="1578927" y="2029781"/>
                <a:ext cx="964247" cy="288032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8FF6C7EF-2FFF-42A2-82A6-A792F123A0D2}"/>
                  </a:ext>
                </a:extLst>
              </p:cNvPr>
              <p:cNvSpPr/>
              <p:nvPr/>
            </p:nvSpPr>
            <p:spPr>
              <a:xfrm>
                <a:off x="1838580" y="2101044"/>
                <a:ext cx="452246" cy="135632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B39AB785-2872-4A95-89B8-4F7D43171122}"/>
                </a:ext>
              </a:extLst>
            </p:cNvPr>
            <p:cNvGrpSpPr/>
            <p:nvPr/>
          </p:nvGrpSpPr>
          <p:grpSpPr>
            <a:xfrm>
              <a:off x="3200400" y="1350293"/>
              <a:ext cx="1176168" cy="1588579"/>
              <a:chOff x="3200400" y="1350293"/>
              <a:chExt cx="1176168" cy="1588579"/>
            </a:xfrm>
          </p:grpSpPr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D34D6610-7C74-4743-9AD7-07ECCEAB2E55}"/>
                  </a:ext>
                </a:extLst>
              </p:cNvPr>
              <p:cNvSpPr/>
              <p:nvPr/>
            </p:nvSpPr>
            <p:spPr>
              <a:xfrm>
                <a:off x="3770387" y="1472233"/>
                <a:ext cx="49262" cy="1368152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2" name="Gruppieren 11">
                <a:extLst>
                  <a:ext uri="{FF2B5EF4-FFF2-40B4-BE49-F238E27FC236}">
                    <a16:creationId xmlns:a16="http://schemas.microsoft.com/office/drawing/2014/main" id="{1F1D4BE5-96C4-4F06-9EDE-476E1395DFAA}"/>
                  </a:ext>
                </a:extLst>
              </p:cNvPr>
              <p:cNvGrpSpPr/>
              <p:nvPr/>
            </p:nvGrpSpPr>
            <p:grpSpPr>
              <a:xfrm>
                <a:off x="3200400" y="1350293"/>
                <a:ext cx="561975" cy="1584176"/>
                <a:chOff x="3200400" y="1427550"/>
                <a:chExt cx="561975" cy="1383203"/>
              </a:xfrm>
            </p:grpSpPr>
            <p:sp>
              <p:nvSpPr>
                <p:cNvPr id="23" name="Freihandform: Form 22">
                  <a:extLst>
                    <a:ext uri="{FF2B5EF4-FFF2-40B4-BE49-F238E27FC236}">
                      <a16:creationId xmlns:a16="http://schemas.microsoft.com/office/drawing/2014/main" id="{15267AD8-B732-4C48-AAF7-5872D1CC2F5F}"/>
                    </a:ext>
                  </a:extLst>
                </p:cNvPr>
                <p:cNvSpPr/>
                <p:nvPr/>
              </p:nvSpPr>
              <p:spPr>
                <a:xfrm>
                  <a:off x="3200400" y="1427550"/>
                  <a:ext cx="561975" cy="706050"/>
                </a:xfrm>
                <a:custGeom>
                  <a:avLst/>
                  <a:gdLst>
                    <a:gd name="connsiteX0" fmla="*/ 561975 w 561975"/>
                    <a:gd name="connsiteY0" fmla="*/ 134550 h 706050"/>
                    <a:gd name="connsiteX1" fmla="*/ 371475 w 561975"/>
                    <a:gd name="connsiteY1" fmla="*/ 1200 h 706050"/>
                    <a:gd name="connsiteX2" fmla="*/ 142875 w 561975"/>
                    <a:gd name="connsiteY2" fmla="*/ 86925 h 706050"/>
                    <a:gd name="connsiteX3" fmla="*/ 28575 w 561975"/>
                    <a:gd name="connsiteY3" fmla="*/ 372675 h 706050"/>
                    <a:gd name="connsiteX4" fmla="*/ 0 w 561975"/>
                    <a:gd name="connsiteY4" fmla="*/ 706050 h 70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706050">
                      <a:moveTo>
                        <a:pt x="561975" y="134550"/>
                      </a:moveTo>
                      <a:cubicBezTo>
                        <a:pt x="501650" y="71843"/>
                        <a:pt x="441325" y="9137"/>
                        <a:pt x="371475" y="1200"/>
                      </a:cubicBezTo>
                      <a:cubicBezTo>
                        <a:pt x="301625" y="-6737"/>
                        <a:pt x="200025" y="25013"/>
                        <a:pt x="142875" y="86925"/>
                      </a:cubicBezTo>
                      <a:cubicBezTo>
                        <a:pt x="85725" y="148837"/>
                        <a:pt x="52387" y="269488"/>
                        <a:pt x="28575" y="372675"/>
                      </a:cubicBezTo>
                      <a:cubicBezTo>
                        <a:pt x="4763" y="475862"/>
                        <a:pt x="2381" y="590956"/>
                        <a:pt x="0" y="706050"/>
                      </a:cubicBezTo>
                    </a:path>
                  </a:pathLst>
                </a:custGeom>
                <a:noFill/>
                <a:ln w="127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" name="Freihandform: Form 23">
                  <a:extLst>
                    <a:ext uri="{FF2B5EF4-FFF2-40B4-BE49-F238E27FC236}">
                      <a16:creationId xmlns:a16="http://schemas.microsoft.com/office/drawing/2014/main" id="{696D3543-CE32-409E-AE22-C009C6AC0965}"/>
                    </a:ext>
                  </a:extLst>
                </p:cNvPr>
                <p:cNvSpPr/>
                <p:nvPr/>
              </p:nvSpPr>
              <p:spPr>
                <a:xfrm flipV="1">
                  <a:off x="3200400" y="2104703"/>
                  <a:ext cx="561975" cy="706050"/>
                </a:xfrm>
                <a:custGeom>
                  <a:avLst/>
                  <a:gdLst>
                    <a:gd name="connsiteX0" fmla="*/ 561975 w 561975"/>
                    <a:gd name="connsiteY0" fmla="*/ 134550 h 706050"/>
                    <a:gd name="connsiteX1" fmla="*/ 371475 w 561975"/>
                    <a:gd name="connsiteY1" fmla="*/ 1200 h 706050"/>
                    <a:gd name="connsiteX2" fmla="*/ 142875 w 561975"/>
                    <a:gd name="connsiteY2" fmla="*/ 86925 h 706050"/>
                    <a:gd name="connsiteX3" fmla="*/ 28575 w 561975"/>
                    <a:gd name="connsiteY3" fmla="*/ 372675 h 706050"/>
                    <a:gd name="connsiteX4" fmla="*/ 0 w 561975"/>
                    <a:gd name="connsiteY4" fmla="*/ 706050 h 70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706050">
                      <a:moveTo>
                        <a:pt x="561975" y="134550"/>
                      </a:moveTo>
                      <a:cubicBezTo>
                        <a:pt x="501650" y="71843"/>
                        <a:pt x="441325" y="9137"/>
                        <a:pt x="371475" y="1200"/>
                      </a:cubicBezTo>
                      <a:cubicBezTo>
                        <a:pt x="301625" y="-6737"/>
                        <a:pt x="200025" y="25013"/>
                        <a:pt x="142875" y="86925"/>
                      </a:cubicBezTo>
                      <a:cubicBezTo>
                        <a:pt x="85725" y="148837"/>
                        <a:pt x="52387" y="269488"/>
                        <a:pt x="28575" y="372675"/>
                      </a:cubicBezTo>
                      <a:cubicBezTo>
                        <a:pt x="4763" y="475862"/>
                        <a:pt x="2381" y="590956"/>
                        <a:pt x="0" y="706050"/>
                      </a:cubicBezTo>
                    </a:path>
                  </a:pathLst>
                </a:custGeom>
                <a:noFill/>
                <a:ln w="127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3" name="Gruppieren 12">
                <a:extLst>
                  <a:ext uri="{FF2B5EF4-FFF2-40B4-BE49-F238E27FC236}">
                    <a16:creationId xmlns:a16="http://schemas.microsoft.com/office/drawing/2014/main" id="{8A9E8AB9-BCF5-4236-96A8-85EBB4F27D82}"/>
                  </a:ext>
                </a:extLst>
              </p:cNvPr>
              <p:cNvGrpSpPr/>
              <p:nvPr/>
            </p:nvGrpSpPr>
            <p:grpSpPr>
              <a:xfrm flipH="1">
                <a:off x="3814593" y="1354696"/>
                <a:ext cx="561975" cy="1584176"/>
                <a:chOff x="3200400" y="1427550"/>
                <a:chExt cx="561975" cy="1383203"/>
              </a:xfrm>
            </p:grpSpPr>
            <p:sp>
              <p:nvSpPr>
                <p:cNvPr id="21" name="Freihandform: Form 20">
                  <a:extLst>
                    <a:ext uri="{FF2B5EF4-FFF2-40B4-BE49-F238E27FC236}">
                      <a16:creationId xmlns:a16="http://schemas.microsoft.com/office/drawing/2014/main" id="{68BC7B69-D0DF-4668-B1CF-E88978ED18B4}"/>
                    </a:ext>
                  </a:extLst>
                </p:cNvPr>
                <p:cNvSpPr/>
                <p:nvPr/>
              </p:nvSpPr>
              <p:spPr>
                <a:xfrm>
                  <a:off x="3200400" y="1427550"/>
                  <a:ext cx="561975" cy="706050"/>
                </a:xfrm>
                <a:custGeom>
                  <a:avLst/>
                  <a:gdLst>
                    <a:gd name="connsiteX0" fmla="*/ 561975 w 561975"/>
                    <a:gd name="connsiteY0" fmla="*/ 134550 h 706050"/>
                    <a:gd name="connsiteX1" fmla="*/ 371475 w 561975"/>
                    <a:gd name="connsiteY1" fmla="*/ 1200 h 706050"/>
                    <a:gd name="connsiteX2" fmla="*/ 142875 w 561975"/>
                    <a:gd name="connsiteY2" fmla="*/ 86925 h 706050"/>
                    <a:gd name="connsiteX3" fmla="*/ 28575 w 561975"/>
                    <a:gd name="connsiteY3" fmla="*/ 372675 h 706050"/>
                    <a:gd name="connsiteX4" fmla="*/ 0 w 561975"/>
                    <a:gd name="connsiteY4" fmla="*/ 706050 h 70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706050">
                      <a:moveTo>
                        <a:pt x="561975" y="134550"/>
                      </a:moveTo>
                      <a:cubicBezTo>
                        <a:pt x="501650" y="71843"/>
                        <a:pt x="441325" y="9137"/>
                        <a:pt x="371475" y="1200"/>
                      </a:cubicBezTo>
                      <a:cubicBezTo>
                        <a:pt x="301625" y="-6737"/>
                        <a:pt x="200025" y="25013"/>
                        <a:pt x="142875" y="86925"/>
                      </a:cubicBezTo>
                      <a:cubicBezTo>
                        <a:pt x="85725" y="148837"/>
                        <a:pt x="52387" y="269488"/>
                        <a:pt x="28575" y="372675"/>
                      </a:cubicBezTo>
                      <a:cubicBezTo>
                        <a:pt x="4763" y="475862"/>
                        <a:pt x="2381" y="590956"/>
                        <a:pt x="0" y="706050"/>
                      </a:cubicBezTo>
                    </a:path>
                  </a:pathLst>
                </a:custGeom>
                <a:noFill/>
                <a:ln w="127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2" name="Freihandform: Form 21">
                  <a:extLst>
                    <a:ext uri="{FF2B5EF4-FFF2-40B4-BE49-F238E27FC236}">
                      <a16:creationId xmlns:a16="http://schemas.microsoft.com/office/drawing/2014/main" id="{58873AC2-CA06-4E15-96C0-4020EA1C598E}"/>
                    </a:ext>
                  </a:extLst>
                </p:cNvPr>
                <p:cNvSpPr/>
                <p:nvPr/>
              </p:nvSpPr>
              <p:spPr>
                <a:xfrm flipV="1">
                  <a:off x="3200400" y="2104703"/>
                  <a:ext cx="561975" cy="706050"/>
                </a:xfrm>
                <a:custGeom>
                  <a:avLst/>
                  <a:gdLst>
                    <a:gd name="connsiteX0" fmla="*/ 561975 w 561975"/>
                    <a:gd name="connsiteY0" fmla="*/ 134550 h 706050"/>
                    <a:gd name="connsiteX1" fmla="*/ 371475 w 561975"/>
                    <a:gd name="connsiteY1" fmla="*/ 1200 h 706050"/>
                    <a:gd name="connsiteX2" fmla="*/ 142875 w 561975"/>
                    <a:gd name="connsiteY2" fmla="*/ 86925 h 706050"/>
                    <a:gd name="connsiteX3" fmla="*/ 28575 w 561975"/>
                    <a:gd name="connsiteY3" fmla="*/ 372675 h 706050"/>
                    <a:gd name="connsiteX4" fmla="*/ 0 w 561975"/>
                    <a:gd name="connsiteY4" fmla="*/ 706050 h 70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1975" h="706050">
                      <a:moveTo>
                        <a:pt x="561975" y="134550"/>
                      </a:moveTo>
                      <a:cubicBezTo>
                        <a:pt x="501650" y="71843"/>
                        <a:pt x="441325" y="9137"/>
                        <a:pt x="371475" y="1200"/>
                      </a:cubicBezTo>
                      <a:cubicBezTo>
                        <a:pt x="301625" y="-6737"/>
                        <a:pt x="200025" y="25013"/>
                        <a:pt x="142875" y="86925"/>
                      </a:cubicBezTo>
                      <a:cubicBezTo>
                        <a:pt x="85725" y="148837"/>
                        <a:pt x="52387" y="269488"/>
                        <a:pt x="28575" y="372675"/>
                      </a:cubicBezTo>
                      <a:cubicBezTo>
                        <a:pt x="4763" y="475862"/>
                        <a:pt x="2381" y="590956"/>
                        <a:pt x="0" y="706050"/>
                      </a:cubicBezTo>
                    </a:path>
                  </a:pathLst>
                </a:custGeom>
                <a:noFill/>
                <a:ln w="127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D26C0C93-6F53-4463-93C3-F73F6F4FCEA5}"/>
                  </a:ext>
                </a:extLst>
              </p:cNvPr>
              <p:cNvGrpSpPr/>
              <p:nvPr/>
            </p:nvGrpSpPr>
            <p:grpSpPr>
              <a:xfrm>
                <a:off x="3365213" y="1603383"/>
                <a:ext cx="841814" cy="1136985"/>
                <a:chOff x="3352797" y="1502692"/>
                <a:chExt cx="1176171" cy="1588580"/>
              </a:xfrm>
            </p:grpSpPr>
            <p:grpSp>
              <p:nvGrpSpPr>
                <p:cNvPr id="15" name="Gruppieren 14">
                  <a:extLst>
                    <a:ext uri="{FF2B5EF4-FFF2-40B4-BE49-F238E27FC236}">
                      <a16:creationId xmlns:a16="http://schemas.microsoft.com/office/drawing/2014/main" id="{30C33878-424E-4581-BAD4-505C0CE5AA2F}"/>
                    </a:ext>
                  </a:extLst>
                </p:cNvPr>
                <p:cNvGrpSpPr/>
                <p:nvPr/>
              </p:nvGrpSpPr>
              <p:grpSpPr>
                <a:xfrm>
                  <a:off x="3352797" y="1502692"/>
                  <a:ext cx="561975" cy="1584176"/>
                  <a:chOff x="3200399" y="1427547"/>
                  <a:chExt cx="561976" cy="1383206"/>
                </a:xfrm>
              </p:grpSpPr>
              <p:sp>
                <p:nvSpPr>
                  <p:cNvPr id="19" name="Freihandform: Form 18">
                    <a:extLst>
                      <a:ext uri="{FF2B5EF4-FFF2-40B4-BE49-F238E27FC236}">
                        <a16:creationId xmlns:a16="http://schemas.microsoft.com/office/drawing/2014/main" id="{6CBE7DDE-F6C6-4D38-A012-86ED5FED8342}"/>
                      </a:ext>
                    </a:extLst>
                  </p:cNvPr>
                  <p:cNvSpPr/>
                  <p:nvPr/>
                </p:nvSpPr>
                <p:spPr>
                  <a:xfrm>
                    <a:off x="3200400" y="1427550"/>
                    <a:ext cx="561975" cy="706050"/>
                  </a:xfrm>
                  <a:custGeom>
                    <a:avLst/>
                    <a:gdLst>
                      <a:gd name="connsiteX0" fmla="*/ 561975 w 561975"/>
                      <a:gd name="connsiteY0" fmla="*/ 134550 h 706050"/>
                      <a:gd name="connsiteX1" fmla="*/ 371475 w 561975"/>
                      <a:gd name="connsiteY1" fmla="*/ 1200 h 706050"/>
                      <a:gd name="connsiteX2" fmla="*/ 142875 w 561975"/>
                      <a:gd name="connsiteY2" fmla="*/ 86925 h 706050"/>
                      <a:gd name="connsiteX3" fmla="*/ 28575 w 561975"/>
                      <a:gd name="connsiteY3" fmla="*/ 372675 h 706050"/>
                      <a:gd name="connsiteX4" fmla="*/ 0 w 561975"/>
                      <a:gd name="connsiteY4" fmla="*/ 706050 h 706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1975" h="706050">
                        <a:moveTo>
                          <a:pt x="561975" y="134550"/>
                        </a:moveTo>
                        <a:cubicBezTo>
                          <a:pt x="501650" y="71843"/>
                          <a:pt x="441325" y="9137"/>
                          <a:pt x="371475" y="1200"/>
                        </a:cubicBezTo>
                        <a:cubicBezTo>
                          <a:pt x="301625" y="-6737"/>
                          <a:pt x="200025" y="25013"/>
                          <a:pt x="142875" y="86925"/>
                        </a:cubicBezTo>
                        <a:cubicBezTo>
                          <a:pt x="85725" y="148837"/>
                          <a:pt x="52387" y="269488"/>
                          <a:pt x="28575" y="372675"/>
                        </a:cubicBezTo>
                        <a:cubicBezTo>
                          <a:pt x="4763" y="475862"/>
                          <a:pt x="2381" y="590956"/>
                          <a:pt x="0" y="706050"/>
                        </a:cubicBezTo>
                      </a:path>
                    </a:pathLst>
                  </a:custGeom>
                  <a:noFill/>
                  <a:ln w="127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" name="Freihandform: Form 19">
                    <a:extLst>
                      <a:ext uri="{FF2B5EF4-FFF2-40B4-BE49-F238E27FC236}">
                        <a16:creationId xmlns:a16="http://schemas.microsoft.com/office/drawing/2014/main" id="{5CACD97C-DDFE-441A-93C0-0B0C73C3F2D1}"/>
                      </a:ext>
                    </a:extLst>
                  </p:cNvPr>
                  <p:cNvSpPr/>
                  <p:nvPr/>
                </p:nvSpPr>
                <p:spPr>
                  <a:xfrm flipV="1">
                    <a:off x="3200400" y="2104703"/>
                    <a:ext cx="561975" cy="706050"/>
                  </a:xfrm>
                  <a:custGeom>
                    <a:avLst/>
                    <a:gdLst>
                      <a:gd name="connsiteX0" fmla="*/ 561975 w 561975"/>
                      <a:gd name="connsiteY0" fmla="*/ 134550 h 706050"/>
                      <a:gd name="connsiteX1" fmla="*/ 371475 w 561975"/>
                      <a:gd name="connsiteY1" fmla="*/ 1200 h 706050"/>
                      <a:gd name="connsiteX2" fmla="*/ 142875 w 561975"/>
                      <a:gd name="connsiteY2" fmla="*/ 86925 h 706050"/>
                      <a:gd name="connsiteX3" fmla="*/ 28575 w 561975"/>
                      <a:gd name="connsiteY3" fmla="*/ 372675 h 706050"/>
                      <a:gd name="connsiteX4" fmla="*/ 0 w 561975"/>
                      <a:gd name="connsiteY4" fmla="*/ 706050 h 706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1975" h="706050">
                        <a:moveTo>
                          <a:pt x="561975" y="134550"/>
                        </a:moveTo>
                        <a:cubicBezTo>
                          <a:pt x="501650" y="71843"/>
                          <a:pt x="441325" y="9137"/>
                          <a:pt x="371475" y="1200"/>
                        </a:cubicBezTo>
                        <a:cubicBezTo>
                          <a:pt x="301625" y="-6737"/>
                          <a:pt x="200025" y="25013"/>
                          <a:pt x="142875" y="86925"/>
                        </a:cubicBezTo>
                        <a:cubicBezTo>
                          <a:pt x="85725" y="148837"/>
                          <a:pt x="52387" y="269488"/>
                          <a:pt x="28575" y="372675"/>
                        </a:cubicBezTo>
                        <a:cubicBezTo>
                          <a:pt x="4763" y="475862"/>
                          <a:pt x="2381" y="590956"/>
                          <a:pt x="0" y="706050"/>
                        </a:cubicBezTo>
                      </a:path>
                    </a:pathLst>
                  </a:custGeom>
                  <a:noFill/>
                  <a:ln w="127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16" name="Gruppieren 15">
                  <a:extLst>
                    <a:ext uri="{FF2B5EF4-FFF2-40B4-BE49-F238E27FC236}">
                      <a16:creationId xmlns:a16="http://schemas.microsoft.com/office/drawing/2014/main" id="{22E46189-1391-40B7-AEBF-F9D869F37A72}"/>
                    </a:ext>
                  </a:extLst>
                </p:cNvPr>
                <p:cNvGrpSpPr/>
                <p:nvPr/>
              </p:nvGrpSpPr>
              <p:grpSpPr>
                <a:xfrm flipH="1">
                  <a:off x="3966993" y="1507096"/>
                  <a:ext cx="561975" cy="1584176"/>
                  <a:chOff x="3200400" y="1427550"/>
                  <a:chExt cx="561975" cy="1383203"/>
                </a:xfrm>
              </p:grpSpPr>
              <p:sp>
                <p:nvSpPr>
                  <p:cNvPr id="17" name="Freihandform: Form 16">
                    <a:extLst>
                      <a:ext uri="{FF2B5EF4-FFF2-40B4-BE49-F238E27FC236}">
                        <a16:creationId xmlns:a16="http://schemas.microsoft.com/office/drawing/2014/main" id="{0E2C2173-456D-43FA-9BFE-47FA1899B62F}"/>
                      </a:ext>
                    </a:extLst>
                  </p:cNvPr>
                  <p:cNvSpPr/>
                  <p:nvPr/>
                </p:nvSpPr>
                <p:spPr>
                  <a:xfrm>
                    <a:off x="3200400" y="1427550"/>
                    <a:ext cx="561975" cy="706050"/>
                  </a:xfrm>
                  <a:custGeom>
                    <a:avLst/>
                    <a:gdLst>
                      <a:gd name="connsiteX0" fmla="*/ 561975 w 561975"/>
                      <a:gd name="connsiteY0" fmla="*/ 134550 h 706050"/>
                      <a:gd name="connsiteX1" fmla="*/ 371475 w 561975"/>
                      <a:gd name="connsiteY1" fmla="*/ 1200 h 706050"/>
                      <a:gd name="connsiteX2" fmla="*/ 142875 w 561975"/>
                      <a:gd name="connsiteY2" fmla="*/ 86925 h 706050"/>
                      <a:gd name="connsiteX3" fmla="*/ 28575 w 561975"/>
                      <a:gd name="connsiteY3" fmla="*/ 372675 h 706050"/>
                      <a:gd name="connsiteX4" fmla="*/ 0 w 561975"/>
                      <a:gd name="connsiteY4" fmla="*/ 706050 h 706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1975" h="706050">
                        <a:moveTo>
                          <a:pt x="561975" y="134550"/>
                        </a:moveTo>
                        <a:cubicBezTo>
                          <a:pt x="501650" y="71843"/>
                          <a:pt x="441325" y="9137"/>
                          <a:pt x="371475" y="1200"/>
                        </a:cubicBezTo>
                        <a:cubicBezTo>
                          <a:pt x="301625" y="-6737"/>
                          <a:pt x="200025" y="25013"/>
                          <a:pt x="142875" y="86925"/>
                        </a:cubicBezTo>
                        <a:cubicBezTo>
                          <a:pt x="85725" y="148837"/>
                          <a:pt x="52387" y="269488"/>
                          <a:pt x="28575" y="372675"/>
                        </a:cubicBezTo>
                        <a:cubicBezTo>
                          <a:pt x="4763" y="475862"/>
                          <a:pt x="2381" y="590956"/>
                          <a:pt x="0" y="706050"/>
                        </a:cubicBezTo>
                      </a:path>
                    </a:pathLst>
                  </a:custGeom>
                  <a:noFill/>
                  <a:ln w="127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8" name="Freihandform: Form 17">
                    <a:extLst>
                      <a:ext uri="{FF2B5EF4-FFF2-40B4-BE49-F238E27FC236}">
                        <a16:creationId xmlns:a16="http://schemas.microsoft.com/office/drawing/2014/main" id="{229FC765-8967-4FD9-8B62-DE170B877DA7}"/>
                      </a:ext>
                    </a:extLst>
                  </p:cNvPr>
                  <p:cNvSpPr/>
                  <p:nvPr/>
                </p:nvSpPr>
                <p:spPr>
                  <a:xfrm flipV="1">
                    <a:off x="3200400" y="2104703"/>
                    <a:ext cx="561975" cy="706050"/>
                  </a:xfrm>
                  <a:custGeom>
                    <a:avLst/>
                    <a:gdLst>
                      <a:gd name="connsiteX0" fmla="*/ 561975 w 561975"/>
                      <a:gd name="connsiteY0" fmla="*/ 134550 h 706050"/>
                      <a:gd name="connsiteX1" fmla="*/ 371475 w 561975"/>
                      <a:gd name="connsiteY1" fmla="*/ 1200 h 706050"/>
                      <a:gd name="connsiteX2" fmla="*/ 142875 w 561975"/>
                      <a:gd name="connsiteY2" fmla="*/ 86925 h 706050"/>
                      <a:gd name="connsiteX3" fmla="*/ 28575 w 561975"/>
                      <a:gd name="connsiteY3" fmla="*/ 372675 h 706050"/>
                      <a:gd name="connsiteX4" fmla="*/ 0 w 561975"/>
                      <a:gd name="connsiteY4" fmla="*/ 706050 h 706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61975" h="706050">
                        <a:moveTo>
                          <a:pt x="561975" y="134550"/>
                        </a:moveTo>
                        <a:cubicBezTo>
                          <a:pt x="501650" y="71843"/>
                          <a:pt x="441325" y="9137"/>
                          <a:pt x="371475" y="1200"/>
                        </a:cubicBezTo>
                        <a:cubicBezTo>
                          <a:pt x="301625" y="-6737"/>
                          <a:pt x="200025" y="25013"/>
                          <a:pt x="142875" y="86925"/>
                        </a:cubicBezTo>
                        <a:cubicBezTo>
                          <a:pt x="85725" y="148837"/>
                          <a:pt x="52387" y="269488"/>
                          <a:pt x="28575" y="372675"/>
                        </a:cubicBezTo>
                        <a:cubicBezTo>
                          <a:pt x="4763" y="475862"/>
                          <a:pt x="2381" y="590956"/>
                          <a:pt x="0" y="706050"/>
                        </a:cubicBezTo>
                      </a:path>
                    </a:pathLst>
                  </a:custGeom>
                  <a:noFill/>
                  <a:ln w="12700"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22BFA4B-457B-48FC-9E56-12A346289FB1}"/>
                </a:ext>
              </a:extLst>
            </p:cNvPr>
            <p:cNvSpPr txBox="1"/>
            <p:nvPr/>
          </p:nvSpPr>
          <p:spPr>
            <a:xfrm>
              <a:off x="5868143" y="1754612"/>
              <a:ext cx="827090" cy="902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…</a:t>
              </a:r>
            </a:p>
          </p:txBody>
        </p:sp>
      </p:grpSp>
      <p:sp>
        <p:nvSpPr>
          <p:cNvPr id="28" name="Fußzeilenplatzhalter 3">
            <a:extLst>
              <a:ext uri="{FF2B5EF4-FFF2-40B4-BE49-F238E27FC236}">
                <a16:creationId xmlns:a16="http://schemas.microsoft.com/office/drawing/2014/main" id="{8EC94415-0B99-4464-9B6B-2E2E223DE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91700AE-DE95-42EA-9981-6177AD2321F9}"/>
              </a:ext>
            </a:extLst>
          </p:cNvPr>
          <p:cNvSpPr txBox="1"/>
          <p:nvPr/>
        </p:nvSpPr>
        <p:spPr>
          <a:xfrm>
            <a:off x="6156176" y="2020798"/>
            <a:ext cx="10967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Abbildung: M. Theis</a:t>
            </a:r>
          </a:p>
        </p:txBody>
      </p:sp>
    </p:spTree>
    <p:extLst>
      <p:ext uri="{BB962C8B-B14F-4D97-AF65-F5344CB8AC3E}">
        <p14:creationId xmlns:p14="http://schemas.microsoft.com/office/powerpoint/2010/main" val="302224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033F49F-526E-488A-90F4-119065ECF0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Erklärung von Interferenz ist in beiden Konzepten möglich</a:t>
            </a:r>
          </a:p>
          <a:p>
            <a:pPr>
              <a:spcBef>
                <a:spcPts val="1200"/>
              </a:spcBef>
            </a:pPr>
            <a:r>
              <a:rPr lang="de-DE" b="1" dirty="0"/>
              <a:t>Vorteile Gangunterschied:</a:t>
            </a:r>
          </a:p>
          <a:p>
            <a:pPr lvl="1"/>
            <a:r>
              <a:rPr lang="de-DE" dirty="0"/>
              <a:t>spart die Zeit für das Zeigermodell ein</a:t>
            </a:r>
            <a:br>
              <a:rPr lang="de-DE" dirty="0"/>
            </a:br>
            <a:r>
              <a:rPr lang="de-DE" dirty="0"/>
              <a:t>(Zeigermodell wird vom BP 2016 nicht verlangt)</a:t>
            </a:r>
          </a:p>
          <a:p>
            <a:pPr lvl="1"/>
            <a:r>
              <a:rPr lang="de-DE" dirty="0"/>
              <a:t>reicht aus zur Erklärung von:</a:t>
            </a:r>
            <a:br>
              <a:rPr lang="de-DE" dirty="0"/>
            </a:br>
            <a:r>
              <a:rPr lang="de-DE" dirty="0"/>
              <a:t>Maxima / Minima beim Doppel- und Einzelspalt,</a:t>
            </a:r>
            <a:br>
              <a:rPr lang="de-DE" dirty="0"/>
            </a:br>
            <a:r>
              <a:rPr lang="de-DE" dirty="0"/>
              <a:t>Hauptmaxima beim Gitter</a:t>
            </a:r>
          </a:p>
          <a:p>
            <a:pPr>
              <a:spcBef>
                <a:spcPts val="1200"/>
              </a:spcBef>
            </a:pPr>
            <a:r>
              <a:rPr lang="de-DE" b="1" dirty="0"/>
              <a:t>Vorteile Zeigermodell:</a:t>
            </a:r>
          </a:p>
          <a:p>
            <a:pPr lvl="1"/>
            <a:r>
              <a:rPr lang="de-DE" dirty="0"/>
              <a:t>greift Zeigermodell der Schwingungen wieder auf </a:t>
            </a:r>
            <a:br>
              <a:rPr lang="de-DE" dirty="0"/>
            </a:br>
            <a:r>
              <a:rPr lang="de-DE" dirty="0">
                <a:solidFill>
                  <a:srgbClr val="336600"/>
                </a:solidFill>
                <a:sym typeface="Wingdings" panose="05000000000000000000" pitchFamily="2" charset="2"/>
              </a:rPr>
              <a:t> vgl. ZPG-Material, Kap. 3 (M. Ziegler)</a:t>
            </a:r>
            <a:endParaRPr lang="de-DE" dirty="0">
              <a:solidFill>
                <a:srgbClr val="336600"/>
              </a:solidFill>
            </a:endParaRPr>
          </a:p>
          <a:p>
            <a:pPr lvl="1"/>
            <a:r>
              <a:rPr lang="de-DE" dirty="0"/>
              <a:t>verdeutlicht räumliche u. zeitliche Periodizität bei Wellen</a:t>
            </a:r>
          </a:p>
          <a:p>
            <a:pPr lvl="1"/>
            <a:r>
              <a:rPr lang="de-DE" dirty="0"/>
              <a:t>verdeutlicht Phase bei der Reflexion </a:t>
            </a:r>
          </a:p>
          <a:p>
            <a:pPr lvl="1"/>
            <a:r>
              <a:rPr lang="de-DE" dirty="0"/>
              <a:t>Nebenmaxima beim Mehrfachspalt /Überlagerung </a:t>
            </a:r>
            <a:br>
              <a:rPr lang="de-DE" dirty="0"/>
            </a:br>
            <a:r>
              <a:rPr lang="de-DE" dirty="0"/>
              <a:t>mehrere Wellen (keine Pflichtthemen im BP 2016)</a:t>
            </a:r>
          </a:p>
          <a:p>
            <a:pPr lvl="1"/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22E6E3E-CBC7-45E4-8543-342D58C29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Wellen: Zeigerdarstellung versus Gangunterschied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05F92C9D-EE54-45A3-A9A9-F4DCFFD09641}"/>
              </a:ext>
            </a:extLst>
          </p:cNvPr>
          <p:cNvGrpSpPr/>
          <p:nvPr/>
        </p:nvGrpSpPr>
        <p:grpSpPr>
          <a:xfrm>
            <a:off x="6690590" y="1413566"/>
            <a:ext cx="2273898" cy="1150549"/>
            <a:chOff x="2493909" y="2367930"/>
            <a:chExt cx="2273898" cy="1150549"/>
          </a:xfrm>
        </p:grpSpPr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C59077F6-B717-400D-A7CC-71875F0A8B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0296"/>
            <a:stretch/>
          </p:blipFill>
          <p:spPr>
            <a:xfrm>
              <a:off x="2493909" y="2420888"/>
              <a:ext cx="2273898" cy="1097591"/>
            </a:xfrm>
            <a:prstGeom prst="rect">
              <a:avLst/>
            </a:prstGeom>
          </p:spPr>
        </p:pic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44F44699-79B3-4D2F-BD26-913BBE0A51A4}"/>
                </a:ext>
              </a:extLst>
            </p:cNvPr>
            <p:cNvCxnSpPr/>
            <p:nvPr/>
          </p:nvCxnSpPr>
          <p:spPr>
            <a:xfrm>
              <a:off x="3131840" y="2367930"/>
              <a:ext cx="0" cy="108012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E5B2066A-C7FC-4CC4-A90F-A037D0B4F021}"/>
                </a:ext>
              </a:extLst>
            </p:cNvPr>
            <p:cNvCxnSpPr/>
            <p:nvPr/>
          </p:nvCxnSpPr>
          <p:spPr>
            <a:xfrm>
              <a:off x="3312815" y="2367930"/>
              <a:ext cx="0" cy="108012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3B42FA2B-92CF-4B09-9307-D43D3AB37ED7}"/>
              </a:ext>
            </a:extLst>
          </p:cNvPr>
          <p:cNvGrpSpPr/>
          <p:nvPr/>
        </p:nvGrpSpPr>
        <p:grpSpPr>
          <a:xfrm>
            <a:off x="6724603" y="3571437"/>
            <a:ext cx="2239885" cy="433627"/>
            <a:chOff x="6052540" y="3446471"/>
            <a:chExt cx="2239885" cy="433627"/>
          </a:xfrm>
        </p:grpSpPr>
        <p:grpSp>
          <p:nvGrpSpPr>
            <p:cNvPr id="30" name="Gruppieren 29">
              <a:extLst>
                <a:ext uri="{FF2B5EF4-FFF2-40B4-BE49-F238E27FC236}">
                  <a16:creationId xmlns:a16="http://schemas.microsoft.com/office/drawing/2014/main" id="{6D495CC5-447B-45A7-88B6-71352DAA4A8A}"/>
                </a:ext>
              </a:extLst>
            </p:cNvPr>
            <p:cNvGrpSpPr/>
            <p:nvPr/>
          </p:nvGrpSpPr>
          <p:grpSpPr>
            <a:xfrm rot="2701023">
              <a:off x="7860377" y="3446473"/>
              <a:ext cx="432048" cy="432048"/>
              <a:chOff x="7812360" y="5085184"/>
              <a:chExt cx="648072" cy="648072"/>
            </a:xfrm>
          </p:grpSpPr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3D473E9A-D3AD-4CE5-9AA8-B90C6E722ABB}"/>
                  </a:ext>
                </a:extLst>
              </p:cNvPr>
              <p:cNvSpPr/>
              <p:nvPr/>
            </p:nvSpPr>
            <p:spPr>
              <a:xfrm>
                <a:off x="7812360" y="5085184"/>
                <a:ext cx="648072" cy="64807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1" name="Gerade Verbindung mit Pfeil 40">
                <a:extLst>
                  <a:ext uri="{FF2B5EF4-FFF2-40B4-BE49-F238E27FC236}">
                    <a16:creationId xmlns:a16="http://schemas.microsoft.com/office/drawing/2014/main" id="{2539F19E-6EF4-434F-A04F-63C0F5E54BEE}"/>
                  </a:ext>
                </a:extLst>
              </p:cNvPr>
              <p:cNvCxnSpPr>
                <a:cxnSpLocks/>
                <a:endCxn id="40" idx="7"/>
              </p:cNvCxnSpPr>
              <p:nvPr/>
            </p:nvCxnSpPr>
            <p:spPr>
              <a:xfrm flipV="1">
                <a:off x="8136396" y="5180092"/>
                <a:ext cx="229128" cy="2291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uppieren 30">
              <a:extLst>
                <a:ext uri="{FF2B5EF4-FFF2-40B4-BE49-F238E27FC236}">
                  <a16:creationId xmlns:a16="http://schemas.microsoft.com/office/drawing/2014/main" id="{C8385CA8-4BC5-4465-B709-C1BF1D6B31A9}"/>
                </a:ext>
              </a:extLst>
            </p:cNvPr>
            <p:cNvGrpSpPr/>
            <p:nvPr/>
          </p:nvGrpSpPr>
          <p:grpSpPr>
            <a:xfrm>
              <a:off x="7257764" y="3448049"/>
              <a:ext cx="432048" cy="432048"/>
              <a:chOff x="7812360" y="5085184"/>
              <a:chExt cx="648072" cy="648072"/>
            </a:xfrm>
          </p:grpSpPr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EE3B76A6-1D77-4CA4-85E4-EA8EE26972EA}"/>
                  </a:ext>
                </a:extLst>
              </p:cNvPr>
              <p:cNvSpPr/>
              <p:nvPr/>
            </p:nvSpPr>
            <p:spPr>
              <a:xfrm>
                <a:off x="7812360" y="5085184"/>
                <a:ext cx="648072" cy="64807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9" name="Gerade Verbindung mit Pfeil 38">
                <a:extLst>
                  <a:ext uri="{FF2B5EF4-FFF2-40B4-BE49-F238E27FC236}">
                    <a16:creationId xmlns:a16="http://schemas.microsoft.com/office/drawing/2014/main" id="{15C39054-03E3-458F-BC2C-E47CDF1A1E95}"/>
                  </a:ext>
                </a:extLst>
              </p:cNvPr>
              <p:cNvCxnSpPr>
                <a:cxnSpLocks/>
                <a:endCxn id="38" idx="7"/>
              </p:cNvCxnSpPr>
              <p:nvPr/>
            </p:nvCxnSpPr>
            <p:spPr>
              <a:xfrm flipV="1">
                <a:off x="8136396" y="5180092"/>
                <a:ext cx="229128" cy="2291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393577E3-6AD4-4128-8117-2C5251EAF714}"/>
                </a:ext>
              </a:extLst>
            </p:cNvPr>
            <p:cNvGrpSpPr/>
            <p:nvPr/>
          </p:nvGrpSpPr>
          <p:grpSpPr>
            <a:xfrm rot="18909481">
              <a:off x="6655152" y="3446471"/>
              <a:ext cx="432048" cy="432048"/>
              <a:chOff x="7812360" y="5085184"/>
              <a:chExt cx="648072" cy="648072"/>
            </a:xfrm>
          </p:grpSpPr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2A103013-096B-4650-B07D-71A769A53E67}"/>
                  </a:ext>
                </a:extLst>
              </p:cNvPr>
              <p:cNvSpPr/>
              <p:nvPr/>
            </p:nvSpPr>
            <p:spPr>
              <a:xfrm>
                <a:off x="7812360" y="5085184"/>
                <a:ext cx="648072" cy="64807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7" name="Gerade Verbindung mit Pfeil 36">
                <a:extLst>
                  <a:ext uri="{FF2B5EF4-FFF2-40B4-BE49-F238E27FC236}">
                    <a16:creationId xmlns:a16="http://schemas.microsoft.com/office/drawing/2014/main" id="{D9BDEDA9-3BEB-456D-A934-764751E88FB1}"/>
                  </a:ext>
                </a:extLst>
              </p:cNvPr>
              <p:cNvCxnSpPr>
                <a:cxnSpLocks/>
                <a:endCxn id="36" idx="7"/>
              </p:cNvCxnSpPr>
              <p:nvPr/>
            </p:nvCxnSpPr>
            <p:spPr>
              <a:xfrm flipV="1">
                <a:off x="8136396" y="5180092"/>
                <a:ext cx="229128" cy="2291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76ABBB8B-1C9A-49F1-B1AD-7FD419256AF6}"/>
                </a:ext>
              </a:extLst>
            </p:cNvPr>
            <p:cNvGrpSpPr/>
            <p:nvPr/>
          </p:nvGrpSpPr>
          <p:grpSpPr>
            <a:xfrm rot="16200000">
              <a:off x="6052540" y="3448050"/>
              <a:ext cx="432048" cy="432048"/>
              <a:chOff x="7812360" y="5085184"/>
              <a:chExt cx="648072" cy="648072"/>
            </a:xfrm>
          </p:grpSpPr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E2FFAD4C-6000-4455-B239-4A9343F6F7C4}"/>
                  </a:ext>
                </a:extLst>
              </p:cNvPr>
              <p:cNvSpPr/>
              <p:nvPr/>
            </p:nvSpPr>
            <p:spPr>
              <a:xfrm>
                <a:off x="7812360" y="5085184"/>
                <a:ext cx="648072" cy="64807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5" name="Gerade Verbindung mit Pfeil 34">
                <a:extLst>
                  <a:ext uri="{FF2B5EF4-FFF2-40B4-BE49-F238E27FC236}">
                    <a16:creationId xmlns:a16="http://schemas.microsoft.com/office/drawing/2014/main" id="{AD349BEA-F7F7-46D2-8269-0CDE5D783BD1}"/>
                  </a:ext>
                </a:extLst>
              </p:cNvPr>
              <p:cNvCxnSpPr>
                <a:cxnSpLocks/>
                <a:endCxn id="34" idx="7"/>
              </p:cNvCxnSpPr>
              <p:nvPr/>
            </p:nvCxnSpPr>
            <p:spPr>
              <a:xfrm flipV="1">
                <a:off x="8136396" y="5180092"/>
                <a:ext cx="229128" cy="22912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Fußzeilenplatzhalter 3">
            <a:extLst>
              <a:ext uri="{FF2B5EF4-FFF2-40B4-BE49-F238E27FC236}">
                <a16:creationId xmlns:a16="http://schemas.microsoft.com/office/drawing/2014/main" id="{C8A9D370-C10F-4630-81C7-4271EFFE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951C5F8-1839-4A13-BF39-980F2204830D}"/>
              </a:ext>
            </a:extLst>
          </p:cNvPr>
          <p:cNvSpPr txBox="1"/>
          <p:nvPr/>
        </p:nvSpPr>
        <p:spPr>
          <a:xfrm>
            <a:off x="7695667" y="6059438"/>
            <a:ext cx="13324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Abbildungen: M. Theis</a:t>
            </a:r>
          </a:p>
        </p:txBody>
      </p:sp>
    </p:spTree>
    <p:extLst>
      <p:ext uri="{BB962C8B-B14F-4D97-AF65-F5344CB8AC3E}">
        <p14:creationId xmlns:p14="http://schemas.microsoft.com/office/powerpoint/2010/main" val="89408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D6CFB73-AB21-40E3-B7B0-863D37948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Didaktische Entscheidung zu Vorzeichen und Richtungen:</a:t>
            </a:r>
          </a:p>
          <a:p>
            <a:r>
              <a:rPr lang="de-DE" sz="2000" dirty="0"/>
              <a:t>Stromrichtung oder Bewegungsrichtung der Elektronen?</a:t>
            </a:r>
          </a:p>
          <a:p>
            <a:pPr marL="0" indent="0">
              <a:buNone/>
            </a:pPr>
            <a:r>
              <a:rPr lang="de-DE" sz="2000" dirty="0"/>
              <a:t>     passend dazu: Linke- oder Rechte-Hand bei der Kraft auf Draht mit </a:t>
            </a:r>
            <a:r>
              <a:rPr lang="de-DE" sz="2000" i="1" dirty="0"/>
              <a:t>I ≠ 0</a:t>
            </a:r>
          </a:p>
          <a:p>
            <a:r>
              <a:rPr lang="de-DE" sz="2000" dirty="0"/>
              <a:t>Handregel bei Lorentzkraft auf Ladungen: </a:t>
            </a:r>
            <a:br>
              <a:rPr lang="de-DE" sz="2000" dirty="0"/>
            </a:br>
            <a:r>
              <a:rPr lang="de-DE" sz="2000" dirty="0"/>
              <a:t>Stets rechte Hand plus Richtungsänderung bei neg. Ladungen </a:t>
            </a:r>
            <a:br>
              <a:rPr lang="de-DE" sz="2000" dirty="0"/>
            </a:br>
            <a:r>
              <a:rPr lang="de-DE" sz="2000" dirty="0"/>
              <a:t>oder linke Hand / rechte Hand je nach Ladungsvorzeichen?</a:t>
            </a:r>
          </a:p>
          <a:p>
            <a:r>
              <a:rPr lang="de-DE" sz="2000" dirty="0"/>
              <a:t>Separate Faustregel für Richtung des Magnetfelds einer Spule nutzen?</a:t>
            </a:r>
          </a:p>
          <a:p>
            <a:r>
              <a:rPr lang="de-DE" sz="2000" dirty="0"/>
              <a:t>Faustregel für Richtungen von </a:t>
            </a:r>
            <a:r>
              <a:rPr lang="de-DE" sz="2000" i="1" dirty="0"/>
              <a:t>E</a:t>
            </a:r>
            <a:r>
              <a:rPr lang="de-DE" sz="2000" dirty="0"/>
              <a:t> bzw. </a:t>
            </a:r>
            <a:r>
              <a:rPr lang="de-DE" sz="2000" i="1" dirty="0"/>
              <a:t>B</a:t>
            </a:r>
            <a:r>
              <a:rPr lang="de-DE" sz="2000" dirty="0"/>
              <a:t> bei den Maxwell-Gleichungen </a:t>
            </a:r>
            <a:br>
              <a:rPr lang="de-DE" sz="2000" dirty="0"/>
            </a:br>
            <a:r>
              <a:rPr lang="de-DE" sz="2000" dirty="0"/>
              <a:t>einführen?</a:t>
            </a:r>
          </a:p>
          <a:p>
            <a:r>
              <a:rPr lang="de-DE" sz="2000" dirty="0"/>
              <a:t>Rechte-Hand-Regel für die Richtungen von </a:t>
            </a:r>
            <a:r>
              <a:rPr lang="de-DE" sz="2000" i="1" dirty="0"/>
              <a:t>E, B </a:t>
            </a:r>
            <a:r>
              <a:rPr lang="de-DE" sz="2000" dirty="0"/>
              <a:t>und die Ausbreitungs-richtung einer elektromagnetischen Welle</a:t>
            </a:r>
          </a:p>
          <a:p>
            <a:r>
              <a:rPr lang="de-DE" sz="2000" dirty="0"/>
              <a:t>Wie viele unterschiedlichen Regeln einführen?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/>
              <a:t>LF / BF</a:t>
            </a:r>
            <a:br>
              <a:rPr lang="de-DE" sz="2000" dirty="0"/>
            </a:br>
            <a:endParaRPr lang="de-DE" sz="2000" dirty="0"/>
          </a:p>
          <a:p>
            <a:pPr marL="0" indent="0">
              <a:buNone/>
            </a:pPr>
            <a:r>
              <a:rPr lang="de-DE" sz="2000" dirty="0">
                <a:solidFill>
                  <a:srgbClr val="336600"/>
                </a:solidFill>
                <a:sym typeface="Wingdings" panose="05000000000000000000" pitchFamily="2" charset="2"/>
              </a:rPr>
              <a:t>Maxwellgleichungen und Richtungen </a:t>
            </a:r>
            <a:br>
              <a:rPr lang="de-DE" sz="2000" dirty="0">
                <a:solidFill>
                  <a:srgbClr val="336600"/>
                </a:solidFill>
                <a:sym typeface="Wingdings" panose="05000000000000000000" pitchFamily="2" charset="2"/>
              </a:rPr>
            </a:br>
            <a:r>
              <a:rPr lang="de-DE" sz="2000" dirty="0">
                <a:solidFill>
                  <a:srgbClr val="336600"/>
                </a:solidFill>
                <a:sym typeface="Wingdings" panose="05000000000000000000" pitchFamily="2" charset="2"/>
              </a:rPr>
              <a:t> ZPG-Material, Kap. 7 von M. Ziegler und R. </a:t>
            </a:r>
            <a:r>
              <a:rPr lang="de-DE" sz="2000">
                <a:solidFill>
                  <a:srgbClr val="336600"/>
                </a:solidFill>
                <a:sym typeface="Wingdings" panose="05000000000000000000" pitchFamily="2" charset="2"/>
              </a:rPr>
              <a:t>Piffer</a:t>
            </a:r>
            <a:endParaRPr lang="de-DE" sz="2000" dirty="0">
              <a:solidFill>
                <a:srgbClr val="336600"/>
              </a:solidFill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969687E-A849-4568-ABED-5E5A97026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Richtungen und Handregeln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2B974D43-5D82-4573-BC08-62C586687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79441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92B8CD0-2F16-45F5-8595-2FEC755A47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Was ist mit Gelenkstellen gemeint?</a:t>
            </a:r>
          </a:p>
          <a:p>
            <a:r>
              <a:rPr lang="de-DE" dirty="0"/>
              <a:t>Stellen, an denen Lehrende Entscheidungen treffen, die auch später im Kursstufenunterricht von Bedeutung sind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Was ist mit Knackpunkten gemeint?</a:t>
            </a:r>
          </a:p>
          <a:p>
            <a:r>
              <a:rPr lang="de-DE" dirty="0"/>
              <a:t>Stellen, an denen man bei genauen Nachfragen ins Grübeln kommen kann.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F89BEF-0E68-4864-A996-1C7950587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Gelenkstellen und Knackpunkte in der Kursstufe 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4FFAC89-9591-4C87-9BAA-78F17E665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10549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310A1EE-2A12-4703-8FC1-2628703D2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88" y="2754694"/>
            <a:ext cx="8712100" cy="3626634"/>
          </a:xfrm>
        </p:spPr>
        <p:txBody>
          <a:bodyPr/>
          <a:lstStyle/>
          <a:p>
            <a:r>
              <a:rPr lang="de-DE" sz="2000" dirty="0"/>
              <a:t>Der BP 2016 verwendet in Klasse 10 den Begriff </a:t>
            </a:r>
            <a:r>
              <a:rPr lang="de-DE" sz="2000" i="1" dirty="0" err="1"/>
              <a:t>E</a:t>
            </a:r>
            <a:r>
              <a:rPr lang="de-DE" sz="2000" i="1" baseline="-25000" dirty="0" err="1"/>
              <a:t>lage</a:t>
            </a:r>
            <a:r>
              <a:rPr lang="de-DE" sz="2000" i="1" dirty="0"/>
              <a:t>.</a:t>
            </a:r>
          </a:p>
          <a:p>
            <a:r>
              <a:rPr lang="de-DE" sz="2000" dirty="0"/>
              <a:t>Das lässt Raum für eine allgemeine Definition der potenziellen Energie.</a:t>
            </a:r>
          </a:p>
          <a:p>
            <a:r>
              <a:rPr lang="de-DE" sz="2000" dirty="0"/>
              <a:t>Vorschlag:</a:t>
            </a:r>
            <a:br>
              <a:rPr lang="de-DE" sz="2000" dirty="0"/>
            </a:br>
            <a:br>
              <a:rPr lang="de-DE" sz="600" dirty="0"/>
            </a:br>
            <a:r>
              <a:rPr lang="de-DE" sz="2000" dirty="0"/>
              <a:t>Die Energie, die allein von der Position eines Körpers abhängt, nennt man </a:t>
            </a:r>
            <a:r>
              <a:rPr lang="de-DE" sz="2000" b="1" dirty="0"/>
              <a:t>potenzielle Energie</a:t>
            </a:r>
            <a:r>
              <a:rPr lang="de-DE" sz="2000" dirty="0"/>
              <a:t>.</a:t>
            </a:r>
            <a:br>
              <a:rPr lang="de-DE" sz="2000" dirty="0"/>
            </a:br>
            <a:endParaRPr lang="de-DE" sz="1000" dirty="0"/>
          </a:p>
          <a:p>
            <a:pPr>
              <a:tabLst>
                <a:tab pos="357188" algn="l"/>
              </a:tabLst>
            </a:pPr>
            <a:r>
              <a:rPr lang="de-DE" sz="2000" dirty="0"/>
              <a:t>Achtung: Es handelt sich nicht um </a:t>
            </a:r>
            <a:r>
              <a:rPr lang="de-DE" sz="2000" i="1" dirty="0"/>
              <a:t>die</a:t>
            </a:r>
            <a:r>
              <a:rPr lang="de-DE" sz="2000" dirty="0"/>
              <a:t> Energie </a:t>
            </a:r>
            <a:r>
              <a:rPr lang="de-DE" sz="2000" i="1" dirty="0"/>
              <a:t>des</a:t>
            </a:r>
            <a:r>
              <a:rPr lang="de-DE" sz="2000" dirty="0"/>
              <a:t> genannten Körpers.</a:t>
            </a:r>
          </a:p>
          <a:p>
            <a:pPr>
              <a:tabLst>
                <a:tab pos="357188" algn="l"/>
              </a:tabLst>
            </a:pPr>
            <a:r>
              <a:rPr lang="de-DE" sz="2000" dirty="0"/>
              <a:t>Beispiele:</a:t>
            </a:r>
          </a:p>
          <a:p>
            <a:pPr lvl="1">
              <a:tabLst>
                <a:tab pos="357188" algn="l"/>
              </a:tabLst>
            </a:pPr>
            <a:r>
              <a:rPr lang="de-DE" sz="1600" dirty="0"/>
              <a:t>Lageenergie im Gravitationsfeld</a:t>
            </a:r>
          </a:p>
          <a:p>
            <a:pPr lvl="1">
              <a:tabLst>
                <a:tab pos="357188" algn="l"/>
              </a:tabLst>
            </a:pPr>
            <a:r>
              <a:rPr lang="de-DE" sz="1600" dirty="0"/>
              <a:t>Spannenergie einer Feder beim Federpendel (Körper </a:t>
            </a:r>
            <a:r>
              <a:rPr lang="de-DE" sz="1600" dirty="0">
                <a:sym typeface="Wingdings" panose="05000000000000000000" pitchFamily="2" charset="2"/>
              </a:rPr>
              <a:t></a:t>
            </a:r>
            <a:r>
              <a:rPr lang="de-DE" sz="1600" dirty="0"/>
              <a:t> Pendelkörper)</a:t>
            </a:r>
          </a:p>
          <a:p>
            <a:pPr lvl="1">
              <a:tabLst>
                <a:tab pos="357188" algn="l"/>
              </a:tabLst>
            </a:pPr>
            <a:r>
              <a:rPr lang="de-DE" sz="1600" dirty="0"/>
              <a:t>Potenzielle Energie eines geladenen Teilchens im elektrischen Feld 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E1F7AF-82F4-4BC0-ADD5-FFA1FBFA5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Begriffe Potenzial und potenzielle Energie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71BB5AF-7E3A-4E57-86AF-C9F71781BAD6}"/>
              </a:ext>
            </a:extLst>
          </p:cNvPr>
          <p:cNvSpPr txBox="1"/>
          <p:nvPr/>
        </p:nvSpPr>
        <p:spPr>
          <a:xfrm rot="491080">
            <a:off x="3768721" y="1793048"/>
            <a:ext cx="510614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DE" sz="2000" dirty="0">
                <a:latin typeface="+mn-lt"/>
              </a:rPr>
              <a:t>Potenzielle Energie, Spannenergie, Lageenergie</a:t>
            </a:r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bei Feder- und Fadenpendeln?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4D2138B-2774-4DC2-A1F5-42D1424FB09C}"/>
              </a:ext>
            </a:extLst>
          </p:cNvPr>
          <p:cNvSpPr txBox="1"/>
          <p:nvPr/>
        </p:nvSpPr>
        <p:spPr>
          <a:xfrm rot="21145267">
            <a:off x="262204" y="1239156"/>
            <a:ext cx="379360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</a:rPr>
              <a:t>Potenzielle Energie = Lageenergie?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E818864-BD2E-441B-B9A9-0BCA37860209}"/>
              </a:ext>
            </a:extLst>
          </p:cNvPr>
          <p:cNvSpPr txBox="1"/>
          <p:nvPr/>
        </p:nvSpPr>
        <p:spPr>
          <a:xfrm>
            <a:off x="4509515" y="1233132"/>
            <a:ext cx="4382097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</a:rPr>
              <a:t>Potenzialtopf </a:t>
            </a:r>
            <a:r>
              <a:rPr lang="de-DE" sz="2000" dirty="0">
                <a:latin typeface="+mn-lt"/>
                <a:sym typeface="Wingdings" panose="05000000000000000000" pitchFamily="2" charset="2"/>
              </a:rPr>
              <a:t>↔</a:t>
            </a:r>
            <a:r>
              <a:rPr lang="de-DE" sz="2000" dirty="0">
                <a:latin typeface="+mn-lt"/>
              </a:rPr>
              <a:t> elektrisches Potenzial?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4F4483-3A17-4BB3-AE7A-E568E615CC27}"/>
              </a:ext>
            </a:extLst>
          </p:cNvPr>
          <p:cNvSpPr txBox="1"/>
          <p:nvPr/>
        </p:nvSpPr>
        <p:spPr>
          <a:xfrm rot="21393376">
            <a:off x="523441" y="1943007"/>
            <a:ext cx="3851375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</a:rPr>
              <a:t>Was genau ist potenzielle Energie?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FF51934-5F27-4AA3-9E9C-0784BCE5CE9A}"/>
              </a:ext>
            </a:extLst>
          </p:cNvPr>
          <p:cNvSpPr/>
          <p:nvPr/>
        </p:nvSpPr>
        <p:spPr>
          <a:xfrm>
            <a:off x="611560" y="3891016"/>
            <a:ext cx="8136904" cy="72008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22C4A987-68F6-46F7-BDD1-ED33352C4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30995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310A1EE-2A12-4703-8FC1-2628703D2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88" y="1052736"/>
            <a:ext cx="8640089" cy="5256584"/>
          </a:xfrm>
        </p:spPr>
        <p:txBody>
          <a:bodyPr/>
          <a:lstStyle/>
          <a:p>
            <a:r>
              <a:rPr lang="de-DE" sz="2000" dirty="0"/>
              <a:t>Die potenzielle Energie ist nicht im Körper selbst gespeichert, sondern in einem System „außerhalb“ des Körpers:</a:t>
            </a:r>
          </a:p>
          <a:p>
            <a:pPr lvl="1"/>
            <a:r>
              <a:rPr lang="de-DE" sz="1600" dirty="0"/>
              <a:t>im Gravitationsfeld (bei der Lageenergie)</a:t>
            </a:r>
          </a:p>
          <a:p>
            <a:pPr lvl="1"/>
            <a:r>
              <a:rPr lang="de-DE" sz="1600" dirty="0"/>
              <a:t>in der gespannten Feder (beim Federpendel) </a:t>
            </a:r>
          </a:p>
          <a:p>
            <a:pPr lvl="1"/>
            <a:r>
              <a:rPr lang="de-DE" sz="1600" dirty="0"/>
              <a:t>im elektrischen Feld (bei einem geladenen Teilchen)</a:t>
            </a:r>
          </a:p>
          <a:p>
            <a:pPr>
              <a:spcAft>
                <a:spcPts val="1200"/>
              </a:spcAft>
            </a:pPr>
            <a:r>
              <a:rPr lang="de-DE" sz="2000" dirty="0"/>
              <a:t>Die potenzielle Energie ist entsprechend ein kompliziertes Konzept.</a:t>
            </a:r>
            <a:br>
              <a:rPr lang="de-DE" sz="2000" dirty="0"/>
            </a:b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dirty="0"/>
              <a:t>Bei der potenziellen Energie muss stets ein Nullniveau gewählt werden, bevor Werte angegeben werden können.</a:t>
            </a:r>
            <a:br>
              <a:rPr lang="de-DE" sz="2000" dirty="0"/>
            </a:br>
            <a:endParaRPr lang="de-DE" sz="2000" dirty="0"/>
          </a:p>
          <a:p>
            <a:r>
              <a:rPr lang="de-DE" sz="2000" dirty="0"/>
              <a:t>Man könnte, statt von potenzieller Energie auch nur von der Spann-energie der Feder, der Energie im Gravitationsfeld etc. sprechen.</a:t>
            </a:r>
          </a:p>
          <a:p>
            <a:r>
              <a:rPr lang="de-DE" sz="2000" dirty="0"/>
              <a:t>Der Begriff der potenziellen Energie steht jedoch hinter der Definition des (elektrischen) Potenzials, was für die Einführung des Begriffs spricht.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E1F7AF-82F4-4BC0-ADD5-FFA1FBFA5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Begriffe Potenzial und potenzielle Energie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D56829E-F121-4BB4-8E47-FAF4E4C76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170948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B310A1EE-2A12-4703-8FC1-2628703D243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52388" y="1052736"/>
                <a:ext cx="8640089" cy="525658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sz="2000" b="1" dirty="0"/>
                  <a:t>Vorteile der Einführung des Begriffs „potenzielle Energie“: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dirty="0"/>
                  <a:t>Definition des </a:t>
                </a:r>
                <a:r>
                  <a:rPr lang="de-DE" sz="2000" b="1" dirty="0"/>
                  <a:t>elektrischen Potenzials</a:t>
                </a:r>
                <a:r>
                  <a:rPr lang="de-DE" sz="2000" dirty="0"/>
                  <a:t>: 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𝑝𝑜𝑡</m:t>
                            </m:r>
                          </m:sub>
                        </m:sSub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de-DE" sz="2000" dirty="0"/>
              </a:p>
              <a:p>
                <a:r>
                  <a:rPr lang="de-DE" sz="2000" dirty="0"/>
                  <a:t>Hilfreiche Analogie: </a:t>
                </a:r>
                <a:r>
                  <a:rPr lang="de-DE" sz="2000" dirty="0" err="1"/>
                  <a:t>Äquipotenziallinen</a:t>
                </a:r>
                <a:r>
                  <a:rPr lang="de-DE" sz="2000" dirty="0"/>
                  <a:t> (als „elektrische Höhenlinien“) </a:t>
                </a:r>
                <a:br>
                  <a:rPr lang="de-DE" sz="2000" dirty="0"/>
                </a:br>
                <a:r>
                  <a:rPr lang="de-DE" sz="2000" dirty="0"/>
                  <a:t>und Höhenlinien auf Landkarten</a:t>
                </a:r>
                <a:br>
                  <a:rPr lang="de-DE" sz="2000" dirty="0"/>
                </a:br>
                <a:r>
                  <a:rPr lang="de-DE" sz="2000" dirty="0">
                    <a:sym typeface="Wingdings" panose="05000000000000000000" pitchFamily="2" charset="2"/>
                  </a:rPr>
                  <a:t> Hinter beiden Fällen steht das Konzept der potenziellen Energie.</a:t>
                </a:r>
              </a:p>
              <a:p>
                <a:pPr marL="0" indent="0">
                  <a:buNone/>
                </a:pPr>
                <a:br>
                  <a:rPr lang="de-DE" sz="2000" dirty="0">
                    <a:sym typeface="Wingdings" panose="05000000000000000000" pitchFamily="2" charset="2"/>
                  </a:rPr>
                </a:br>
                <a:endParaRPr lang="de-DE" sz="2000" dirty="0">
                  <a:sym typeface="Wingdings" panose="05000000000000000000" pitchFamily="2" charset="2"/>
                </a:endParaRPr>
              </a:p>
              <a:p>
                <a:r>
                  <a:rPr lang="de-DE" sz="2000" dirty="0"/>
                  <a:t>Für alle harmonischen Schwingungen 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𝑐𝑘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de-DE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de-DE" sz="20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20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e-DE" sz="2000" dirty="0"/>
                  <a:t> gilt:  </a:t>
                </a:r>
                <a:br>
                  <a:rPr lang="de-DE" sz="2000" dirty="0"/>
                </a:br>
                <a:r>
                  <a:rPr lang="de-DE" sz="2000" dirty="0"/>
                  <a:t> 		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𝒑𝒐𝒕</m:t>
                        </m:r>
                      </m:sub>
                    </m:sSub>
                    <m:r>
                      <a:rPr lang="de-DE" sz="2000" b="1" i="1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de-DE" sz="2000" b="1" i="1" dirty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de-DE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2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r>
                      <a:rPr lang="de-DE" sz="2000" b="1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20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DE" sz="2000" b="1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de-DE" sz="2000" b="1" dirty="0"/>
                  <a:t> </a:t>
                </a:r>
                <a:br>
                  <a:rPr lang="de-DE" sz="2000" dirty="0"/>
                </a:br>
                <a:r>
                  <a:rPr lang="de-DE" sz="2000" dirty="0"/>
                  <a:t>unabhängig davon, welche Energien zur potenziellen Energie beitragen (Spannenergie, Lagenenergie, beide Energieformen, …).</a:t>
                </a:r>
              </a:p>
              <a:p>
                <a:pPr marL="0" indent="0">
                  <a:buNone/>
                </a:pPr>
                <a:endParaRPr lang="de-DE" sz="2000" dirty="0"/>
              </a:p>
            </p:txBody>
          </p:sp>
        </mc:Choice>
        <mc:Fallback xmlns="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B310A1EE-2A12-4703-8FC1-2628703D24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2388" y="1052736"/>
                <a:ext cx="8640089" cy="5256584"/>
              </a:xfrm>
              <a:blipFill>
                <a:blip r:embed="rId2"/>
                <a:stretch>
                  <a:fillRect l="-705" t="-580" r="-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>
            <a:extLst>
              <a:ext uri="{FF2B5EF4-FFF2-40B4-BE49-F238E27FC236}">
                <a16:creationId xmlns:a16="http://schemas.microsoft.com/office/drawing/2014/main" id="{3DE1F7AF-82F4-4BC0-ADD5-FFA1FBFA5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Begriffe Potenzial und potenzielle Energie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F29C55E5-0DF0-4524-BC6B-B1C7DA093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101697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310A1EE-2A12-4703-8FC1-2628703D2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88" y="1052736"/>
            <a:ext cx="8640089" cy="5256584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sz="2000" b="1" dirty="0"/>
              <a:t>„Potenzial“ in der Quantenphysik / Atomphysik</a:t>
            </a:r>
          </a:p>
          <a:p>
            <a:r>
              <a:rPr lang="de-DE" sz="2000" dirty="0"/>
              <a:t>Hier ist in der Regel mit Potenzial die potenzielle Energie gemeint.</a:t>
            </a:r>
          </a:p>
          <a:p>
            <a:r>
              <a:rPr lang="de-DE" sz="2000" dirty="0"/>
              <a:t>Begriff „potenziellen Energie“ statt „Potenzial“ im Unterricht verwenden.</a:t>
            </a:r>
          </a:p>
          <a:p>
            <a:r>
              <a:rPr lang="de-DE" sz="2000" dirty="0"/>
              <a:t>Auf den Begriff des „Potenzialtopfs“ kann man im Unterricht gut </a:t>
            </a:r>
            <a:r>
              <a:rPr lang="de-DE" sz="2000" dirty="0" err="1"/>
              <a:t>ver-zichten</a:t>
            </a:r>
            <a:r>
              <a:rPr lang="de-DE" sz="2000" dirty="0"/>
              <a:t>, um Verwechslungen mit dem elektrischen Potenzial zu vermeiden.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DE1F7AF-82F4-4BC0-ADD5-FFA1FBFA57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Begriffe Potenzial und potenzielle Energie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F29C55E5-0DF0-4524-BC6B-B1C7DA093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357440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2C3BCC1-2FC8-43BC-A606-210E081EC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389" y="2060848"/>
            <a:ext cx="8784107" cy="4140465"/>
          </a:xfrm>
        </p:spPr>
        <p:txBody>
          <a:bodyPr/>
          <a:lstStyle/>
          <a:p>
            <a:r>
              <a:rPr lang="de-DE" sz="2000" dirty="0"/>
              <a:t>Der BP 2016 verlangt für das LF explizit diese Differenzialgleichungen.</a:t>
            </a:r>
          </a:p>
          <a:p>
            <a:r>
              <a:rPr lang="de-DE" sz="2000" dirty="0"/>
              <a:t>Differenzialgleichungen (</a:t>
            </a:r>
            <a:r>
              <a:rPr lang="de-DE" sz="2000" dirty="0" err="1"/>
              <a:t>DGLn</a:t>
            </a:r>
            <a:r>
              <a:rPr lang="de-DE" sz="2000" dirty="0"/>
              <a:t>) kommen im BP 2016 im Fach Mathematik dagegen nicht mehr vor. </a:t>
            </a:r>
          </a:p>
          <a:p>
            <a:pPr marL="0" indent="0">
              <a:buNone/>
            </a:pPr>
            <a:endParaRPr lang="de-DE" sz="1000" dirty="0"/>
          </a:p>
          <a:p>
            <a:pPr marL="0" indent="0">
              <a:buNone/>
            </a:pPr>
            <a:r>
              <a:rPr lang="de-DE" sz="2000" b="1" dirty="0"/>
              <a:t>Ändert sich dadurch etwas im Physikunterricht der Kursstufe?</a:t>
            </a:r>
          </a:p>
          <a:p>
            <a:r>
              <a:rPr lang="de-DE" sz="2000" b="1" dirty="0"/>
              <a:t>Nein!</a:t>
            </a:r>
            <a:r>
              <a:rPr lang="de-DE" sz="2000" dirty="0"/>
              <a:t> Auch bisher wurden </a:t>
            </a:r>
            <a:r>
              <a:rPr lang="de-DE" sz="2000" dirty="0" err="1"/>
              <a:t>DGLn</a:t>
            </a:r>
            <a:r>
              <a:rPr lang="de-DE" sz="2000" dirty="0"/>
              <a:t> in Mathematik in der Regel erst nach der Behandlung im Physikunterricht thematisiert.</a:t>
            </a:r>
          </a:p>
          <a:p>
            <a:r>
              <a:rPr lang="de-DE" sz="2000" dirty="0"/>
              <a:t>Eine kurze auf das Wesentliche beschränkte Einführung beim ersten Auftauchen einer DGL reicht aus. Zum Beispiel:</a:t>
            </a:r>
          </a:p>
          <a:p>
            <a:pPr marL="0" indent="0">
              <a:buNone/>
            </a:pPr>
            <a:r>
              <a:rPr lang="de-DE" sz="1800" dirty="0"/>
              <a:t>	Eine Gleichung, in der eine Funktion und ihre Ableitung(en) </a:t>
            </a:r>
            <a:br>
              <a:rPr lang="de-DE" sz="1800" dirty="0"/>
            </a:br>
            <a:r>
              <a:rPr lang="de-DE" sz="1800" dirty="0"/>
              <a:t>	vorkommen, nennt man eine Differenzialgleichung.</a:t>
            </a:r>
            <a:br>
              <a:rPr lang="de-DE" sz="1800" dirty="0"/>
            </a:br>
            <a:r>
              <a:rPr lang="de-DE" sz="1800" dirty="0"/>
              <a:t>	Bei einer Differenzialgleichung ist als Lösung keine Zahl</a:t>
            </a:r>
            <a:br>
              <a:rPr lang="de-DE" sz="1800" dirty="0"/>
            </a:br>
            <a:r>
              <a:rPr lang="de-DE" sz="1800" dirty="0"/>
              <a:t>	gesucht sondern eine Funktion.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7FD09A8-E368-4017-809A-2CD9715AE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Differenzialgleichungen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EE3B04-558C-4B61-BF97-1F0075BB482A}"/>
                  </a:ext>
                </a:extLst>
              </p:cNvPr>
              <p:cNvSpPr txBox="1"/>
              <p:nvPr/>
            </p:nvSpPr>
            <p:spPr>
              <a:xfrm rot="20925620">
                <a:off x="799892" y="1150493"/>
                <a:ext cx="2173352" cy="6685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</m:acc>
                      <m:d>
                        <m:d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EE3B04-558C-4B61-BF97-1F0075BB4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25620">
                <a:off x="799892" y="1150493"/>
                <a:ext cx="2173352" cy="6685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2A9B2E-1A81-4D90-9ABB-0FBFE8D4D652}"/>
                  </a:ext>
                </a:extLst>
              </p:cNvPr>
              <p:cNvSpPr txBox="1"/>
              <p:nvPr/>
            </p:nvSpPr>
            <p:spPr>
              <a:xfrm rot="21360228">
                <a:off x="5811210" y="1072452"/>
                <a:ext cx="2558906" cy="67056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</m:acc>
                      <m:d>
                        <m:d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2A9B2E-1A81-4D90-9ABB-0FBFE8D4D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60228">
                <a:off x="5811210" y="1072452"/>
                <a:ext cx="2558906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51BAB1D-4FC9-4558-8470-56D39AB04FC8}"/>
                  </a:ext>
                </a:extLst>
              </p:cNvPr>
              <p:cNvSpPr txBox="1"/>
              <p:nvPr/>
            </p:nvSpPr>
            <p:spPr>
              <a:xfrm rot="506398">
                <a:off x="3356176" y="1150001"/>
                <a:ext cx="2173352" cy="61946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</m:acc>
                      <m:d>
                        <m:dPr>
                          <m:ctrlPr>
                            <a:rPr lang="de-DE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den>
                      </m:f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51BAB1D-4FC9-4558-8470-56D39AB04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06398">
                <a:off x="3356176" y="1150001"/>
                <a:ext cx="2173352" cy="619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EEE0CDF4-A926-434C-B2A4-2ED69A5A8CEA}"/>
              </a:ext>
            </a:extLst>
          </p:cNvPr>
          <p:cNvSpPr/>
          <p:nvPr/>
        </p:nvSpPr>
        <p:spPr>
          <a:xfrm>
            <a:off x="1125448" y="4993511"/>
            <a:ext cx="6264696" cy="1188137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F2E0F0DC-AC64-4439-B780-9B852F71C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209111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82C3BCC1-2FC8-43BC-A606-210E081EC93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52389" y="1952831"/>
                <a:ext cx="8891611" cy="4356489"/>
              </a:xfrm>
            </p:spPr>
            <p:txBody>
              <a:bodyPr/>
              <a:lstStyle/>
              <a:p>
                <a:r>
                  <a:rPr lang="de-DE" sz="2000" dirty="0"/>
                  <a:t>Das Konzept der DGL ist in den Natur- und den Ingenieurwissenschaften extrem bedeutend.</a:t>
                </a:r>
              </a:p>
              <a:p>
                <a:r>
                  <a:rPr lang="de-DE" sz="2000" dirty="0"/>
                  <a:t>Es bietet sich daher im Physikunterricht an, neben obigen Schwingungs-</a:t>
                </a:r>
                <a:r>
                  <a:rPr lang="de-DE" sz="2000" dirty="0" err="1"/>
                  <a:t>DGLn</a:t>
                </a:r>
                <a:r>
                  <a:rPr lang="de-DE" sz="2000" dirty="0"/>
                  <a:t> mindestens eine andere DGL als Vertiefung zu behandeln.</a:t>
                </a:r>
              </a:p>
              <a:p>
                <a:pPr lvl="1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zum Beispiel DGL für das Entladen eines Kondensators</a:t>
                </a:r>
                <a:br>
                  <a:rPr lang="de-DE" dirty="0">
                    <a:sym typeface="Wingdings" panose="05000000000000000000" pitchFamily="2" charset="2"/>
                  </a:rPr>
                </a:b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f>
                      <m:fPr>
                        <m:ctrlP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⋅</m:t>
                        </m:r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den>
                    </m:f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⋅</m:t>
                    </m:r>
                    <m:r>
                      <a:rPr lang="de-DE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de-DE" dirty="0">
                    <a:sym typeface="Wingdings" panose="05000000000000000000" pitchFamily="2" charset="2"/>
                  </a:rPr>
                </a:b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sym typeface="Wingdings" panose="05000000000000000000" pitchFamily="2" charset="2"/>
                  </a:rPr>
                  <a:t>einfache DGL mit leicht zu findender Lösung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pPr lvl="1" indent="-342900">
                  <a:buFont typeface="Wingdings" panose="05000000000000000000" pitchFamily="2" charset="2"/>
                  <a:buChar char="à"/>
                </a:pPr>
                <a:r>
                  <a:rPr lang="de-DE" dirty="0">
                    <a:sym typeface="Wingdings" panose="05000000000000000000" pitchFamily="2" charset="2"/>
                  </a:rPr>
                  <a:t> eventuell DGL für das Laden eines Kondensators</a:t>
                </a:r>
              </a:p>
              <a:p>
                <a:pPr marL="400050" lvl="1" indent="0">
                  <a:buNone/>
                </a:pPr>
                <a:r>
                  <a:rPr lang="de-DE" sz="2000" dirty="0"/>
                  <a:t>      </a:t>
                </a:r>
                <a:r>
                  <a:rPr lang="de-DE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DGL ist komplexer</a:t>
                </a:r>
                <a:r>
                  <a:rPr lang="de-DE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𝑈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>
                                    <a:lumMod val="50000"/>
                                    <a:lumOff val="50000"/>
                                  </a:schemeClr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de-DE" i="1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</m:den>
                    </m:f>
                    <m:r>
                      <a:rPr lang="de-DE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f>
                      <m:fPr>
                        <m:ctrlP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𝑅</m:t>
                        </m:r>
                        <m: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⋅</m:t>
                        </m:r>
                        <m:r>
                          <a:rPr lang="de-DE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den>
                    </m:f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⋅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de-DE" i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de-DE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</a:br>
                <a:r>
                  <a:rPr lang="de-DE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     Synergieeffekte mit Mathematik sind nicht mehr gegeben!</a:t>
                </a:r>
              </a:p>
              <a:p>
                <a:r>
                  <a:rPr lang="de-DE" sz="2000" dirty="0"/>
                  <a:t>Keine formalen Lösungsmethoden unterrichten. Lösen der DGL durch „Erraten“ einer passenden Funktion und Probe.</a:t>
                </a:r>
              </a:p>
            </p:txBody>
          </p:sp>
        </mc:Choice>
        <mc:Fallback xmlns="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82C3BCC1-2FC8-43BC-A606-210E081EC9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2389" y="1952831"/>
                <a:ext cx="8891611" cy="4356489"/>
              </a:xfrm>
              <a:blipFill>
                <a:blip r:embed="rId3"/>
                <a:stretch>
                  <a:fillRect l="-617" t="-559" b="-20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>
            <a:extLst>
              <a:ext uri="{FF2B5EF4-FFF2-40B4-BE49-F238E27FC236}">
                <a16:creationId xmlns:a16="http://schemas.microsoft.com/office/drawing/2014/main" id="{E7FD09A8-E368-4017-809A-2CD9715AE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Differenzialgleichungen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EE3B04-558C-4B61-BF97-1F0075BB482A}"/>
                  </a:ext>
                </a:extLst>
              </p:cNvPr>
              <p:cNvSpPr txBox="1"/>
              <p:nvPr/>
            </p:nvSpPr>
            <p:spPr>
              <a:xfrm rot="20925620">
                <a:off x="799892" y="1150493"/>
                <a:ext cx="2173352" cy="66858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</m:acc>
                      <m:d>
                        <m:d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CEE3B04-558C-4B61-BF97-1F0075BB4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25620">
                <a:off x="799892" y="1150493"/>
                <a:ext cx="2173352" cy="668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2A9B2E-1A81-4D90-9ABB-0FBFE8D4D652}"/>
                  </a:ext>
                </a:extLst>
              </p:cNvPr>
              <p:cNvSpPr txBox="1"/>
              <p:nvPr/>
            </p:nvSpPr>
            <p:spPr>
              <a:xfrm rot="21360228">
                <a:off x="5811210" y="1072452"/>
                <a:ext cx="2558906" cy="67056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𝑄</m:t>
                          </m:r>
                        </m:e>
                      </m:acc>
                      <m:d>
                        <m:d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𝐿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92A9B2E-1A81-4D90-9ABB-0FBFE8D4D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60228">
                <a:off x="5811210" y="1072452"/>
                <a:ext cx="2558906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51BAB1D-4FC9-4558-8470-56D39AB04FC8}"/>
                  </a:ext>
                </a:extLst>
              </p:cNvPr>
              <p:cNvSpPr txBox="1"/>
              <p:nvPr/>
            </p:nvSpPr>
            <p:spPr>
              <a:xfrm rot="506398">
                <a:off x="3356176" y="1150001"/>
                <a:ext cx="2173352" cy="61946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e>
                      </m:acc>
                      <m:d>
                        <m:d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</m:d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 </m:t>
                      </m:r>
                      <m:f>
                        <m:fPr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de-DE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den>
                      </m:f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51BAB1D-4FC9-4558-8470-56D39AB04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06398">
                <a:off x="3356176" y="1150001"/>
                <a:ext cx="2173352" cy="6194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A0DDEBC9-23F6-4975-9C53-53AD27FC2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</p:spTree>
    <p:extLst>
      <p:ext uri="{BB962C8B-B14F-4D97-AF65-F5344CB8AC3E}">
        <p14:creationId xmlns:p14="http://schemas.microsoft.com/office/powerpoint/2010/main" val="176474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6CE70C20-4D8C-4909-BDA4-6F89EDEEDAD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b="1" dirty="0"/>
                  <a:t>Elektromagnetischer Schwingkreis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de-DE" sz="1000" dirty="0"/>
                  <a:t> </a:t>
                </a:r>
              </a:p>
              <a:p>
                <a:pPr>
                  <a:spcBef>
                    <a:spcPts val="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de-DE" sz="2000" b="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)=−</m:t>
                    </m:r>
                    <m:r>
                      <a:rPr lang="de-DE" sz="2000" b="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de-DE" sz="2000" b="0" i="1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̇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2000" dirty="0"/>
                  <a:t> </a:t>
                </a:r>
              </a:p>
              <a:p>
                <a:pPr marL="0" indent="0">
                  <a:buNone/>
                </a:pPr>
                <a:r>
                  <a:rPr lang="de-DE" sz="2000" dirty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de-DE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0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̈"/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2000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de-DE" sz="1000" dirty="0"/>
              </a:p>
              <a:p>
                <a:r>
                  <a:rPr lang="de-DE" sz="2000" b="1" dirty="0"/>
                  <a:t>Wie begründet sich das negative Vorzeichen?</a:t>
                </a:r>
              </a:p>
              <a:p>
                <a:pPr lvl="1"/>
                <a:r>
                  <a:rPr lang="de-DE" dirty="0"/>
                  <a:t>Die </a:t>
                </a:r>
                <a:r>
                  <a:rPr lang="de-DE" b="1" dirty="0"/>
                  <a:t>Selbstinduktionsspannung</a:t>
                </a:r>
                <a:r>
                  <a:rPr lang="de-DE" dirty="0"/>
                  <a:t> zwischen den Spulenanschlüssen </a:t>
                </a:r>
                <a:r>
                  <a:rPr lang="de-DE" b="1" dirty="0"/>
                  <a:t>ist keine Potenzialdifferenz</a:t>
                </a:r>
                <a:r>
                  <a:rPr lang="de-DE" dirty="0"/>
                  <a:t>, da sie die Folge eines elektrischen Wirbelfeldes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𝑜𝑡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de-DE" dirty="0"/>
                  <a:t>) ist.</a:t>
                </a:r>
              </a:p>
              <a:p>
                <a:pPr lvl="1"/>
                <a:r>
                  <a:rPr lang="de-DE" dirty="0"/>
                  <a:t>Das </a:t>
                </a:r>
                <a:r>
                  <a:rPr lang="de-DE" b="1" dirty="0"/>
                  <a:t>Vorzeichen</a:t>
                </a:r>
                <a:r>
                  <a:rPr lang="de-DE" dirty="0"/>
                  <a:t> </a:t>
                </a:r>
                <a:r>
                  <a:rPr lang="de-DE" b="1" dirty="0"/>
                  <a:t>folgt aus der Maxwellgleichung</a:t>
                </a:r>
                <a:r>
                  <a:rPr lang="de-DE" dirty="0"/>
                  <a:t>,</a:t>
                </a:r>
                <a:br>
                  <a:rPr lang="de-DE" dirty="0"/>
                </a:br>
                <a:r>
                  <a:rPr lang="de-DE" dirty="0"/>
                  <a:t>bzw. aus der </a:t>
                </a:r>
                <a:r>
                  <a:rPr lang="de-DE" dirty="0" err="1"/>
                  <a:t>Lenz‘schen</a:t>
                </a:r>
                <a:r>
                  <a:rPr lang="de-DE" dirty="0"/>
                  <a:t> Regel (klassische Schulargumentation).</a:t>
                </a:r>
              </a:p>
              <a:p>
                <a:pPr lvl="1"/>
                <a:r>
                  <a:rPr lang="de-DE" dirty="0"/>
                  <a:t>Problem für die SchülerInnen: </a:t>
                </a:r>
                <a:br>
                  <a:rPr lang="de-DE" dirty="0"/>
                </a:br>
                <a:r>
                  <a:rPr lang="de-DE" dirty="0"/>
                  <a:t>Vorzeichenregeln für Potenzialdifferenzen hier nicht anwendbar</a:t>
                </a:r>
              </a:p>
              <a:p>
                <a:pPr lvl="1"/>
                <a:r>
                  <a:rPr lang="de-DE" dirty="0"/>
                  <a:t>Hintergrund des Problems: </a:t>
                </a:r>
                <a:br>
                  <a:rPr lang="de-DE" dirty="0"/>
                </a:br>
                <a:r>
                  <a:rPr lang="de-DE" dirty="0"/>
                  <a:t>Unterscheidung zwischen elektrostatischen Spannungen und Spannungen aufgrund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𝑟𝑜𝑡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de-DE" dirty="0"/>
                  <a:t> in der Schule nicht üblich</a:t>
                </a:r>
              </a:p>
            </p:txBody>
          </p:sp>
        </mc:Choice>
        <mc:Fallback xmlns="">
          <p:sp>
            <p:nvSpPr>
              <p:cNvPr id="2" name="Inhaltsplatzhalter 1">
                <a:extLst>
                  <a:ext uri="{FF2B5EF4-FFF2-40B4-BE49-F238E27FC236}">
                    <a16:creationId xmlns:a16="http://schemas.microsoft.com/office/drawing/2014/main" id="{6CE70C20-4D8C-4909-BDA4-6F89EDEEDA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058" t="-801" r="-212" b="-24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el 2">
            <a:extLst>
              <a:ext uri="{FF2B5EF4-FFF2-40B4-BE49-F238E27FC236}">
                <a16:creationId xmlns:a16="http://schemas.microsoft.com/office/drawing/2014/main" id="{480FDC0C-90D9-4EB1-907F-D6F57A2BD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389" y="260649"/>
            <a:ext cx="8712099" cy="648072"/>
          </a:xfrm>
        </p:spPr>
        <p:txBody>
          <a:bodyPr/>
          <a:lstStyle/>
          <a:p>
            <a:r>
              <a:rPr lang="de-DE" dirty="0"/>
              <a:t>Differenzialgleichungen</a:t>
            </a: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B82216F0-93D4-45BF-ADF0-70B74D6721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950" t="9090" r="8641" b="13637"/>
          <a:stretch/>
        </p:blipFill>
        <p:spPr>
          <a:xfrm>
            <a:off x="5508104" y="1340768"/>
            <a:ext cx="2304256" cy="979309"/>
          </a:xfrm>
          <a:prstGeom prst="rect">
            <a:avLst/>
          </a:prstGeom>
        </p:spPr>
      </p:pic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46DF897C-9224-405A-8736-C2AF1F957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104" y="6435336"/>
            <a:ext cx="5146984" cy="364977"/>
          </a:xfrm>
        </p:spPr>
        <p:txBody>
          <a:bodyPr/>
          <a:lstStyle/>
          <a:p>
            <a:r>
              <a:rPr lang="de-DE" dirty="0"/>
              <a:t>Gelenkstellen in der Kursstufe – ZPG VI Physik, Matthias Theis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BBF71BE-11B3-4D0E-90B5-F66CAAEFEC04}"/>
              </a:ext>
            </a:extLst>
          </p:cNvPr>
          <p:cNvSpPr txBox="1"/>
          <p:nvPr/>
        </p:nvSpPr>
        <p:spPr>
          <a:xfrm>
            <a:off x="6203202" y="2212356"/>
            <a:ext cx="10967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Abbildung: M. Theis</a:t>
            </a:r>
          </a:p>
        </p:txBody>
      </p:sp>
    </p:spTree>
    <p:extLst>
      <p:ext uri="{BB962C8B-B14F-4D97-AF65-F5344CB8AC3E}">
        <p14:creationId xmlns:p14="http://schemas.microsoft.com/office/powerpoint/2010/main" val="424016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5-04-05 G8 BP 2016 Physik-Leitperspektiven-pbK-ibK" id="{6D46AD23-E355-604C-B451-29306F04266A}" vid="{4DAB78A5-37DC-6748-8711-6A30687A6D40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Powerpoint_ZPG</Template>
  <TotalTime>0</TotalTime>
  <Words>1965</Words>
  <Application>Microsoft Office PowerPoint</Application>
  <PresentationFormat>Bildschirmpräsentation (4:3)</PresentationFormat>
  <Paragraphs>178</Paragraphs>
  <Slides>15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Cambria Math</vt:lpstr>
      <vt:lpstr>Times</vt:lpstr>
      <vt:lpstr>Wingdings</vt:lpstr>
      <vt:lpstr>Design1</vt:lpstr>
      <vt:lpstr>Gelenkstellen und Knackpunkte in der Kursstufe Physik</vt:lpstr>
      <vt:lpstr>Gelenkstellen und Knackpunkte in der Kursstufe </vt:lpstr>
      <vt:lpstr>Begriffe Potenzial und potenzielle Energie</vt:lpstr>
      <vt:lpstr>Begriffe Potenzial und potenzielle Energie</vt:lpstr>
      <vt:lpstr>Begriffe Potenzial und potenzielle Energie</vt:lpstr>
      <vt:lpstr>Begriffe Potenzial und potenzielle Energie</vt:lpstr>
      <vt:lpstr>Differenzialgleichungen</vt:lpstr>
      <vt:lpstr>Differenzialgleichungen</vt:lpstr>
      <vt:lpstr>Differenzialgleichungen</vt:lpstr>
      <vt:lpstr>Differenzialgleichungen</vt:lpstr>
      <vt:lpstr>Differenzialgleichungen</vt:lpstr>
      <vt:lpstr>Analogie zwischen Federpendel und Schwingkreis</vt:lpstr>
      <vt:lpstr>Abstrahlen vom elektromagnetischen Wellen</vt:lpstr>
      <vt:lpstr>Wellen: Zeigerdarstellung versus Gangunterschied</vt:lpstr>
      <vt:lpstr>Richtungen und Handregeln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Gelenkstellen Kursstufe</dc:title>
  <dc:subject>PowerPoint-Präsentation</dc:subject>
  <dc:creator>Matthias Theis</dc:creator>
  <cp:lastModifiedBy>Matthias Theis</cp:lastModifiedBy>
  <cp:revision>447</cp:revision>
  <cp:lastPrinted>2019-12-08T19:52:57Z</cp:lastPrinted>
  <dcterms:created xsi:type="dcterms:W3CDTF">2017-01-31T07:32:23Z</dcterms:created>
  <dcterms:modified xsi:type="dcterms:W3CDTF">2020-09-02T13:53:55Z</dcterms:modified>
</cp:coreProperties>
</file>