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bookmarkIdSeed="2">
  <p:sldMasterIdLst>
    <p:sldMasterId id="2147483741" r:id="rId1"/>
  </p:sldMasterIdLst>
  <p:notesMasterIdLst>
    <p:notesMasterId r:id="rId20"/>
  </p:notesMasterIdLst>
  <p:handoutMasterIdLst>
    <p:handoutMasterId r:id="rId21"/>
  </p:handoutMasterIdLst>
  <p:sldIdLst>
    <p:sldId id="258" r:id="rId2"/>
    <p:sldId id="464" r:id="rId3"/>
    <p:sldId id="465" r:id="rId4"/>
    <p:sldId id="466" r:id="rId5"/>
    <p:sldId id="467" r:id="rId6"/>
    <p:sldId id="472" r:id="rId7"/>
    <p:sldId id="473" r:id="rId8"/>
    <p:sldId id="474" r:id="rId9"/>
    <p:sldId id="483" r:id="rId10"/>
    <p:sldId id="475" r:id="rId11"/>
    <p:sldId id="476" r:id="rId12"/>
    <p:sldId id="477" r:id="rId13"/>
    <p:sldId id="478" r:id="rId14"/>
    <p:sldId id="479" r:id="rId15"/>
    <p:sldId id="480" r:id="rId16"/>
    <p:sldId id="481" r:id="rId17"/>
    <p:sldId id="482" r:id="rId18"/>
    <p:sldId id="468" r:id="rId19"/>
  </p:sldIdLst>
  <p:sldSz cx="9144000" cy="6858000" type="screen4x3"/>
  <p:notesSz cx="6864350" cy="999648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71">
          <p15:clr>
            <a:srgbClr val="A4A3A4"/>
          </p15:clr>
        </p15:guide>
        <p15:guide id="2" orient="horz" pos="2069">
          <p15:clr>
            <a:srgbClr val="A4A3A4"/>
          </p15:clr>
        </p15:guide>
        <p15:guide id="3" orient="horz" pos="1570">
          <p15:clr>
            <a:srgbClr val="A4A3A4"/>
          </p15:clr>
        </p15:guide>
        <p15:guide id="4" orient="horz" pos="2568">
          <p15:clr>
            <a:srgbClr val="A4A3A4"/>
          </p15:clr>
        </p15:guide>
        <p15:guide id="5" orient="horz" pos="3022">
          <p15:clr>
            <a:srgbClr val="A4A3A4"/>
          </p15:clr>
        </p15:guide>
        <p15:guide id="6" orient="horz" pos="3566">
          <p15:clr>
            <a:srgbClr val="A4A3A4"/>
          </p15:clr>
        </p15:guide>
        <p15:guide id="7" pos="292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ollrath, Carmen (KM)" initials="Vo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CC33"/>
    <a:srgbClr val="FF2F2F"/>
    <a:srgbClr val="008000"/>
    <a:srgbClr val="6600FF"/>
    <a:srgbClr val="FFFF99"/>
    <a:srgbClr val="99CC00"/>
    <a:srgbClr val="CCFF33"/>
    <a:srgbClr val="FFCC66"/>
    <a:srgbClr val="00FF99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38B1855-1B75-4FBE-930C-398BA8C253C6}" styleName="Designformatvorlage 2 - Akz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6D9F66E-5EB9-4882-86FB-DCBF35E3C3E4}" styleName="Mittlere Formatvorlage 4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98" autoAdjust="0"/>
    <p:restoredTop sz="93617" autoAdjust="0"/>
  </p:normalViewPr>
  <p:slideViewPr>
    <p:cSldViewPr>
      <p:cViewPr>
        <p:scale>
          <a:sx n="110" d="100"/>
          <a:sy n="110" d="100"/>
        </p:scale>
        <p:origin x="-1142" y="730"/>
      </p:cViewPr>
      <p:guideLst>
        <p:guide orient="horz" pos="1071"/>
        <p:guide orient="horz" pos="2069"/>
        <p:guide orient="horz" pos="1570"/>
        <p:guide orient="horz" pos="2568"/>
        <p:guide orient="horz" pos="3022"/>
        <p:guide orient="horz" pos="3566"/>
        <p:guide pos="29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>
        <p:scale>
          <a:sx n="150" d="100"/>
          <a:sy n="150" d="100"/>
        </p:scale>
        <p:origin x="-756" y="4296"/>
      </p:cViewPr>
      <p:guideLst>
        <p:guide orient="horz" pos="3149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144064" y="583137"/>
            <a:ext cx="1029560" cy="154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i="1">
                <a:latin typeface="Arial" charset="0"/>
              </a:defRPr>
            </a:lvl1pPr>
          </a:lstStyle>
          <a:p>
            <a:r>
              <a:rPr lang="de-DE" dirty="0"/>
              <a:t>Titel des Vortrags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144063" y="9330063"/>
            <a:ext cx="2384159" cy="154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i="1">
                <a:latin typeface="Arial" charset="0"/>
              </a:defRPr>
            </a:lvl1pPr>
          </a:lstStyle>
          <a:p>
            <a:r>
              <a:rPr lang="de-DE" dirty="0"/>
              <a:t>Vortragender, Anlass, 1. Dezember 2003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081591" y="9330063"/>
            <a:ext cx="600577" cy="154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000" i="1">
                <a:latin typeface="Arial" charset="0"/>
              </a:defRPr>
            </a:lvl1pPr>
          </a:lstStyle>
          <a:p>
            <a:r>
              <a:rPr lang="de-DE" dirty="0"/>
              <a:t>Seite </a:t>
            </a:r>
            <a:fld id="{0A490618-A23A-42F9-955E-4E131AB85C2F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613458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9300"/>
            <a:ext cx="5000625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144066" y="4748337"/>
            <a:ext cx="4576233" cy="4498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Textformatierung des Masters zu bearbeiten.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64703" y="284796"/>
            <a:ext cx="600577" cy="154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000" i="1">
                <a:latin typeface="Arial" charset="0"/>
              </a:defRPr>
            </a:lvl1pPr>
          </a:lstStyle>
          <a:p>
            <a:r>
              <a:rPr lang="de-DE" dirty="0"/>
              <a:t>Seite </a:t>
            </a:r>
            <a:fld id="{F8FF1768-1DF2-410F-ABF6-E09C1CB8A556}" type="slidenum">
              <a:rPr lang="de-DE"/>
              <a:pPr/>
              <a:t>‹Nr.›</a:t>
            </a:fld>
            <a:endParaRPr lang="de-DE" dirty="0"/>
          </a:p>
        </p:txBody>
      </p:sp>
      <p:sp>
        <p:nvSpPr>
          <p:cNvPr id="3" name="Kopfzeilenplatzhalter 2"/>
          <p:cNvSpPr>
            <a:spLocks noGrp="1"/>
          </p:cNvSpPr>
          <p:nvPr>
            <p:ph type="hdr" sz="quarter"/>
          </p:nvPr>
        </p:nvSpPr>
        <p:spPr>
          <a:xfrm>
            <a:off x="7" y="0"/>
            <a:ext cx="2975042" cy="500384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l">
              <a:defRPr sz="12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5042454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1905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3810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5715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7620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/>
          </p:nvPr>
        </p:nvSpPr>
        <p:spPr>
          <a:xfrm>
            <a:off x="981924" y="239687"/>
            <a:ext cx="83356" cy="20005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5pPr>
            <a:lvl6pPr marL="2649383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6pPr>
            <a:lvl7pPr marL="3131088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7pPr>
            <a:lvl8pPr marL="3612794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8pPr>
            <a:lvl9pPr marL="4094500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EC39A94-BB49-4A1C-8A37-F493EBF4A9EF}" type="slidenum">
              <a:rPr lang="de-DE" altLang="de-DE" smtClean="0"/>
              <a:pPr eaLnBrk="1" hangingPunct="1">
                <a:spcBef>
                  <a:spcPct val="0"/>
                </a:spcBef>
              </a:pPr>
              <a:t>6</a:t>
            </a:fld>
            <a:endParaRPr lang="de-DE" altLang="de-DE" smtClean="0"/>
          </a:p>
        </p:txBody>
      </p:sp>
      <p:sp>
        <p:nvSpPr>
          <p:cNvPr id="307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9300"/>
            <a:ext cx="4997450" cy="37496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247" y="4748332"/>
            <a:ext cx="5033857" cy="449842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xfrm>
            <a:off x="981924" y="239687"/>
            <a:ext cx="83356" cy="20005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5pPr>
            <a:lvl6pPr marL="2649383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6pPr>
            <a:lvl7pPr marL="3131088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7pPr>
            <a:lvl8pPr marL="3612794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8pPr>
            <a:lvl9pPr marL="4094500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F6E1E88-FD29-4B30-AA5B-185D4D1A0D47}" type="slidenum">
              <a:rPr lang="de-DE" altLang="de-DE" smtClean="0"/>
              <a:pPr eaLnBrk="1" hangingPunct="1">
                <a:spcBef>
                  <a:spcPct val="0"/>
                </a:spcBef>
              </a:pPr>
              <a:t>15</a:t>
            </a:fld>
            <a:endParaRPr lang="de-DE" altLang="de-DE" smtClean="0"/>
          </a:p>
        </p:txBody>
      </p:sp>
      <p:sp>
        <p:nvSpPr>
          <p:cNvPr id="389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9300"/>
            <a:ext cx="4997450" cy="37496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247" y="4748332"/>
            <a:ext cx="5033857" cy="449842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/>
          </p:nvPr>
        </p:nvSpPr>
        <p:spPr>
          <a:xfrm>
            <a:off x="898568" y="239687"/>
            <a:ext cx="166712" cy="20005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5pPr>
            <a:lvl6pPr marL="2649383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6pPr>
            <a:lvl7pPr marL="3131088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7pPr>
            <a:lvl8pPr marL="3612794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8pPr>
            <a:lvl9pPr marL="4094500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67B89E1-1409-4CE3-9387-6E3F35D6EA44}" type="slidenum">
              <a:rPr lang="de-DE" altLang="de-DE" smtClean="0"/>
              <a:pPr eaLnBrk="1" hangingPunct="1">
                <a:spcBef>
                  <a:spcPct val="0"/>
                </a:spcBef>
              </a:pPr>
              <a:t>16</a:t>
            </a:fld>
            <a:endParaRPr lang="de-DE" altLang="de-DE" smtClean="0"/>
          </a:p>
        </p:txBody>
      </p:sp>
      <p:sp>
        <p:nvSpPr>
          <p:cNvPr id="399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9300"/>
            <a:ext cx="4997450" cy="37496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247" y="4748332"/>
            <a:ext cx="5033857" cy="449842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xfrm>
            <a:off x="910943" y="239687"/>
            <a:ext cx="154337" cy="20005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5pPr>
            <a:lvl6pPr marL="2649383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6pPr>
            <a:lvl7pPr marL="3131088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7pPr>
            <a:lvl8pPr marL="3612794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8pPr>
            <a:lvl9pPr marL="4094500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E31D419-12B2-4CEF-AE3D-031B1F6B8D4E}" type="slidenum">
              <a:rPr lang="de-DE" altLang="de-DE" smtClean="0"/>
              <a:pPr eaLnBrk="1" hangingPunct="1">
                <a:spcBef>
                  <a:spcPct val="0"/>
                </a:spcBef>
              </a:pPr>
              <a:t>17</a:t>
            </a:fld>
            <a:endParaRPr lang="de-DE" altLang="de-DE" smtClean="0"/>
          </a:p>
        </p:txBody>
      </p:sp>
      <p:sp>
        <p:nvSpPr>
          <p:cNvPr id="409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9300"/>
            <a:ext cx="4997450" cy="37496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247" y="4748332"/>
            <a:ext cx="5033857" cy="449842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/>
          </p:nvPr>
        </p:nvSpPr>
        <p:spPr>
          <a:xfrm>
            <a:off x="981924" y="239687"/>
            <a:ext cx="83356" cy="20005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5pPr>
            <a:lvl6pPr marL="2649383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6pPr>
            <a:lvl7pPr marL="3131088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7pPr>
            <a:lvl8pPr marL="3612794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8pPr>
            <a:lvl9pPr marL="4094500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6FCB339-531D-4DFF-93A2-49228EC7C8A7}" type="slidenum">
              <a:rPr lang="de-DE" altLang="de-DE" smtClean="0"/>
              <a:pPr eaLnBrk="1" hangingPunct="1">
                <a:spcBef>
                  <a:spcPct val="0"/>
                </a:spcBef>
              </a:pPr>
              <a:t>7</a:t>
            </a:fld>
            <a:endParaRPr lang="de-DE" altLang="de-DE" smtClean="0"/>
          </a:p>
        </p:txBody>
      </p:sp>
      <p:sp>
        <p:nvSpPr>
          <p:cNvPr id="317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9300"/>
            <a:ext cx="4997450" cy="37496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247" y="4748332"/>
            <a:ext cx="5033857" cy="449842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xfrm>
            <a:off x="981924" y="239687"/>
            <a:ext cx="83356" cy="20005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5pPr>
            <a:lvl6pPr marL="2649383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6pPr>
            <a:lvl7pPr marL="3131088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7pPr>
            <a:lvl8pPr marL="3612794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8pPr>
            <a:lvl9pPr marL="4094500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7788FEE-44EE-4832-92F4-15970BFC8882}" type="slidenum">
              <a:rPr lang="de-DE" altLang="de-DE" smtClean="0"/>
              <a:pPr eaLnBrk="1" hangingPunct="1">
                <a:spcBef>
                  <a:spcPct val="0"/>
                </a:spcBef>
              </a:pPr>
              <a:t>8</a:t>
            </a:fld>
            <a:endParaRPr lang="de-DE" altLang="de-DE" smtClean="0"/>
          </a:p>
        </p:txBody>
      </p:sp>
      <p:sp>
        <p:nvSpPr>
          <p:cNvPr id="327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9300"/>
            <a:ext cx="4997450" cy="37496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247" y="4748332"/>
            <a:ext cx="5033857" cy="449842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/>
          </p:nvPr>
        </p:nvSpPr>
        <p:spPr>
          <a:xfrm>
            <a:off x="981924" y="239687"/>
            <a:ext cx="83356" cy="20005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5pPr>
            <a:lvl6pPr marL="2649383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6pPr>
            <a:lvl7pPr marL="3131088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7pPr>
            <a:lvl8pPr marL="3612794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8pPr>
            <a:lvl9pPr marL="4094500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FEDC2AC-2997-469D-9D5B-F3C670B8BE87}" type="slidenum">
              <a:rPr lang="de-DE" altLang="de-DE" smtClean="0"/>
              <a:pPr eaLnBrk="1" hangingPunct="1">
                <a:spcBef>
                  <a:spcPct val="0"/>
                </a:spcBef>
              </a:pPr>
              <a:t>9</a:t>
            </a:fld>
            <a:endParaRPr lang="de-DE" altLang="de-DE" smtClean="0"/>
          </a:p>
        </p:txBody>
      </p:sp>
      <p:sp>
        <p:nvSpPr>
          <p:cNvPr id="430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9300"/>
            <a:ext cx="4997450" cy="37496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247" y="4748332"/>
            <a:ext cx="5033857" cy="449842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/>
          </p:nvPr>
        </p:nvSpPr>
        <p:spPr>
          <a:xfrm>
            <a:off x="981924" y="239687"/>
            <a:ext cx="83356" cy="20005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5pPr>
            <a:lvl6pPr marL="2649383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6pPr>
            <a:lvl7pPr marL="3131088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7pPr>
            <a:lvl8pPr marL="3612794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8pPr>
            <a:lvl9pPr marL="4094500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7453D29-48F2-4DA5-A6BE-C22804429D90}" type="slidenum">
              <a:rPr lang="de-DE" altLang="de-DE" smtClean="0"/>
              <a:pPr eaLnBrk="1" hangingPunct="1">
                <a:spcBef>
                  <a:spcPct val="0"/>
                </a:spcBef>
              </a:pPr>
              <a:t>10</a:t>
            </a:fld>
            <a:endParaRPr lang="de-DE" altLang="de-DE" smtClean="0"/>
          </a:p>
        </p:txBody>
      </p:sp>
      <p:sp>
        <p:nvSpPr>
          <p:cNvPr id="33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9300"/>
            <a:ext cx="4997450" cy="37496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247" y="4748332"/>
            <a:ext cx="5033857" cy="449842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xfrm>
            <a:off x="981924" y="239687"/>
            <a:ext cx="83356" cy="20005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5pPr>
            <a:lvl6pPr marL="2649383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6pPr>
            <a:lvl7pPr marL="3131088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7pPr>
            <a:lvl8pPr marL="3612794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8pPr>
            <a:lvl9pPr marL="4094500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E47EAB7-B8B6-4483-BBFB-9CCB7A9665D0}" type="slidenum">
              <a:rPr lang="de-DE" altLang="de-DE" smtClean="0"/>
              <a:pPr eaLnBrk="1" hangingPunct="1">
                <a:spcBef>
                  <a:spcPct val="0"/>
                </a:spcBef>
              </a:pPr>
              <a:t>11</a:t>
            </a:fld>
            <a:endParaRPr lang="de-DE" altLang="de-DE" smtClean="0"/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9300"/>
            <a:ext cx="4997450" cy="37496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247" y="4748332"/>
            <a:ext cx="5033857" cy="449842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/>
          </p:nvPr>
        </p:nvSpPr>
        <p:spPr>
          <a:xfrm>
            <a:off x="981924" y="239687"/>
            <a:ext cx="83356" cy="20005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5pPr>
            <a:lvl6pPr marL="2649383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6pPr>
            <a:lvl7pPr marL="3131088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7pPr>
            <a:lvl8pPr marL="3612794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8pPr>
            <a:lvl9pPr marL="4094500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7973C3A-A934-4D86-88F9-A88D76DBC1BA}" type="slidenum">
              <a:rPr lang="de-DE" altLang="de-DE" smtClean="0"/>
              <a:pPr eaLnBrk="1" hangingPunct="1">
                <a:spcBef>
                  <a:spcPct val="0"/>
                </a:spcBef>
              </a:pPr>
              <a:t>12</a:t>
            </a:fld>
            <a:endParaRPr lang="de-DE" altLang="de-DE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9300"/>
            <a:ext cx="4997450" cy="37496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247" y="4748332"/>
            <a:ext cx="5033857" cy="449842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/>
          </p:nvPr>
        </p:nvSpPr>
        <p:spPr>
          <a:xfrm>
            <a:off x="981924" y="239687"/>
            <a:ext cx="83356" cy="20005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5pPr>
            <a:lvl6pPr marL="2649383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6pPr>
            <a:lvl7pPr marL="3131088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7pPr>
            <a:lvl8pPr marL="3612794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8pPr>
            <a:lvl9pPr marL="4094500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B02BBDD-1E74-443C-9464-8C4A3F28972F}" type="slidenum">
              <a:rPr lang="de-DE" altLang="de-DE" smtClean="0"/>
              <a:pPr eaLnBrk="1" hangingPunct="1">
                <a:spcBef>
                  <a:spcPct val="0"/>
                </a:spcBef>
              </a:pPr>
              <a:t>13</a:t>
            </a:fld>
            <a:endParaRPr lang="de-DE" altLang="de-DE" smtClean="0"/>
          </a:p>
        </p:txBody>
      </p:sp>
      <p:sp>
        <p:nvSpPr>
          <p:cNvPr id="368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9300"/>
            <a:ext cx="4997450" cy="37496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247" y="4748332"/>
            <a:ext cx="5033857" cy="449842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xfrm>
            <a:off x="981924" y="239687"/>
            <a:ext cx="83356" cy="20005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5pPr>
            <a:lvl6pPr marL="2649383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6pPr>
            <a:lvl7pPr marL="3131088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7pPr>
            <a:lvl8pPr marL="3612794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8pPr>
            <a:lvl9pPr marL="4094500" indent="-240853" defTabSz="47334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63412" algn="l"/>
                <a:tab pos="1926824" algn="l"/>
                <a:tab pos="2890236" algn="l"/>
                <a:tab pos="3853647" algn="l"/>
                <a:tab pos="4817059" algn="l"/>
                <a:tab pos="5780471" algn="l"/>
                <a:tab pos="6743883" algn="l"/>
                <a:tab pos="7707295" algn="l"/>
                <a:tab pos="8670707" algn="l"/>
                <a:tab pos="9634118" algn="l"/>
                <a:tab pos="10597530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DFF323C-881D-4BC3-A155-9D6C4F0EB1AD}" type="slidenum">
              <a:rPr lang="de-DE" altLang="de-DE" smtClean="0"/>
              <a:pPr eaLnBrk="1" hangingPunct="1">
                <a:spcBef>
                  <a:spcPct val="0"/>
                </a:spcBef>
              </a:pPr>
              <a:t>14</a:t>
            </a:fld>
            <a:endParaRPr lang="de-DE" altLang="de-DE" smtClean="0"/>
          </a:p>
        </p:txBody>
      </p:sp>
      <p:sp>
        <p:nvSpPr>
          <p:cNvPr id="37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9300"/>
            <a:ext cx="4997450" cy="37496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247" y="4748332"/>
            <a:ext cx="5033857" cy="449842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4848" y="908720"/>
            <a:ext cx="4038600" cy="4958011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65848" y="908720"/>
            <a:ext cx="4038600" cy="4958011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7" name="Fußzeilenplatzhalter 4"/>
          <p:cNvSpPr txBox="1">
            <a:spLocks/>
          </p:cNvSpPr>
          <p:nvPr userDrawn="1"/>
        </p:nvSpPr>
        <p:spPr>
          <a:xfrm>
            <a:off x="251967" y="6453188"/>
            <a:ext cx="7196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algn="ctr" rtl="0" eaLnBrk="0" fontAlgn="auto" hangingPunct="0">
              <a:spcBef>
                <a:spcPts val="0"/>
              </a:spcBef>
              <a:spcAft>
                <a:spcPts val="0"/>
              </a:spcAft>
              <a:defRPr sz="1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9pPr>
          </a:lstStyle>
          <a:p>
            <a:endParaRPr lang="de-D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2390" y="908720"/>
            <a:ext cx="8640089" cy="532859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>
          <a:xfrm>
            <a:off x="252389" y="260649"/>
            <a:ext cx="8640089" cy="648072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+mj-lt"/>
              </a:defRPr>
            </a:lvl1pPr>
          </a:lstStyle>
          <a:p>
            <a:r>
              <a:rPr lang="de-DE" dirty="0" smtClean="0"/>
              <a:t>Titel durch Klicken bearbeiten</a:t>
            </a: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17104" y="6470524"/>
            <a:ext cx="4464050" cy="364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Maxwellgleichungen in der Kursstufe - ZPG VI Physik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758879" y="646694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de-DE" dirty="0" smtClean="0"/>
              <a:t>Folie </a:t>
            </a:r>
            <a:fld id="{B28F9D38-746F-4F66-8DFA-FA7E04203DA6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17104" y="6470524"/>
            <a:ext cx="4464050" cy="364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Maxwellgleichungen in der Kursstufe - ZPG VI Physik</a:t>
            </a:r>
            <a:endParaRPr lang="de-DE" dirty="0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758879" y="646694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de-DE" dirty="0" smtClean="0"/>
              <a:t>Folie </a:t>
            </a:r>
            <a:fld id="{B28F9D38-746F-4F66-8DFA-FA7E04203DA6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Maxwellgleichungen in der Kursstufe - ZPG VI Physik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4C106-E751-461C-A306-6D8B77CD49FF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74666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17104" y="6470524"/>
            <a:ext cx="4464050" cy="364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Maxwellgleichungen in der Kursstufe - ZPG VI Physik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758879" y="646694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de-DE" dirty="0" smtClean="0"/>
              <a:t>Folie </a:t>
            </a:r>
            <a:fld id="{B28F9D38-746F-4F66-8DFA-FA7E04203DA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223838" y="260712"/>
            <a:ext cx="8696325" cy="576000"/>
          </a:xfrm>
          <a:prstGeom prst="rect">
            <a:avLst/>
          </a:prstGeom>
          <a:solidFill>
            <a:srgbClr val="FFFF99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Bild 8"/>
          <p:cNvPicPr>
            <a:picLocks/>
          </p:cNvPicPr>
          <p:nvPr/>
        </p:nvPicPr>
        <p:blipFill>
          <a:blip r:embed="rId7" cstate="print"/>
          <a:stretch>
            <a:fillRect/>
          </a:stretch>
        </p:blipFill>
        <p:spPr>
          <a:xfrm flipV="1">
            <a:off x="217104" y="6345320"/>
            <a:ext cx="8712968" cy="3600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5" r:id="rId2"/>
    <p:sldLayoutId id="2147483747" r:id="rId3"/>
    <p:sldLayoutId id="2147483748" r:id="rId4"/>
    <p:sldLayoutId id="2147483749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257300" indent="-342900" algn="l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paichinger-schallpegelmesser.de/72_maxwellgleichungen_zusammenfassung_zg.docx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aluringversuch.fl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0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3600400"/>
          </a:xfrm>
        </p:spPr>
        <p:txBody>
          <a:bodyPr/>
          <a:lstStyle/>
          <a:p>
            <a:pPr eaLnBrk="1" hangingPunct="1"/>
            <a:r>
              <a:rPr lang="de-DE" altLang="de-DE" b="1" dirty="0" smtClean="0"/>
              <a:t/>
            </a:r>
            <a:br>
              <a:rPr lang="de-DE" altLang="de-DE" b="1" dirty="0" smtClean="0"/>
            </a:br>
            <a:r>
              <a:rPr lang="de-DE" altLang="de-DE" b="1" dirty="0" smtClean="0">
                <a:latin typeface="Arial" pitchFamily="34" charset="0"/>
                <a:cs typeface="Arial" pitchFamily="34" charset="0"/>
              </a:rPr>
              <a:t>Maxwellgleichungen</a:t>
            </a:r>
            <a:br>
              <a:rPr lang="de-DE" altLang="de-DE" b="1" dirty="0" smtClean="0">
                <a:latin typeface="Arial" pitchFamily="34" charset="0"/>
                <a:cs typeface="Arial" pitchFamily="34" charset="0"/>
              </a:rPr>
            </a:br>
            <a:r>
              <a:rPr lang="de-DE" altLang="de-DE" b="1" dirty="0" smtClean="0">
                <a:latin typeface="Arial" pitchFamily="34" charset="0"/>
                <a:cs typeface="Arial" pitchFamily="34" charset="0"/>
              </a:rPr>
              <a:t>in der Kursstufe </a:t>
            </a:r>
            <a:br>
              <a:rPr lang="de-DE" altLang="de-DE" b="1" dirty="0" smtClean="0">
                <a:latin typeface="Arial" pitchFamily="34" charset="0"/>
                <a:cs typeface="Arial" pitchFamily="34" charset="0"/>
              </a:rPr>
            </a:br>
            <a:r>
              <a:rPr lang="de-DE" altLang="de-DE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de-DE" altLang="de-DE" b="1" dirty="0" smtClean="0">
                <a:latin typeface="Arial" pitchFamily="34" charset="0"/>
                <a:cs typeface="Arial" pitchFamily="34" charset="0"/>
              </a:rPr>
            </a:br>
            <a:r>
              <a:rPr lang="de-DE" altLang="de-DE" b="1" dirty="0" smtClean="0">
                <a:latin typeface="Arial" pitchFamily="34" charset="0"/>
                <a:cs typeface="Arial" pitchFamily="34" charset="0"/>
              </a:rPr>
              <a:t>ZPG Physik 6</a:t>
            </a:r>
            <a:r>
              <a:rPr lang="de-DE" altLang="de-DE" b="1" dirty="0" smtClean="0"/>
              <a:t/>
            </a:r>
            <a:br>
              <a:rPr lang="de-DE" altLang="de-DE" b="1" dirty="0" smtClean="0"/>
            </a:br>
            <a:endParaRPr lang="de-DE" altLang="de-DE" b="1" dirty="0" smtClean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5013176"/>
            <a:ext cx="6400800" cy="1248544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dirty="0" smtClean="0"/>
              <a:t>Dr. Rolf </a:t>
            </a:r>
            <a:r>
              <a:rPr lang="de-DE" dirty="0" err="1" smtClean="0"/>
              <a:t>Piffer</a:t>
            </a:r>
            <a:r>
              <a:rPr lang="de-DE" dirty="0" smtClean="0"/>
              <a:t> und Dr. Markus Ziegler</a:t>
            </a:r>
            <a:br>
              <a:rPr lang="de-DE" dirty="0" smtClean="0"/>
            </a:br>
            <a:r>
              <a:rPr lang="de-DE" dirty="0" smtClean="0"/>
              <a:t>Letzte Änderungen: 08.05.2020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078266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AutoShape 2"/>
          <p:cNvSpPr>
            <a:spLocks noChangeArrowheads="1"/>
          </p:cNvSpPr>
          <p:nvPr/>
        </p:nvSpPr>
        <p:spPr bwMode="auto">
          <a:xfrm>
            <a:off x="914400" y="3886200"/>
            <a:ext cx="5221288" cy="1282700"/>
          </a:xfrm>
          <a:prstGeom prst="cube">
            <a:avLst>
              <a:gd name="adj" fmla="val 25000"/>
            </a:avLst>
          </a:prstGeom>
          <a:solidFill>
            <a:srgbClr val="99CC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grpSp>
        <p:nvGrpSpPr>
          <p:cNvPr id="5125" name="Group 3"/>
          <p:cNvGrpSpPr>
            <a:grpSpLocks/>
          </p:cNvGrpSpPr>
          <p:nvPr/>
        </p:nvGrpSpPr>
        <p:grpSpPr bwMode="auto">
          <a:xfrm>
            <a:off x="1258888" y="3098800"/>
            <a:ext cx="3457575" cy="2301875"/>
            <a:chOff x="793" y="1952"/>
            <a:chExt cx="2178" cy="1450"/>
          </a:xfrm>
        </p:grpSpPr>
        <p:grpSp>
          <p:nvGrpSpPr>
            <p:cNvPr id="5180" name="Group 4"/>
            <p:cNvGrpSpPr>
              <a:grpSpLocks/>
            </p:cNvGrpSpPr>
            <p:nvPr/>
          </p:nvGrpSpPr>
          <p:grpSpPr bwMode="auto">
            <a:xfrm>
              <a:off x="1034" y="2333"/>
              <a:ext cx="767" cy="1062"/>
              <a:chOff x="1034" y="2333"/>
              <a:chExt cx="767" cy="1062"/>
            </a:xfrm>
          </p:grpSpPr>
          <p:grpSp>
            <p:nvGrpSpPr>
              <p:cNvPr id="5198" name="Group 5"/>
              <p:cNvGrpSpPr>
                <a:grpSpLocks/>
              </p:cNvGrpSpPr>
              <p:nvPr/>
            </p:nvGrpSpPr>
            <p:grpSpPr bwMode="auto">
              <a:xfrm>
                <a:off x="1034" y="2333"/>
                <a:ext cx="480" cy="1054"/>
                <a:chOff x="1034" y="2333"/>
                <a:chExt cx="480" cy="1054"/>
              </a:xfrm>
            </p:grpSpPr>
            <p:sp>
              <p:nvSpPr>
                <p:cNvPr id="5202" name="Oval 6"/>
                <p:cNvSpPr>
                  <a:spLocks noChangeArrowheads="1"/>
                </p:cNvSpPr>
                <p:nvPr/>
              </p:nvSpPr>
              <p:spPr bwMode="auto">
                <a:xfrm>
                  <a:off x="1034" y="2333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5203" name="Rectangle 7"/>
                <p:cNvSpPr>
                  <a:spLocks noChangeArrowheads="1"/>
                </p:cNvSpPr>
                <p:nvPr/>
              </p:nvSpPr>
              <p:spPr bwMode="auto">
                <a:xfrm>
                  <a:off x="1332" y="2439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5199" name="Group 8"/>
              <p:cNvGrpSpPr>
                <a:grpSpLocks/>
              </p:cNvGrpSpPr>
              <p:nvPr/>
            </p:nvGrpSpPr>
            <p:grpSpPr bwMode="auto">
              <a:xfrm>
                <a:off x="1321" y="2340"/>
                <a:ext cx="480" cy="1054"/>
                <a:chOff x="1321" y="2340"/>
                <a:chExt cx="480" cy="1054"/>
              </a:xfrm>
            </p:grpSpPr>
            <p:sp>
              <p:nvSpPr>
                <p:cNvPr id="5200" name="Oval 9"/>
                <p:cNvSpPr>
                  <a:spLocks noChangeArrowheads="1"/>
                </p:cNvSpPr>
                <p:nvPr/>
              </p:nvSpPr>
              <p:spPr bwMode="auto">
                <a:xfrm>
                  <a:off x="1321" y="2340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5201" name="Rectangle 10"/>
                <p:cNvSpPr>
                  <a:spLocks noChangeArrowheads="1"/>
                </p:cNvSpPr>
                <p:nvPr/>
              </p:nvSpPr>
              <p:spPr bwMode="auto">
                <a:xfrm>
                  <a:off x="1620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5181" name="Group 11"/>
            <p:cNvGrpSpPr>
              <a:grpSpLocks/>
            </p:cNvGrpSpPr>
            <p:nvPr/>
          </p:nvGrpSpPr>
          <p:grpSpPr bwMode="auto">
            <a:xfrm>
              <a:off x="1599" y="2340"/>
              <a:ext cx="767" cy="1062"/>
              <a:chOff x="1599" y="2340"/>
              <a:chExt cx="767" cy="1062"/>
            </a:xfrm>
          </p:grpSpPr>
          <p:grpSp>
            <p:nvGrpSpPr>
              <p:cNvPr id="5192" name="Group 12"/>
              <p:cNvGrpSpPr>
                <a:grpSpLocks/>
              </p:cNvGrpSpPr>
              <p:nvPr/>
            </p:nvGrpSpPr>
            <p:grpSpPr bwMode="auto">
              <a:xfrm>
                <a:off x="1599" y="2340"/>
                <a:ext cx="480" cy="1055"/>
                <a:chOff x="1599" y="2340"/>
                <a:chExt cx="480" cy="1055"/>
              </a:xfrm>
            </p:grpSpPr>
            <p:sp>
              <p:nvSpPr>
                <p:cNvPr id="5196" name="Oval 13"/>
                <p:cNvSpPr>
                  <a:spLocks noChangeArrowheads="1"/>
                </p:cNvSpPr>
                <p:nvPr/>
              </p:nvSpPr>
              <p:spPr bwMode="auto">
                <a:xfrm>
                  <a:off x="1599" y="2340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5197" name="Rectangle 14"/>
                <p:cNvSpPr>
                  <a:spLocks noChangeArrowheads="1"/>
                </p:cNvSpPr>
                <p:nvPr/>
              </p:nvSpPr>
              <p:spPr bwMode="auto">
                <a:xfrm>
                  <a:off x="1898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5193" name="Group 15"/>
              <p:cNvGrpSpPr>
                <a:grpSpLocks/>
              </p:cNvGrpSpPr>
              <p:nvPr/>
            </p:nvGrpSpPr>
            <p:grpSpPr bwMode="auto">
              <a:xfrm>
                <a:off x="1886" y="2348"/>
                <a:ext cx="480" cy="1054"/>
                <a:chOff x="1886" y="2348"/>
                <a:chExt cx="480" cy="1054"/>
              </a:xfrm>
            </p:grpSpPr>
            <p:sp>
              <p:nvSpPr>
                <p:cNvPr id="5194" name="Oval 16"/>
                <p:cNvSpPr>
                  <a:spLocks noChangeArrowheads="1"/>
                </p:cNvSpPr>
                <p:nvPr/>
              </p:nvSpPr>
              <p:spPr bwMode="auto">
                <a:xfrm>
                  <a:off x="1886" y="2348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5195" name="Rectangle 17"/>
                <p:cNvSpPr>
                  <a:spLocks noChangeArrowheads="1"/>
                </p:cNvSpPr>
                <p:nvPr/>
              </p:nvSpPr>
              <p:spPr bwMode="auto">
                <a:xfrm>
                  <a:off x="2185" y="2454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5182" name="Group 18"/>
            <p:cNvGrpSpPr>
              <a:grpSpLocks/>
            </p:cNvGrpSpPr>
            <p:nvPr/>
          </p:nvGrpSpPr>
          <p:grpSpPr bwMode="auto">
            <a:xfrm>
              <a:off x="2204" y="2334"/>
              <a:ext cx="767" cy="1062"/>
              <a:chOff x="2204" y="2334"/>
              <a:chExt cx="767" cy="1062"/>
            </a:xfrm>
          </p:grpSpPr>
          <p:grpSp>
            <p:nvGrpSpPr>
              <p:cNvPr id="5186" name="Group 19"/>
              <p:cNvGrpSpPr>
                <a:grpSpLocks/>
              </p:cNvGrpSpPr>
              <p:nvPr/>
            </p:nvGrpSpPr>
            <p:grpSpPr bwMode="auto">
              <a:xfrm>
                <a:off x="2204" y="2334"/>
                <a:ext cx="480" cy="1055"/>
                <a:chOff x="2204" y="2334"/>
                <a:chExt cx="480" cy="1055"/>
              </a:xfrm>
            </p:grpSpPr>
            <p:sp>
              <p:nvSpPr>
                <p:cNvPr id="5190" name="Oval 20"/>
                <p:cNvSpPr>
                  <a:spLocks noChangeArrowheads="1"/>
                </p:cNvSpPr>
                <p:nvPr/>
              </p:nvSpPr>
              <p:spPr bwMode="auto">
                <a:xfrm>
                  <a:off x="2204" y="2334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5191" name="Rectangle 21"/>
                <p:cNvSpPr>
                  <a:spLocks noChangeArrowheads="1"/>
                </p:cNvSpPr>
                <p:nvPr/>
              </p:nvSpPr>
              <p:spPr bwMode="auto">
                <a:xfrm>
                  <a:off x="2503" y="2440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5187" name="Group 22"/>
              <p:cNvGrpSpPr>
                <a:grpSpLocks/>
              </p:cNvGrpSpPr>
              <p:nvPr/>
            </p:nvGrpSpPr>
            <p:grpSpPr bwMode="auto">
              <a:xfrm>
                <a:off x="2491" y="2341"/>
                <a:ext cx="480" cy="1054"/>
                <a:chOff x="2491" y="2341"/>
                <a:chExt cx="480" cy="1054"/>
              </a:xfrm>
            </p:grpSpPr>
            <p:sp>
              <p:nvSpPr>
                <p:cNvPr id="5188" name="Oval 23"/>
                <p:cNvSpPr>
                  <a:spLocks noChangeArrowheads="1"/>
                </p:cNvSpPr>
                <p:nvPr/>
              </p:nvSpPr>
              <p:spPr bwMode="auto">
                <a:xfrm>
                  <a:off x="2491" y="2341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5189" name="Rectangle 24"/>
                <p:cNvSpPr>
                  <a:spLocks noChangeArrowheads="1"/>
                </p:cNvSpPr>
                <p:nvPr/>
              </p:nvSpPr>
              <p:spPr bwMode="auto">
                <a:xfrm>
                  <a:off x="2790" y="2448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5183" name="Group 25"/>
            <p:cNvGrpSpPr>
              <a:grpSpLocks/>
            </p:cNvGrpSpPr>
            <p:nvPr/>
          </p:nvGrpSpPr>
          <p:grpSpPr bwMode="auto">
            <a:xfrm>
              <a:off x="793" y="1952"/>
              <a:ext cx="320" cy="1420"/>
              <a:chOff x="793" y="1952"/>
              <a:chExt cx="320" cy="1420"/>
            </a:xfrm>
          </p:grpSpPr>
          <p:sp>
            <p:nvSpPr>
              <p:cNvPr id="5184" name="Line 26"/>
              <p:cNvSpPr>
                <a:spLocks noChangeShapeType="1"/>
              </p:cNvSpPr>
              <p:nvPr/>
            </p:nvSpPr>
            <p:spPr bwMode="auto">
              <a:xfrm>
                <a:off x="800" y="1952"/>
                <a:ext cx="0" cy="1303"/>
              </a:xfrm>
              <a:prstGeom prst="line">
                <a:avLst/>
              </a:prstGeom>
              <a:noFill/>
              <a:ln w="381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185" name="Freeform 27"/>
              <p:cNvSpPr>
                <a:spLocks noChangeArrowheads="1"/>
              </p:cNvSpPr>
              <p:nvPr/>
            </p:nvSpPr>
            <p:spPr bwMode="auto">
              <a:xfrm>
                <a:off x="793" y="3229"/>
                <a:ext cx="320" cy="143"/>
              </a:xfrm>
              <a:custGeom>
                <a:avLst/>
                <a:gdLst>
                  <a:gd name="T0" fmla="*/ 0 w 192"/>
                  <a:gd name="T1" fmla="*/ 0 h 112"/>
                  <a:gd name="T2" fmla="*/ 370 w 192"/>
                  <a:gd name="T3" fmla="*/ 255 h 112"/>
                  <a:gd name="T4" fmla="*/ 1112 w 192"/>
                  <a:gd name="T5" fmla="*/ 255 h 112"/>
                  <a:gd name="T6" fmla="*/ 1480 w 192"/>
                  <a:gd name="T7" fmla="*/ 0 h 11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2" h="112">
                    <a:moveTo>
                      <a:pt x="0" y="0"/>
                    </a:moveTo>
                    <a:cubicBezTo>
                      <a:pt x="12" y="40"/>
                      <a:pt x="24" y="80"/>
                      <a:pt x="48" y="96"/>
                    </a:cubicBezTo>
                    <a:cubicBezTo>
                      <a:pt x="72" y="112"/>
                      <a:pt x="120" y="112"/>
                      <a:pt x="144" y="96"/>
                    </a:cubicBezTo>
                    <a:cubicBezTo>
                      <a:pt x="168" y="80"/>
                      <a:pt x="184" y="16"/>
                      <a:pt x="192" y="0"/>
                    </a:cubicBezTo>
                  </a:path>
                </a:pathLst>
              </a:custGeom>
              <a:noFill/>
              <a:ln w="38160" cap="sq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5126" name="Line 28"/>
          <p:cNvSpPr>
            <a:spLocks noChangeShapeType="1"/>
          </p:cNvSpPr>
          <p:nvPr/>
        </p:nvSpPr>
        <p:spPr bwMode="auto">
          <a:xfrm flipV="1">
            <a:off x="4772025" y="2308225"/>
            <a:ext cx="1588" cy="158115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7" name="Line 29"/>
          <p:cNvSpPr>
            <a:spLocks noChangeShapeType="1"/>
          </p:cNvSpPr>
          <p:nvPr/>
        </p:nvSpPr>
        <p:spPr bwMode="auto">
          <a:xfrm flipH="1">
            <a:off x="3497263" y="2309813"/>
            <a:ext cx="1276350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8" name="Line 30"/>
          <p:cNvSpPr>
            <a:spLocks noChangeShapeType="1"/>
          </p:cNvSpPr>
          <p:nvPr/>
        </p:nvSpPr>
        <p:spPr bwMode="auto">
          <a:xfrm>
            <a:off x="3498850" y="2112963"/>
            <a:ext cx="1588" cy="395287"/>
          </a:xfrm>
          <a:prstGeom prst="line">
            <a:avLst/>
          </a:prstGeom>
          <a:noFill/>
          <a:ln w="7632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9" name="Line 31"/>
          <p:cNvSpPr>
            <a:spLocks noChangeShapeType="1"/>
          </p:cNvSpPr>
          <p:nvPr/>
        </p:nvSpPr>
        <p:spPr bwMode="auto">
          <a:xfrm>
            <a:off x="3303645" y="1916113"/>
            <a:ext cx="1587" cy="788987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30" name="Line 32"/>
          <p:cNvSpPr>
            <a:spLocks noChangeShapeType="1"/>
          </p:cNvSpPr>
          <p:nvPr/>
        </p:nvSpPr>
        <p:spPr bwMode="auto">
          <a:xfrm flipH="1">
            <a:off x="1258888" y="2309813"/>
            <a:ext cx="2041525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31" name="Line 33"/>
          <p:cNvSpPr>
            <a:spLocks noChangeShapeType="1"/>
          </p:cNvSpPr>
          <p:nvPr/>
        </p:nvSpPr>
        <p:spPr bwMode="auto">
          <a:xfrm>
            <a:off x="1254125" y="2309813"/>
            <a:ext cx="19050" cy="8143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grpSp>
        <p:nvGrpSpPr>
          <p:cNvPr id="5132" name="Group 34"/>
          <p:cNvGrpSpPr>
            <a:grpSpLocks/>
          </p:cNvGrpSpPr>
          <p:nvPr/>
        </p:nvGrpSpPr>
        <p:grpSpPr bwMode="auto">
          <a:xfrm>
            <a:off x="611188" y="2819400"/>
            <a:ext cx="635000" cy="823913"/>
            <a:chOff x="385" y="1776"/>
            <a:chExt cx="400" cy="519"/>
          </a:xfrm>
        </p:grpSpPr>
        <p:sp>
          <p:nvSpPr>
            <p:cNvPr id="5178" name="Line 35"/>
            <p:cNvSpPr>
              <a:spLocks noChangeShapeType="1"/>
            </p:cNvSpPr>
            <p:nvPr/>
          </p:nvSpPr>
          <p:spPr bwMode="auto">
            <a:xfrm flipV="1">
              <a:off x="681" y="1811"/>
              <a:ext cx="0" cy="374"/>
            </a:xfrm>
            <a:prstGeom prst="line">
              <a:avLst/>
            </a:prstGeom>
            <a:noFill/>
            <a:ln w="28440" cap="sq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79" name="Text Box 36"/>
            <p:cNvSpPr txBox="1">
              <a:spLocks noChangeArrowheads="1"/>
            </p:cNvSpPr>
            <p:nvPr/>
          </p:nvSpPr>
          <p:spPr bwMode="auto">
            <a:xfrm>
              <a:off x="385" y="1776"/>
              <a:ext cx="400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7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1pPr>
              <a:lvl2pPr eaLnBrk="0" hangingPunct="0"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2pPr>
              <a:lvl3pPr eaLnBrk="0" hangingPunct="0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3pPr>
              <a:lvl4pPr eaLnBrk="0" hangingPunct="0">
                <a:spcBef>
                  <a:spcPts val="4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4pPr>
              <a:lvl5pPr eaLnBrk="0" hangingPunct="0">
                <a:spcBef>
                  <a:spcPts val="4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5pPr>
              <a:lvl6pPr marL="25146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6pPr>
              <a:lvl7pPr marL="29718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7pPr>
              <a:lvl8pPr marL="34290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8pPr>
              <a:lvl9pPr marL="38862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9pPr>
            </a:lstStyle>
            <a:p>
              <a:pPr eaLnBrk="1" hangingPunct="1">
                <a:spcBef>
                  <a:spcPts val="1500"/>
                </a:spcBef>
                <a:buClrTx/>
                <a:buFontTx/>
                <a:buNone/>
              </a:pPr>
              <a:r>
                <a:rPr lang="de-DE" altLang="de-DE" sz="2400">
                  <a:latin typeface="Times New Roman" pitchFamily="16" charset="0"/>
                </a:rPr>
                <a:t>I</a:t>
              </a:r>
              <a:r>
                <a:rPr lang="de-DE" altLang="de-DE" sz="2400"/>
                <a:t>	</a:t>
              </a:r>
            </a:p>
          </p:txBody>
        </p:sp>
      </p:grpSp>
      <p:grpSp>
        <p:nvGrpSpPr>
          <p:cNvPr id="5133" name="Group 37"/>
          <p:cNvGrpSpPr>
            <a:grpSpLocks/>
          </p:cNvGrpSpPr>
          <p:nvPr/>
        </p:nvGrpSpPr>
        <p:grpSpPr bwMode="auto">
          <a:xfrm>
            <a:off x="6019800" y="4114800"/>
            <a:ext cx="1217613" cy="531813"/>
            <a:chOff x="3792" y="2592"/>
            <a:chExt cx="767" cy="335"/>
          </a:xfrm>
        </p:grpSpPr>
        <p:sp>
          <p:nvSpPr>
            <p:cNvPr id="5174" name="Line 38"/>
            <p:cNvSpPr>
              <a:spLocks noChangeShapeType="1"/>
            </p:cNvSpPr>
            <p:nvPr/>
          </p:nvSpPr>
          <p:spPr bwMode="auto">
            <a:xfrm>
              <a:off x="3936" y="2592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75" name="Line 39"/>
            <p:cNvSpPr>
              <a:spLocks noChangeShapeType="1"/>
            </p:cNvSpPr>
            <p:nvPr/>
          </p:nvSpPr>
          <p:spPr bwMode="auto">
            <a:xfrm>
              <a:off x="3792" y="2688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76" name="Line 40"/>
            <p:cNvSpPr>
              <a:spLocks noChangeShapeType="1"/>
            </p:cNvSpPr>
            <p:nvPr/>
          </p:nvSpPr>
          <p:spPr bwMode="auto">
            <a:xfrm>
              <a:off x="3792" y="2928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77" name="Line 41"/>
            <p:cNvSpPr>
              <a:spLocks noChangeShapeType="1"/>
            </p:cNvSpPr>
            <p:nvPr/>
          </p:nvSpPr>
          <p:spPr bwMode="auto">
            <a:xfrm>
              <a:off x="3923" y="2824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5137" name="Oval 45"/>
          <p:cNvSpPr>
            <a:spLocks noChangeArrowheads="1"/>
          </p:cNvSpPr>
          <p:nvPr/>
        </p:nvSpPr>
        <p:spPr bwMode="auto">
          <a:xfrm>
            <a:off x="4467225" y="3309938"/>
            <a:ext cx="876300" cy="2376487"/>
          </a:xfrm>
          <a:prstGeom prst="ellipse">
            <a:avLst/>
          </a:prstGeom>
          <a:noFill/>
          <a:ln w="38160" cap="sq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5138" name="Line 46"/>
          <p:cNvSpPr>
            <a:spLocks noChangeShapeType="1"/>
          </p:cNvSpPr>
          <p:nvPr/>
        </p:nvSpPr>
        <p:spPr bwMode="auto">
          <a:xfrm flipV="1">
            <a:off x="4492625" y="4378325"/>
            <a:ext cx="1588" cy="219075"/>
          </a:xfrm>
          <a:prstGeom prst="line">
            <a:avLst/>
          </a:prstGeom>
          <a:noFill/>
          <a:ln w="6480" cap="sq">
            <a:solidFill>
              <a:srgbClr val="FF0000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grpSp>
        <p:nvGrpSpPr>
          <p:cNvPr id="5139" name="Group 47"/>
          <p:cNvGrpSpPr>
            <a:grpSpLocks/>
          </p:cNvGrpSpPr>
          <p:nvPr/>
        </p:nvGrpSpPr>
        <p:grpSpPr bwMode="auto">
          <a:xfrm>
            <a:off x="3576638" y="3276600"/>
            <a:ext cx="874712" cy="2374900"/>
            <a:chOff x="2253" y="2064"/>
            <a:chExt cx="551" cy="1496"/>
          </a:xfrm>
        </p:grpSpPr>
        <p:grpSp>
          <p:nvGrpSpPr>
            <p:cNvPr id="5170" name="Group 48"/>
            <p:cNvGrpSpPr>
              <a:grpSpLocks/>
            </p:cNvGrpSpPr>
            <p:nvPr/>
          </p:nvGrpSpPr>
          <p:grpSpPr bwMode="auto">
            <a:xfrm>
              <a:off x="2253" y="2064"/>
              <a:ext cx="551" cy="1496"/>
              <a:chOff x="2253" y="2064"/>
              <a:chExt cx="551" cy="1496"/>
            </a:xfrm>
          </p:grpSpPr>
          <p:sp>
            <p:nvSpPr>
              <p:cNvPr id="5172" name="Oval 49"/>
              <p:cNvSpPr>
                <a:spLocks noChangeArrowheads="1"/>
              </p:cNvSpPr>
              <p:nvPr/>
            </p:nvSpPr>
            <p:spPr bwMode="auto">
              <a:xfrm>
                <a:off x="2253" y="2064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5173" name="Rectangle 50"/>
              <p:cNvSpPr>
                <a:spLocks noChangeArrowheads="1"/>
              </p:cNvSpPr>
              <p:nvPr/>
            </p:nvSpPr>
            <p:spPr bwMode="auto">
              <a:xfrm>
                <a:off x="2571" y="2427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5171" name="Line 51"/>
            <p:cNvSpPr>
              <a:spLocks noChangeShapeType="1"/>
            </p:cNvSpPr>
            <p:nvPr/>
          </p:nvSpPr>
          <p:spPr bwMode="auto">
            <a:xfrm flipV="1">
              <a:off x="2253" y="2744"/>
              <a:ext cx="0" cy="182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5140" name="Group 52"/>
          <p:cNvGrpSpPr>
            <a:grpSpLocks/>
          </p:cNvGrpSpPr>
          <p:nvPr/>
        </p:nvGrpSpPr>
        <p:grpSpPr bwMode="auto">
          <a:xfrm>
            <a:off x="2568575" y="3276600"/>
            <a:ext cx="874713" cy="2374900"/>
            <a:chOff x="1618" y="2064"/>
            <a:chExt cx="551" cy="1496"/>
          </a:xfrm>
        </p:grpSpPr>
        <p:grpSp>
          <p:nvGrpSpPr>
            <p:cNvPr id="5166" name="Group 53"/>
            <p:cNvGrpSpPr>
              <a:grpSpLocks/>
            </p:cNvGrpSpPr>
            <p:nvPr/>
          </p:nvGrpSpPr>
          <p:grpSpPr bwMode="auto">
            <a:xfrm>
              <a:off x="1618" y="2064"/>
              <a:ext cx="551" cy="1496"/>
              <a:chOff x="1618" y="2064"/>
              <a:chExt cx="551" cy="1496"/>
            </a:xfrm>
          </p:grpSpPr>
          <p:sp>
            <p:nvSpPr>
              <p:cNvPr id="5168" name="Oval 54"/>
              <p:cNvSpPr>
                <a:spLocks noChangeArrowheads="1"/>
              </p:cNvSpPr>
              <p:nvPr/>
            </p:nvSpPr>
            <p:spPr bwMode="auto">
              <a:xfrm>
                <a:off x="1618" y="2064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5169" name="Rectangle 55"/>
              <p:cNvSpPr>
                <a:spLocks noChangeArrowheads="1"/>
              </p:cNvSpPr>
              <p:nvPr/>
            </p:nvSpPr>
            <p:spPr bwMode="auto">
              <a:xfrm>
                <a:off x="1936" y="2427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5167" name="Line 56"/>
            <p:cNvSpPr>
              <a:spLocks noChangeShapeType="1"/>
            </p:cNvSpPr>
            <p:nvPr/>
          </p:nvSpPr>
          <p:spPr bwMode="auto">
            <a:xfrm flipV="1">
              <a:off x="1618" y="2744"/>
              <a:ext cx="0" cy="182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5141" name="Group 57"/>
          <p:cNvGrpSpPr>
            <a:grpSpLocks/>
          </p:cNvGrpSpPr>
          <p:nvPr/>
        </p:nvGrpSpPr>
        <p:grpSpPr bwMode="auto">
          <a:xfrm>
            <a:off x="1619250" y="3290888"/>
            <a:ext cx="874713" cy="2374900"/>
            <a:chOff x="1020" y="2073"/>
            <a:chExt cx="551" cy="1496"/>
          </a:xfrm>
        </p:grpSpPr>
        <p:grpSp>
          <p:nvGrpSpPr>
            <p:cNvPr id="5162" name="Group 58"/>
            <p:cNvGrpSpPr>
              <a:grpSpLocks/>
            </p:cNvGrpSpPr>
            <p:nvPr/>
          </p:nvGrpSpPr>
          <p:grpSpPr bwMode="auto">
            <a:xfrm>
              <a:off x="1020" y="2073"/>
              <a:ext cx="551" cy="1496"/>
              <a:chOff x="1020" y="2073"/>
              <a:chExt cx="551" cy="1496"/>
            </a:xfrm>
          </p:grpSpPr>
          <p:sp>
            <p:nvSpPr>
              <p:cNvPr id="5164" name="Oval 59"/>
              <p:cNvSpPr>
                <a:spLocks noChangeArrowheads="1"/>
              </p:cNvSpPr>
              <p:nvPr/>
            </p:nvSpPr>
            <p:spPr bwMode="auto">
              <a:xfrm>
                <a:off x="1020" y="2073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5165" name="Rectangle 60"/>
              <p:cNvSpPr>
                <a:spLocks noChangeArrowheads="1"/>
              </p:cNvSpPr>
              <p:nvPr/>
            </p:nvSpPr>
            <p:spPr bwMode="auto">
              <a:xfrm>
                <a:off x="1338" y="2436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5163" name="Line 61"/>
            <p:cNvSpPr>
              <a:spLocks noChangeShapeType="1"/>
            </p:cNvSpPr>
            <p:nvPr/>
          </p:nvSpPr>
          <p:spPr bwMode="auto">
            <a:xfrm flipV="1">
              <a:off x="1020" y="2753"/>
              <a:ext cx="0" cy="182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5142" name="Group 62"/>
          <p:cNvGrpSpPr>
            <a:grpSpLocks/>
          </p:cNvGrpSpPr>
          <p:nvPr/>
        </p:nvGrpSpPr>
        <p:grpSpPr bwMode="auto">
          <a:xfrm>
            <a:off x="685800" y="3290888"/>
            <a:ext cx="874713" cy="2374900"/>
            <a:chOff x="432" y="2073"/>
            <a:chExt cx="551" cy="1496"/>
          </a:xfrm>
        </p:grpSpPr>
        <p:grpSp>
          <p:nvGrpSpPr>
            <p:cNvPr id="5158" name="Group 63"/>
            <p:cNvGrpSpPr>
              <a:grpSpLocks/>
            </p:cNvGrpSpPr>
            <p:nvPr/>
          </p:nvGrpSpPr>
          <p:grpSpPr bwMode="auto">
            <a:xfrm>
              <a:off x="432" y="2073"/>
              <a:ext cx="551" cy="1496"/>
              <a:chOff x="432" y="2073"/>
              <a:chExt cx="551" cy="1496"/>
            </a:xfrm>
          </p:grpSpPr>
          <p:sp>
            <p:nvSpPr>
              <p:cNvPr id="5160" name="Oval 64"/>
              <p:cNvSpPr>
                <a:spLocks noChangeArrowheads="1"/>
              </p:cNvSpPr>
              <p:nvPr/>
            </p:nvSpPr>
            <p:spPr bwMode="auto">
              <a:xfrm>
                <a:off x="432" y="2073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5161" name="Rectangle 65"/>
              <p:cNvSpPr>
                <a:spLocks noChangeArrowheads="1"/>
              </p:cNvSpPr>
              <p:nvPr/>
            </p:nvSpPr>
            <p:spPr bwMode="auto">
              <a:xfrm>
                <a:off x="750" y="2436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5159" name="Line 66"/>
            <p:cNvSpPr>
              <a:spLocks noChangeShapeType="1"/>
            </p:cNvSpPr>
            <p:nvPr/>
          </p:nvSpPr>
          <p:spPr bwMode="auto">
            <a:xfrm flipV="1">
              <a:off x="432" y="2753"/>
              <a:ext cx="0" cy="182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5143" name="Line 72"/>
          <p:cNvSpPr>
            <a:spLocks noChangeShapeType="1"/>
          </p:cNvSpPr>
          <p:nvPr/>
        </p:nvSpPr>
        <p:spPr bwMode="auto">
          <a:xfrm>
            <a:off x="1258888" y="3860800"/>
            <a:ext cx="1587" cy="1296988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grpSp>
        <p:nvGrpSpPr>
          <p:cNvPr id="5145" name="Gruppieren 77"/>
          <p:cNvGrpSpPr>
            <a:grpSpLocks/>
          </p:cNvGrpSpPr>
          <p:nvPr/>
        </p:nvGrpSpPr>
        <p:grpSpPr bwMode="auto">
          <a:xfrm>
            <a:off x="4772025" y="3635375"/>
            <a:ext cx="1217613" cy="1773238"/>
            <a:chOff x="4772025" y="3635375"/>
            <a:chExt cx="1217613" cy="1773238"/>
          </a:xfrm>
        </p:grpSpPr>
        <p:sp>
          <p:nvSpPr>
            <p:cNvPr id="5156" name="AutoShape 4"/>
            <p:cNvSpPr>
              <a:spLocks noChangeArrowheads="1"/>
            </p:cNvSpPr>
            <p:nvPr/>
          </p:nvSpPr>
          <p:spPr bwMode="auto">
            <a:xfrm>
              <a:off x="4772025" y="3635375"/>
              <a:ext cx="1143000" cy="1773238"/>
            </a:xfrm>
            <a:prstGeom prst="flowChartMagneticDrum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  <p:sp>
          <p:nvSpPr>
            <p:cNvPr id="5157" name="Rectangle 5"/>
            <p:cNvSpPr>
              <a:spLocks noChangeArrowheads="1"/>
            </p:cNvSpPr>
            <p:nvPr/>
          </p:nvSpPr>
          <p:spPr bwMode="auto">
            <a:xfrm>
              <a:off x="5591175" y="3961607"/>
              <a:ext cx="398463" cy="118110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</p:grpSp>
      <p:grpSp>
        <p:nvGrpSpPr>
          <p:cNvPr id="5146" name="Group 67"/>
          <p:cNvGrpSpPr>
            <a:grpSpLocks/>
          </p:cNvGrpSpPr>
          <p:nvPr/>
        </p:nvGrpSpPr>
        <p:grpSpPr bwMode="auto">
          <a:xfrm>
            <a:off x="5105400" y="3362325"/>
            <a:ext cx="874713" cy="2374900"/>
            <a:chOff x="3216" y="2118"/>
            <a:chExt cx="551" cy="1496"/>
          </a:xfrm>
        </p:grpSpPr>
        <p:grpSp>
          <p:nvGrpSpPr>
            <p:cNvPr id="5152" name="Group 68"/>
            <p:cNvGrpSpPr>
              <a:grpSpLocks/>
            </p:cNvGrpSpPr>
            <p:nvPr/>
          </p:nvGrpSpPr>
          <p:grpSpPr bwMode="auto">
            <a:xfrm>
              <a:off x="3216" y="2118"/>
              <a:ext cx="551" cy="1496"/>
              <a:chOff x="3216" y="2118"/>
              <a:chExt cx="551" cy="1496"/>
            </a:xfrm>
          </p:grpSpPr>
          <p:sp>
            <p:nvSpPr>
              <p:cNvPr id="5154" name="Oval 69"/>
              <p:cNvSpPr>
                <a:spLocks noChangeArrowheads="1"/>
              </p:cNvSpPr>
              <p:nvPr/>
            </p:nvSpPr>
            <p:spPr bwMode="auto">
              <a:xfrm>
                <a:off x="3216" y="2118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5155" name="Rectangle 70"/>
              <p:cNvSpPr>
                <a:spLocks noChangeArrowheads="1"/>
              </p:cNvSpPr>
              <p:nvPr/>
            </p:nvSpPr>
            <p:spPr bwMode="auto">
              <a:xfrm>
                <a:off x="3534" y="2481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5153" name="Line 71"/>
            <p:cNvSpPr>
              <a:spLocks noChangeShapeType="1"/>
            </p:cNvSpPr>
            <p:nvPr/>
          </p:nvSpPr>
          <p:spPr bwMode="auto">
            <a:xfrm flipV="1">
              <a:off x="3216" y="2798"/>
              <a:ext cx="0" cy="182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5148" name="Text Box 43"/>
          <p:cNvSpPr txBox="1">
            <a:spLocks noChangeArrowheads="1"/>
          </p:cNvSpPr>
          <p:nvPr/>
        </p:nvSpPr>
        <p:spPr bwMode="auto">
          <a:xfrm>
            <a:off x="2130425" y="5876925"/>
            <a:ext cx="24431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>
                <a:solidFill>
                  <a:srgbClr val="FF0000"/>
                </a:solidFill>
              </a:rPr>
              <a:t>E-Wirbelfeld</a:t>
            </a:r>
          </a:p>
        </p:txBody>
      </p:sp>
      <p:cxnSp>
        <p:nvCxnSpPr>
          <p:cNvPr id="5149" name="Gerade Verbindung mit Pfeil 2"/>
          <p:cNvCxnSpPr>
            <a:cxnSpLocks noChangeShapeType="1"/>
          </p:cNvCxnSpPr>
          <p:nvPr/>
        </p:nvCxnSpPr>
        <p:spPr bwMode="auto">
          <a:xfrm flipH="1" flipV="1">
            <a:off x="1260475" y="5686425"/>
            <a:ext cx="1141413" cy="190500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50" name="Gerade Verbindung mit Pfeil 4"/>
          <p:cNvCxnSpPr>
            <a:cxnSpLocks noChangeShapeType="1"/>
          </p:cNvCxnSpPr>
          <p:nvPr/>
        </p:nvCxnSpPr>
        <p:spPr bwMode="auto">
          <a:xfrm flipV="1">
            <a:off x="2716213" y="5686425"/>
            <a:ext cx="142875" cy="190500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260648"/>
            <a:ext cx="8534400" cy="52772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2800" dirty="0" err="1" smtClean="0">
                <a:latin typeface="Arial" pitchFamily="34" charset="0"/>
                <a:cs typeface="Arial" pitchFamily="34" charset="0"/>
              </a:rPr>
              <a:t>Maxwell‘sche</a:t>
            </a:r>
            <a:r>
              <a:rPr lang="de-DE" altLang="de-DE" sz="2800" dirty="0" smtClean="0">
                <a:latin typeface="Arial" pitchFamily="34" charset="0"/>
                <a:cs typeface="Arial" pitchFamily="34" charset="0"/>
              </a:rPr>
              <a:t> Gleichung - Wirbelfeld</a:t>
            </a:r>
            <a:endParaRPr lang="de-DE" altLang="de-DE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4C106-E751-461C-A306-6D8B77CD49FF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Maxwellgleichungen in der Kursstufe - ZPG VI Physik</a:t>
            </a:r>
            <a:endParaRPr lang="de-DE" dirty="0"/>
          </a:p>
        </p:txBody>
      </p:sp>
      <p:sp>
        <p:nvSpPr>
          <p:cNvPr id="91" name="Text Box 42"/>
          <p:cNvSpPr txBox="1">
            <a:spLocks noChangeArrowheads="1"/>
          </p:cNvSpPr>
          <p:nvPr/>
        </p:nvSpPr>
        <p:spPr bwMode="auto">
          <a:xfrm>
            <a:off x="7356850" y="4195763"/>
            <a:ext cx="15240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 err="1" smtClean="0"/>
              <a:t>B</a:t>
            </a:r>
            <a:r>
              <a:rPr lang="de-DE" altLang="de-DE" sz="2400" i="1" baseline="-25000" dirty="0" err="1" smtClean="0"/>
              <a:t>spule</a:t>
            </a:r>
            <a:r>
              <a:rPr lang="de-DE" altLang="de-DE" sz="2400" dirty="0" smtClean="0">
                <a:cs typeface="Arial" charset="0"/>
              </a:rPr>
              <a:t> &gt; </a:t>
            </a:r>
            <a:r>
              <a:rPr lang="de-DE" altLang="de-DE" sz="2400" dirty="0"/>
              <a:t>0</a:t>
            </a:r>
          </a:p>
        </p:txBody>
      </p:sp>
      <p:sp>
        <p:nvSpPr>
          <p:cNvPr id="97" name="Text Box 43"/>
          <p:cNvSpPr txBox="1">
            <a:spLocks noChangeArrowheads="1"/>
          </p:cNvSpPr>
          <p:nvPr/>
        </p:nvSpPr>
        <p:spPr bwMode="auto">
          <a:xfrm>
            <a:off x="5995913" y="1597298"/>
            <a:ext cx="16271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dirty="0">
                <a:latin typeface="Symbol" pitchFamily="16" charset="2"/>
              </a:rPr>
              <a:t> </a:t>
            </a:r>
            <a:r>
              <a:rPr lang="de-DE" altLang="de-DE" sz="2400" i="1" dirty="0" err="1"/>
              <a:t>E</a:t>
            </a:r>
            <a:r>
              <a:rPr lang="de-DE" altLang="de-DE" sz="2400" i="1" baseline="-25000" dirty="0" err="1"/>
              <a:t>ind</a:t>
            </a:r>
            <a:r>
              <a:rPr lang="de-DE" altLang="de-DE" sz="2400" dirty="0"/>
              <a:t> </a:t>
            </a:r>
            <a:r>
              <a:rPr lang="de-DE" altLang="de-DE" sz="2400" dirty="0" smtClean="0"/>
              <a:t>&gt; 0</a:t>
            </a:r>
            <a:endParaRPr lang="de-DE" altLang="de-DE" sz="2400" dirty="0"/>
          </a:p>
        </p:txBody>
      </p:sp>
      <p:sp>
        <p:nvSpPr>
          <p:cNvPr id="98" name="Text Box 73"/>
          <p:cNvSpPr txBox="1">
            <a:spLocks noChangeArrowheads="1"/>
          </p:cNvSpPr>
          <p:nvPr/>
        </p:nvSpPr>
        <p:spPr bwMode="auto">
          <a:xfrm>
            <a:off x="6206505" y="2232205"/>
            <a:ext cx="189388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>
                <a:latin typeface="Symbol" pitchFamily="16" charset="2"/>
              </a:rPr>
              <a:t></a:t>
            </a:r>
            <a:r>
              <a:rPr lang="de-DE" altLang="de-DE" sz="2400" i="1" dirty="0" err="1"/>
              <a:t>E</a:t>
            </a:r>
            <a:r>
              <a:rPr lang="de-DE" altLang="de-DE" sz="2400" i="1" baseline="-25000" dirty="0" err="1"/>
              <a:t>ind</a:t>
            </a:r>
            <a:r>
              <a:rPr lang="de-DE" altLang="de-DE" sz="2400" i="1" dirty="0"/>
              <a:t> </a:t>
            </a:r>
            <a:r>
              <a:rPr lang="de-DE" altLang="de-DE" sz="2400" dirty="0"/>
              <a:t>&gt; 0</a:t>
            </a:r>
          </a:p>
        </p:txBody>
      </p:sp>
      <p:sp>
        <p:nvSpPr>
          <p:cNvPr id="99" name="Text Box 43"/>
          <p:cNvSpPr txBox="1">
            <a:spLocks noChangeArrowheads="1"/>
          </p:cNvSpPr>
          <p:nvPr/>
        </p:nvSpPr>
        <p:spPr bwMode="auto">
          <a:xfrm>
            <a:off x="3898304" y="1597298"/>
            <a:ext cx="24018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dirty="0"/>
              <a:t>Nach Maxwell: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 Box 42"/>
              <p:cNvSpPr txBox="1">
                <a:spLocks noChangeArrowheads="1"/>
              </p:cNvSpPr>
              <p:nvPr/>
            </p:nvSpPr>
            <p:spPr bwMode="auto">
              <a:xfrm>
                <a:off x="6048346" y="980728"/>
                <a:ext cx="1668462" cy="475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 eaLnBrk="0" hangingPunct="0">
                  <a:spcBef>
                    <a:spcPts val="7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8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1pPr>
                <a:lvl2pPr eaLnBrk="0" hangingPunct="0"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2pPr>
                <a:lvl3pPr eaLnBrk="0" hangingPunct="0">
                  <a:spcBef>
                    <a:spcPts val="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3pPr>
                <a:lvl4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4pPr>
                <a:lvl5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5pPr>
                <a:lvl6pPr marL="25146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6pPr>
                <a:lvl7pPr marL="29718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7pPr>
                <a:lvl8pPr marL="34290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8pPr>
                <a:lvl9pPr marL="38862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9pPr>
              </a:lstStyle>
              <a:p>
                <a:pPr eaLnBrk="1" hangingPunct="1">
                  <a:spcBef>
                    <a:spcPts val="1500"/>
                  </a:spcBef>
                  <a:buClrTx/>
                  <a:buFontTx/>
                  <a:buNone/>
                </a:pP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de-DE" altLang="de-DE" sz="2400" b="1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de-DE" altLang="de-DE" sz="2400" b="1" i="1" dirty="0" smtClean="0">
                            <a:latin typeface="Cambria Math"/>
                          </a:rPr>
                          <m:t>𝑩</m:t>
                        </m:r>
                      </m:e>
                    </m:acc>
                    <m:r>
                      <a:rPr lang="de-DE" altLang="de-DE" sz="2400" b="1" i="1" baseline="-25000" dirty="0" smtClean="0">
                        <a:latin typeface="Cambria Math"/>
                      </a:rPr>
                      <m:t> </m:t>
                    </m:r>
                    <m:r>
                      <a:rPr lang="de-DE" altLang="de-DE" sz="2400" b="1" i="1" baseline="-25000" dirty="0" smtClean="0">
                        <a:latin typeface="Cambria Math"/>
                      </a:rPr>
                      <m:t>𝒔𝒑𝒖𝒍𝒆</m:t>
                    </m:r>
                  </m:oMath>
                </a14:m>
                <a:r>
                  <a:rPr lang="de-DE" altLang="de-DE" sz="2400" b="1" baseline="-25000" dirty="0" smtClean="0"/>
                  <a:t> </a:t>
                </a:r>
                <a:r>
                  <a:rPr lang="de-DE" altLang="de-DE" sz="2400" b="1" dirty="0" smtClean="0"/>
                  <a:t>&gt; 0</a:t>
                </a:r>
                <a:endParaRPr lang="de-DE" altLang="de-DE" sz="2400" b="1" dirty="0"/>
              </a:p>
            </p:txBody>
          </p:sp>
        </mc:Choice>
        <mc:Fallback xmlns="">
          <p:sp>
            <p:nvSpPr>
              <p:cNvPr id="100" name="Text 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48346" y="980728"/>
                <a:ext cx="1668462" cy="475388"/>
              </a:xfrm>
              <a:prstGeom prst="rect">
                <a:avLst/>
              </a:prstGeom>
              <a:blipFill rotWithShape="1">
                <a:blip r:embed="rId3"/>
                <a:stretch>
                  <a:fillRect l="-1095" t="-6410" b="-2948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4831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2"/>
          <p:cNvSpPr>
            <a:spLocks noChangeArrowheads="1"/>
          </p:cNvSpPr>
          <p:nvPr/>
        </p:nvSpPr>
        <p:spPr bwMode="auto">
          <a:xfrm>
            <a:off x="914400" y="3886200"/>
            <a:ext cx="5221288" cy="1282700"/>
          </a:xfrm>
          <a:prstGeom prst="cube">
            <a:avLst>
              <a:gd name="adj" fmla="val 25000"/>
            </a:avLst>
          </a:prstGeom>
          <a:solidFill>
            <a:srgbClr val="99CC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grpSp>
        <p:nvGrpSpPr>
          <p:cNvPr id="6149" name="Group 3"/>
          <p:cNvGrpSpPr>
            <a:grpSpLocks/>
          </p:cNvGrpSpPr>
          <p:nvPr/>
        </p:nvGrpSpPr>
        <p:grpSpPr bwMode="auto">
          <a:xfrm>
            <a:off x="1258888" y="3098800"/>
            <a:ext cx="3457575" cy="2301875"/>
            <a:chOff x="793" y="1952"/>
            <a:chExt cx="2178" cy="1450"/>
          </a:xfrm>
        </p:grpSpPr>
        <p:grpSp>
          <p:nvGrpSpPr>
            <p:cNvPr id="6210" name="Group 4"/>
            <p:cNvGrpSpPr>
              <a:grpSpLocks/>
            </p:cNvGrpSpPr>
            <p:nvPr/>
          </p:nvGrpSpPr>
          <p:grpSpPr bwMode="auto">
            <a:xfrm>
              <a:off x="1034" y="2333"/>
              <a:ext cx="767" cy="1062"/>
              <a:chOff x="1034" y="2333"/>
              <a:chExt cx="767" cy="1062"/>
            </a:xfrm>
          </p:grpSpPr>
          <p:grpSp>
            <p:nvGrpSpPr>
              <p:cNvPr id="6228" name="Group 5"/>
              <p:cNvGrpSpPr>
                <a:grpSpLocks/>
              </p:cNvGrpSpPr>
              <p:nvPr/>
            </p:nvGrpSpPr>
            <p:grpSpPr bwMode="auto">
              <a:xfrm>
                <a:off x="1034" y="2333"/>
                <a:ext cx="480" cy="1054"/>
                <a:chOff x="1034" y="2333"/>
                <a:chExt cx="480" cy="1054"/>
              </a:xfrm>
            </p:grpSpPr>
            <p:sp>
              <p:nvSpPr>
                <p:cNvPr id="6232" name="Oval 6"/>
                <p:cNvSpPr>
                  <a:spLocks noChangeArrowheads="1"/>
                </p:cNvSpPr>
                <p:nvPr/>
              </p:nvSpPr>
              <p:spPr bwMode="auto">
                <a:xfrm>
                  <a:off x="1034" y="2333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6233" name="Rectangle 7"/>
                <p:cNvSpPr>
                  <a:spLocks noChangeArrowheads="1"/>
                </p:cNvSpPr>
                <p:nvPr/>
              </p:nvSpPr>
              <p:spPr bwMode="auto">
                <a:xfrm>
                  <a:off x="1332" y="2439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6229" name="Group 8"/>
              <p:cNvGrpSpPr>
                <a:grpSpLocks/>
              </p:cNvGrpSpPr>
              <p:nvPr/>
            </p:nvGrpSpPr>
            <p:grpSpPr bwMode="auto">
              <a:xfrm>
                <a:off x="1321" y="2340"/>
                <a:ext cx="480" cy="1054"/>
                <a:chOff x="1321" y="2340"/>
                <a:chExt cx="480" cy="1054"/>
              </a:xfrm>
            </p:grpSpPr>
            <p:sp>
              <p:nvSpPr>
                <p:cNvPr id="6230" name="Oval 9"/>
                <p:cNvSpPr>
                  <a:spLocks noChangeArrowheads="1"/>
                </p:cNvSpPr>
                <p:nvPr/>
              </p:nvSpPr>
              <p:spPr bwMode="auto">
                <a:xfrm>
                  <a:off x="1321" y="2340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6231" name="Rectangle 10"/>
                <p:cNvSpPr>
                  <a:spLocks noChangeArrowheads="1"/>
                </p:cNvSpPr>
                <p:nvPr/>
              </p:nvSpPr>
              <p:spPr bwMode="auto">
                <a:xfrm>
                  <a:off x="1620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6211" name="Group 11"/>
            <p:cNvGrpSpPr>
              <a:grpSpLocks/>
            </p:cNvGrpSpPr>
            <p:nvPr/>
          </p:nvGrpSpPr>
          <p:grpSpPr bwMode="auto">
            <a:xfrm>
              <a:off x="1599" y="2340"/>
              <a:ext cx="767" cy="1062"/>
              <a:chOff x="1599" y="2340"/>
              <a:chExt cx="767" cy="1062"/>
            </a:xfrm>
          </p:grpSpPr>
          <p:grpSp>
            <p:nvGrpSpPr>
              <p:cNvPr id="6222" name="Group 12"/>
              <p:cNvGrpSpPr>
                <a:grpSpLocks/>
              </p:cNvGrpSpPr>
              <p:nvPr/>
            </p:nvGrpSpPr>
            <p:grpSpPr bwMode="auto">
              <a:xfrm>
                <a:off x="1599" y="2340"/>
                <a:ext cx="480" cy="1055"/>
                <a:chOff x="1599" y="2340"/>
                <a:chExt cx="480" cy="1055"/>
              </a:xfrm>
            </p:grpSpPr>
            <p:sp>
              <p:nvSpPr>
                <p:cNvPr id="6226" name="Oval 13"/>
                <p:cNvSpPr>
                  <a:spLocks noChangeArrowheads="1"/>
                </p:cNvSpPr>
                <p:nvPr/>
              </p:nvSpPr>
              <p:spPr bwMode="auto">
                <a:xfrm>
                  <a:off x="1599" y="2340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6227" name="Rectangle 14"/>
                <p:cNvSpPr>
                  <a:spLocks noChangeArrowheads="1"/>
                </p:cNvSpPr>
                <p:nvPr/>
              </p:nvSpPr>
              <p:spPr bwMode="auto">
                <a:xfrm>
                  <a:off x="1898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6223" name="Group 15"/>
              <p:cNvGrpSpPr>
                <a:grpSpLocks/>
              </p:cNvGrpSpPr>
              <p:nvPr/>
            </p:nvGrpSpPr>
            <p:grpSpPr bwMode="auto">
              <a:xfrm>
                <a:off x="1886" y="2348"/>
                <a:ext cx="480" cy="1054"/>
                <a:chOff x="1886" y="2348"/>
                <a:chExt cx="480" cy="1054"/>
              </a:xfrm>
            </p:grpSpPr>
            <p:sp>
              <p:nvSpPr>
                <p:cNvPr id="6224" name="Oval 16"/>
                <p:cNvSpPr>
                  <a:spLocks noChangeArrowheads="1"/>
                </p:cNvSpPr>
                <p:nvPr/>
              </p:nvSpPr>
              <p:spPr bwMode="auto">
                <a:xfrm>
                  <a:off x="1886" y="2348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6225" name="Rectangle 17"/>
                <p:cNvSpPr>
                  <a:spLocks noChangeArrowheads="1"/>
                </p:cNvSpPr>
                <p:nvPr/>
              </p:nvSpPr>
              <p:spPr bwMode="auto">
                <a:xfrm>
                  <a:off x="2185" y="2454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6212" name="Group 18"/>
            <p:cNvGrpSpPr>
              <a:grpSpLocks/>
            </p:cNvGrpSpPr>
            <p:nvPr/>
          </p:nvGrpSpPr>
          <p:grpSpPr bwMode="auto">
            <a:xfrm>
              <a:off x="2204" y="2334"/>
              <a:ext cx="767" cy="1062"/>
              <a:chOff x="2204" y="2334"/>
              <a:chExt cx="767" cy="1062"/>
            </a:xfrm>
          </p:grpSpPr>
          <p:grpSp>
            <p:nvGrpSpPr>
              <p:cNvPr id="6216" name="Group 19"/>
              <p:cNvGrpSpPr>
                <a:grpSpLocks/>
              </p:cNvGrpSpPr>
              <p:nvPr/>
            </p:nvGrpSpPr>
            <p:grpSpPr bwMode="auto">
              <a:xfrm>
                <a:off x="2204" y="2334"/>
                <a:ext cx="480" cy="1055"/>
                <a:chOff x="2204" y="2334"/>
                <a:chExt cx="480" cy="1055"/>
              </a:xfrm>
            </p:grpSpPr>
            <p:sp>
              <p:nvSpPr>
                <p:cNvPr id="6220" name="Oval 20"/>
                <p:cNvSpPr>
                  <a:spLocks noChangeArrowheads="1"/>
                </p:cNvSpPr>
                <p:nvPr/>
              </p:nvSpPr>
              <p:spPr bwMode="auto">
                <a:xfrm>
                  <a:off x="2204" y="2334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6221" name="Rectangle 21"/>
                <p:cNvSpPr>
                  <a:spLocks noChangeArrowheads="1"/>
                </p:cNvSpPr>
                <p:nvPr/>
              </p:nvSpPr>
              <p:spPr bwMode="auto">
                <a:xfrm>
                  <a:off x="2503" y="2440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6217" name="Group 22"/>
              <p:cNvGrpSpPr>
                <a:grpSpLocks/>
              </p:cNvGrpSpPr>
              <p:nvPr/>
            </p:nvGrpSpPr>
            <p:grpSpPr bwMode="auto">
              <a:xfrm>
                <a:off x="2491" y="2341"/>
                <a:ext cx="480" cy="1054"/>
                <a:chOff x="2491" y="2341"/>
                <a:chExt cx="480" cy="1054"/>
              </a:xfrm>
            </p:grpSpPr>
            <p:sp>
              <p:nvSpPr>
                <p:cNvPr id="6218" name="Oval 23"/>
                <p:cNvSpPr>
                  <a:spLocks noChangeArrowheads="1"/>
                </p:cNvSpPr>
                <p:nvPr/>
              </p:nvSpPr>
              <p:spPr bwMode="auto">
                <a:xfrm>
                  <a:off x="2491" y="2341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6219" name="Rectangle 24"/>
                <p:cNvSpPr>
                  <a:spLocks noChangeArrowheads="1"/>
                </p:cNvSpPr>
                <p:nvPr/>
              </p:nvSpPr>
              <p:spPr bwMode="auto">
                <a:xfrm>
                  <a:off x="2790" y="2448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6213" name="Group 25"/>
            <p:cNvGrpSpPr>
              <a:grpSpLocks/>
            </p:cNvGrpSpPr>
            <p:nvPr/>
          </p:nvGrpSpPr>
          <p:grpSpPr bwMode="auto">
            <a:xfrm>
              <a:off x="793" y="1952"/>
              <a:ext cx="320" cy="1420"/>
              <a:chOff x="793" y="1952"/>
              <a:chExt cx="320" cy="1420"/>
            </a:xfrm>
          </p:grpSpPr>
          <p:sp>
            <p:nvSpPr>
              <p:cNvPr id="6214" name="Line 26"/>
              <p:cNvSpPr>
                <a:spLocks noChangeShapeType="1"/>
              </p:cNvSpPr>
              <p:nvPr/>
            </p:nvSpPr>
            <p:spPr bwMode="auto">
              <a:xfrm>
                <a:off x="800" y="1952"/>
                <a:ext cx="0" cy="1303"/>
              </a:xfrm>
              <a:prstGeom prst="line">
                <a:avLst/>
              </a:prstGeom>
              <a:noFill/>
              <a:ln w="381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215" name="Freeform 27"/>
              <p:cNvSpPr>
                <a:spLocks noChangeArrowheads="1"/>
              </p:cNvSpPr>
              <p:nvPr/>
            </p:nvSpPr>
            <p:spPr bwMode="auto">
              <a:xfrm>
                <a:off x="793" y="3229"/>
                <a:ext cx="320" cy="143"/>
              </a:xfrm>
              <a:custGeom>
                <a:avLst/>
                <a:gdLst>
                  <a:gd name="T0" fmla="*/ 0 w 192"/>
                  <a:gd name="T1" fmla="*/ 0 h 112"/>
                  <a:gd name="T2" fmla="*/ 370 w 192"/>
                  <a:gd name="T3" fmla="*/ 255 h 112"/>
                  <a:gd name="T4" fmla="*/ 1112 w 192"/>
                  <a:gd name="T5" fmla="*/ 255 h 112"/>
                  <a:gd name="T6" fmla="*/ 1480 w 192"/>
                  <a:gd name="T7" fmla="*/ 0 h 11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2" h="112">
                    <a:moveTo>
                      <a:pt x="0" y="0"/>
                    </a:moveTo>
                    <a:cubicBezTo>
                      <a:pt x="12" y="40"/>
                      <a:pt x="24" y="80"/>
                      <a:pt x="48" y="96"/>
                    </a:cubicBezTo>
                    <a:cubicBezTo>
                      <a:pt x="72" y="112"/>
                      <a:pt x="120" y="112"/>
                      <a:pt x="144" y="96"/>
                    </a:cubicBezTo>
                    <a:cubicBezTo>
                      <a:pt x="168" y="80"/>
                      <a:pt x="184" y="16"/>
                      <a:pt x="192" y="0"/>
                    </a:cubicBezTo>
                  </a:path>
                </a:pathLst>
              </a:custGeom>
              <a:noFill/>
              <a:ln w="38160" cap="sq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6150" name="Line 28"/>
          <p:cNvSpPr>
            <a:spLocks noChangeShapeType="1"/>
          </p:cNvSpPr>
          <p:nvPr/>
        </p:nvSpPr>
        <p:spPr bwMode="auto">
          <a:xfrm flipV="1">
            <a:off x="4772025" y="2308225"/>
            <a:ext cx="1588" cy="158115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51" name="Line 29"/>
          <p:cNvSpPr>
            <a:spLocks noChangeShapeType="1"/>
          </p:cNvSpPr>
          <p:nvPr/>
        </p:nvSpPr>
        <p:spPr bwMode="auto">
          <a:xfrm flipH="1">
            <a:off x="3497263" y="2309813"/>
            <a:ext cx="1276350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52" name="Line 30"/>
          <p:cNvSpPr>
            <a:spLocks noChangeShapeType="1"/>
          </p:cNvSpPr>
          <p:nvPr/>
        </p:nvSpPr>
        <p:spPr bwMode="auto">
          <a:xfrm>
            <a:off x="3498850" y="2112963"/>
            <a:ext cx="1588" cy="395287"/>
          </a:xfrm>
          <a:prstGeom prst="line">
            <a:avLst/>
          </a:prstGeom>
          <a:noFill/>
          <a:ln w="7632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53" name="Line 31"/>
          <p:cNvSpPr>
            <a:spLocks noChangeShapeType="1"/>
          </p:cNvSpPr>
          <p:nvPr/>
        </p:nvSpPr>
        <p:spPr bwMode="auto">
          <a:xfrm>
            <a:off x="3329025" y="1916113"/>
            <a:ext cx="1587" cy="788987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54" name="Line 32"/>
          <p:cNvSpPr>
            <a:spLocks noChangeShapeType="1"/>
          </p:cNvSpPr>
          <p:nvPr/>
        </p:nvSpPr>
        <p:spPr bwMode="auto">
          <a:xfrm flipH="1">
            <a:off x="1258888" y="2309813"/>
            <a:ext cx="2041525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55" name="Line 33"/>
          <p:cNvSpPr>
            <a:spLocks noChangeShapeType="1"/>
          </p:cNvSpPr>
          <p:nvPr/>
        </p:nvSpPr>
        <p:spPr bwMode="auto">
          <a:xfrm>
            <a:off x="1254125" y="2309813"/>
            <a:ext cx="19050" cy="8143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grpSp>
        <p:nvGrpSpPr>
          <p:cNvPr id="6156" name="Group 34"/>
          <p:cNvGrpSpPr>
            <a:grpSpLocks/>
          </p:cNvGrpSpPr>
          <p:nvPr/>
        </p:nvGrpSpPr>
        <p:grpSpPr bwMode="auto">
          <a:xfrm>
            <a:off x="611188" y="2819400"/>
            <a:ext cx="635000" cy="823913"/>
            <a:chOff x="385" y="1776"/>
            <a:chExt cx="400" cy="519"/>
          </a:xfrm>
        </p:grpSpPr>
        <p:sp>
          <p:nvSpPr>
            <p:cNvPr id="6208" name="Line 35"/>
            <p:cNvSpPr>
              <a:spLocks noChangeShapeType="1"/>
            </p:cNvSpPr>
            <p:nvPr/>
          </p:nvSpPr>
          <p:spPr bwMode="auto">
            <a:xfrm flipV="1">
              <a:off x="681" y="1811"/>
              <a:ext cx="0" cy="374"/>
            </a:xfrm>
            <a:prstGeom prst="line">
              <a:avLst/>
            </a:prstGeom>
            <a:noFill/>
            <a:ln w="28440" cap="sq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209" name="Text Box 36"/>
            <p:cNvSpPr txBox="1">
              <a:spLocks noChangeArrowheads="1"/>
            </p:cNvSpPr>
            <p:nvPr/>
          </p:nvSpPr>
          <p:spPr bwMode="auto">
            <a:xfrm>
              <a:off x="385" y="1776"/>
              <a:ext cx="400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7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1pPr>
              <a:lvl2pPr eaLnBrk="0" hangingPunct="0"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2pPr>
              <a:lvl3pPr eaLnBrk="0" hangingPunct="0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3pPr>
              <a:lvl4pPr eaLnBrk="0" hangingPunct="0">
                <a:spcBef>
                  <a:spcPts val="4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4pPr>
              <a:lvl5pPr eaLnBrk="0" hangingPunct="0">
                <a:spcBef>
                  <a:spcPts val="4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5pPr>
              <a:lvl6pPr marL="25146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6pPr>
              <a:lvl7pPr marL="29718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7pPr>
              <a:lvl8pPr marL="34290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8pPr>
              <a:lvl9pPr marL="38862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9pPr>
            </a:lstStyle>
            <a:p>
              <a:pPr eaLnBrk="1" hangingPunct="1">
                <a:spcBef>
                  <a:spcPts val="1500"/>
                </a:spcBef>
                <a:buClrTx/>
                <a:buFontTx/>
                <a:buNone/>
              </a:pPr>
              <a:r>
                <a:rPr lang="de-DE" altLang="de-DE" sz="2400">
                  <a:latin typeface="Times New Roman" pitchFamily="16" charset="0"/>
                </a:rPr>
                <a:t>I</a:t>
              </a:r>
              <a:r>
                <a:rPr lang="de-DE" altLang="de-DE" sz="2400"/>
                <a:t>	</a:t>
              </a:r>
            </a:p>
          </p:txBody>
        </p:sp>
      </p:grpSp>
      <p:grpSp>
        <p:nvGrpSpPr>
          <p:cNvPr id="6157" name="Group 37"/>
          <p:cNvGrpSpPr>
            <a:grpSpLocks/>
          </p:cNvGrpSpPr>
          <p:nvPr/>
        </p:nvGrpSpPr>
        <p:grpSpPr bwMode="auto">
          <a:xfrm>
            <a:off x="6019800" y="4114800"/>
            <a:ext cx="1217613" cy="531813"/>
            <a:chOff x="3792" y="2592"/>
            <a:chExt cx="767" cy="335"/>
          </a:xfrm>
        </p:grpSpPr>
        <p:sp>
          <p:nvSpPr>
            <p:cNvPr id="6204" name="Line 38"/>
            <p:cNvSpPr>
              <a:spLocks noChangeShapeType="1"/>
            </p:cNvSpPr>
            <p:nvPr/>
          </p:nvSpPr>
          <p:spPr bwMode="auto">
            <a:xfrm>
              <a:off x="3936" y="2592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205" name="Line 39"/>
            <p:cNvSpPr>
              <a:spLocks noChangeShapeType="1"/>
            </p:cNvSpPr>
            <p:nvPr/>
          </p:nvSpPr>
          <p:spPr bwMode="auto">
            <a:xfrm>
              <a:off x="3792" y="2688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206" name="Line 40"/>
            <p:cNvSpPr>
              <a:spLocks noChangeShapeType="1"/>
            </p:cNvSpPr>
            <p:nvPr/>
          </p:nvSpPr>
          <p:spPr bwMode="auto">
            <a:xfrm>
              <a:off x="3792" y="2928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207" name="Line 41"/>
            <p:cNvSpPr>
              <a:spLocks noChangeShapeType="1"/>
            </p:cNvSpPr>
            <p:nvPr/>
          </p:nvSpPr>
          <p:spPr bwMode="auto">
            <a:xfrm>
              <a:off x="3923" y="2824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6159" name="Text Box 43"/>
          <p:cNvSpPr txBox="1">
            <a:spLocks noChangeArrowheads="1"/>
          </p:cNvSpPr>
          <p:nvPr/>
        </p:nvSpPr>
        <p:spPr bwMode="auto">
          <a:xfrm>
            <a:off x="5995913" y="1597298"/>
            <a:ext cx="16271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dirty="0">
                <a:latin typeface="Symbol" pitchFamily="16" charset="2"/>
              </a:rPr>
              <a:t> </a:t>
            </a:r>
            <a:r>
              <a:rPr lang="de-DE" altLang="de-DE" sz="2400" i="1" dirty="0" err="1"/>
              <a:t>E</a:t>
            </a:r>
            <a:r>
              <a:rPr lang="de-DE" altLang="de-DE" sz="2400" i="1" baseline="-25000" dirty="0" err="1"/>
              <a:t>ind</a:t>
            </a:r>
            <a:r>
              <a:rPr lang="de-DE" altLang="de-DE" sz="2400" dirty="0"/>
              <a:t> </a:t>
            </a:r>
            <a:r>
              <a:rPr lang="de-DE" altLang="de-DE" sz="2400" dirty="0" smtClean="0"/>
              <a:t>&gt; 0</a:t>
            </a:r>
            <a:endParaRPr lang="de-DE" altLang="de-DE" sz="2400" dirty="0"/>
          </a:p>
        </p:txBody>
      </p:sp>
      <p:sp>
        <p:nvSpPr>
          <p:cNvPr id="6161" name="Oval 45"/>
          <p:cNvSpPr>
            <a:spLocks noChangeArrowheads="1"/>
          </p:cNvSpPr>
          <p:nvPr/>
        </p:nvSpPr>
        <p:spPr bwMode="auto">
          <a:xfrm>
            <a:off x="4467225" y="3309938"/>
            <a:ext cx="876300" cy="2376487"/>
          </a:xfrm>
          <a:prstGeom prst="ellipse">
            <a:avLst/>
          </a:prstGeom>
          <a:noFill/>
          <a:ln w="38160" cap="sq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6162" name="Line 46"/>
          <p:cNvSpPr>
            <a:spLocks noChangeShapeType="1"/>
          </p:cNvSpPr>
          <p:nvPr/>
        </p:nvSpPr>
        <p:spPr bwMode="auto">
          <a:xfrm flipV="1">
            <a:off x="4492625" y="4378325"/>
            <a:ext cx="1588" cy="219075"/>
          </a:xfrm>
          <a:prstGeom prst="line">
            <a:avLst/>
          </a:prstGeom>
          <a:noFill/>
          <a:ln w="6480" cap="sq">
            <a:solidFill>
              <a:srgbClr val="FF0000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grpSp>
        <p:nvGrpSpPr>
          <p:cNvPr id="6163" name="Group 47"/>
          <p:cNvGrpSpPr>
            <a:grpSpLocks/>
          </p:cNvGrpSpPr>
          <p:nvPr/>
        </p:nvGrpSpPr>
        <p:grpSpPr bwMode="auto">
          <a:xfrm>
            <a:off x="3576638" y="3276600"/>
            <a:ext cx="874712" cy="2374900"/>
            <a:chOff x="2253" y="2064"/>
            <a:chExt cx="551" cy="1496"/>
          </a:xfrm>
        </p:grpSpPr>
        <p:grpSp>
          <p:nvGrpSpPr>
            <p:cNvPr id="6200" name="Group 48"/>
            <p:cNvGrpSpPr>
              <a:grpSpLocks/>
            </p:cNvGrpSpPr>
            <p:nvPr/>
          </p:nvGrpSpPr>
          <p:grpSpPr bwMode="auto">
            <a:xfrm>
              <a:off x="2253" y="2064"/>
              <a:ext cx="551" cy="1496"/>
              <a:chOff x="2253" y="2064"/>
              <a:chExt cx="551" cy="1496"/>
            </a:xfrm>
          </p:grpSpPr>
          <p:sp>
            <p:nvSpPr>
              <p:cNvPr id="6202" name="Oval 49"/>
              <p:cNvSpPr>
                <a:spLocks noChangeArrowheads="1"/>
              </p:cNvSpPr>
              <p:nvPr/>
            </p:nvSpPr>
            <p:spPr bwMode="auto">
              <a:xfrm>
                <a:off x="2253" y="2064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6203" name="Rectangle 50"/>
              <p:cNvSpPr>
                <a:spLocks noChangeArrowheads="1"/>
              </p:cNvSpPr>
              <p:nvPr/>
            </p:nvSpPr>
            <p:spPr bwMode="auto">
              <a:xfrm>
                <a:off x="2571" y="2427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6201" name="Line 51"/>
            <p:cNvSpPr>
              <a:spLocks noChangeShapeType="1"/>
            </p:cNvSpPr>
            <p:nvPr/>
          </p:nvSpPr>
          <p:spPr bwMode="auto">
            <a:xfrm flipV="1">
              <a:off x="2253" y="2744"/>
              <a:ext cx="0" cy="182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6164" name="Group 52"/>
          <p:cNvGrpSpPr>
            <a:grpSpLocks/>
          </p:cNvGrpSpPr>
          <p:nvPr/>
        </p:nvGrpSpPr>
        <p:grpSpPr bwMode="auto">
          <a:xfrm>
            <a:off x="2568575" y="3276600"/>
            <a:ext cx="874713" cy="2374900"/>
            <a:chOff x="1618" y="2064"/>
            <a:chExt cx="551" cy="1496"/>
          </a:xfrm>
        </p:grpSpPr>
        <p:grpSp>
          <p:nvGrpSpPr>
            <p:cNvPr id="6196" name="Group 53"/>
            <p:cNvGrpSpPr>
              <a:grpSpLocks/>
            </p:cNvGrpSpPr>
            <p:nvPr/>
          </p:nvGrpSpPr>
          <p:grpSpPr bwMode="auto">
            <a:xfrm>
              <a:off x="1618" y="2064"/>
              <a:ext cx="551" cy="1496"/>
              <a:chOff x="1618" y="2064"/>
              <a:chExt cx="551" cy="1496"/>
            </a:xfrm>
          </p:grpSpPr>
          <p:sp>
            <p:nvSpPr>
              <p:cNvPr id="6198" name="Oval 54"/>
              <p:cNvSpPr>
                <a:spLocks noChangeArrowheads="1"/>
              </p:cNvSpPr>
              <p:nvPr/>
            </p:nvSpPr>
            <p:spPr bwMode="auto">
              <a:xfrm>
                <a:off x="1618" y="2064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6199" name="Rectangle 55"/>
              <p:cNvSpPr>
                <a:spLocks noChangeArrowheads="1"/>
              </p:cNvSpPr>
              <p:nvPr/>
            </p:nvSpPr>
            <p:spPr bwMode="auto">
              <a:xfrm>
                <a:off x="1936" y="2427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6197" name="Line 56"/>
            <p:cNvSpPr>
              <a:spLocks noChangeShapeType="1"/>
            </p:cNvSpPr>
            <p:nvPr/>
          </p:nvSpPr>
          <p:spPr bwMode="auto">
            <a:xfrm flipV="1">
              <a:off x="1618" y="2744"/>
              <a:ext cx="0" cy="182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6165" name="Group 57"/>
          <p:cNvGrpSpPr>
            <a:grpSpLocks/>
          </p:cNvGrpSpPr>
          <p:nvPr/>
        </p:nvGrpSpPr>
        <p:grpSpPr bwMode="auto">
          <a:xfrm>
            <a:off x="1619250" y="3290888"/>
            <a:ext cx="874713" cy="2374900"/>
            <a:chOff x="1020" y="2073"/>
            <a:chExt cx="551" cy="1496"/>
          </a:xfrm>
        </p:grpSpPr>
        <p:grpSp>
          <p:nvGrpSpPr>
            <p:cNvPr id="6192" name="Group 58"/>
            <p:cNvGrpSpPr>
              <a:grpSpLocks/>
            </p:cNvGrpSpPr>
            <p:nvPr/>
          </p:nvGrpSpPr>
          <p:grpSpPr bwMode="auto">
            <a:xfrm>
              <a:off x="1020" y="2073"/>
              <a:ext cx="551" cy="1496"/>
              <a:chOff x="1020" y="2073"/>
              <a:chExt cx="551" cy="1496"/>
            </a:xfrm>
          </p:grpSpPr>
          <p:sp>
            <p:nvSpPr>
              <p:cNvPr id="6194" name="Oval 59"/>
              <p:cNvSpPr>
                <a:spLocks noChangeArrowheads="1"/>
              </p:cNvSpPr>
              <p:nvPr/>
            </p:nvSpPr>
            <p:spPr bwMode="auto">
              <a:xfrm>
                <a:off x="1020" y="2073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6195" name="Rectangle 60"/>
              <p:cNvSpPr>
                <a:spLocks noChangeArrowheads="1"/>
              </p:cNvSpPr>
              <p:nvPr/>
            </p:nvSpPr>
            <p:spPr bwMode="auto">
              <a:xfrm>
                <a:off x="1338" y="2436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6193" name="Line 61"/>
            <p:cNvSpPr>
              <a:spLocks noChangeShapeType="1"/>
            </p:cNvSpPr>
            <p:nvPr/>
          </p:nvSpPr>
          <p:spPr bwMode="auto">
            <a:xfrm flipV="1">
              <a:off x="1020" y="2753"/>
              <a:ext cx="0" cy="182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6166" name="Group 62"/>
          <p:cNvGrpSpPr>
            <a:grpSpLocks/>
          </p:cNvGrpSpPr>
          <p:nvPr/>
        </p:nvGrpSpPr>
        <p:grpSpPr bwMode="auto">
          <a:xfrm>
            <a:off x="685800" y="3290888"/>
            <a:ext cx="874713" cy="2374900"/>
            <a:chOff x="432" y="2073"/>
            <a:chExt cx="551" cy="1496"/>
          </a:xfrm>
        </p:grpSpPr>
        <p:grpSp>
          <p:nvGrpSpPr>
            <p:cNvPr id="6188" name="Group 63"/>
            <p:cNvGrpSpPr>
              <a:grpSpLocks/>
            </p:cNvGrpSpPr>
            <p:nvPr/>
          </p:nvGrpSpPr>
          <p:grpSpPr bwMode="auto">
            <a:xfrm>
              <a:off x="432" y="2073"/>
              <a:ext cx="551" cy="1496"/>
              <a:chOff x="432" y="2073"/>
              <a:chExt cx="551" cy="1496"/>
            </a:xfrm>
          </p:grpSpPr>
          <p:sp>
            <p:nvSpPr>
              <p:cNvPr id="6190" name="Oval 64"/>
              <p:cNvSpPr>
                <a:spLocks noChangeArrowheads="1"/>
              </p:cNvSpPr>
              <p:nvPr/>
            </p:nvSpPr>
            <p:spPr bwMode="auto">
              <a:xfrm>
                <a:off x="432" y="2073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6191" name="Rectangle 65"/>
              <p:cNvSpPr>
                <a:spLocks noChangeArrowheads="1"/>
              </p:cNvSpPr>
              <p:nvPr/>
            </p:nvSpPr>
            <p:spPr bwMode="auto">
              <a:xfrm>
                <a:off x="750" y="2436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6189" name="Line 66"/>
            <p:cNvSpPr>
              <a:spLocks noChangeShapeType="1"/>
            </p:cNvSpPr>
            <p:nvPr/>
          </p:nvSpPr>
          <p:spPr bwMode="auto">
            <a:xfrm flipV="1">
              <a:off x="432" y="2753"/>
              <a:ext cx="0" cy="182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6167" name="Line 72"/>
          <p:cNvSpPr>
            <a:spLocks noChangeShapeType="1"/>
          </p:cNvSpPr>
          <p:nvPr/>
        </p:nvSpPr>
        <p:spPr bwMode="auto">
          <a:xfrm>
            <a:off x="1258888" y="3860800"/>
            <a:ext cx="1587" cy="1296988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68" name="Text Box 73"/>
          <p:cNvSpPr txBox="1">
            <a:spLocks noChangeArrowheads="1"/>
          </p:cNvSpPr>
          <p:nvPr/>
        </p:nvSpPr>
        <p:spPr bwMode="auto">
          <a:xfrm>
            <a:off x="6206505" y="2232205"/>
            <a:ext cx="189388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>
                <a:latin typeface="Symbol" pitchFamily="16" charset="2"/>
              </a:rPr>
              <a:t></a:t>
            </a:r>
            <a:r>
              <a:rPr lang="de-DE" altLang="de-DE" sz="2400" i="1" dirty="0" err="1"/>
              <a:t>E</a:t>
            </a:r>
            <a:r>
              <a:rPr lang="de-DE" altLang="de-DE" sz="2400" i="1" baseline="-25000" dirty="0" err="1"/>
              <a:t>ind</a:t>
            </a:r>
            <a:r>
              <a:rPr lang="de-DE" altLang="de-DE" sz="2400" i="1" dirty="0"/>
              <a:t> </a:t>
            </a:r>
            <a:r>
              <a:rPr lang="de-DE" altLang="de-DE" sz="2400" dirty="0"/>
              <a:t>&gt; 0</a:t>
            </a:r>
          </a:p>
        </p:txBody>
      </p:sp>
      <p:grpSp>
        <p:nvGrpSpPr>
          <p:cNvPr id="6169" name="Gruppieren 77"/>
          <p:cNvGrpSpPr>
            <a:grpSpLocks/>
          </p:cNvGrpSpPr>
          <p:nvPr/>
        </p:nvGrpSpPr>
        <p:grpSpPr bwMode="auto">
          <a:xfrm>
            <a:off x="4772025" y="3635375"/>
            <a:ext cx="1217613" cy="1773238"/>
            <a:chOff x="4772025" y="3635375"/>
            <a:chExt cx="1217613" cy="1773238"/>
          </a:xfrm>
        </p:grpSpPr>
        <p:sp>
          <p:nvSpPr>
            <p:cNvPr id="6186" name="AutoShape 4"/>
            <p:cNvSpPr>
              <a:spLocks noChangeArrowheads="1"/>
            </p:cNvSpPr>
            <p:nvPr/>
          </p:nvSpPr>
          <p:spPr bwMode="auto">
            <a:xfrm>
              <a:off x="4772025" y="3635375"/>
              <a:ext cx="1143000" cy="1773238"/>
            </a:xfrm>
            <a:prstGeom prst="flowChartMagneticDrum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  <p:sp>
          <p:nvSpPr>
            <p:cNvPr id="6187" name="Rectangle 5"/>
            <p:cNvSpPr>
              <a:spLocks noChangeArrowheads="1"/>
            </p:cNvSpPr>
            <p:nvPr/>
          </p:nvSpPr>
          <p:spPr bwMode="auto">
            <a:xfrm>
              <a:off x="5591175" y="3961607"/>
              <a:ext cx="398463" cy="118110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</p:grpSp>
      <p:grpSp>
        <p:nvGrpSpPr>
          <p:cNvPr id="6170" name="Group 45"/>
          <p:cNvGrpSpPr>
            <a:grpSpLocks/>
          </p:cNvGrpSpPr>
          <p:nvPr/>
        </p:nvGrpSpPr>
        <p:grpSpPr bwMode="auto">
          <a:xfrm>
            <a:off x="5060950" y="3810000"/>
            <a:ext cx="457200" cy="1141413"/>
            <a:chOff x="3188" y="2400"/>
            <a:chExt cx="288" cy="719"/>
          </a:xfrm>
        </p:grpSpPr>
        <p:sp>
          <p:nvSpPr>
            <p:cNvPr id="6184" name="AutoShape 46"/>
            <p:cNvSpPr>
              <a:spLocks noChangeArrowheads="1"/>
            </p:cNvSpPr>
            <p:nvPr/>
          </p:nvSpPr>
          <p:spPr bwMode="auto">
            <a:xfrm flipH="1">
              <a:off x="3188" y="2400"/>
              <a:ext cx="287" cy="671"/>
            </a:xfrm>
            <a:prstGeom prst="curvedDownArrow">
              <a:avLst>
                <a:gd name="adj1" fmla="val 20000"/>
                <a:gd name="adj2" fmla="val 40000"/>
                <a:gd name="adj3" fmla="val 77933"/>
              </a:avLst>
            </a:prstGeom>
            <a:solidFill>
              <a:srgbClr val="00CC99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  <p:sp>
          <p:nvSpPr>
            <p:cNvPr id="6185" name="Rectangle 47"/>
            <p:cNvSpPr>
              <a:spLocks noChangeArrowheads="1"/>
            </p:cNvSpPr>
            <p:nvPr/>
          </p:nvSpPr>
          <p:spPr bwMode="auto">
            <a:xfrm>
              <a:off x="3381" y="2400"/>
              <a:ext cx="95" cy="71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</p:grpSp>
      <p:grpSp>
        <p:nvGrpSpPr>
          <p:cNvPr id="6171" name="Group 67"/>
          <p:cNvGrpSpPr>
            <a:grpSpLocks/>
          </p:cNvGrpSpPr>
          <p:nvPr/>
        </p:nvGrpSpPr>
        <p:grpSpPr bwMode="auto">
          <a:xfrm>
            <a:off x="5105400" y="3362325"/>
            <a:ext cx="874713" cy="2374900"/>
            <a:chOff x="3216" y="2118"/>
            <a:chExt cx="551" cy="1496"/>
          </a:xfrm>
        </p:grpSpPr>
        <p:grpSp>
          <p:nvGrpSpPr>
            <p:cNvPr id="6180" name="Group 68"/>
            <p:cNvGrpSpPr>
              <a:grpSpLocks/>
            </p:cNvGrpSpPr>
            <p:nvPr/>
          </p:nvGrpSpPr>
          <p:grpSpPr bwMode="auto">
            <a:xfrm>
              <a:off x="3216" y="2118"/>
              <a:ext cx="551" cy="1496"/>
              <a:chOff x="3216" y="2118"/>
              <a:chExt cx="551" cy="1496"/>
            </a:xfrm>
          </p:grpSpPr>
          <p:sp>
            <p:nvSpPr>
              <p:cNvPr id="6182" name="Oval 69"/>
              <p:cNvSpPr>
                <a:spLocks noChangeArrowheads="1"/>
              </p:cNvSpPr>
              <p:nvPr/>
            </p:nvSpPr>
            <p:spPr bwMode="auto">
              <a:xfrm>
                <a:off x="3216" y="2118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6183" name="Rectangle 70"/>
              <p:cNvSpPr>
                <a:spLocks noChangeArrowheads="1"/>
              </p:cNvSpPr>
              <p:nvPr/>
            </p:nvSpPr>
            <p:spPr bwMode="auto">
              <a:xfrm>
                <a:off x="3534" y="2481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6181" name="Line 71"/>
            <p:cNvSpPr>
              <a:spLocks noChangeShapeType="1"/>
            </p:cNvSpPr>
            <p:nvPr/>
          </p:nvSpPr>
          <p:spPr bwMode="auto">
            <a:xfrm flipV="1">
              <a:off x="3216" y="2798"/>
              <a:ext cx="0" cy="182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6172" name="Text Box 43"/>
          <p:cNvSpPr txBox="1">
            <a:spLocks noChangeArrowheads="1"/>
          </p:cNvSpPr>
          <p:nvPr/>
        </p:nvSpPr>
        <p:spPr bwMode="auto">
          <a:xfrm>
            <a:off x="3898304" y="1597298"/>
            <a:ext cx="24018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dirty="0"/>
              <a:t>Nach Maxwell:</a:t>
            </a:r>
          </a:p>
        </p:txBody>
      </p:sp>
      <p:sp>
        <p:nvSpPr>
          <p:cNvPr id="6173" name="Text Box 42"/>
          <p:cNvSpPr txBox="1">
            <a:spLocks noChangeArrowheads="1"/>
          </p:cNvSpPr>
          <p:nvPr/>
        </p:nvSpPr>
        <p:spPr bwMode="auto">
          <a:xfrm>
            <a:off x="7175500" y="5445125"/>
            <a:ext cx="12842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 err="1"/>
              <a:t>I</a:t>
            </a:r>
            <a:r>
              <a:rPr lang="de-DE" altLang="de-DE" sz="2400" i="1" baseline="-25000" dirty="0" err="1"/>
              <a:t>Ring</a:t>
            </a:r>
            <a:r>
              <a:rPr lang="de-DE" altLang="de-DE" sz="2400" dirty="0">
                <a:cs typeface="Arial" charset="0"/>
              </a:rPr>
              <a:t>  &lt; </a:t>
            </a:r>
            <a:r>
              <a:rPr lang="de-DE" altLang="de-DE" sz="2400" dirty="0"/>
              <a:t>0</a:t>
            </a:r>
          </a:p>
        </p:txBody>
      </p:sp>
      <p:sp>
        <p:nvSpPr>
          <p:cNvPr id="6174" name="Text Box 43"/>
          <p:cNvSpPr txBox="1">
            <a:spLocks noChangeArrowheads="1"/>
          </p:cNvSpPr>
          <p:nvPr/>
        </p:nvSpPr>
        <p:spPr bwMode="auto">
          <a:xfrm>
            <a:off x="2130425" y="5876925"/>
            <a:ext cx="24844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>
                <a:solidFill>
                  <a:srgbClr val="FF0000"/>
                </a:solidFill>
              </a:rPr>
              <a:t>E-Wirbelfeld</a:t>
            </a:r>
          </a:p>
        </p:txBody>
      </p:sp>
      <p:cxnSp>
        <p:nvCxnSpPr>
          <p:cNvPr id="6175" name="Gerade Verbindung mit Pfeil 2"/>
          <p:cNvCxnSpPr>
            <a:cxnSpLocks noChangeShapeType="1"/>
          </p:cNvCxnSpPr>
          <p:nvPr/>
        </p:nvCxnSpPr>
        <p:spPr bwMode="auto">
          <a:xfrm flipH="1" flipV="1">
            <a:off x="1260475" y="5686425"/>
            <a:ext cx="1141413" cy="190500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76" name="Gerade Verbindung mit Pfeil 4"/>
          <p:cNvCxnSpPr>
            <a:cxnSpLocks noChangeShapeType="1"/>
          </p:cNvCxnSpPr>
          <p:nvPr/>
        </p:nvCxnSpPr>
        <p:spPr bwMode="auto">
          <a:xfrm flipV="1">
            <a:off x="2716213" y="5686425"/>
            <a:ext cx="142875" cy="190500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" name="Text Box 42"/>
          <p:cNvSpPr txBox="1">
            <a:spLocks noChangeArrowheads="1"/>
          </p:cNvSpPr>
          <p:nvPr/>
        </p:nvSpPr>
        <p:spPr bwMode="auto">
          <a:xfrm>
            <a:off x="4614863" y="5737225"/>
            <a:ext cx="2378075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9pPr>
          </a:lstStyle>
          <a:p>
            <a:pPr>
              <a:spcBef>
                <a:spcPts val="1500"/>
              </a:spcBef>
              <a:buClrTx/>
              <a:buFontTx/>
              <a:buNone/>
              <a:defRPr/>
            </a:pPr>
            <a:r>
              <a:rPr lang="de-DE" altLang="de-DE" sz="1800" b="1" dirty="0" smtClean="0">
                <a:solidFill>
                  <a:srgbClr val="00B050"/>
                </a:solidFill>
                <a:latin typeface="+mn-lt"/>
              </a:rPr>
              <a:t>Elektronenbewegung im Ring</a:t>
            </a:r>
          </a:p>
        </p:txBody>
      </p:sp>
      <p:sp>
        <p:nvSpPr>
          <p:cNvPr id="6179" name="Text Box 42"/>
          <p:cNvSpPr txBox="1">
            <a:spLocks noChangeArrowheads="1"/>
          </p:cNvSpPr>
          <p:nvPr/>
        </p:nvSpPr>
        <p:spPr bwMode="auto">
          <a:xfrm>
            <a:off x="7145338" y="5892202"/>
            <a:ext cx="15240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 err="1"/>
              <a:t>B</a:t>
            </a:r>
            <a:r>
              <a:rPr lang="de-DE" altLang="de-DE" sz="2400" i="1" baseline="-25000" dirty="0" err="1"/>
              <a:t>Ring</a:t>
            </a:r>
            <a:r>
              <a:rPr lang="de-DE" altLang="de-DE" sz="2400" i="1" dirty="0">
                <a:cs typeface="Arial" charset="0"/>
              </a:rPr>
              <a:t> </a:t>
            </a:r>
            <a:r>
              <a:rPr lang="de-DE" altLang="de-DE" sz="2400" dirty="0">
                <a:cs typeface="Arial" charset="0"/>
              </a:rPr>
              <a:t>&lt; </a:t>
            </a:r>
            <a:r>
              <a:rPr lang="de-DE" altLang="de-DE" sz="2400" dirty="0"/>
              <a:t>0</a:t>
            </a:r>
          </a:p>
        </p:txBody>
      </p:sp>
      <p:sp>
        <p:nvSpPr>
          <p:cNvPr id="94" name="Rectangle 1"/>
          <p:cNvSpPr txBox="1">
            <a:spLocks noChangeArrowheads="1"/>
          </p:cNvSpPr>
          <p:nvPr/>
        </p:nvSpPr>
        <p:spPr>
          <a:xfrm>
            <a:off x="304800" y="260648"/>
            <a:ext cx="8534400" cy="52772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2800" dirty="0" smtClean="0">
                <a:latin typeface="Arial" pitchFamily="34" charset="0"/>
                <a:cs typeface="Arial" pitchFamily="34" charset="0"/>
              </a:rPr>
              <a:t>Wirbelfeld und Elektronenbewegung</a:t>
            </a:r>
            <a:endParaRPr lang="de-DE" altLang="de-DE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4C106-E751-461C-A306-6D8B77CD49FF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Maxwellgleichungen in der Kursstufe - ZPG VI Physik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 Box 42"/>
              <p:cNvSpPr txBox="1">
                <a:spLocks noChangeArrowheads="1"/>
              </p:cNvSpPr>
              <p:nvPr/>
            </p:nvSpPr>
            <p:spPr bwMode="auto">
              <a:xfrm>
                <a:off x="6048346" y="980728"/>
                <a:ext cx="1668462" cy="475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 eaLnBrk="0" hangingPunct="0">
                  <a:spcBef>
                    <a:spcPts val="7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8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1pPr>
                <a:lvl2pPr eaLnBrk="0" hangingPunct="0"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2pPr>
                <a:lvl3pPr eaLnBrk="0" hangingPunct="0">
                  <a:spcBef>
                    <a:spcPts val="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3pPr>
                <a:lvl4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4pPr>
                <a:lvl5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5pPr>
                <a:lvl6pPr marL="25146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6pPr>
                <a:lvl7pPr marL="29718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7pPr>
                <a:lvl8pPr marL="34290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8pPr>
                <a:lvl9pPr marL="38862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9pPr>
              </a:lstStyle>
              <a:p>
                <a:pPr eaLnBrk="1" hangingPunct="1">
                  <a:spcBef>
                    <a:spcPts val="1500"/>
                  </a:spcBef>
                  <a:buClrTx/>
                  <a:buFontTx/>
                  <a:buNone/>
                </a:pP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de-DE" altLang="de-DE" sz="2400" b="1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de-DE" altLang="de-DE" sz="2400" b="1" i="1" dirty="0" smtClean="0">
                            <a:latin typeface="Cambria Math"/>
                          </a:rPr>
                          <m:t>𝑩</m:t>
                        </m:r>
                      </m:e>
                    </m:acc>
                    <m:r>
                      <a:rPr lang="de-DE" altLang="de-DE" sz="2400" b="1" i="1" baseline="-25000" dirty="0" smtClean="0">
                        <a:latin typeface="Cambria Math"/>
                      </a:rPr>
                      <m:t> </m:t>
                    </m:r>
                    <m:r>
                      <a:rPr lang="de-DE" altLang="de-DE" sz="2400" b="1" i="1" baseline="-25000" dirty="0" smtClean="0">
                        <a:latin typeface="Cambria Math"/>
                      </a:rPr>
                      <m:t>𝒔𝒑𝒖𝒍𝒆</m:t>
                    </m:r>
                  </m:oMath>
                </a14:m>
                <a:r>
                  <a:rPr lang="de-DE" altLang="de-DE" sz="2400" b="1" baseline="-25000" dirty="0" smtClean="0"/>
                  <a:t> </a:t>
                </a:r>
                <a:r>
                  <a:rPr lang="de-DE" altLang="de-DE" sz="2400" b="1" dirty="0" smtClean="0"/>
                  <a:t>&gt; 0</a:t>
                </a:r>
                <a:endParaRPr lang="de-DE" altLang="de-DE" sz="2400" b="1" dirty="0"/>
              </a:p>
            </p:txBody>
          </p:sp>
        </mc:Choice>
        <mc:Fallback xmlns="">
          <p:sp>
            <p:nvSpPr>
              <p:cNvPr id="96" name="Text 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48346" y="980728"/>
                <a:ext cx="1668462" cy="475388"/>
              </a:xfrm>
              <a:prstGeom prst="rect">
                <a:avLst/>
              </a:prstGeom>
              <a:blipFill rotWithShape="1">
                <a:blip r:embed="rId3"/>
                <a:stretch>
                  <a:fillRect l="-1095" t="-6410" b="-2948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Text Box 42"/>
          <p:cNvSpPr txBox="1">
            <a:spLocks noChangeArrowheads="1"/>
          </p:cNvSpPr>
          <p:nvPr/>
        </p:nvSpPr>
        <p:spPr bwMode="auto">
          <a:xfrm>
            <a:off x="7356850" y="4195763"/>
            <a:ext cx="15240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 err="1" smtClean="0"/>
              <a:t>B</a:t>
            </a:r>
            <a:r>
              <a:rPr lang="de-DE" altLang="de-DE" sz="2400" i="1" baseline="-25000" dirty="0" err="1" smtClean="0"/>
              <a:t>spule</a:t>
            </a:r>
            <a:r>
              <a:rPr lang="de-DE" altLang="de-DE" sz="2400" dirty="0" smtClean="0">
                <a:cs typeface="Arial" charset="0"/>
              </a:rPr>
              <a:t> &gt; </a:t>
            </a:r>
            <a:r>
              <a:rPr lang="de-DE" altLang="de-DE" sz="24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910450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AutoShape 2"/>
          <p:cNvSpPr>
            <a:spLocks noChangeArrowheads="1"/>
          </p:cNvSpPr>
          <p:nvPr/>
        </p:nvSpPr>
        <p:spPr bwMode="auto">
          <a:xfrm>
            <a:off x="914400" y="3886200"/>
            <a:ext cx="5221288" cy="1282700"/>
          </a:xfrm>
          <a:prstGeom prst="cube">
            <a:avLst>
              <a:gd name="adj" fmla="val 25000"/>
            </a:avLst>
          </a:prstGeom>
          <a:solidFill>
            <a:srgbClr val="99CC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grpSp>
        <p:nvGrpSpPr>
          <p:cNvPr id="7173" name="Group 3"/>
          <p:cNvGrpSpPr>
            <a:grpSpLocks/>
          </p:cNvGrpSpPr>
          <p:nvPr/>
        </p:nvGrpSpPr>
        <p:grpSpPr bwMode="auto">
          <a:xfrm>
            <a:off x="1258888" y="3098800"/>
            <a:ext cx="3457575" cy="2301875"/>
            <a:chOff x="793" y="1952"/>
            <a:chExt cx="2178" cy="1450"/>
          </a:xfrm>
        </p:grpSpPr>
        <p:grpSp>
          <p:nvGrpSpPr>
            <p:cNvPr id="7205" name="Group 4"/>
            <p:cNvGrpSpPr>
              <a:grpSpLocks/>
            </p:cNvGrpSpPr>
            <p:nvPr/>
          </p:nvGrpSpPr>
          <p:grpSpPr bwMode="auto">
            <a:xfrm>
              <a:off x="1034" y="2333"/>
              <a:ext cx="767" cy="1062"/>
              <a:chOff x="1034" y="2333"/>
              <a:chExt cx="767" cy="1062"/>
            </a:xfrm>
          </p:grpSpPr>
          <p:grpSp>
            <p:nvGrpSpPr>
              <p:cNvPr id="7223" name="Group 5"/>
              <p:cNvGrpSpPr>
                <a:grpSpLocks/>
              </p:cNvGrpSpPr>
              <p:nvPr/>
            </p:nvGrpSpPr>
            <p:grpSpPr bwMode="auto">
              <a:xfrm>
                <a:off x="1034" y="2333"/>
                <a:ext cx="480" cy="1054"/>
                <a:chOff x="1034" y="2333"/>
                <a:chExt cx="480" cy="1054"/>
              </a:xfrm>
            </p:grpSpPr>
            <p:sp>
              <p:nvSpPr>
                <p:cNvPr id="7227" name="Oval 6"/>
                <p:cNvSpPr>
                  <a:spLocks noChangeArrowheads="1"/>
                </p:cNvSpPr>
                <p:nvPr/>
              </p:nvSpPr>
              <p:spPr bwMode="auto">
                <a:xfrm>
                  <a:off x="1034" y="2333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7228" name="Rectangle 7"/>
                <p:cNvSpPr>
                  <a:spLocks noChangeArrowheads="1"/>
                </p:cNvSpPr>
                <p:nvPr/>
              </p:nvSpPr>
              <p:spPr bwMode="auto">
                <a:xfrm>
                  <a:off x="1332" y="2439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7224" name="Group 8"/>
              <p:cNvGrpSpPr>
                <a:grpSpLocks/>
              </p:cNvGrpSpPr>
              <p:nvPr/>
            </p:nvGrpSpPr>
            <p:grpSpPr bwMode="auto">
              <a:xfrm>
                <a:off x="1321" y="2340"/>
                <a:ext cx="480" cy="1054"/>
                <a:chOff x="1321" y="2340"/>
                <a:chExt cx="480" cy="1054"/>
              </a:xfrm>
            </p:grpSpPr>
            <p:sp>
              <p:nvSpPr>
                <p:cNvPr id="7225" name="Oval 9"/>
                <p:cNvSpPr>
                  <a:spLocks noChangeArrowheads="1"/>
                </p:cNvSpPr>
                <p:nvPr/>
              </p:nvSpPr>
              <p:spPr bwMode="auto">
                <a:xfrm>
                  <a:off x="1321" y="2340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7226" name="Rectangle 10"/>
                <p:cNvSpPr>
                  <a:spLocks noChangeArrowheads="1"/>
                </p:cNvSpPr>
                <p:nvPr/>
              </p:nvSpPr>
              <p:spPr bwMode="auto">
                <a:xfrm>
                  <a:off x="1620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7206" name="Group 11"/>
            <p:cNvGrpSpPr>
              <a:grpSpLocks/>
            </p:cNvGrpSpPr>
            <p:nvPr/>
          </p:nvGrpSpPr>
          <p:grpSpPr bwMode="auto">
            <a:xfrm>
              <a:off x="1599" y="2340"/>
              <a:ext cx="767" cy="1062"/>
              <a:chOff x="1599" y="2340"/>
              <a:chExt cx="767" cy="1062"/>
            </a:xfrm>
          </p:grpSpPr>
          <p:grpSp>
            <p:nvGrpSpPr>
              <p:cNvPr id="7217" name="Group 12"/>
              <p:cNvGrpSpPr>
                <a:grpSpLocks/>
              </p:cNvGrpSpPr>
              <p:nvPr/>
            </p:nvGrpSpPr>
            <p:grpSpPr bwMode="auto">
              <a:xfrm>
                <a:off x="1599" y="2340"/>
                <a:ext cx="480" cy="1055"/>
                <a:chOff x="1599" y="2340"/>
                <a:chExt cx="480" cy="1055"/>
              </a:xfrm>
            </p:grpSpPr>
            <p:sp>
              <p:nvSpPr>
                <p:cNvPr id="7221" name="Oval 13"/>
                <p:cNvSpPr>
                  <a:spLocks noChangeArrowheads="1"/>
                </p:cNvSpPr>
                <p:nvPr/>
              </p:nvSpPr>
              <p:spPr bwMode="auto">
                <a:xfrm>
                  <a:off x="1599" y="2340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7222" name="Rectangle 14"/>
                <p:cNvSpPr>
                  <a:spLocks noChangeArrowheads="1"/>
                </p:cNvSpPr>
                <p:nvPr/>
              </p:nvSpPr>
              <p:spPr bwMode="auto">
                <a:xfrm>
                  <a:off x="1898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7218" name="Group 15"/>
              <p:cNvGrpSpPr>
                <a:grpSpLocks/>
              </p:cNvGrpSpPr>
              <p:nvPr/>
            </p:nvGrpSpPr>
            <p:grpSpPr bwMode="auto">
              <a:xfrm>
                <a:off x="1886" y="2348"/>
                <a:ext cx="480" cy="1054"/>
                <a:chOff x="1886" y="2348"/>
                <a:chExt cx="480" cy="1054"/>
              </a:xfrm>
            </p:grpSpPr>
            <p:sp>
              <p:nvSpPr>
                <p:cNvPr id="7219" name="Oval 16"/>
                <p:cNvSpPr>
                  <a:spLocks noChangeArrowheads="1"/>
                </p:cNvSpPr>
                <p:nvPr/>
              </p:nvSpPr>
              <p:spPr bwMode="auto">
                <a:xfrm>
                  <a:off x="1886" y="2348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7220" name="Rectangle 17"/>
                <p:cNvSpPr>
                  <a:spLocks noChangeArrowheads="1"/>
                </p:cNvSpPr>
                <p:nvPr/>
              </p:nvSpPr>
              <p:spPr bwMode="auto">
                <a:xfrm>
                  <a:off x="2185" y="2454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7207" name="Group 18"/>
            <p:cNvGrpSpPr>
              <a:grpSpLocks/>
            </p:cNvGrpSpPr>
            <p:nvPr/>
          </p:nvGrpSpPr>
          <p:grpSpPr bwMode="auto">
            <a:xfrm>
              <a:off x="2204" y="2334"/>
              <a:ext cx="767" cy="1062"/>
              <a:chOff x="2204" y="2334"/>
              <a:chExt cx="767" cy="1062"/>
            </a:xfrm>
          </p:grpSpPr>
          <p:grpSp>
            <p:nvGrpSpPr>
              <p:cNvPr id="7211" name="Group 19"/>
              <p:cNvGrpSpPr>
                <a:grpSpLocks/>
              </p:cNvGrpSpPr>
              <p:nvPr/>
            </p:nvGrpSpPr>
            <p:grpSpPr bwMode="auto">
              <a:xfrm>
                <a:off x="2204" y="2334"/>
                <a:ext cx="480" cy="1055"/>
                <a:chOff x="2204" y="2334"/>
                <a:chExt cx="480" cy="1055"/>
              </a:xfrm>
            </p:grpSpPr>
            <p:sp>
              <p:nvSpPr>
                <p:cNvPr id="7215" name="Oval 20"/>
                <p:cNvSpPr>
                  <a:spLocks noChangeArrowheads="1"/>
                </p:cNvSpPr>
                <p:nvPr/>
              </p:nvSpPr>
              <p:spPr bwMode="auto">
                <a:xfrm>
                  <a:off x="2204" y="2334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7216" name="Rectangle 21"/>
                <p:cNvSpPr>
                  <a:spLocks noChangeArrowheads="1"/>
                </p:cNvSpPr>
                <p:nvPr/>
              </p:nvSpPr>
              <p:spPr bwMode="auto">
                <a:xfrm>
                  <a:off x="2503" y="2440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7212" name="Group 22"/>
              <p:cNvGrpSpPr>
                <a:grpSpLocks/>
              </p:cNvGrpSpPr>
              <p:nvPr/>
            </p:nvGrpSpPr>
            <p:grpSpPr bwMode="auto">
              <a:xfrm>
                <a:off x="2491" y="2341"/>
                <a:ext cx="480" cy="1054"/>
                <a:chOff x="2491" y="2341"/>
                <a:chExt cx="480" cy="1054"/>
              </a:xfrm>
            </p:grpSpPr>
            <p:sp>
              <p:nvSpPr>
                <p:cNvPr id="7213" name="Oval 23"/>
                <p:cNvSpPr>
                  <a:spLocks noChangeArrowheads="1"/>
                </p:cNvSpPr>
                <p:nvPr/>
              </p:nvSpPr>
              <p:spPr bwMode="auto">
                <a:xfrm>
                  <a:off x="2491" y="2341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7214" name="Rectangle 24"/>
                <p:cNvSpPr>
                  <a:spLocks noChangeArrowheads="1"/>
                </p:cNvSpPr>
                <p:nvPr/>
              </p:nvSpPr>
              <p:spPr bwMode="auto">
                <a:xfrm>
                  <a:off x="2790" y="2448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7208" name="Group 25"/>
            <p:cNvGrpSpPr>
              <a:grpSpLocks/>
            </p:cNvGrpSpPr>
            <p:nvPr/>
          </p:nvGrpSpPr>
          <p:grpSpPr bwMode="auto">
            <a:xfrm>
              <a:off x="793" y="1952"/>
              <a:ext cx="320" cy="1420"/>
              <a:chOff x="793" y="1952"/>
              <a:chExt cx="320" cy="1420"/>
            </a:xfrm>
          </p:grpSpPr>
          <p:sp>
            <p:nvSpPr>
              <p:cNvPr id="7209" name="Line 26"/>
              <p:cNvSpPr>
                <a:spLocks noChangeShapeType="1"/>
              </p:cNvSpPr>
              <p:nvPr/>
            </p:nvSpPr>
            <p:spPr bwMode="auto">
              <a:xfrm>
                <a:off x="800" y="1952"/>
                <a:ext cx="0" cy="1303"/>
              </a:xfrm>
              <a:prstGeom prst="line">
                <a:avLst/>
              </a:prstGeom>
              <a:noFill/>
              <a:ln w="381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7210" name="Freeform 27"/>
              <p:cNvSpPr>
                <a:spLocks noChangeArrowheads="1"/>
              </p:cNvSpPr>
              <p:nvPr/>
            </p:nvSpPr>
            <p:spPr bwMode="auto">
              <a:xfrm>
                <a:off x="793" y="3229"/>
                <a:ext cx="320" cy="143"/>
              </a:xfrm>
              <a:custGeom>
                <a:avLst/>
                <a:gdLst>
                  <a:gd name="T0" fmla="*/ 0 w 192"/>
                  <a:gd name="T1" fmla="*/ 0 h 112"/>
                  <a:gd name="T2" fmla="*/ 370 w 192"/>
                  <a:gd name="T3" fmla="*/ 255 h 112"/>
                  <a:gd name="T4" fmla="*/ 1112 w 192"/>
                  <a:gd name="T5" fmla="*/ 255 h 112"/>
                  <a:gd name="T6" fmla="*/ 1480 w 192"/>
                  <a:gd name="T7" fmla="*/ 0 h 11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2" h="112">
                    <a:moveTo>
                      <a:pt x="0" y="0"/>
                    </a:moveTo>
                    <a:cubicBezTo>
                      <a:pt x="12" y="40"/>
                      <a:pt x="24" y="80"/>
                      <a:pt x="48" y="96"/>
                    </a:cubicBezTo>
                    <a:cubicBezTo>
                      <a:pt x="72" y="112"/>
                      <a:pt x="120" y="112"/>
                      <a:pt x="144" y="96"/>
                    </a:cubicBezTo>
                    <a:cubicBezTo>
                      <a:pt x="168" y="80"/>
                      <a:pt x="184" y="16"/>
                      <a:pt x="192" y="0"/>
                    </a:cubicBezTo>
                  </a:path>
                </a:pathLst>
              </a:custGeom>
              <a:noFill/>
              <a:ln w="38160" cap="sq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7174" name="Line 28"/>
          <p:cNvSpPr>
            <a:spLocks noChangeShapeType="1"/>
          </p:cNvSpPr>
          <p:nvPr/>
        </p:nvSpPr>
        <p:spPr bwMode="auto">
          <a:xfrm flipV="1">
            <a:off x="4772025" y="2308225"/>
            <a:ext cx="1588" cy="158115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175" name="Line 29"/>
          <p:cNvSpPr>
            <a:spLocks noChangeShapeType="1"/>
          </p:cNvSpPr>
          <p:nvPr/>
        </p:nvSpPr>
        <p:spPr bwMode="auto">
          <a:xfrm flipH="1">
            <a:off x="3497263" y="2309813"/>
            <a:ext cx="1276350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176" name="Line 30"/>
          <p:cNvSpPr>
            <a:spLocks noChangeShapeType="1"/>
          </p:cNvSpPr>
          <p:nvPr/>
        </p:nvSpPr>
        <p:spPr bwMode="auto">
          <a:xfrm>
            <a:off x="3498850" y="2112963"/>
            <a:ext cx="1588" cy="395287"/>
          </a:xfrm>
          <a:prstGeom prst="line">
            <a:avLst/>
          </a:prstGeom>
          <a:noFill/>
          <a:ln w="7632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177" name="Line 31"/>
          <p:cNvSpPr>
            <a:spLocks noChangeShapeType="1"/>
          </p:cNvSpPr>
          <p:nvPr/>
        </p:nvSpPr>
        <p:spPr bwMode="auto">
          <a:xfrm>
            <a:off x="3303645" y="1916113"/>
            <a:ext cx="1587" cy="788987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178" name="Line 32"/>
          <p:cNvSpPr>
            <a:spLocks noChangeShapeType="1"/>
          </p:cNvSpPr>
          <p:nvPr/>
        </p:nvSpPr>
        <p:spPr bwMode="auto">
          <a:xfrm flipH="1">
            <a:off x="1258888" y="2309813"/>
            <a:ext cx="2041525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179" name="Line 33"/>
          <p:cNvSpPr>
            <a:spLocks noChangeShapeType="1"/>
          </p:cNvSpPr>
          <p:nvPr/>
        </p:nvSpPr>
        <p:spPr bwMode="auto">
          <a:xfrm>
            <a:off x="1254125" y="2309813"/>
            <a:ext cx="19050" cy="8143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grpSp>
        <p:nvGrpSpPr>
          <p:cNvPr id="7180" name="Group 34"/>
          <p:cNvGrpSpPr>
            <a:grpSpLocks/>
          </p:cNvGrpSpPr>
          <p:nvPr/>
        </p:nvGrpSpPr>
        <p:grpSpPr bwMode="auto">
          <a:xfrm>
            <a:off x="611188" y="2819400"/>
            <a:ext cx="635000" cy="823913"/>
            <a:chOff x="385" y="1776"/>
            <a:chExt cx="400" cy="519"/>
          </a:xfrm>
        </p:grpSpPr>
        <p:sp>
          <p:nvSpPr>
            <p:cNvPr id="7203" name="Line 35"/>
            <p:cNvSpPr>
              <a:spLocks noChangeShapeType="1"/>
            </p:cNvSpPr>
            <p:nvPr/>
          </p:nvSpPr>
          <p:spPr bwMode="auto">
            <a:xfrm flipV="1">
              <a:off x="681" y="1811"/>
              <a:ext cx="0" cy="374"/>
            </a:xfrm>
            <a:prstGeom prst="line">
              <a:avLst/>
            </a:prstGeom>
            <a:noFill/>
            <a:ln w="28440" cap="sq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7204" name="Text Box 36"/>
            <p:cNvSpPr txBox="1">
              <a:spLocks noChangeArrowheads="1"/>
            </p:cNvSpPr>
            <p:nvPr/>
          </p:nvSpPr>
          <p:spPr bwMode="auto">
            <a:xfrm>
              <a:off x="385" y="1776"/>
              <a:ext cx="400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7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1pPr>
              <a:lvl2pPr eaLnBrk="0" hangingPunct="0"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2pPr>
              <a:lvl3pPr eaLnBrk="0" hangingPunct="0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3pPr>
              <a:lvl4pPr eaLnBrk="0" hangingPunct="0">
                <a:spcBef>
                  <a:spcPts val="4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4pPr>
              <a:lvl5pPr eaLnBrk="0" hangingPunct="0">
                <a:spcBef>
                  <a:spcPts val="4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5pPr>
              <a:lvl6pPr marL="25146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6pPr>
              <a:lvl7pPr marL="29718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7pPr>
              <a:lvl8pPr marL="34290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8pPr>
              <a:lvl9pPr marL="38862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9pPr>
            </a:lstStyle>
            <a:p>
              <a:pPr eaLnBrk="1" hangingPunct="1">
                <a:spcBef>
                  <a:spcPts val="1500"/>
                </a:spcBef>
                <a:buClrTx/>
                <a:buFontTx/>
                <a:buNone/>
              </a:pPr>
              <a:r>
                <a:rPr lang="de-DE" altLang="de-DE" sz="2400">
                  <a:latin typeface="Times New Roman" pitchFamily="16" charset="0"/>
                </a:rPr>
                <a:t>I</a:t>
              </a:r>
              <a:r>
                <a:rPr lang="de-DE" altLang="de-DE" sz="2400"/>
                <a:t>	</a:t>
              </a:r>
            </a:p>
          </p:txBody>
        </p:sp>
      </p:grpSp>
      <p:grpSp>
        <p:nvGrpSpPr>
          <p:cNvPr id="7181" name="Group 37"/>
          <p:cNvGrpSpPr>
            <a:grpSpLocks/>
          </p:cNvGrpSpPr>
          <p:nvPr/>
        </p:nvGrpSpPr>
        <p:grpSpPr bwMode="auto">
          <a:xfrm>
            <a:off x="6019800" y="4114800"/>
            <a:ext cx="1217613" cy="531813"/>
            <a:chOff x="3792" y="2592"/>
            <a:chExt cx="767" cy="335"/>
          </a:xfrm>
        </p:grpSpPr>
        <p:sp>
          <p:nvSpPr>
            <p:cNvPr id="7199" name="Line 38"/>
            <p:cNvSpPr>
              <a:spLocks noChangeShapeType="1"/>
            </p:cNvSpPr>
            <p:nvPr/>
          </p:nvSpPr>
          <p:spPr bwMode="auto">
            <a:xfrm>
              <a:off x="3936" y="2592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7200" name="Line 39"/>
            <p:cNvSpPr>
              <a:spLocks noChangeShapeType="1"/>
            </p:cNvSpPr>
            <p:nvPr/>
          </p:nvSpPr>
          <p:spPr bwMode="auto">
            <a:xfrm>
              <a:off x="3792" y="2688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7201" name="Line 40"/>
            <p:cNvSpPr>
              <a:spLocks noChangeShapeType="1"/>
            </p:cNvSpPr>
            <p:nvPr/>
          </p:nvSpPr>
          <p:spPr bwMode="auto">
            <a:xfrm>
              <a:off x="3792" y="2928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7202" name="Line 41"/>
            <p:cNvSpPr>
              <a:spLocks noChangeShapeType="1"/>
            </p:cNvSpPr>
            <p:nvPr/>
          </p:nvSpPr>
          <p:spPr bwMode="auto">
            <a:xfrm>
              <a:off x="3923" y="2824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7182" name="Text Box 42"/>
          <p:cNvSpPr txBox="1">
            <a:spLocks noChangeArrowheads="1"/>
          </p:cNvSpPr>
          <p:nvPr/>
        </p:nvSpPr>
        <p:spPr bwMode="auto">
          <a:xfrm>
            <a:off x="7392988" y="4110038"/>
            <a:ext cx="16700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 err="1"/>
              <a:t>B</a:t>
            </a:r>
            <a:r>
              <a:rPr lang="de-DE" altLang="de-DE" sz="2400" i="1" baseline="-25000" dirty="0" err="1"/>
              <a:t>spule</a:t>
            </a:r>
            <a:r>
              <a:rPr lang="de-DE" altLang="de-DE" sz="2400" baseline="-25000" dirty="0"/>
              <a:t> </a:t>
            </a:r>
            <a:r>
              <a:rPr lang="de-DE" altLang="de-DE" sz="2400" dirty="0"/>
              <a:t> &gt; 0</a:t>
            </a:r>
          </a:p>
        </p:txBody>
      </p:sp>
      <p:sp>
        <p:nvSpPr>
          <p:cNvPr id="7183" name="Line 72"/>
          <p:cNvSpPr>
            <a:spLocks noChangeShapeType="1"/>
          </p:cNvSpPr>
          <p:nvPr/>
        </p:nvSpPr>
        <p:spPr bwMode="auto">
          <a:xfrm>
            <a:off x="1258888" y="3860800"/>
            <a:ext cx="1587" cy="1296988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grpSp>
        <p:nvGrpSpPr>
          <p:cNvPr id="7184" name="Gruppieren 15"/>
          <p:cNvGrpSpPr>
            <a:grpSpLocks/>
          </p:cNvGrpSpPr>
          <p:nvPr/>
        </p:nvGrpSpPr>
        <p:grpSpPr bwMode="auto">
          <a:xfrm>
            <a:off x="4257675" y="4114800"/>
            <a:ext cx="914400" cy="1214438"/>
            <a:chOff x="4257442" y="4114800"/>
            <a:chExt cx="914488" cy="1214886"/>
          </a:xfrm>
        </p:grpSpPr>
        <p:cxnSp>
          <p:nvCxnSpPr>
            <p:cNvPr id="7" name="Gerade Verbindung mit Pfeil 6"/>
            <p:cNvCxnSpPr/>
            <p:nvPr/>
          </p:nvCxnSpPr>
          <p:spPr bwMode="auto">
            <a:xfrm flipH="1">
              <a:off x="4271731" y="4724625"/>
              <a:ext cx="660464" cy="0"/>
            </a:xfrm>
            <a:prstGeom prst="straightConnector1">
              <a:avLst/>
            </a:prstGeom>
            <a:solidFill>
              <a:srgbClr val="00B8FF"/>
            </a:solidFill>
            <a:ln w="28575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6" name="Gerade Verbindung mit Pfeil 95"/>
            <p:cNvCxnSpPr/>
            <p:nvPr/>
          </p:nvCxnSpPr>
          <p:spPr bwMode="auto">
            <a:xfrm flipH="1">
              <a:off x="4257442" y="4380011"/>
              <a:ext cx="660464" cy="0"/>
            </a:xfrm>
            <a:prstGeom prst="straightConnector1">
              <a:avLst/>
            </a:prstGeom>
            <a:solidFill>
              <a:srgbClr val="00B8FF"/>
            </a:solidFill>
            <a:ln w="28575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7" name="Gerade Verbindung mit Pfeil 96"/>
            <p:cNvCxnSpPr/>
            <p:nvPr/>
          </p:nvCxnSpPr>
          <p:spPr bwMode="auto">
            <a:xfrm flipH="1">
              <a:off x="4428909" y="4114800"/>
              <a:ext cx="660464" cy="0"/>
            </a:xfrm>
            <a:prstGeom prst="straightConnector1">
              <a:avLst/>
            </a:prstGeom>
            <a:solidFill>
              <a:srgbClr val="00B8FF"/>
            </a:solidFill>
            <a:ln w="28575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" name="Gerade Verbindung mit Pfeil 97"/>
            <p:cNvCxnSpPr/>
            <p:nvPr/>
          </p:nvCxnSpPr>
          <p:spPr bwMode="auto">
            <a:xfrm flipH="1">
              <a:off x="4338413" y="5085121"/>
              <a:ext cx="660464" cy="0"/>
            </a:xfrm>
            <a:prstGeom prst="straightConnector1">
              <a:avLst/>
            </a:prstGeom>
            <a:solidFill>
              <a:srgbClr val="00B8FF"/>
            </a:solidFill>
            <a:ln w="28575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9" name="Gerade Verbindung mit Pfeil 98"/>
            <p:cNvCxnSpPr/>
            <p:nvPr/>
          </p:nvCxnSpPr>
          <p:spPr bwMode="auto">
            <a:xfrm flipH="1">
              <a:off x="4511466" y="5329686"/>
              <a:ext cx="660464" cy="0"/>
            </a:xfrm>
            <a:prstGeom prst="straightConnector1">
              <a:avLst/>
            </a:prstGeom>
            <a:solidFill>
              <a:srgbClr val="00B8FF"/>
            </a:solidFill>
            <a:ln w="28575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185" name="Gruppieren 77"/>
          <p:cNvGrpSpPr>
            <a:grpSpLocks/>
          </p:cNvGrpSpPr>
          <p:nvPr/>
        </p:nvGrpSpPr>
        <p:grpSpPr bwMode="auto">
          <a:xfrm>
            <a:off x="4756150" y="3663950"/>
            <a:ext cx="1217613" cy="1773238"/>
            <a:chOff x="4772025" y="3635375"/>
            <a:chExt cx="1217613" cy="1773238"/>
          </a:xfrm>
        </p:grpSpPr>
        <p:sp>
          <p:nvSpPr>
            <p:cNvPr id="7192" name="AutoShape 4"/>
            <p:cNvSpPr>
              <a:spLocks noChangeArrowheads="1"/>
            </p:cNvSpPr>
            <p:nvPr/>
          </p:nvSpPr>
          <p:spPr bwMode="auto">
            <a:xfrm>
              <a:off x="4772025" y="3635375"/>
              <a:ext cx="1143000" cy="1773238"/>
            </a:xfrm>
            <a:prstGeom prst="flowChartMagneticDrum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  <p:sp>
          <p:nvSpPr>
            <p:cNvPr id="7193" name="Rectangle 5"/>
            <p:cNvSpPr>
              <a:spLocks noChangeArrowheads="1"/>
            </p:cNvSpPr>
            <p:nvPr/>
          </p:nvSpPr>
          <p:spPr bwMode="auto">
            <a:xfrm>
              <a:off x="5591175" y="3961607"/>
              <a:ext cx="398463" cy="118110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</p:grpSp>
      <p:sp>
        <p:nvSpPr>
          <p:cNvPr id="100" name="Text Box 42"/>
          <p:cNvSpPr txBox="1">
            <a:spLocks noChangeArrowheads="1"/>
          </p:cNvSpPr>
          <p:nvPr/>
        </p:nvSpPr>
        <p:spPr bwMode="auto">
          <a:xfrm>
            <a:off x="4932363" y="2998788"/>
            <a:ext cx="1306512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9pPr>
          </a:lstStyle>
          <a:p>
            <a:pPr>
              <a:spcBef>
                <a:spcPts val="1500"/>
              </a:spcBef>
              <a:buClrTx/>
              <a:buFontTx/>
              <a:buNone/>
              <a:defRPr/>
            </a:pPr>
            <a:r>
              <a:rPr lang="de-DE" altLang="de-DE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</a:rPr>
              <a:t>B</a:t>
            </a:r>
            <a:r>
              <a:rPr lang="de-DE" altLang="de-DE" baseline="-25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</a:rPr>
              <a:t>ring  </a:t>
            </a:r>
            <a:r>
              <a:rPr lang="de-DE" altLang="de-DE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</a:rPr>
              <a:t>&lt; 0</a:t>
            </a:r>
          </a:p>
        </p:txBody>
      </p:sp>
      <p:grpSp>
        <p:nvGrpSpPr>
          <p:cNvPr id="7187" name="Group 45"/>
          <p:cNvGrpSpPr>
            <a:grpSpLocks/>
          </p:cNvGrpSpPr>
          <p:nvPr/>
        </p:nvGrpSpPr>
        <p:grpSpPr bwMode="auto">
          <a:xfrm>
            <a:off x="5060950" y="3810000"/>
            <a:ext cx="457200" cy="1141413"/>
            <a:chOff x="3188" y="2400"/>
            <a:chExt cx="288" cy="719"/>
          </a:xfrm>
        </p:grpSpPr>
        <p:sp>
          <p:nvSpPr>
            <p:cNvPr id="7190" name="AutoShape 46"/>
            <p:cNvSpPr>
              <a:spLocks noChangeArrowheads="1"/>
            </p:cNvSpPr>
            <p:nvPr/>
          </p:nvSpPr>
          <p:spPr bwMode="auto">
            <a:xfrm flipH="1">
              <a:off x="3188" y="2400"/>
              <a:ext cx="287" cy="671"/>
            </a:xfrm>
            <a:prstGeom prst="curvedDownArrow">
              <a:avLst>
                <a:gd name="adj1" fmla="val 20000"/>
                <a:gd name="adj2" fmla="val 40000"/>
                <a:gd name="adj3" fmla="val 77933"/>
              </a:avLst>
            </a:prstGeom>
            <a:solidFill>
              <a:srgbClr val="00CC99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  <p:sp>
          <p:nvSpPr>
            <p:cNvPr id="7191" name="Rectangle 47"/>
            <p:cNvSpPr>
              <a:spLocks noChangeArrowheads="1"/>
            </p:cNvSpPr>
            <p:nvPr/>
          </p:nvSpPr>
          <p:spPr bwMode="auto">
            <a:xfrm>
              <a:off x="3381" y="2400"/>
              <a:ext cx="95" cy="71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</p:grpSp>
      <p:cxnSp>
        <p:nvCxnSpPr>
          <p:cNvPr id="7188" name="Gerade Verbindung mit Pfeil 11"/>
          <p:cNvCxnSpPr>
            <a:cxnSpLocks noChangeShapeType="1"/>
          </p:cNvCxnSpPr>
          <p:nvPr/>
        </p:nvCxnSpPr>
        <p:spPr bwMode="auto">
          <a:xfrm flipH="1">
            <a:off x="4573588" y="3379788"/>
            <a:ext cx="425450" cy="611187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89" name="Text Box 42"/>
          <p:cNvSpPr txBox="1">
            <a:spLocks noChangeArrowheads="1"/>
          </p:cNvSpPr>
          <p:nvPr/>
        </p:nvSpPr>
        <p:spPr bwMode="auto">
          <a:xfrm>
            <a:off x="107950" y="5845175"/>
            <a:ext cx="89550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/>
              <a:t>Ungleiche Vorzeichen der Flussdichten =&gt; Ring wird abgestoßen</a:t>
            </a:r>
          </a:p>
        </p:txBody>
      </p:sp>
      <p:sp>
        <p:nvSpPr>
          <p:cNvPr id="62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260648"/>
            <a:ext cx="8534400" cy="52772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2800" dirty="0" err="1" smtClean="0">
                <a:latin typeface="Arial" pitchFamily="34" charset="0"/>
                <a:cs typeface="Arial" pitchFamily="34" charset="0"/>
              </a:rPr>
              <a:t>Thomson‘scher</a:t>
            </a:r>
            <a:r>
              <a:rPr lang="de-DE" altLang="de-DE" sz="2800" dirty="0" smtClean="0">
                <a:latin typeface="Arial" pitchFamily="34" charset="0"/>
                <a:cs typeface="Arial" pitchFamily="34" charset="0"/>
              </a:rPr>
              <a:t> Ringversuch - Abstoßung</a:t>
            </a:r>
            <a:endParaRPr lang="de-DE" altLang="de-DE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4C106-E751-461C-A306-6D8B77CD49FF}" type="slidenum">
              <a:rPr lang="de-DE" smtClean="0"/>
              <a:pPr>
                <a:defRPr/>
              </a:pPr>
              <a:t>12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Maxwellgleichungen in der Kursstufe - ZPG VI Physik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6853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2"/>
          <p:cNvSpPr>
            <a:spLocks noChangeArrowheads="1"/>
          </p:cNvSpPr>
          <p:nvPr/>
        </p:nvSpPr>
        <p:spPr bwMode="auto">
          <a:xfrm>
            <a:off x="950913" y="3873500"/>
            <a:ext cx="5221287" cy="1282700"/>
          </a:xfrm>
          <a:prstGeom prst="cube">
            <a:avLst>
              <a:gd name="adj" fmla="val 25000"/>
            </a:avLst>
          </a:prstGeom>
          <a:solidFill>
            <a:srgbClr val="99CC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grpSp>
        <p:nvGrpSpPr>
          <p:cNvPr id="8197" name="Group 3"/>
          <p:cNvGrpSpPr>
            <a:grpSpLocks/>
          </p:cNvGrpSpPr>
          <p:nvPr/>
        </p:nvGrpSpPr>
        <p:grpSpPr bwMode="auto">
          <a:xfrm>
            <a:off x="1258888" y="3098800"/>
            <a:ext cx="3457575" cy="2301875"/>
            <a:chOff x="793" y="1952"/>
            <a:chExt cx="2178" cy="1450"/>
          </a:xfrm>
        </p:grpSpPr>
        <p:grpSp>
          <p:nvGrpSpPr>
            <p:cNvPr id="8224" name="Group 4"/>
            <p:cNvGrpSpPr>
              <a:grpSpLocks/>
            </p:cNvGrpSpPr>
            <p:nvPr/>
          </p:nvGrpSpPr>
          <p:grpSpPr bwMode="auto">
            <a:xfrm>
              <a:off x="1034" y="2333"/>
              <a:ext cx="767" cy="1062"/>
              <a:chOff x="1034" y="2333"/>
              <a:chExt cx="767" cy="1062"/>
            </a:xfrm>
          </p:grpSpPr>
          <p:grpSp>
            <p:nvGrpSpPr>
              <p:cNvPr id="8242" name="Group 5"/>
              <p:cNvGrpSpPr>
                <a:grpSpLocks/>
              </p:cNvGrpSpPr>
              <p:nvPr/>
            </p:nvGrpSpPr>
            <p:grpSpPr bwMode="auto">
              <a:xfrm>
                <a:off x="1034" y="2333"/>
                <a:ext cx="480" cy="1054"/>
                <a:chOff x="1034" y="2333"/>
                <a:chExt cx="480" cy="1054"/>
              </a:xfrm>
            </p:grpSpPr>
            <p:sp>
              <p:nvSpPr>
                <p:cNvPr id="8246" name="Oval 6"/>
                <p:cNvSpPr>
                  <a:spLocks noChangeArrowheads="1"/>
                </p:cNvSpPr>
                <p:nvPr/>
              </p:nvSpPr>
              <p:spPr bwMode="auto">
                <a:xfrm>
                  <a:off x="1034" y="2333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8247" name="Rectangle 7"/>
                <p:cNvSpPr>
                  <a:spLocks noChangeArrowheads="1"/>
                </p:cNvSpPr>
                <p:nvPr/>
              </p:nvSpPr>
              <p:spPr bwMode="auto">
                <a:xfrm>
                  <a:off x="1332" y="2439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8243" name="Group 8"/>
              <p:cNvGrpSpPr>
                <a:grpSpLocks/>
              </p:cNvGrpSpPr>
              <p:nvPr/>
            </p:nvGrpSpPr>
            <p:grpSpPr bwMode="auto">
              <a:xfrm>
                <a:off x="1321" y="2340"/>
                <a:ext cx="480" cy="1054"/>
                <a:chOff x="1321" y="2340"/>
                <a:chExt cx="480" cy="1054"/>
              </a:xfrm>
            </p:grpSpPr>
            <p:sp>
              <p:nvSpPr>
                <p:cNvPr id="8244" name="Oval 9"/>
                <p:cNvSpPr>
                  <a:spLocks noChangeArrowheads="1"/>
                </p:cNvSpPr>
                <p:nvPr/>
              </p:nvSpPr>
              <p:spPr bwMode="auto">
                <a:xfrm>
                  <a:off x="1321" y="2340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8245" name="Rectangle 10"/>
                <p:cNvSpPr>
                  <a:spLocks noChangeArrowheads="1"/>
                </p:cNvSpPr>
                <p:nvPr/>
              </p:nvSpPr>
              <p:spPr bwMode="auto">
                <a:xfrm>
                  <a:off x="1620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8225" name="Group 11"/>
            <p:cNvGrpSpPr>
              <a:grpSpLocks/>
            </p:cNvGrpSpPr>
            <p:nvPr/>
          </p:nvGrpSpPr>
          <p:grpSpPr bwMode="auto">
            <a:xfrm>
              <a:off x="1599" y="2340"/>
              <a:ext cx="767" cy="1062"/>
              <a:chOff x="1599" y="2340"/>
              <a:chExt cx="767" cy="1062"/>
            </a:xfrm>
          </p:grpSpPr>
          <p:grpSp>
            <p:nvGrpSpPr>
              <p:cNvPr id="8236" name="Group 12"/>
              <p:cNvGrpSpPr>
                <a:grpSpLocks/>
              </p:cNvGrpSpPr>
              <p:nvPr/>
            </p:nvGrpSpPr>
            <p:grpSpPr bwMode="auto">
              <a:xfrm>
                <a:off x="1599" y="2340"/>
                <a:ext cx="480" cy="1055"/>
                <a:chOff x="1599" y="2340"/>
                <a:chExt cx="480" cy="1055"/>
              </a:xfrm>
            </p:grpSpPr>
            <p:sp>
              <p:nvSpPr>
                <p:cNvPr id="8240" name="Oval 13"/>
                <p:cNvSpPr>
                  <a:spLocks noChangeArrowheads="1"/>
                </p:cNvSpPr>
                <p:nvPr/>
              </p:nvSpPr>
              <p:spPr bwMode="auto">
                <a:xfrm>
                  <a:off x="1599" y="2340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8241" name="Rectangle 14"/>
                <p:cNvSpPr>
                  <a:spLocks noChangeArrowheads="1"/>
                </p:cNvSpPr>
                <p:nvPr/>
              </p:nvSpPr>
              <p:spPr bwMode="auto">
                <a:xfrm>
                  <a:off x="1898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8237" name="Group 15"/>
              <p:cNvGrpSpPr>
                <a:grpSpLocks/>
              </p:cNvGrpSpPr>
              <p:nvPr/>
            </p:nvGrpSpPr>
            <p:grpSpPr bwMode="auto">
              <a:xfrm>
                <a:off x="1886" y="2348"/>
                <a:ext cx="480" cy="1054"/>
                <a:chOff x="1886" y="2348"/>
                <a:chExt cx="480" cy="1054"/>
              </a:xfrm>
            </p:grpSpPr>
            <p:sp>
              <p:nvSpPr>
                <p:cNvPr id="8238" name="Oval 16"/>
                <p:cNvSpPr>
                  <a:spLocks noChangeArrowheads="1"/>
                </p:cNvSpPr>
                <p:nvPr/>
              </p:nvSpPr>
              <p:spPr bwMode="auto">
                <a:xfrm>
                  <a:off x="1886" y="2348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8239" name="Rectangle 17"/>
                <p:cNvSpPr>
                  <a:spLocks noChangeArrowheads="1"/>
                </p:cNvSpPr>
                <p:nvPr/>
              </p:nvSpPr>
              <p:spPr bwMode="auto">
                <a:xfrm>
                  <a:off x="2185" y="2454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8226" name="Group 18"/>
            <p:cNvGrpSpPr>
              <a:grpSpLocks/>
            </p:cNvGrpSpPr>
            <p:nvPr/>
          </p:nvGrpSpPr>
          <p:grpSpPr bwMode="auto">
            <a:xfrm>
              <a:off x="2204" y="2334"/>
              <a:ext cx="767" cy="1062"/>
              <a:chOff x="2204" y="2334"/>
              <a:chExt cx="767" cy="1062"/>
            </a:xfrm>
          </p:grpSpPr>
          <p:grpSp>
            <p:nvGrpSpPr>
              <p:cNvPr id="8230" name="Group 19"/>
              <p:cNvGrpSpPr>
                <a:grpSpLocks/>
              </p:cNvGrpSpPr>
              <p:nvPr/>
            </p:nvGrpSpPr>
            <p:grpSpPr bwMode="auto">
              <a:xfrm>
                <a:off x="2204" y="2334"/>
                <a:ext cx="480" cy="1055"/>
                <a:chOff x="2204" y="2334"/>
                <a:chExt cx="480" cy="1055"/>
              </a:xfrm>
            </p:grpSpPr>
            <p:sp>
              <p:nvSpPr>
                <p:cNvPr id="8234" name="Oval 20"/>
                <p:cNvSpPr>
                  <a:spLocks noChangeArrowheads="1"/>
                </p:cNvSpPr>
                <p:nvPr/>
              </p:nvSpPr>
              <p:spPr bwMode="auto">
                <a:xfrm>
                  <a:off x="2204" y="2334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8235" name="Rectangle 21"/>
                <p:cNvSpPr>
                  <a:spLocks noChangeArrowheads="1"/>
                </p:cNvSpPr>
                <p:nvPr/>
              </p:nvSpPr>
              <p:spPr bwMode="auto">
                <a:xfrm>
                  <a:off x="2503" y="2440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8231" name="Group 22"/>
              <p:cNvGrpSpPr>
                <a:grpSpLocks/>
              </p:cNvGrpSpPr>
              <p:nvPr/>
            </p:nvGrpSpPr>
            <p:grpSpPr bwMode="auto">
              <a:xfrm>
                <a:off x="2491" y="2341"/>
                <a:ext cx="480" cy="1054"/>
                <a:chOff x="2491" y="2341"/>
                <a:chExt cx="480" cy="1054"/>
              </a:xfrm>
            </p:grpSpPr>
            <p:sp>
              <p:nvSpPr>
                <p:cNvPr id="8232" name="Oval 23"/>
                <p:cNvSpPr>
                  <a:spLocks noChangeArrowheads="1"/>
                </p:cNvSpPr>
                <p:nvPr/>
              </p:nvSpPr>
              <p:spPr bwMode="auto">
                <a:xfrm>
                  <a:off x="2491" y="2341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8233" name="Rectangle 24"/>
                <p:cNvSpPr>
                  <a:spLocks noChangeArrowheads="1"/>
                </p:cNvSpPr>
                <p:nvPr/>
              </p:nvSpPr>
              <p:spPr bwMode="auto">
                <a:xfrm>
                  <a:off x="2790" y="2448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8227" name="Group 25"/>
            <p:cNvGrpSpPr>
              <a:grpSpLocks/>
            </p:cNvGrpSpPr>
            <p:nvPr/>
          </p:nvGrpSpPr>
          <p:grpSpPr bwMode="auto">
            <a:xfrm>
              <a:off x="793" y="1952"/>
              <a:ext cx="320" cy="1420"/>
              <a:chOff x="793" y="1952"/>
              <a:chExt cx="320" cy="1420"/>
            </a:xfrm>
          </p:grpSpPr>
          <p:sp>
            <p:nvSpPr>
              <p:cNvPr id="8228" name="Line 26"/>
              <p:cNvSpPr>
                <a:spLocks noChangeShapeType="1"/>
              </p:cNvSpPr>
              <p:nvPr/>
            </p:nvSpPr>
            <p:spPr bwMode="auto">
              <a:xfrm>
                <a:off x="800" y="1952"/>
                <a:ext cx="0" cy="1303"/>
              </a:xfrm>
              <a:prstGeom prst="line">
                <a:avLst/>
              </a:prstGeom>
              <a:noFill/>
              <a:ln w="381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29" name="Freeform 27"/>
              <p:cNvSpPr>
                <a:spLocks noChangeArrowheads="1"/>
              </p:cNvSpPr>
              <p:nvPr/>
            </p:nvSpPr>
            <p:spPr bwMode="auto">
              <a:xfrm>
                <a:off x="793" y="3229"/>
                <a:ext cx="320" cy="143"/>
              </a:xfrm>
              <a:custGeom>
                <a:avLst/>
                <a:gdLst>
                  <a:gd name="T0" fmla="*/ 0 w 192"/>
                  <a:gd name="T1" fmla="*/ 0 h 112"/>
                  <a:gd name="T2" fmla="*/ 370 w 192"/>
                  <a:gd name="T3" fmla="*/ 255 h 112"/>
                  <a:gd name="T4" fmla="*/ 1112 w 192"/>
                  <a:gd name="T5" fmla="*/ 255 h 112"/>
                  <a:gd name="T6" fmla="*/ 1480 w 192"/>
                  <a:gd name="T7" fmla="*/ 0 h 11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2" h="112">
                    <a:moveTo>
                      <a:pt x="0" y="0"/>
                    </a:moveTo>
                    <a:cubicBezTo>
                      <a:pt x="12" y="40"/>
                      <a:pt x="24" y="80"/>
                      <a:pt x="48" y="96"/>
                    </a:cubicBezTo>
                    <a:cubicBezTo>
                      <a:pt x="72" y="112"/>
                      <a:pt x="120" y="112"/>
                      <a:pt x="144" y="96"/>
                    </a:cubicBezTo>
                    <a:cubicBezTo>
                      <a:pt x="168" y="80"/>
                      <a:pt x="184" y="16"/>
                      <a:pt x="192" y="0"/>
                    </a:cubicBezTo>
                  </a:path>
                </a:pathLst>
              </a:custGeom>
              <a:noFill/>
              <a:ln w="38160" cap="sq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8198" name="Line 28"/>
          <p:cNvSpPr>
            <a:spLocks noChangeShapeType="1"/>
          </p:cNvSpPr>
          <p:nvPr/>
        </p:nvSpPr>
        <p:spPr bwMode="auto">
          <a:xfrm flipV="1">
            <a:off x="4772025" y="2308225"/>
            <a:ext cx="1588" cy="158115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199" name="Line 29"/>
          <p:cNvSpPr>
            <a:spLocks noChangeShapeType="1"/>
          </p:cNvSpPr>
          <p:nvPr/>
        </p:nvSpPr>
        <p:spPr bwMode="auto">
          <a:xfrm flipH="1">
            <a:off x="3497263" y="2309813"/>
            <a:ext cx="1276350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200" name="Line 30"/>
          <p:cNvSpPr>
            <a:spLocks noChangeShapeType="1"/>
          </p:cNvSpPr>
          <p:nvPr/>
        </p:nvSpPr>
        <p:spPr bwMode="auto">
          <a:xfrm>
            <a:off x="3498850" y="2112963"/>
            <a:ext cx="1588" cy="395287"/>
          </a:xfrm>
          <a:prstGeom prst="line">
            <a:avLst/>
          </a:prstGeom>
          <a:noFill/>
          <a:ln w="7632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201" name="Line 31"/>
          <p:cNvSpPr>
            <a:spLocks noChangeShapeType="1"/>
          </p:cNvSpPr>
          <p:nvPr/>
        </p:nvSpPr>
        <p:spPr bwMode="auto">
          <a:xfrm>
            <a:off x="3303645" y="1916113"/>
            <a:ext cx="1587" cy="788987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202" name="Line 32"/>
          <p:cNvSpPr>
            <a:spLocks noChangeShapeType="1"/>
          </p:cNvSpPr>
          <p:nvPr/>
        </p:nvSpPr>
        <p:spPr bwMode="auto">
          <a:xfrm flipH="1">
            <a:off x="1258888" y="2309813"/>
            <a:ext cx="2041525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203" name="Line 33"/>
          <p:cNvSpPr>
            <a:spLocks noChangeShapeType="1"/>
          </p:cNvSpPr>
          <p:nvPr/>
        </p:nvSpPr>
        <p:spPr bwMode="auto">
          <a:xfrm>
            <a:off x="1254125" y="2309813"/>
            <a:ext cx="19050" cy="8143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grpSp>
        <p:nvGrpSpPr>
          <p:cNvPr id="8204" name="Group 34"/>
          <p:cNvGrpSpPr>
            <a:grpSpLocks/>
          </p:cNvGrpSpPr>
          <p:nvPr/>
        </p:nvGrpSpPr>
        <p:grpSpPr bwMode="auto">
          <a:xfrm>
            <a:off x="611188" y="2819400"/>
            <a:ext cx="635000" cy="823913"/>
            <a:chOff x="385" y="1776"/>
            <a:chExt cx="400" cy="519"/>
          </a:xfrm>
        </p:grpSpPr>
        <p:sp>
          <p:nvSpPr>
            <p:cNvPr id="8222" name="Line 35"/>
            <p:cNvSpPr>
              <a:spLocks noChangeShapeType="1"/>
            </p:cNvSpPr>
            <p:nvPr/>
          </p:nvSpPr>
          <p:spPr bwMode="auto">
            <a:xfrm flipV="1">
              <a:off x="681" y="1811"/>
              <a:ext cx="0" cy="374"/>
            </a:xfrm>
            <a:prstGeom prst="line">
              <a:avLst/>
            </a:prstGeom>
            <a:noFill/>
            <a:ln w="28440" cap="sq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223" name="Text Box 36"/>
            <p:cNvSpPr txBox="1">
              <a:spLocks noChangeArrowheads="1"/>
            </p:cNvSpPr>
            <p:nvPr/>
          </p:nvSpPr>
          <p:spPr bwMode="auto">
            <a:xfrm>
              <a:off x="385" y="1776"/>
              <a:ext cx="400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7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1pPr>
              <a:lvl2pPr eaLnBrk="0" hangingPunct="0"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2pPr>
              <a:lvl3pPr eaLnBrk="0" hangingPunct="0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3pPr>
              <a:lvl4pPr eaLnBrk="0" hangingPunct="0">
                <a:spcBef>
                  <a:spcPts val="4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4pPr>
              <a:lvl5pPr eaLnBrk="0" hangingPunct="0">
                <a:spcBef>
                  <a:spcPts val="4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5pPr>
              <a:lvl6pPr marL="25146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6pPr>
              <a:lvl7pPr marL="29718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7pPr>
              <a:lvl8pPr marL="34290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8pPr>
              <a:lvl9pPr marL="38862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9pPr>
            </a:lstStyle>
            <a:p>
              <a:pPr eaLnBrk="1" hangingPunct="1">
                <a:spcBef>
                  <a:spcPts val="1500"/>
                </a:spcBef>
                <a:buClrTx/>
                <a:buFontTx/>
                <a:buNone/>
              </a:pPr>
              <a:r>
                <a:rPr lang="de-DE" altLang="de-DE" sz="2400">
                  <a:latin typeface="Times New Roman" pitchFamily="16" charset="0"/>
                </a:rPr>
                <a:t>I</a:t>
              </a:r>
              <a:r>
                <a:rPr lang="de-DE" altLang="de-DE" sz="2400"/>
                <a:t>	</a:t>
              </a:r>
            </a:p>
          </p:txBody>
        </p:sp>
      </p:grpSp>
      <p:grpSp>
        <p:nvGrpSpPr>
          <p:cNvPr id="8205" name="Group 37"/>
          <p:cNvGrpSpPr>
            <a:grpSpLocks/>
          </p:cNvGrpSpPr>
          <p:nvPr/>
        </p:nvGrpSpPr>
        <p:grpSpPr bwMode="auto">
          <a:xfrm>
            <a:off x="6019800" y="4114800"/>
            <a:ext cx="1217613" cy="531813"/>
            <a:chOff x="3792" y="2592"/>
            <a:chExt cx="767" cy="335"/>
          </a:xfrm>
        </p:grpSpPr>
        <p:sp>
          <p:nvSpPr>
            <p:cNvPr id="8218" name="Line 38"/>
            <p:cNvSpPr>
              <a:spLocks noChangeShapeType="1"/>
            </p:cNvSpPr>
            <p:nvPr/>
          </p:nvSpPr>
          <p:spPr bwMode="auto">
            <a:xfrm>
              <a:off x="3936" y="2592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219" name="Line 39"/>
            <p:cNvSpPr>
              <a:spLocks noChangeShapeType="1"/>
            </p:cNvSpPr>
            <p:nvPr/>
          </p:nvSpPr>
          <p:spPr bwMode="auto">
            <a:xfrm>
              <a:off x="3792" y="2688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220" name="Line 40"/>
            <p:cNvSpPr>
              <a:spLocks noChangeShapeType="1"/>
            </p:cNvSpPr>
            <p:nvPr/>
          </p:nvSpPr>
          <p:spPr bwMode="auto">
            <a:xfrm>
              <a:off x="3792" y="2928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221" name="Line 41"/>
            <p:cNvSpPr>
              <a:spLocks noChangeShapeType="1"/>
            </p:cNvSpPr>
            <p:nvPr/>
          </p:nvSpPr>
          <p:spPr bwMode="auto">
            <a:xfrm>
              <a:off x="3923" y="2824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8207" name="Rectangle 43"/>
          <p:cNvSpPr>
            <a:spLocks noChangeArrowheads="1"/>
          </p:cNvSpPr>
          <p:nvPr/>
        </p:nvSpPr>
        <p:spPr bwMode="auto">
          <a:xfrm>
            <a:off x="7019925" y="2349500"/>
            <a:ext cx="215900" cy="15843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8208" name="Line 44"/>
          <p:cNvSpPr>
            <a:spLocks noChangeShapeType="1"/>
          </p:cNvSpPr>
          <p:nvPr/>
        </p:nvSpPr>
        <p:spPr bwMode="auto">
          <a:xfrm>
            <a:off x="1258888" y="3860800"/>
            <a:ext cx="1587" cy="1296988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209" name="Text Box 46"/>
          <p:cNvSpPr txBox="1">
            <a:spLocks noChangeArrowheads="1"/>
          </p:cNvSpPr>
          <p:nvPr/>
        </p:nvSpPr>
        <p:spPr bwMode="auto">
          <a:xfrm>
            <a:off x="4953000" y="2897188"/>
            <a:ext cx="990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/>
              <a:t>E</a:t>
            </a:r>
            <a:r>
              <a:rPr lang="de-DE" altLang="de-DE" sz="2400" dirty="0"/>
              <a:t> </a:t>
            </a:r>
            <a:r>
              <a:rPr lang="de-DE" altLang="de-DE" sz="2400" dirty="0" smtClean="0"/>
              <a:t>= 0</a:t>
            </a:r>
            <a:endParaRPr lang="de-DE" altLang="de-DE" sz="2400" dirty="0"/>
          </a:p>
        </p:txBody>
      </p:sp>
      <p:sp>
        <p:nvSpPr>
          <p:cNvPr id="8210" name="Text Box 47"/>
          <p:cNvSpPr txBox="1">
            <a:spLocks noChangeArrowheads="1"/>
          </p:cNvSpPr>
          <p:nvPr/>
        </p:nvSpPr>
        <p:spPr bwMode="auto">
          <a:xfrm>
            <a:off x="5867400" y="2897188"/>
            <a:ext cx="11160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>
                <a:latin typeface="Symbol" pitchFamily="16" charset="2"/>
              </a:rPr>
              <a:t></a:t>
            </a:r>
            <a:r>
              <a:rPr lang="de-DE" altLang="de-DE" sz="2400" i="1" dirty="0"/>
              <a:t>E</a:t>
            </a:r>
            <a:r>
              <a:rPr lang="de-DE" altLang="de-DE" sz="2400" dirty="0"/>
              <a:t> = 0</a:t>
            </a:r>
          </a:p>
        </p:txBody>
      </p:sp>
      <p:grpSp>
        <p:nvGrpSpPr>
          <p:cNvPr id="8211" name="Gruppieren 51"/>
          <p:cNvGrpSpPr>
            <a:grpSpLocks/>
          </p:cNvGrpSpPr>
          <p:nvPr/>
        </p:nvGrpSpPr>
        <p:grpSpPr bwMode="auto">
          <a:xfrm>
            <a:off x="4772025" y="3635375"/>
            <a:ext cx="1217613" cy="1773238"/>
            <a:chOff x="4772025" y="3635375"/>
            <a:chExt cx="1217613" cy="1773238"/>
          </a:xfrm>
        </p:grpSpPr>
        <p:sp>
          <p:nvSpPr>
            <p:cNvPr id="8216" name="AutoShape 4"/>
            <p:cNvSpPr>
              <a:spLocks noChangeArrowheads="1"/>
            </p:cNvSpPr>
            <p:nvPr/>
          </p:nvSpPr>
          <p:spPr bwMode="auto">
            <a:xfrm>
              <a:off x="4772025" y="3635375"/>
              <a:ext cx="1143000" cy="1773238"/>
            </a:xfrm>
            <a:prstGeom prst="flowChartMagneticDrum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  <p:sp>
          <p:nvSpPr>
            <p:cNvPr id="8217" name="Rectangle 5"/>
            <p:cNvSpPr>
              <a:spLocks noChangeArrowheads="1"/>
            </p:cNvSpPr>
            <p:nvPr/>
          </p:nvSpPr>
          <p:spPr bwMode="auto">
            <a:xfrm>
              <a:off x="5591175" y="3961607"/>
              <a:ext cx="398463" cy="118110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</p:grpSp>
      <p:sp>
        <p:nvSpPr>
          <p:cNvPr id="8212" name="Text Box 42"/>
          <p:cNvSpPr txBox="1">
            <a:spLocks noChangeArrowheads="1"/>
          </p:cNvSpPr>
          <p:nvPr/>
        </p:nvSpPr>
        <p:spPr bwMode="auto">
          <a:xfrm>
            <a:off x="6262688" y="1773238"/>
            <a:ext cx="19177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dirty="0"/>
              <a:t>  </a:t>
            </a:r>
            <a:r>
              <a:rPr lang="de-DE" altLang="de-DE" sz="2400" i="1" dirty="0" err="1"/>
              <a:t>B</a:t>
            </a:r>
            <a:r>
              <a:rPr lang="de-DE" altLang="de-DE" sz="2400" baseline="-25000" dirty="0" err="1"/>
              <a:t>Spule</a:t>
            </a:r>
            <a:r>
              <a:rPr lang="de-DE" altLang="de-DE" sz="2400" baseline="-25000" dirty="0"/>
              <a:t> </a:t>
            </a:r>
            <a:r>
              <a:rPr lang="de-DE" altLang="de-DE" sz="2400" dirty="0">
                <a:cs typeface="Arial" charset="0"/>
              </a:rPr>
              <a:t>&gt; </a:t>
            </a:r>
            <a:r>
              <a:rPr lang="de-DE" altLang="de-DE" sz="2400" dirty="0"/>
              <a:t>0</a:t>
            </a:r>
          </a:p>
        </p:txBody>
      </p:sp>
      <p:sp>
        <p:nvSpPr>
          <p:cNvPr id="8213" name="Text Box 42"/>
          <p:cNvSpPr txBox="1">
            <a:spLocks noChangeArrowheads="1"/>
          </p:cNvSpPr>
          <p:nvPr/>
        </p:nvSpPr>
        <p:spPr bwMode="auto">
          <a:xfrm>
            <a:off x="7104063" y="2892425"/>
            <a:ext cx="1731962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dirty="0"/>
              <a:t>=&gt; </a:t>
            </a:r>
            <a:r>
              <a:rPr lang="de-DE" altLang="de-DE" sz="2400" i="1" dirty="0" err="1"/>
              <a:t>I</a:t>
            </a:r>
            <a:r>
              <a:rPr lang="de-DE" altLang="de-DE" sz="2400" i="1" baseline="-25000" dirty="0" err="1"/>
              <a:t>Ring</a:t>
            </a:r>
            <a:r>
              <a:rPr lang="de-DE" altLang="de-DE" sz="2400" dirty="0">
                <a:cs typeface="Arial" charset="0"/>
              </a:rPr>
              <a:t> = </a:t>
            </a:r>
            <a:r>
              <a:rPr lang="de-DE" altLang="de-DE" sz="2400" dirty="0"/>
              <a:t>0</a:t>
            </a:r>
          </a:p>
        </p:txBody>
      </p:sp>
      <p:sp>
        <p:nvSpPr>
          <p:cNvPr id="8214" name="Text Box 42"/>
          <p:cNvSpPr txBox="1">
            <a:spLocks noChangeArrowheads="1"/>
          </p:cNvSpPr>
          <p:nvPr/>
        </p:nvSpPr>
        <p:spPr bwMode="auto">
          <a:xfrm>
            <a:off x="5724525" y="5818188"/>
            <a:ext cx="32400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/>
              <a:t>=&gt; keine Kraft</a:t>
            </a:r>
          </a:p>
        </p:txBody>
      </p:sp>
      <p:sp>
        <p:nvSpPr>
          <p:cNvPr id="57" name="Rectangle 1"/>
          <p:cNvSpPr>
            <a:spLocks noGrp="1" noChangeArrowheads="1"/>
          </p:cNvSpPr>
          <p:nvPr>
            <p:ph type="title"/>
          </p:nvPr>
        </p:nvSpPr>
        <p:spPr>
          <a:xfrm>
            <a:off x="304799" y="260648"/>
            <a:ext cx="8659813" cy="52772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2800" dirty="0" err="1" smtClean="0">
                <a:latin typeface="Arial" pitchFamily="34" charset="0"/>
                <a:cs typeface="Arial" pitchFamily="34" charset="0"/>
              </a:rPr>
              <a:t>Thomson‘scher</a:t>
            </a:r>
            <a:r>
              <a:rPr lang="de-DE" altLang="de-DE" sz="2800" dirty="0" smtClean="0">
                <a:latin typeface="Arial" pitchFamily="34" charset="0"/>
                <a:cs typeface="Arial" pitchFamily="34" charset="0"/>
              </a:rPr>
              <a:t> Ringversuch – konstanter Stromfluss </a:t>
            </a:r>
            <a:endParaRPr lang="de-DE" altLang="de-DE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4C106-E751-461C-A306-6D8B77CD49FF}" type="slidenum">
              <a:rPr lang="de-DE" smtClean="0"/>
              <a:pPr>
                <a:defRPr/>
              </a:pPr>
              <a:t>13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Maxwellgleichungen in der Kursstufe - ZPG VI Physik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 Box 42"/>
              <p:cNvSpPr txBox="1">
                <a:spLocks noChangeArrowheads="1"/>
              </p:cNvSpPr>
              <p:nvPr/>
            </p:nvSpPr>
            <p:spPr bwMode="auto">
              <a:xfrm>
                <a:off x="6359922" y="1203031"/>
                <a:ext cx="1668462" cy="475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 eaLnBrk="0" hangingPunct="0">
                  <a:spcBef>
                    <a:spcPts val="7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8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1pPr>
                <a:lvl2pPr eaLnBrk="0" hangingPunct="0"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2pPr>
                <a:lvl3pPr eaLnBrk="0" hangingPunct="0">
                  <a:spcBef>
                    <a:spcPts val="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3pPr>
                <a:lvl4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4pPr>
                <a:lvl5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5pPr>
                <a:lvl6pPr marL="25146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6pPr>
                <a:lvl7pPr marL="29718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7pPr>
                <a:lvl8pPr marL="34290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8pPr>
                <a:lvl9pPr marL="38862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9pPr>
              </a:lstStyle>
              <a:p>
                <a:pPr eaLnBrk="1" hangingPunct="1">
                  <a:spcBef>
                    <a:spcPts val="1500"/>
                  </a:spcBef>
                  <a:buClrTx/>
                  <a:buFontTx/>
                  <a:buNone/>
                </a:pP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de-DE" altLang="de-DE" sz="2400" b="1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de-DE" altLang="de-DE" sz="2400" b="1" i="1" dirty="0" smtClean="0">
                            <a:latin typeface="Cambria Math"/>
                          </a:rPr>
                          <m:t>𝑩</m:t>
                        </m:r>
                      </m:e>
                    </m:acc>
                    <m:r>
                      <a:rPr lang="de-DE" altLang="de-DE" sz="2400" b="1" i="1" baseline="-25000" dirty="0" smtClean="0">
                        <a:latin typeface="Cambria Math"/>
                      </a:rPr>
                      <m:t> </m:t>
                    </m:r>
                    <m:r>
                      <a:rPr lang="de-DE" altLang="de-DE" sz="2400" b="1" i="1" baseline="-25000" dirty="0" smtClean="0">
                        <a:latin typeface="Cambria Math"/>
                      </a:rPr>
                      <m:t>𝒔𝒑𝒖𝒍𝒆</m:t>
                    </m:r>
                  </m:oMath>
                </a14:m>
                <a:r>
                  <a:rPr lang="de-DE" altLang="de-DE" sz="2400" b="1" baseline="-25000" dirty="0" smtClean="0"/>
                  <a:t> </a:t>
                </a:r>
                <a:r>
                  <a:rPr lang="de-DE" altLang="de-DE" sz="2400" b="1" dirty="0" smtClean="0"/>
                  <a:t>= 0</a:t>
                </a:r>
                <a:endParaRPr lang="de-DE" altLang="de-DE" sz="2400" b="1" dirty="0"/>
              </a:p>
            </p:txBody>
          </p:sp>
        </mc:Choice>
        <mc:Fallback xmlns="">
          <p:sp>
            <p:nvSpPr>
              <p:cNvPr id="61" name="Text 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59922" y="1203031"/>
                <a:ext cx="1668462" cy="475388"/>
              </a:xfrm>
              <a:prstGeom prst="rect">
                <a:avLst/>
              </a:prstGeom>
              <a:blipFill rotWithShape="1">
                <a:blip r:embed="rId3"/>
                <a:stretch>
                  <a:fillRect l="-730" t="-5128" b="-3076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 Box 42"/>
          <p:cNvSpPr txBox="1">
            <a:spLocks noChangeArrowheads="1"/>
          </p:cNvSpPr>
          <p:nvPr/>
        </p:nvSpPr>
        <p:spPr bwMode="auto">
          <a:xfrm>
            <a:off x="7356850" y="4195763"/>
            <a:ext cx="15240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 err="1" smtClean="0"/>
              <a:t>B</a:t>
            </a:r>
            <a:r>
              <a:rPr lang="de-DE" altLang="de-DE" sz="2400" i="1" baseline="-25000" dirty="0" err="1" smtClean="0"/>
              <a:t>spule</a:t>
            </a:r>
            <a:r>
              <a:rPr lang="de-DE" altLang="de-DE" sz="2400" dirty="0" smtClean="0">
                <a:cs typeface="Arial" charset="0"/>
              </a:rPr>
              <a:t> &gt; </a:t>
            </a:r>
            <a:r>
              <a:rPr lang="de-DE" altLang="de-DE" sz="24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685841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AutoShape 2"/>
          <p:cNvSpPr>
            <a:spLocks noChangeArrowheads="1"/>
          </p:cNvSpPr>
          <p:nvPr/>
        </p:nvSpPr>
        <p:spPr bwMode="auto">
          <a:xfrm>
            <a:off x="950913" y="3873500"/>
            <a:ext cx="5221287" cy="1282700"/>
          </a:xfrm>
          <a:prstGeom prst="cube">
            <a:avLst>
              <a:gd name="adj" fmla="val 25000"/>
            </a:avLst>
          </a:prstGeom>
          <a:solidFill>
            <a:srgbClr val="99CC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grpSp>
        <p:nvGrpSpPr>
          <p:cNvPr id="9221" name="Group 3"/>
          <p:cNvGrpSpPr>
            <a:grpSpLocks/>
          </p:cNvGrpSpPr>
          <p:nvPr/>
        </p:nvGrpSpPr>
        <p:grpSpPr bwMode="auto">
          <a:xfrm>
            <a:off x="1258888" y="3098800"/>
            <a:ext cx="3457575" cy="2301875"/>
            <a:chOff x="793" y="1952"/>
            <a:chExt cx="2178" cy="1450"/>
          </a:xfrm>
        </p:grpSpPr>
        <p:grpSp>
          <p:nvGrpSpPr>
            <p:cNvPr id="9275" name="Group 4"/>
            <p:cNvGrpSpPr>
              <a:grpSpLocks/>
            </p:cNvGrpSpPr>
            <p:nvPr/>
          </p:nvGrpSpPr>
          <p:grpSpPr bwMode="auto">
            <a:xfrm>
              <a:off x="1034" y="2333"/>
              <a:ext cx="767" cy="1062"/>
              <a:chOff x="1034" y="2333"/>
              <a:chExt cx="767" cy="1062"/>
            </a:xfrm>
          </p:grpSpPr>
          <p:grpSp>
            <p:nvGrpSpPr>
              <p:cNvPr id="9293" name="Group 5"/>
              <p:cNvGrpSpPr>
                <a:grpSpLocks/>
              </p:cNvGrpSpPr>
              <p:nvPr/>
            </p:nvGrpSpPr>
            <p:grpSpPr bwMode="auto">
              <a:xfrm>
                <a:off x="1034" y="2333"/>
                <a:ext cx="480" cy="1054"/>
                <a:chOff x="1034" y="2333"/>
                <a:chExt cx="480" cy="1054"/>
              </a:xfrm>
            </p:grpSpPr>
            <p:sp>
              <p:nvSpPr>
                <p:cNvPr id="9297" name="Oval 6"/>
                <p:cNvSpPr>
                  <a:spLocks noChangeArrowheads="1"/>
                </p:cNvSpPr>
                <p:nvPr/>
              </p:nvSpPr>
              <p:spPr bwMode="auto">
                <a:xfrm>
                  <a:off x="1034" y="2333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9298" name="Rectangle 7"/>
                <p:cNvSpPr>
                  <a:spLocks noChangeArrowheads="1"/>
                </p:cNvSpPr>
                <p:nvPr/>
              </p:nvSpPr>
              <p:spPr bwMode="auto">
                <a:xfrm>
                  <a:off x="1332" y="2439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9294" name="Group 8"/>
              <p:cNvGrpSpPr>
                <a:grpSpLocks/>
              </p:cNvGrpSpPr>
              <p:nvPr/>
            </p:nvGrpSpPr>
            <p:grpSpPr bwMode="auto">
              <a:xfrm>
                <a:off x="1321" y="2340"/>
                <a:ext cx="480" cy="1054"/>
                <a:chOff x="1321" y="2340"/>
                <a:chExt cx="480" cy="1054"/>
              </a:xfrm>
            </p:grpSpPr>
            <p:sp>
              <p:nvSpPr>
                <p:cNvPr id="9295" name="Oval 9"/>
                <p:cNvSpPr>
                  <a:spLocks noChangeArrowheads="1"/>
                </p:cNvSpPr>
                <p:nvPr/>
              </p:nvSpPr>
              <p:spPr bwMode="auto">
                <a:xfrm>
                  <a:off x="1321" y="2340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9296" name="Rectangle 10"/>
                <p:cNvSpPr>
                  <a:spLocks noChangeArrowheads="1"/>
                </p:cNvSpPr>
                <p:nvPr/>
              </p:nvSpPr>
              <p:spPr bwMode="auto">
                <a:xfrm>
                  <a:off x="1620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9276" name="Group 11"/>
            <p:cNvGrpSpPr>
              <a:grpSpLocks/>
            </p:cNvGrpSpPr>
            <p:nvPr/>
          </p:nvGrpSpPr>
          <p:grpSpPr bwMode="auto">
            <a:xfrm>
              <a:off x="1599" y="2340"/>
              <a:ext cx="767" cy="1062"/>
              <a:chOff x="1599" y="2340"/>
              <a:chExt cx="767" cy="1062"/>
            </a:xfrm>
          </p:grpSpPr>
          <p:grpSp>
            <p:nvGrpSpPr>
              <p:cNvPr id="9287" name="Group 12"/>
              <p:cNvGrpSpPr>
                <a:grpSpLocks/>
              </p:cNvGrpSpPr>
              <p:nvPr/>
            </p:nvGrpSpPr>
            <p:grpSpPr bwMode="auto">
              <a:xfrm>
                <a:off x="1599" y="2340"/>
                <a:ext cx="480" cy="1055"/>
                <a:chOff x="1599" y="2340"/>
                <a:chExt cx="480" cy="1055"/>
              </a:xfrm>
            </p:grpSpPr>
            <p:sp>
              <p:nvSpPr>
                <p:cNvPr id="9291" name="Oval 13"/>
                <p:cNvSpPr>
                  <a:spLocks noChangeArrowheads="1"/>
                </p:cNvSpPr>
                <p:nvPr/>
              </p:nvSpPr>
              <p:spPr bwMode="auto">
                <a:xfrm>
                  <a:off x="1599" y="2340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9292" name="Rectangle 14"/>
                <p:cNvSpPr>
                  <a:spLocks noChangeArrowheads="1"/>
                </p:cNvSpPr>
                <p:nvPr/>
              </p:nvSpPr>
              <p:spPr bwMode="auto">
                <a:xfrm>
                  <a:off x="1898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9288" name="Group 15"/>
              <p:cNvGrpSpPr>
                <a:grpSpLocks/>
              </p:cNvGrpSpPr>
              <p:nvPr/>
            </p:nvGrpSpPr>
            <p:grpSpPr bwMode="auto">
              <a:xfrm>
                <a:off x="1886" y="2348"/>
                <a:ext cx="480" cy="1054"/>
                <a:chOff x="1886" y="2348"/>
                <a:chExt cx="480" cy="1054"/>
              </a:xfrm>
            </p:grpSpPr>
            <p:sp>
              <p:nvSpPr>
                <p:cNvPr id="9289" name="Oval 16"/>
                <p:cNvSpPr>
                  <a:spLocks noChangeArrowheads="1"/>
                </p:cNvSpPr>
                <p:nvPr/>
              </p:nvSpPr>
              <p:spPr bwMode="auto">
                <a:xfrm>
                  <a:off x="1886" y="2348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9290" name="Rectangle 17"/>
                <p:cNvSpPr>
                  <a:spLocks noChangeArrowheads="1"/>
                </p:cNvSpPr>
                <p:nvPr/>
              </p:nvSpPr>
              <p:spPr bwMode="auto">
                <a:xfrm>
                  <a:off x="2185" y="2454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9277" name="Group 18"/>
            <p:cNvGrpSpPr>
              <a:grpSpLocks/>
            </p:cNvGrpSpPr>
            <p:nvPr/>
          </p:nvGrpSpPr>
          <p:grpSpPr bwMode="auto">
            <a:xfrm>
              <a:off x="2204" y="2334"/>
              <a:ext cx="767" cy="1062"/>
              <a:chOff x="2204" y="2334"/>
              <a:chExt cx="767" cy="1062"/>
            </a:xfrm>
          </p:grpSpPr>
          <p:grpSp>
            <p:nvGrpSpPr>
              <p:cNvPr id="9281" name="Group 19"/>
              <p:cNvGrpSpPr>
                <a:grpSpLocks/>
              </p:cNvGrpSpPr>
              <p:nvPr/>
            </p:nvGrpSpPr>
            <p:grpSpPr bwMode="auto">
              <a:xfrm>
                <a:off x="2204" y="2334"/>
                <a:ext cx="480" cy="1055"/>
                <a:chOff x="2204" y="2334"/>
                <a:chExt cx="480" cy="1055"/>
              </a:xfrm>
            </p:grpSpPr>
            <p:sp>
              <p:nvSpPr>
                <p:cNvPr id="9285" name="Oval 20"/>
                <p:cNvSpPr>
                  <a:spLocks noChangeArrowheads="1"/>
                </p:cNvSpPr>
                <p:nvPr/>
              </p:nvSpPr>
              <p:spPr bwMode="auto">
                <a:xfrm>
                  <a:off x="2204" y="2334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9286" name="Rectangle 21"/>
                <p:cNvSpPr>
                  <a:spLocks noChangeArrowheads="1"/>
                </p:cNvSpPr>
                <p:nvPr/>
              </p:nvSpPr>
              <p:spPr bwMode="auto">
                <a:xfrm>
                  <a:off x="2503" y="2440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9282" name="Group 22"/>
              <p:cNvGrpSpPr>
                <a:grpSpLocks/>
              </p:cNvGrpSpPr>
              <p:nvPr/>
            </p:nvGrpSpPr>
            <p:grpSpPr bwMode="auto">
              <a:xfrm>
                <a:off x="2491" y="2341"/>
                <a:ext cx="480" cy="1054"/>
                <a:chOff x="2491" y="2341"/>
                <a:chExt cx="480" cy="1054"/>
              </a:xfrm>
            </p:grpSpPr>
            <p:sp>
              <p:nvSpPr>
                <p:cNvPr id="9283" name="Oval 23"/>
                <p:cNvSpPr>
                  <a:spLocks noChangeArrowheads="1"/>
                </p:cNvSpPr>
                <p:nvPr/>
              </p:nvSpPr>
              <p:spPr bwMode="auto">
                <a:xfrm>
                  <a:off x="2491" y="2341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9284" name="Rectangle 24"/>
                <p:cNvSpPr>
                  <a:spLocks noChangeArrowheads="1"/>
                </p:cNvSpPr>
                <p:nvPr/>
              </p:nvSpPr>
              <p:spPr bwMode="auto">
                <a:xfrm>
                  <a:off x="2790" y="2448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9278" name="Group 25"/>
            <p:cNvGrpSpPr>
              <a:grpSpLocks/>
            </p:cNvGrpSpPr>
            <p:nvPr/>
          </p:nvGrpSpPr>
          <p:grpSpPr bwMode="auto">
            <a:xfrm>
              <a:off x="793" y="1952"/>
              <a:ext cx="320" cy="1420"/>
              <a:chOff x="793" y="1952"/>
              <a:chExt cx="320" cy="1420"/>
            </a:xfrm>
          </p:grpSpPr>
          <p:sp>
            <p:nvSpPr>
              <p:cNvPr id="9279" name="Line 26"/>
              <p:cNvSpPr>
                <a:spLocks noChangeShapeType="1"/>
              </p:cNvSpPr>
              <p:nvPr/>
            </p:nvSpPr>
            <p:spPr bwMode="auto">
              <a:xfrm>
                <a:off x="800" y="1952"/>
                <a:ext cx="0" cy="1303"/>
              </a:xfrm>
              <a:prstGeom prst="line">
                <a:avLst/>
              </a:prstGeom>
              <a:noFill/>
              <a:ln w="381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9280" name="Freeform 27"/>
              <p:cNvSpPr>
                <a:spLocks noChangeArrowheads="1"/>
              </p:cNvSpPr>
              <p:nvPr/>
            </p:nvSpPr>
            <p:spPr bwMode="auto">
              <a:xfrm>
                <a:off x="793" y="3229"/>
                <a:ext cx="320" cy="143"/>
              </a:xfrm>
              <a:custGeom>
                <a:avLst/>
                <a:gdLst>
                  <a:gd name="T0" fmla="*/ 0 w 192"/>
                  <a:gd name="T1" fmla="*/ 0 h 112"/>
                  <a:gd name="T2" fmla="*/ 370 w 192"/>
                  <a:gd name="T3" fmla="*/ 255 h 112"/>
                  <a:gd name="T4" fmla="*/ 1112 w 192"/>
                  <a:gd name="T5" fmla="*/ 255 h 112"/>
                  <a:gd name="T6" fmla="*/ 1480 w 192"/>
                  <a:gd name="T7" fmla="*/ 0 h 11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2" h="112">
                    <a:moveTo>
                      <a:pt x="0" y="0"/>
                    </a:moveTo>
                    <a:cubicBezTo>
                      <a:pt x="12" y="40"/>
                      <a:pt x="24" y="80"/>
                      <a:pt x="48" y="96"/>
                    </a:cubicBezTo>
                    <a:cubicBezTo>
                      <a:pt x="72" y="112"/>
                      <a:pt x="120" y="112"/>
                      <a:pt x="144" y="96"/>
                    </a:cubicBezTo>
                    <a:cubicBezTo>
                      <a:pt x="168" y="80"/>
                      <a:pt x="184" y="16"/>
                      <a:pt x="192" y="0"/>
                    </a:cubicBezTo>
                  </a:path>
                </a:pathLst>
              </a:custGeom>
              <a:noFill/>
              <a:ln w="38160" cap="sq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9222" name="Line 28"/>
          <p:cNvSpPr>
            <a:spLocks noChangeShapeType="1"/>
          </p:cNvSpPr>
          <p:nvPr/>
        </p:nvSpPr>
        <p:spPr bwMode="auto">
          <a:xfrm flipV="1">
            <a:off x="4772025" y="2308225"/>
            <a:ext cx="1588" cy="158115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23" name="Line 29"/>
          <p:cNvSpPr>
            <a:spLocks noChangeShapeType="1"/>
          </p:cNvSpPr>
          <p:nvPr/>
        </p:nvSpPr>
        <p:spPr bwMode="auto">
          <a:xfrm flipH="1">
            <a:off x="3497263" y="2309813"/>
            <a:ext cx="1276350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24" name="Line 30"/>
          <p:cNvSpPr>
            <a:spLocks noChangeShapeType="1"/>
          </p:cNvSpPr>
          <p:nvPr/>
        </p:nvSpPr>
        <p:spPr bwMode="auto">
          <a:xfrm>
            <a:off x="3498850" y="2112963"/>
            <a:ext cx="1588" cy="395287"/>
          </a:xfrm>
          <a:prstGeom prst="line">
            <a:avLst/>
          </a:prstGeom>
          <a:noFill/>
          <a:ln w="7632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25" name="Line 31"/>
          <p:cNvSpPr>
            <a:spLocks noChangeShapeType="1"/>
          </p:cNvSpPr>
          <p:nvPr/>
        </p:nvSpPr>
        <p:spPr bwMode="auto">
          <a:xfrm>
            <a:off x="3303645" y="1916113"/>
            <a:ext cx="1587" cy="788987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26" name="Line 32"/>
          <p:cNvSpPr>
            <a:spLocks noChangeShapeType="1"/>
          </p:cNvSpPr>
          <p:nvPr/>
        </p:nvSpPr>
        <p:spPr bwMode="auto">
          <a:xfrm flipH="1">
            <a:off x="1258888" y="2309813"/>
            <a:ext cx="2041525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27" name="Line 33"/>
          <p:cNvSpPr>
            <a:spLocks noChangeShapeType="1"/>
          </p:cNvSpPr>
          <p:nvPr/>
        </p:nvSpPr>
        <p:spPr bwMode="auto">
          <a:xfrm>
            <a:off x="1258888" y="2708275"/>
            <a:ext cx="288925" cy="433388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grpSp>
        <p:nvGrpSpPr>
          <p:cNvPr id="9228" name="Group 34"/>
          <p:cNvGrpSpPr>
            <a:grpSpLocks/>
          </p:cNvGrpSpPr>
          <p:nvPr/>
        </p:nvGrpSpPr>
        <p:grpSpPr bwMode="auto">
          <a:xfrm>
            <a:off x="6019800" y="4114800"/>
            <a:ext cx="1217613" cy="531813"/>
            <a:chOff x="3792" y="2592"/>
            <a:chExt cx="767" cy="335"/>
          </a:xfrm>
        </p:grpSpPr>
        <p:sp>
          <p:nvSpPr>
            <p:cNvPr id="9271" name="Line 35"/>
            <p:cNvSpPr>
              <a:spLocks noChangeShapeType="1"/>
            </p:cNvSpPr>
            <p:nvPr/>
          </p:nvSpPr>
          <p:spPr bwMode="auto">
            <a:xfrm>
              <a:off x="3936" y="2592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9272" name="Line 36"/>
            <p:cNvSpPr>
              <a:spLocks noChangeShapeType="1"/>
            </p:cNvSpPr>
            <p:nvPr/>
          </p:nvSpPr>
          <p:spPr bwMode="auto">
            <a:xfrm>
              <a:off x="3792" y="2688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9273" name="Line 37"/>
            <p:cNvSpPr>
              <a:spLocks noChangeShapeType="1"/>
            </p:cNvSpPr>
            <p:nvPr/>
          </p:nvSpPr>
          <p:spPr bwMode="auto">
            <a:xfrm>
              <a:off x="3792" y="2928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9274" name="Line 38"/>
            <p:cNvSpPr>
              <a:spLocks noChangeShapeType="1"/>
            </p:cNvSpPr>
            <p:nvPr/>
          </p:nvSpPr>
          <p:spPr bwMode="auto">
            <a:xfrm>
              <a:off x="3923" y="2824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9230" name="Line 41"/>
          <p:cNvSpPr>
            <a:spLocks noChangeShapeType="1"/>
          </p:cNvSpPr>
          <p:nvPr/>
        </p:nvSpPr>
        <p:spPr bwMode="auto">
          <a:xfrm>
            <a:off x="1258888" y="3860800"/>
            <a:ext cx="1587" cy="1296988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31" name="Line 42"/>
          <p:cNvSpPr>
            <a:spLocks noChangeShapeType="1"/>
          </p:cNvSpPr>
          <p:nvPr/>
        </p:nvSpPr>
        <p:spPr bwMode="auto">
          <a:xfrm>
            <a:off x="1258888" y="2349500"/>
            <a:ext cx="1587" cy="358775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grpSp>
        <p:nvGrpSpPr>
          <p:cNvPr id="9235" name="Gruppieren 1"/>
          <p:cNvGrpSpPr>
            <a:grpSpLocks/>
          </p:cNvGrpSpPr>
          <p:nvPr/>
        </p:nvGrpSpPr>
        <p:grpSpPr bwMode="auto">
          <a:xfrm>
            <a:off x="817563" y="3298825"/>
            <a:ext cx="874712" cy="2374900"/>
            <a:chOff x="816967" y="3298824"/>
            <a:chExt cx="874713" cy="2374900"/>
          </a:xfrm>
        </p:grpSpPr>
        <p:grpSp>
          <p:nvGrpSpPr>
            <p:cNvPr id="9267" name="Group 63"/>
            <p:cNvGrpSpPr>
              <a:grpSpLocks/>
            </p:cNvGrpSpPr>
            <p:nvPr/>
          </p:nvGrpSpPr>
          <p:grpSpPr bwMode="auto">
            <a:xfrm>
              <a:off x="816967" y="3298824"/>
              <a:ext cx="874713" cy="2374900"/>
              <a:chOff x="432" y="2073"/>
              <a:chExt cx="551" cy="1496"/>
            </a:xfrm>
          </p:grpSpPr>
          <p:sp>
            <p:nvSpPr>
              <p:cNvPr id="9269" name="Oval 64"/>
              <p:cNvSpPr>
                <a:spLocks noChangeArrowheads="1"/>
              </p:cNvSpPr>
              <p:nvPr/>
            </p:nvSpPr>
            <p:spPr bwMode="auto">
              <a:xfrm>
                <a:off x="432" y="2073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9270" name="Rectangle 65"/>
              <p:cNvSpPr>
                <a:spLocks noChangeArrowheads="1"/>
              </p:cNvSpPr>
              <p:nvPr/>
            </p:nvSpPr>
            <p:spPr bwMode="auto">
              <a:xfrm>
                <a:off x="750" y="2436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9268" name="Line 66"/>
            <p:cNvSpPr>
              <a:spLocks noChangeShapeType="1"/>
            </p:cNvSpPr>
            <p:nvPr/>
          </p:nvSpPr>
          <p:spPr bwMode="auto">
            <a:xfrm>
              <a:off x="819970" y="4408486"/>
              <a:ext cx="0" cy="254001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9236" name="Gruppieren 82"/>
          <p:cNvGrpSpPr>
            <a:grpSpLocks/>
          </p:cNvGrpSpPr>
          <p:nvPr/>
        </p:nvGrpSpPr>
        <p:grpSpPr bwMode="auto">
          <a:xfrm>
            <a:off x="1465263" y="3284538"/>
            <a:ext cx="874712" cy="2374900"/>
            <a:chOff x="816967" y="3298824"/>
            <a:chExt cx="874713" cy="2374900"/>
          </a:xfrm>
        </p:grpSpPr>
        <p:grpSp>
          <p:nvGrpSpPr>
            <p:cNvPr id="9263" name="Group 63"/>
            <p:cNvGrpSpPr>
              <a:grpSpLocks/>
            </p:cNvGrpSpPr>
            <p:nvPr/>
          </p:nvGrpSpPr>
          <p:grpSpPr bwMode="auto">
            <a:xfrm>
              <a:off x="816967" y="3298824"/>
              <a:ext cx="874713" cy="2374900"/>
              <a:chOff x="432" y="2073"/>
              <a:chExt cx="551" cy="1496"/>
            </a:xfrm>
          </p:grpSpPr>
          <p:sp>
            <p:nvSpPr>
              <p:cNvPr id="9265" name="Oval 64"/>
              <p:cNvSpPr>
                <a:spLocks noChangeArrowheads="1"/>
              </p:cNvSpPr>
              <p:nvPr/>
            </p:nvSpPr>
            <p:spPr bwMode="auto">
              <a:xfrm>
                <a:off x="432" y="2073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9266" name="Rectangle 65"/>
              <p:cNvSpPr>
                <a:spLocks noChangeArrowheads="1"/>
              </p:cNvSpPr>
              <p:nvPr/>
            </p:nvSpPr>
            <p:spPr bwMode="auto">
              <a:xfrm>
                <a:off x="750" y="2436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9264" name="Line 66"/>
            <p:cNvSpPr>
              <a:spLocks noChangeShapeType="1"/>
            </p:cNvSpPr>
            <p:nvPr/>
          </p:nvSpPr>
          <p:spPr bwMode="auto">
            <a:xfrm>
              <a:off x="819970" y="4408486"/>
              <a:ext cx="0" cy="254001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9237" name="Gruppieren 87"/>
          <p:cNvGrpSpPr>
            <a:grpSpLocks/>
          </p:cNvGrpSpPr>
          <p:nvPr/>
        </p:nvGrpSpPr>
        <p:grpSpPr bwMode="auto">
          <a:xfrm>
            <a:off x="2214563" y="3284538"/>
            <a:ext cx="874712" cy="2374900"/>
            <a:chOff x="816967" y="3298824"/>
            <a:chExt cx="874713" cy="2374900"/>
          </a:xfrm>
        </p:grpSpPr>
        <p:grpSp>
          <p:nvGrpSpPr>
            <p:cNvPr id="9259" name="Group 63"/>
            <p:cNvGrpSpPr>
              <a:grpSpLocks/>
            </p:cNvGrpSpPr>
            <p:nvPr/>
          </p:nvGrpSpPr>
          <p:grpSpPr bwMode="auto">
            <a:xfrm>
              <a:off x="816967" y="3298824"/>
              <a:ext cx="874713" cy="2374900"/>
              <a:chOff x="432" y="2073"/>
              <a:chExt cx="551" cy="1496"/>
            </a:xfrm>
          </p:grpSpPr>
          <p:sp>
            <p:nvSpPr>
              <p:cNvPr id="9261" name="Oval 64"/>
              <p:cNvSpPr>
                <a:spLocks noChangeArrowheads="1"/>
              </p:cNvSpPr>
              <p:nvPr/>
            </p:nvSpPr>
            <p:spPr bwMode="auto">
              <a:xfrm>
                <a:off x="432" y="2073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9262" name="Rectangle 65"/>
              <p:cNvSpPr>
                <a:spLocks noChangeArrowheads="1"/>
              </p:cNvSpPr>
              <p:nvPr/>
            </p:nvSpPr>
            <p:spPr bwMode="auto">
              <a:xfrm>
                <a:off x="750" y="2436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9260" name="Line 66"/>
            <p:cNvSpPr>
              <a:spLocks noChangeShapeType="1"/>
            </p:cNvSpPr>
            <p:nvPr/>
          </p:nvSpPr>
          <p:spPr bwMode="auto">
            <a:xfrm>
              <a:off x="819970" y="4408486"/>
              <a:ext cx="0" cy="254001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9238" name="Gruppieren 92"/>
          <p:cNvGrpSpPr>
            <a:grpSpLocks/>
          </p:cNvGrpSpPr>
          <p:nvPr/>
        </p:nvGrpSpPr>
        <p:grpSpPr bwMode="auto">
          <a:xfrm>
            <a:off x="3052763" y="3286125"/>
            <a:ext cx="874712" cy="2374900"/>
            <a:chOff x="816967" y="3298824"/>
            <a:chExt cx="874713" cy="2374900"/>
          </a:xfrm>
        </p:grpSpPr>
        <p:grpSp>
          <p:nvGrpSpPr>
            <p:cNvPr id="9255" name="Group 63"/>
            <p:cNvGrpSpPr>
              <a:grpSpLocks/>
            </p:cNvGrpSpPr>
            <p:nvPr/>
          </p:nvGrpSpPr>
          <p:grpSpPr bwMode="auto">
            <a:xfrm>
              <a:off x="816967" y="3298824"/>
              <a:ext cx="874713" cy="2374900"/>
              <a:chOff x="432" y="2073"/>
              <a:chExt cx="551" cy="1496"/>
            </a:xfrm>
          </p:grpSpPr>
          <p:sp>
            <p:nvSpPr>
              <p:cNvPr id="9257" name="Oval 64"/>
              <p:cNvSpPr>
                <a:spLocks noChangeArrowheads="1"/>
              </p:cNvSpPr>
              <p:nvPr/>
            </p:nvSpPr>
            <p:spPr bwMode="auto">
              <a:xfrm>
                <a:off x="432" y="2073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9258" name="Rectangle 65"/>
              <p:cNvSpPr>
                <a:spLocks noChangeArrowheads="1"/>
              </p:cNvSpPr>
              <p:nvPr/>
            </p:nvSpPr>
            <p:spPr bwMode="auto">
              <a:xfrm>
                <a:off x="750" y="2436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9256" name="Line 66"/>
            <p:cNvSpPr>
              <a:spLocks noChangeShapeType="1"/>
            </p:cNvSpPr>
            <p:nvPr/>
          </p:nvSpPr>
          <p:spPr bwMode="auto">
            <a:xfrm>
              <a:off x="819970" y="4408486"/>
              <a:ext cx="0" cy="254001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9239" name="Gruppieren 97"/>
          <p:cNvGrpSpPr>
            <a:grpSpLocks/>
          </p:cNvGrpSpPr>
          <p:nvPr/>
        </p:nvGrpSpPr>
        <p:grpSpPr bwMode="auto">
          <a:xfrm>
            <a:off x="3741738" y="3251200"/>
            <a:ext cx="874712" cy="2374900"/>
            <a:chOff x="816967" y="3298824"/>
            <a:chExt cx="874713" cy="2374900"/>
          </a:xfrm>
        </p:grpSpPr>
        <p:grpSp>
          <p:nvGrpSpPr>
            <p:cNvPr id="9251" name="Group 63"/>
            <p:cNvGrpSpPr>
              <a:grpSpLocks/>
            </p:cNvGrpSpPr>
            <p:nvPr/>
          </p:nvGrpSpPr>
          <p:grpSpPr bwMode="auto">
            <a:xfrm>
              <a:off x="816967" y="3298824"/>
              <a:ext cx="874713" cy="2374900"/>
              <a:chOff x="432" y="2073"/>
              <a:chExt cx="551" cy="1496"/>
            </a:xfrm>
          </p:grpSpPr>
          <p:sp>
            <p:nvSpPr>
              <p:cNvPr id="9253" name="Oval 64"/>
              <p:cNvSpPr>
                <a:spLocks noChangeArrowheads="1"/>
              </p:cNvSpPr>
              <p:nvPr/>
            </p:nvSpPr>
            <p:spPr bwMode="auto">
              <a:xfrm>
                <a:off x="432" y="2073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9254" name="Rectangle 65"/>
              <p:cNvSpPr>
                <a:spLocks noChangeArrowheads="1"/>
              </p:cNvSpPr>
              <p:nvPr/>
            </p:nvSpPr>
            <p:spPr bwMode="auto">
              <a:xfrm>
                <a:off x="750" y="2436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9252" name="Line 66"/>
            <p:cNvSpPr>
              <a:spLocks noChangeShapeType="1"/>
            </p:cNvSpPr>
            <p:nvPr/>
          </p:nvSpPr>
          <p:spPr bwMode="auto">
            <a:xfrm>
              <a:off x="819970" y="4408486"/>
              <a:ext cx="0" cy="254001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9240" name="Line 71"/>
          <p:cNvSpPr>
            <a:spLocks noChangeShapeType="1"/>
          </p:cNvSpPr>
          <p:nvPr/>
        </p:nvSpPr>
        <p:spPr bwMode="auto">
          <a:xfrm>
            <a:off x="5105400" y="4475163"/>
            <a:ext cx="11113" cy="257175"/>
          </a:xfrm>
          <a:prstGeom prst="line">
            <a:avLst/>
          </a:prstGeom>
          <a:noFill/>
          <a:ln w="9360" cap="sq">
            <a:solidFill>
              <a:srgbClr val="FF0000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41" name="Line 71"/>
          <p:cNvSpPr>
            <a:spLocks noChangeShapeType="1"/>
          </p:cNvSpPr>
          <p:nvPr/>
        </p:nvSpPr>
        <p:spPr bwMode="auto">
          <a:xfrm>
            <a:off x="4467225" y="4438650"/>
            <a:ext cx="11113" cy="257175"/>
          </a:xfrm>
          <a:prstGeom prst="line">
            <a:avLst/>
          </a:prstGeom>
          <a:noFill/>
          <a:ln w="9360" cap="sq">
            <a:solidFill>
              <a:srgbClr val="FF0000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43" name="Oval 45"/>
          <p:cNvSpPr>
            <a:spLocks noChangeArrowheads="1"/>
          </p:cNvSpPr>
          <p:nvPr/>
        </p:nvSpPr>
        <p:spPr bwMode="auto">
          <a:xfrm>
            <a:off x="4465638" y="3309938"/>
            <a:ext cx="876300" cy="2376487"/>
          </a:xfrm>
          <a:prstGeom prst="ellipse">
            <a:avLst/>
          </a:prstGeom>
          <a:noFill/>
          <a:ln w="38160" cap="sq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grpSp>
        <p:nvGrpSpPr>
          <p:cNvPr id="9244" name="Gruppieren 46"/>
          <p:cNvGrpSpPr>
            <a:grpSpLocks/>
          </p:cNvGrpSpPr>
          <p:nvPr/>
        </p:nvGrpSpPr>
        <p:grpSpPr bwMode="auto">
          <a:xfrm>
            <a:off x="4787900" y="3603625"/>
            <a:ext cx="1217613" cy="1773238"/>
            <a:chOff x="4772025" y="3635375"/>
            <a:chExt cx="1217613" cy="1773238"/>
          </a:xfrm>
        </p:grpSpPr>
        <p:sp>
          <p:nvSpPr>
            <p:cNvPr id="9249" name="AutoShape 4"/>
            <p:cNvSpPr>
              <a:spLocks noChangeArrowheads="1"/>
            </p:cNvSpPr>
            <p:nvPr/>
          </p:nvSpPr>
          <p:spPr bwMode="auto">
            <a:xfrm>
              <a:off x="4772025" y="3635375"/>
              <a:ext cx="1143000" cy="1773238"/>
            </a:xfrm>
            <a:prstGeom prst="flowChartMagneticDrum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  <p:sp>
          <p:nvSpPr>
            <p:cNvPr id="9250" name="Rectangle 5"/>
            <p:cNvSpPr>
              <a:spLocks noChangeArrowheads="1"/>
            </p:cNvSpPr>
            <p:nvPr/>
          </p:nvSpPr>
          <p:spPr bwMode="auto">
            <a:xfrm>
              <a:off x="5591175" y="3961607"/>
              <a:ext cx="398463" cy="118110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</p:grpSp>
      <p:grpSp>
        <p:nvGrpSpPr>
          <p:cNvPr id="9245" name="Group 68"/>
          <p:cNvGrpSpPr>
            <a:grpSpLocks/>
          </p:cNvGrpSpPr>
          <p:nvPr/>
        </p:nvGrpSpPr>
        <p:grpSpPr bwMode="auto">
          <a:xfrm>
            <a:off x="5105400" y="3362325"/>
            <a:ext cx="874713" cy="2374900"/>
            <a:chOff x="3216" y="2118"/>
            <a:chExt cx="551" cy="1496"/>
          </a:xfrm>
        </p:grpSpPr>
        <p:sp>
          <p:nvSpPr>
            <p:cNvPr id="9247" name="Oval 69"/>
            <p:cNvSpPr>
              <a:spLocks noChangeArrowheads="1"/>
            </p:cNvSpPr>
            <p:nvPr/>
          </p:nvSpPr>
          <p:spPr bwMode="auto">
            <a:xfrm>
              <a:off x="3216" y="2118"/>
              <a:ext cx="513" cy="1496"/>
            </a:xfrm>
            <a:prstGeom prst="ellipse">
              <a:avLst/>
            </a:prstGeom>
            <a:noFill/>
            <a:ln w="38160" cap="sq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  <p:sp>
          <p:nvSpPr>
            <p:cNvPr id="9248" name="Rectangle 70"/>
            <p:cNvSpPr>
              <a:spLocks noChangeArrowheads="1"/>
            </p:cNvSpPr>
            <p:nvPr/>
          </p:nvSpPr>
          <p:spPr bwMode="auto">
            <a:xfrm>
              <a:off x="3534" y="2481"/>
              <a:ext cx="233" cy="815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</p:grpSp>
      <p:sp>
        <p:nvSpPr>
          <p:cNvPr id="9246" name="Line 71"/>
          <p:cNvSpPr>
            <a:spLocks noChangeShapeType="1"/>
          </p:cNvSpPr>
          <p:nvPr/>
        </p:nvSpPr>
        <p:spPr bwMode="auto">
          <a:xfrm>
            <a:off x="5103813" y="4438650"/>
            <a:ext cx="9525" cy="257175"/>
          </a:xfrm>
          <a:prstGeom prst="line">
            <a:avLst/>
          </a:prstGeom>
          <a:noFill/>
          <a:ln w="9360" cap="sq">
            <a:solidFill>
              <a:srgbClr val="FF0000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3" name="Rectangle 1"/>
          <p:cNvSpPr txBox="1">
            <a:spLocks noChangeArrowheads="1"/>
          </p:cNvSpPr>
          <p:nvPr/>
        </p:nvSpPr>
        <p:spPr>
          <a:xfrm>
            <a:off x="304800" y="260648"/>
            <a:ext cx="8534400" cy="52772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2800" dirty="0" smtClean="0">
                <a:latin typeface="Arial" pitchFamily="34" charset="0"/>
                <a:cs typeface="Arial" pitchFamily="34" charset="0"/>
              </a:rPr>
              <a:t>Ausschaltvorgang - Wirbelfeld</a:t>
            </a:r>
            <a:endParaRPr lang="de-DE" altLang="de-DE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4C106-E751-461C-A306-6D8B77CD49FF}" type="slidenum">
              <a:rPr lang="de-DE" smtClean="0"/>
              <a:pPr>
                <a:defRPr/>
              </a:pPr>
              <a:t>14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Maxwellgleichungen in der Kursstufe - ZPG VI Physik</a:t>
            </a:r>
            <a:endParaRPr lang="de-DE" dirty="0"/>
          </a:p>
        </p:txBody>
      </p:sp>
      <p:sp>
        <p:nvSpPr>
          <p:cNvPr id="88" name="Text Box 42"/>
          <p:cNvSpPr txBox="1">
            <a:spLocks noChangeArrowheads="1"/>
          </p:cNvSpPr>
          <p:nvPr/>
        </p:nvSpPr>
        <p:spPr bwMode="auto">
          <a:xfrm>
            <a:off x="7440488" y="4149080"/>
            <a:ext cx="15240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 err="1" smtClean="0"/>
              <a:t>B</a:t>
            </a:r>
            <a:r>
              <a:rPr lang="de-DE" altLang="de-DE" sz="2400" i="1" baseline="-25000" dirty="0" err="1" smtClean="0"/>
              <a:t>spule</a:t>
            </a:r>
            <a:r>
              <a:rPr lang="de-DE" altLang="de-DE" sz="2400" dirty="0" smtClean="0">
                <a:cs typeface="Arial" charset="0"/>
              </a:rPr>
              <a:t> &gt; </a:t>
            </a:r>
            <a:r>
              <a:rPr lang="de-DE" altLang="de-DE" sz="2400" dirty="0"/>
              <a:t>0</a:t>
            </a:r>
          </a:p>
        </p:txBody>
      </p:sp>
      <p:sp>
        <p:nvSpPr>
          <p:cNvPr id="89" name="Text Box 43"/>
          <p:cNvSpPr txBox="1">
            <a:spLocks noChangeArrowheads="1"/>
          </p:cNvSpPr>
          <p:nvPr/>
        </p:nvSpPr>
        <p:spPr bwMode="auto">
          <a:xfrm>
            <a:off x="5995913" y="1597298"/>
            <a:ext cx="16271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dirty="0">
                <a:latin typeface="Symbol" pitchFamily="16" charset="2"/>
              </a:rPr>
              <a:t> </a:t>
            </a:r>
            <a:r>
              <a:rPr lang="de-DE" altLang="de-DE" sz="2400" i="1" dirty="0" err="1"/>
              <a:t>E</a:t>
            </a:r>
            <a:r>
              <a:rPr lang="de-DE" altLang="de-DE" sz="2400" i="1" baseline="-25000" dirty="0" err="1"/>
              <a:t>ind</a:t>
            </a:r>
            <a:r>
              <a:rPr lang="de-DE" altLang="de-DE" sz="2400" dirty="0"/>
              <a:t> </a:t>
            </a:r>
            <a:r>
              <a:rPr lang="de-DE" altLang="de-DE" sz="2400" dirty="0" smtClean="0"/>
              <a:t>&lt; 0</a:t>
            </a:r>
            <a:endParaRPr lang="de-DE" altLang="de-DE" sz="2400" dirty="0"/>
          </a:p>
        </p:txBody>
      </p:sp>
      <p:sp>
        <p:nvSpPr>
          <p:cNvPr id="91" name="Text Box 43"/>
          <p:cNvSpPr txBox="1">
            <a:spLocks noChangeArrowheads="1"/>
          </p:cNvSpPr>
          <p:nvPr/>
        </p:nvSpPr>
        <p:spPr bwMode="auto">
          <a:xfrm>
            <a:off x="3898304" y="1597298"/>
            <a:ext cx="24018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dirty="0"/>
              <a:t>Nach Maxwell: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 Box 42"/>
              <p:cNvSpPr txBox="1">
                <a:spLocks noChangeArrowheads="1"/>
              </p:cNvSpPr>
              <p:nvPr/>
            </p:nvSpPr>
            <p:spPr bwMode="auto">
              <a:xfrm>
                <a:off x="6048346" y="980728"/>
                <a:ext cx="1668462" cy="475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 eaLnBrk="0" hangingPunct="0">
                  <a:spcBef>
                    <a:spcPts val="7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8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1pPr>
                <a:lvl2pPr eaLnBrk="0" hangingPunct="0"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2pPr>
                <a:lvl3pPr eaLnBrk="0" hangingPunct="0">
                  <a:spcBef>
                    <a:spcPts val="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3pPr>
                <a:lvl4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4pPr>
                <a:lvl5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5pPr>
                <a:lvl6pPr marL="25146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6pPr>
                <a:lvl7pPr marL="29718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7pPr>
                <a:lvl8pPr marL="34290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8pPr>
                <a:lvl9pPr marL="38862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9pPr>
              </a:lstStyle>
              <a:p>
                <a:pPr eaLnBrk="1" hangingPunct="1">
                  <a:spcBef>
                    <a:spcPts val="1500"/>
                  </a:spcBef>
                  <a:buClrTx/>
                  <a:buFontTx/>
                  <a:buNone/>
                </a:pP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de-DE" altLang="de-DE" sz="2400" b="1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de-DE" altLang="de-DE" sz="2400" b="1" i="1" dirty="0" smtClean="0">
                            <a:latin typeface="Cambria Math"/>
                          </a:rPr>
                          <m:t>𝑩</m:t>
                        </m:r>
                      </m:e>
                    </m:acc>
                    <m:r>
                      <a:rPr lang="de-DE" altLang="de-DE" sz="2400" b="1" i="1" baseline="-25000" dirty="0" smtClean="0">
                        <a:latin typeface="Cambria Math"/>
                      </a:rPr>
                      <m:t> </m:t>
                    </m:r>
                    <m:r>
                      <a:rPr lang="de-DE" altLang="de-DE" sz="2400" b="1" i="1" baseline="-25000" dirty="0" smtClean="0">
                        <a:latin typeface="Cambria Math"/>
                      </a:rPr>
                      <m:t>𝒔𝒑𝒖𝒍𝒆</m:t>
                    </m:r>
                  </m:oMath>
                </a14:m>
                <a:r>
                  <a:rPr lang="de-DE" altLang="de-DE" sz="2400" b="1" baseline="-25000" dirty="0" smtClean="0"/>
                  <a:t> </a:t>
                </a:r>
                <a:r>
                  <a:rPr lang="de-DE" altLang="de-DE" sz="2400" b="1" dirty="0" smtClean="0"/>
                  <a:t>&lt; 0</a:t>
                </a:r>
                <a:endParaRPr lang="de-DE" altLang="de-DE" sz="2400" b="1" dirty="0"/>
              </a:p>
            </p:txBody>
          </p:sp>
        </mc:Choice>
        <mc:Fallback xmlns="">
          <p:sp>
            <p:nvSpPr>
              <p:cNvPr id="92" name="Text 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48346" y="980728"/>
                <a:ext cx="1668462" cy="475388"/>
              </a:xfrm>
              <a:prstGeom prst="rect">
                <a:avLst/>
              </a:prstGeom>
              <a:blipFill rotWithShape="1">
                <a:blip r:embed="rId3"/>
                <a:stretch>
                  <a:fillRect l="-1095" t="-6410" b="-2948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623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AutoShape 2"/>
          <p:cNvSpPr>
            <a:spLocks noChangeArrowheads="1"/>
          </p:cNvSpPr>
          <p:nvPr/>
        </p:nvSpPr>
        <p:spPr bwMode="auto">
          <a:xfrm>
            <a:off x="950913" y="3873500"/>
            <a:ext cx="5221287" cy="1282700"/>
          </a:xfrm>
          <a:prstGeom prst="cube">
            <a:avLst>
              <a:gd name="adj" fmla="val 25000"/>
            </a:avLst>
          </a:prstGeom>
          <a:solidFill>
            <a:srgbClr val="99CC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grpSp>
        <p:nvGrpSpPr>
          <p:cNvPr id="10245" name="Group 3"/>
          <p:cNvGrpSpPr>
            <a:grpSpLocks/>
          </p:cNvGrpSpPr>
          <p:nvPr/>
        </p:nvGrpSpPr>
        <p:grpSpPr bwMode="auto">
          <a:xfrm>
            <a:off x="1258888" y="3098800"/>
            <a:ext cx="3457575" cy="2301875"/>
            <a:chOff x="793" y="1952"/>
            <a:chExt cx="2178" cy="1450"/>
          </a:xfrm>
        </p:grpSpPr>
        <p:grpSp>
          <p:nvGrpSpPr>
            <p:cNvPr id="10305" name="Group 4"/>
            <p:cNvGrpSpPr>
              <a:grpSpLocks/>
            </p:cNvGrpSpPr>
            <p:nvPr/>
          </p:nvGrpSpPr>
          <p:grpSpPr bwMode="auto">
            <a:xfrm>
              <a:off x="1034" y="2333"/>
              <a:ext cx="767" cy="1062"/>
              <a:chOff x="1034" y="2333"/>
              <a:chExt cx="767" cy="1062"/>
            </a:xfrm>
          </p:grpSpPr>
          <p:grpSp>
            <p:nvGrpSpPr>
              <p:cNvPr id="10323" name="Group 5"/>
              <p:cNvGrpSpPr>
                <a:grpSpLocks/>
              </p:cNvGrpSpPr>
              <p:nvPr/>
            </p:nvGrpSpPr>
            <p:grpSpPr bwMode="auto">
              <a:xfrm>
                <a:off x="1034" y="2333"/>
                <a:ext cx="480" cy="1054"/>
                <a:chOff x="1034" y="2333"/>
                <a:chExt cx="480" cy="1054"/>
              </a:xfrm>
            </p:grpSpPr>
            <p:sp>
              <p:nvSpPr>
                <p:cNvPr id="10327" name="Oval 6"/>
                <p:cNvSpPr>
                  <a:spLocks noChangeArrowheads="1"/>
                </p:cNvSpPr>
                <p:nvPr/>
              </p:nvSpPr>
              <p:spPr bwMode="auto">
                <a:xfrm>
                  <a:off x="1034" y="2333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0328" name="Rectangle 7"/>
                <p:cNvSpPr>
                  <a:spLocks noChangeArrowheads="1"/>
                </p:cNvSpPr>
                <p:nvPr/>
              </p:nvSpPr>
              <p:spPr bwMode="auto">
                <a:xfrm>
                  <a:off x="1332" y="2439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10324" name="Group 8"/>
              <p:cNvGrpSpPr>
                <a:grpSpLocks/>
              </p:cNvGrpSpPr>
              <p:nvPr/>
            </p:nvGrpSpPr>
            <p:grpSpPr bwMode="auto">
              <a:xfrm>
                <a:off x="1321" y="2340"/>
                <a:ext cx="480" cy="1054"/>
                <a:chOff x="1321" y="2340"/>
                <a:chExt cx="480" cy="1054"/>
              </a:xfrm>
            </p:grpSpPr>
            <p:sp>
              <p:nvSpPr>
                <p:cNvPr id="10325" name="Oval 9"/>
                <p:cNvSpPr>
                  <a:spLocks noChangeArrowheads="1"/>
                </p:cNvSpPr>
                <p:nvPr/>
              </p:nvSpPr>
              <p:spPr bwMode="auto">
                <a:xfrm>
                  <a:off x="1321" y="2340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0326" name="Rectangle 10"/>
                <p:cNvSpPr>
                  <a:spLocks noChangeArrowheads="1"/>
                </p:cNvSpPr>
                <p:nvPr/>
              </p:nvSpPr>
              <p:spPr bwMode="auto">
                <a:xfrm>
                  <a:off x="1620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10306" name="Group 11"/>
            <p:cNvGrpSpPr>
              <a:grpSpLocks/>
            </p:cNvGrpSpPr>
            <p:nvPr/>
          </p:nvGrpSpPr>
          <p:grpSpPr bwMode="auto">
            <a:xfrm>
              <a:off x="1599" y="2340"/>
              <a:ext cx="767" cy="1062"/>
              <a:chOff x="1599" y="2340"/>
              <a:chExt cx="767" cy="1062"/>
            </a:xfrm>
          </p:grpSpPr>
          <p:grpSp>
            <p:nvGrpSpPr>
              <p:cNvPr id="10317" name="Group 12"/>
              <p:cNvGrpSpPr>
                <a:grpSpLocks/>
              </p:cNvGrpSpPr>
              <p:nvPr/>
            </p:nvGrpSpPr>
            <p:grpSpPr bwMode="auto">
              <a:xfrm>
                <a:off x="1599" y="2340"/>
                <a:ext cx="480" cy="1055"/>
                <a:chOff x="1599" y="2340"/>
                <a:chExt cx="480" cy="1055"/>
              </a:xfrm>
            </p:grpSpPr>
            <p:sp>
              <p:nvSpPr>
                <p:cNvPr id="10321" name="Oval 13"/>
                <p:cNvSpPr>
                  <a:spLocks noChangeArrowheads="1"/>
                </p:cNvSpPr>
                <p:nvPr/>
              </p:nvSpPr>
              <p:spPr bwMode="auto">
                <a:xfrm>
                  <a:off x="1599" y="2340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0322" name="Rectangle 14"/>
                <p:cNvSpPr>
                  <a:spLocks noChangeArrowheads="1"/>
                </p:cNvSpPr>
                <p:nvPr/>
              </p:nvSpPr>
              <p:spPr bwMode="auto">
                <a:xfrm>
                  <a:off x="1898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10318" name="Group 15"/>
              <p:cNvGrpSpPr>
                <a:grpSpLocks/>
              </p:cNvGrpSpPr>
              <p:nvPr/>
            </p:nvGrpSpPr>
            <p:grpSpPr bwMode="auto">
              <a:xfrm>
                <a:off x="1886" y="2348"/>
                <a:ext cx="480" cy="1054"/>
                <a:chOff x="1886" y="2348"/>
                <a:chExt cx="480" cy="1054"/>
              </a:xfrm>
            </p:grpSpPr>
            <p:sp>
              <p:nvSpPr>
                <p:cNvPr id="10319" name="Oval 16"/>
                <p:cNvSpPr>
                  <a:spLocks noChangeArrowheads="1"/>
                </p:cNvSpPr>
                <p:nvPr/>
              </p:nvSpPr>
              <p:spPr bwMode="auto">
                <a:xfrm>
                  <a:off x="1886" y="2348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0320" name="Rectangle 17"/>
                <p:cNvSpPr>
                  <a:spLocks noChangeArrowheads="1"/>
                </p:cNvSpPr>
                <p:nvPr/>
              </p:nvSpPr>
              <p:spPr bwMode="auto">
                <a:xfrm>
                  <a:off x="2185" y="2454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10307" name="Group 18"/>
            <p:cNvGrpSpPr>
              <a:grpSpLocks/>
            </p:cNvGrpSpPr>
            <p:nvPr/>
          </p:nvGrpSpPr>
          <p:grpSpPr bwMode="auto">
            <a:xfrm>
              <a:off x="2204" y="2334"/>
              <a:ext cx="767" cy="1062"/>
              <a:chOff x="2204" y="2334"/>
              <a:chExt cx="767" cy="1062"/>
            </a:xfrm>
          </p:grpSpPr>
          <p:grpSp>
            <p:nvGrpSpPr>
              <p:cNvPr id="10311" name="Group 19"/>
              <p:cNvGrpSpPr>
                <a:grpSpLocks/>
              </p:cNvGrpSpPr>
              <p:nvPr/>
            </p:nvGrpSpPr>
            <p:grpSpPr bwMode="auto">
              <a:xfrm>
                <a:off x="2204" y="2334"/>
                <a:ext cx="480" cy="1055"/>
                <a:chOff x="2204" y="2334"/>
                <a:chExt cx="480" cy="1055"/>
              </a:xfrm>
            </p:grpSpPr>
            <p:sp>
              <p:nvSpPr>
                <p:cNvPr id="10315" name="Oval 20"/>
                <p:cNvSpPr>
                  <a:spLocks noChangeArrowheads="1"/>
                </p:cNvSpPr>
                <p:nvPr/>
              </p:nvSpPr>
              <p:spPr bwMode="auto">
                <a:xfrm>
                  <a:off x="2204" y="2334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0316" name="Rectangle 21"/>
                <p:cNvSpPr>
                  <a:spLocks noChangeArrowheads="1"/>
                </p:cNvSpPr>
                <p:nvPr/>
              </p:nvSpPr>
              <p:spPr bwMode="auto">
                <a:xfrm>
                  <a:off x="2503" y="2440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10312" name="Group 22"/>
              <p:cNvGrpSpPr>
                <a:grpSpLocks/>
              </p:cNvGrpSpPr>
              <p:nvPr/>
            </p:nvGrpSpPr>
            <p:grpSpPr bwMode="auto">
              <a:xfrm>
                <a:off x="2491" y="2341"/>
                <a:ext cx="480" cy="1054"/>
                <a:chOff x="2491" y="2341"/>
                <a:chExt cx="480" cy="1054"/>
              </a:xfrm>
            </p:grpSpPr>
            <p:sp>
              <p:nvSpPr>
                <p:cNvPr id="10313" name="Oval 23"/>
                <p:cNvSpPr>
                  <a:spLocks noChangeArrowheads="1"/>
                </p:cNvSpPr>
                <p:nvPr/>
              </p:nvSpPr>
              <p:spPr bwMode="auto">
                <a:xfrm>
                  <a:off x="2491" y="2341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0314" name="Rectangle 24"/>
                <p:cNvSpPr>
                  <a:spLocks noChangeArrowheads="1"/>
                </p:cNvSpPr>
                <p:nvPr/>
              </p:nvSpPr>
              <p:spPr bwMode="auto">
                <a:xfrm>
                  <a:off x="2790" y="2448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10308" name="Group 25"/>
            <p:cNvGrpSpPr>
              <a:grpSpLocks/>
            </p:cNvGrpSpPr>
            <p:nvPr/>
          </p:nvGrpSpPr>
          <p:grpSpPr bwMode="auto">
            <a:xfrm>
              <a:off x="793" y="1952"/>
              <a:ext cx="320" cy="1420"/>
              <a:chOff x="793" y="1952"/>
              <a:chExt cx="320" cy="1420"/>
            </a:xfrm>
          </p:grpSpPr>
          <p:sp>
            <p:nvSpPr>
              <p:cNvPr id="10309" name="Line 26"/>
              <p:cNvSpPr>
                <a:spLocks noChangeShapeType="1"/>
              </p:cNvSpPr>
              <p:nvPr/>
            </p:nvSpPr>
            <p:spPr bwMode="auto">
              <a:xfrm>
                <a:off x="800" y="1952"/>
                <a:ext cx="0" cy="1303"/>
              </a:xfrm>
              <a:prstGeom prst="line">
                <a:avLst/>
              </a:prstGeom>
              <a:noFill/>
              <a:ln w="381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310" name="Freeform 27"/>
              <p:cNvSpPr>
                <a:spLocks noChangeArrowheads="1"/>
              </p:cNvSpPr>
              <p:nvPr/>
            </p:nvSpPr>
            <p:spPr bwMode="auto">
              <a:xfrm>
                <a:off x="793" y="3229"/>
                <a:ext cx="320" cy="143"/>
              </a:xfrm>
              <a:custGeom>
                <a:avLst/>
                <a:gdLst>
                  <a:gd name="T0" fmla="*/ 0 w 192"/>
                  <a:gd name="T1" fmla="*/ 0 h 112"/>
                  <a:gd name="T2" fmla="*/ 370 w 192"/>
                  <a:gd name="T3" fmla="*/ 255 h 112"/>
                  <a:gd name="T4" fmla="*/ 1112 w 192"/>
                  <a:gd name="T5" fmla="*/ 255 h 112"/>
                  <a:gd name="T6" fmla="*/ 1480 w 192"/>
                  <a:gd name="T7" fmla="*/ 0 h 11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2" h="112">
                    <a:moveTo>
                      <a:pt x="0" y="0"/>
                    </a:moveTo>
                    <a:cubicBezTo>
                      <a:pt x="12" y="40"/>
                      <a:pt x="24" y="80"/>
                      <a:pt x="48" y="96"/>
                    </a:cubicBezTo>
                    <a:cubicBezTo>
                      <a:pt x="72" y="112"/>
                      <a:pt x="120" y="112"/>
                      <a:pt x="144" y="96"/>
                    </a:cubicBezTo>
                    <a:cubicBezTo>
                      <a:pt x="168" y="80"/>
                      <a:pt x="184" y="16"/>
                      <a:pt x="192" y="0"/>
                    </a:cubicBezTo>
                  </a:path>
                </a:pathLst>
              </a:custGeom>
              <a:noFill/>
              <a:ln w="38160" cap="sq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10246" name="Line 28"/>
          <p:cNvSpPr>
            <a:spLocks noChangeShapeType="1"/>
          </p:cNvSpPr>
          <p:nvPr/>
        </p:nvSpPr>
        <p:spPr bwMode="auto">
          <a:xfrm flipV="1">
            <a:off x="4772025" y="2308225"/>
            <a:ext cx="1588" cy="158115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47" name="Line 29"/>
          <p:cNvSpPr>
            <a:spLocks noChangeShapeType="1"/>
          </p:cNvSpPr>
          <p:nvPr/>
        </p:nvSpPr>
        <p:spPr bwMode="auto">
          <a:xfrm flipH="1">
            <a:off x="3497263" y="2309813"/>
            <a:ext cx="1276350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48" name="Line 30"/>
          <p:cNvSpPr>
            <a:spLocks noChangeShapeType="1"/>
          </p:cNvSpPr>
          <p:nvPr/>
        </p:nvSpPr>
        <p:spPr bwMode="auto">
          <a:xfrm>
            <a:off x="3498850" y="2112963"/>
            <a:ext cx="1588" cy="395287"/>
          </a:xfrm>
          <a:prstGeom prst="line">
            <a:avLst/>
          </a:prstGeom>
          <a:noFill/>
          <a:ln w="7632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49" name="Line 31"/>
          <p:cNvSpPr>
            <a:spLocks noChangeShapeType="1"/>
          </p:cNvSpPr>
          <p:nvPr/>
        </p:nvSpPr>
        <p:spPr bwMode="auto">
          <a:xfrm>
            <a:off x="3291521" y="1916113"/>
            <a:ext cx="1587" cy="788987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50" name="Line 32"/>
          <p:cNvSpPr>
            <a:spLocks noChangeShapeType="1"/>
          </p:cNvSpPr>
          <p:nvPr/>
        </p:nvSpPr>
        <p:spPr bwMode="auto">
          <a:xfrm flipH="1">
            <a:off x="1258888" y="2309813"/>
            <a:ext cx="2041525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51" name="Line 33"/>
          <p:cNvSpPr>
            <a:spLocks noChangeShapeType="1"/>
          </p:cNvSpPr>
          <p:nvPr/>
        </p:nvSpPr>
        <p:spPr bwMode="auto">
          <a:xfrm>
            <a:off x="1258888" y="2708275"/>
            <a:ext cx="288925" cy="433388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grpSp>
        <p:nvGrpSpPr>
          <p:cNvPr id="10252" name="Group 34"/>
          <p:cNvGrpSpPr>
            <a:grpSpLocks/>
          </p:cNvGrpSpPr>
          <p:nvPr/>
        </p:nvGrpSpPr>
        <p:grpSpPr bwMode="auto">
          <a:xfrm>
            <a:off x="6019800" y="4114800"/>
            <a:ext cx="1217613" cy="531813"/>
            <a:chOff x="3792" y="2592"/>
            <a:chExt cx="767" cy="335"/>
          </a:xfrm>
        </p:grpSpPr>
        <p:sp>
          <p:nvSpPr>
            <p:cNvPr id="10301" name="Line 35"/>
            <p:cNvSpPr>
              <a:spLocks noChangeShapeType="1"/>
            </p:cNvSpPr>
            <p:nvPr/>
          </p:nvSpPr>
          <p:spPr bwMode="auto">
            <a:xfrm>
              <a:off x="3936" y="2592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0302" name="Line 36"/>
            <p:cNvSpPr>
              <a:spLocks noChangeShapeType="1"/>
            </p:cNvSpPr>
            <p:nvPr/>
          </p:nvSpPr>
          <p:spPr bwMode="auto">
            <a:xfrm>
              <a:off x="3792" y="2688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0303" name="Line 37"/>
            <p:cNvSpPr>
              <a:spLocks noChangeShapeType="1"/>
            </p:cNvSpPr>
            <p:nvPr/>
          </p:nvSpPr>
          <p:spPr bwMode="auto">
            <a:xfrm>
              <a:off x="3792" y="2928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0304" name="Line 38"/>
            <p:cNvSpPr>
              <a:spLocks noChangeShapeType="1"/>
            </p:cNvSpPr>
            <p:nvPr/>
          </p:nvSpPr>
          <p:spPr bwMode="auto">
            <a:xfrm>
              <a:off x="3923" y="2824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0254" name="Line 41"/>
          <p:cNvSpPr>
            <a:spLocks noChangeShapeType="1"/>
          </p:cNvSpPr>
          <p:nvPr/>
        </p:nvSpPr>
        <p:spPr bwMode="auto">
          <a:xfrm>
            <a:off x="1258888" y="3860800"/>
            <a:ext cx="1587" cy="1296988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55" name="Line 42"/>
          <p:cNvSpPr>
            <a:spLocks noChangeShapeType="1"/>
          </p:cNvSpPr>
          <p:nvPr/>
        </p:nvSpPr>
        <p:spPr bwMode="auto">
          <a:xfrm>
            <a:off x="1258888" y="2349500"/>
            <a:ext cx="1587" cy="358775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grpSp>
        <p:nvGrpSpPr>
          <p:cNvPr id="10297" name="Gruppieren 46"/>
          <p:cNvGrpSpPr>
            <a:grpSpLocks/>
          </p:cNvGrpSpPr>
          <p:nvPr/>
        </p:nvGrpSpPr>
        <p:grpSpPr bwMode="auto">
          <a:xfrm>
            <a:off x="4772025" y="3635375"/>
            <a:ext cx="1217613" cy="1773238"/>
            <a:chOff x="4772025" y="3635375"/>
            <a:chExt cx="1217613" cy="1773238"/>
          </a:xfrm>
        </p:grpSpPr>
        <p:sp>
          <p:nvSpPr>
            <p:cNvPr id="10299" name="AutoShape 4"/>
            <p:cNvSpPr>
              <a:spLocks noChangeArrowheads="1"/>
            </p:cNvSpPr>
            <p:nvPr/>
          </p:nvSpPr>
          <p:spPr bwMode="auto">
            <a:xfrm>
              <a:off x="4772025" y="3635375"/>
              <a:ext cx="1143000" cy="1773238"/>
            </a:xfrm>
            <a:prstGeom prst="flowChartMagneticDrum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  <p:sp>
          <p:nvSpPr>
            <p:cNvPr id="10300" name="Rectangle 5"/>
            <p:cNvSpPr>
              <a:spLocks noChangeArrowheads="1"/>
            </p:cNvSpPr>
            <p:nvPr/>
          </p:nvSpPr>
          <p:spPr bwMode="auto">
            <a:xfrm>
              <a:off x="5591175" y="3961607"/>
              <a:ext cx="398463" cy="118110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</p:grpSp>
      <p:sp>
        <p:nvSpPr>
          <p:cNvPr id="52" name="Rectangle 47"/>
          <p:cNvSpPr>
            <a:spLocks noChangeArrowheads="1"/>
          </p:cNvSpPr>
          <p:nvPr/>
        </p:nvSpPr>
        <p:spPr bwMode="auto">
          <a:xfrm>
            <a:off x="5367338" y="3810000"/>
            <a:ext cx="150813" cy="11414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orthographicFront">
              <a:rot lat="21301133" lon="21298852" rev="26212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0258" name="Text Box 42"/>
          <p:cNvSpPr txBox="1">
            <a:spLocks noChangeArrowheads="1"/>
          </p:cNvSpPr>
          <p:nvPr/>
        </p:nvSpPr>
        <p:spPr bwMode="auto">
          <a:xfrm>
            <a:off x="7254875" y="4181122"/>
            <a:ext cx="15843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dirty="0"/>
              <a:t>  </a:t>
            </a:r>
            <a:r>
              <a:rPr lang="de-DE" altLang="de-DE" sz="2400" i="1" dirty="0" err="1"/>
              <a:t>B</a:t>
            </a:r>
            <a:r>
              <a:rPr lang="de-DE" altLang="de-DE" sz="2400" i="1" baseline="-25000" dirty="0" err="1"/>
              <a:t>Spule</a:t>
            </a:r>
            <a:r>
              <a:rPr lang="de-DE" altLang="de-DE" sz="2400" baseline="-25000" dirty="0"/>
              <a:t> </a:t>
            </a:r>
            <a:r>
              <a:rPr lang="de-DE" altLang="de-DE" sz="2400" dirty="0">
                <a:cs typeface="Arial" charset="0"/>
              </a:rPr>
              <a:t>&gt; </a:t>
            </a:r>
            <a:r>
              <a:rPr lang="de-DE" altLang="de-DE" sz="2400" dirty="0"/>
              <a:t>0</a:t>
            </a:r>
          </a:p>
        </p:txBody>
      </p:sp>
      <p:sp>
        <p:nvSpPr>
          <p:cNvPr id="10260" name="Text Box 43"/>
          <p:cNvSpPr txBox="1">
            <a:spLocks noChangeArrowheads="1"/>
          </p:cNvSpPr>
          <p:nvPr/>
        </p:nvSpPr>
        <p:spPr bwMode="auto">
          <a:xfrm>
            <a:off x="6199928" y="1913508"/>
            <a:ext cx="16256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dirty="0"/>
              <a:t>=&gt; </a:t>
            </a:r>
            <a:r>
              <a:rPr lang="de-DE" altLang="de-DE" sz="2400" i="1" dirty="0" err="1"/>
              <a:t>E</a:t>
            </a:r>
            <a:r>
              <a:rPr lang="de-DE" altLang="de-DE" sz="2400" i="1" baseline="-25000" dirty="0" err="1"/>
              <a:t>ind</a:t>
            </a:r>
            <a:r>
              <a:rPr lang="de-DE" altLang="de-DE" sz="2400" dirty="0"/>
              <a:t> &lt; 0</a:t>
            </a:r>
          </a:p>
        </p:txBody>
      </p:sp>
      <p:grpSp>
        <p:nvGrpSpPr>
          <p:cNvPr id="10261" name="Gruppieren 1"/>
          <p:cNvGrpSpPr>
            <a:grpSpLocks/>
          </p:cNvGrpSpPr>
          <p:nvPr/>
        </p:nvGrpSpPr>
        <p:grpSpPr bwMode="auto">
          <a:xfrm>
            <a:off x="817563" y="3298825"/>
            <a:ext cx="874712" cy="2374900"/>
            <a:chOff x="816967" y="3298824"/>
            <a:chExt cx="874713" cy="2374900"/>
          </a:xfrm>
        </p:grpSpPr>
        <p:grpSp>
          <p:nvGrpSpPr>
            <p:cNvPr id="10293" name="Group 63"/>
            <p:cNvGrpSpPr>
              <a:grpSpLocks/>
            </p:cNvGrpSpPr>
            <p:nvPr/>
          </p:nvGrpSpPr>
          <p:grpSpPr bwMode="auto">
            <a:xfrm>
              <a:off x="816967" y="3298824"/>
              <a:ext cx="874713" cy="2374900"/>
              <a:chOff x="432" y="2073"/>
              <a:chExt cx="551" cy="1496"/>
            </a:xfrm>
          </p:grpSpPr>
          <p:sp>
            <p:nvSpPr>
              <p:cNvPr id="10295" name="Oval 64"/>
              <p:cNvSpPr>
                <a:spLocks noChangeArrowheads="1"/>
              </p:cNvSpPr>
              <p:nvPr/>
            </p:nvSpPr>
            <p:spPr bwMode="auto">
              <a:xfrm>
                <a:off x="432" y="2073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10296" name="Rectangle 65"/>
              <p:cNvSpPr>
                <a:spLocks noChangeArrowheads="1"/>
              </p:cNvSpPr>
              <p:nvPr/>
            </p:nvSpPr>
            <p:spPr bwMode="auto">
              <a:xfrm>
                <a:off x="750" y="2436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10294" name="Line 66"/>
            <p:cNvSpPr>
              <a:spLocks noChangeShapeType="1"/>
            </p:cNvSpPr>
            <p:nvPr/>
          </p:nvSpPr>
          <p:spPr bwMode="auto">
            <a:xfrm>
              <a:off x="819970" y="4408486"/>
              <a:ext cx="0" cy="254001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0262" name="Gruppieren 82"/>
          <p:cNvGrpSpPr>
            <a:grpSpLocks/>
          </p:cNvGrpSpPr>
          <p:nvPr/>
        </p:nvGrpSpPr>
        <p:grpSpPr bwMode="auto">
          <a:xfrm>
            <a:off x="1465263" y="3284538"/>
            <a:ext cx="874712" cy="2374900"/>
            <a:chOff x="816967" y="3298824"/>
            <a:chExt cx="874713" cy="2374900"/>
          </a:xfrm>
        </p:grpSpPr>
        <p:grpSp>
          <p:nvGrpSpPr>
            <p:cNvPr id="10289" name="Group 63"/>
            <p:cNvGrpSpPr>
              <a:grpSpLocks/>
            </p:cNvGrpSpPr>
            <p:nvPr/>
          </p:nvGrpSpPr>
          <p:grpSpPr bwMode="auto">
            <a:xfrm>
              <a:off x="816967" y="3298824"/>
              <a:ext cx="874713" cy="2374900"/>
              <a:chOff x="432" y="2073"/>
              <a:chExt cx="551" cy="1496"/>
            </a:xfrm>
          </p:grpSpPr>
          <p:sp>
            <p:nvSpPr>
              <p:cNvPr id="10291" name="Oval 64"/>
              <p:cNvSpPr>
                <a:spLocks noChangeArrowheads="1"/>
              </p:cNvSpPr>
              <p:nvPr/>
            </p:nvSpPr>
            <p:spPr bwMode="auto">
              <a:xfrm>
                <a:off x="432" y="2073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10292" name="Rectangle 65"/>
              <p:cNvSpPr>
                <a:spLocks noChangeArrowheads="1"/>
              </p:cNvSpPr>
              <p:nvPr/>
            </p:nvSpPr>
            <p:spPr bwMode="auto">
              <a:xfrm>
                <a:off x="750" y="2436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10290" name="Line 66"/>
            <p:cNvSpPr>
              <a:spLocks noChangeShapeType="1"/>
            </p:cNvSpPr>
            <p:nvPr/>
          </p:nvSpPr>
          <p:spPr bwMode="auto">
            <a:xfrm>
              <a:off x="819970" y="4408486"/>
              <a:ext cx="0" cy="254001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0263" name="Gruppieren 87"/>
          <p:cNvGrpSpPr>
            <a:grpSpLocks/>
          </p:cNvGrpSpPr>
          <p:nvPr/>
        </p:nvGrpSpPr>
        <p:grpSpPr bwMode="auto">
          <a:xfrm>
            <a:off x="2214563" y="3284538"/>
            <a:ext cx="874712" cy="2374900"/>
            <a:chOff x="816967" y="3298824"/>
            <a:chExt cx="874713" cy="2374900"/>
          </a:xfrm>
        </p:grpSpPr>
        <p:grpSp>
          <p:nvGrpSpPr>
            <p:cNvPr id="10285" name="Group 63"/>
            <p:cNvGrpSpPr>
              <a:grpSpLocks/>
            </p:cNvGrpSpPr>
            <p:nvPr/>
          </p:nvGrpSpPr>
          <p:grpSpPr bwMode="auto">
            <a:xfrm>
              <a:off x="816967" y="3298824"/>
              <a:ext cx="874713" cy="2374900"/>
              <a:chOff x="432" y="2073"/>
              <a:chExt cx="551" cy="1496"/>
            </a:xfrm>
          </p:grpSpPr>
          <p:sp>
            <p:nvSpPr>
              <p:cNvPr id="10287" name="Oval 64"/>
              <p:cNvSpPr>
                <a:spLocks noChangeArrowheads="1"/>
              </p:cNvSpPr>
              <p:nvPr/>
            </p:nvSpPr>
            <p:spPr bwMode="auto">
              <a:xfrm>
                <a:off x="432" y="2073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10288" name="Rectangle 65"/>
              <p:cNvSpPr>
                <a:spLocks noChangeArrowheads="1"/>
              </p:cNvSpPr>
              <p:nvPr/>
            </p:nvSpPr>
            <p:spPr bwMode="auto">
              <a:xfrm>
                <a:off x="750" y="2436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10286" name="Line 66"/>
            <p:cNvSpPr>
              <a:spLocks noChangeShapeType="1"/>
            </p:cNvSpPr>
            <p:nvPr/>
          </p:nvSpPr>
          <p:spPr bwMode="auto">
            <a:xfrm>
              <a:off x="819970" y="4408486"/>
              <a:ext cx="0" cy="254001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0264" name="Gruppieren 92"/>
          <p:cNvGrpSpPr>
            <a:grpSpLocks/>
          </p:cNvGrpSpPr>
          <p:nvPr/>
        </p:nvGrpSpPr>
        <p:grpSpPr bwMode="auto">
          <a:xfrm>
            <a:off x="3052763" y="3286125"/>
            <a:ext cx="874712" cy="2374900"/>
            <a:chOff x="816967" y="3298824"/>
            <a:chExt cx="874713" cy="2374900"/>
          </a:xfrm>
        </p:grpSpPr>
        <p:grpSp>
          <p:nvGrpSpPr>
            <p:cNvPr id="10281" name="Group 63"/>
            <p:cNvGrpSpPr>
              <a:grpSpLocks/>
            </p:cNvGrpSpPr>
            <p:nvPr/>
          </p:nvGrpSpPr>
          <p:grpSpPr bwMode="auto">
            <a:xfrm>
              <a:off x="816967" y="3298824"/>
              <a:ext cx="874713" cy="2374900"/>
              <a:chOff x="432" y="2073"/>
              <a:chExt cx="551" cy="1496"/>
            </a:xfrm>
          </p:grpSpPr>
          <p:sp>
            <p:nvSpPr>
              <p:cNvPr id="10283" name="Oval 64"/>
              <p:cNvSpPr>
                <a:spLocks noChangeArrowheads="1"/>
              </p:cNvSpPr>
              <p:nvPr/>
            </p:nvSpPr>
            <p:spPr bwMode="auto">
              <a:xfrm>
                <a:off x="432" y="2073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10284" name="Rectangle 65"/>
              <p:cNvSpPr>
                <a:spLocks noChangeArrowheads="1"/>
              </p:cNvSpPr>
              <p:nvPr/>
            </p:nvSpPr>
            <p:spPr bwMode="auto">
              <a:xfrm>
                <a:off x="750" y="2436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10282" name="Line 66"/>
            <p:cNvSpPr>
              <a:spLocks noChangeShapeType="1"/>
            </p:cNvSpPr>
            <p:nvPr/>
          </p:nvSpPr>
          <p:spPr bwMode="auto">
            <a:xfrm>
              <a:off x="819970" y="4408486"/>
              <a:ext cx="0" cy="254001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0265" name="Gruppieren 97"/>
          <p:cNvGrpSpPr>
            <a:grpSpLocks/>
          </p:cNvGrpSpPr>
          <p:nvPr/>
        </p:nvGrpSpPr>
        <p:grpSpPr bwMode="auto">
          <a:xfrm>
            <a:off x="3741738" y="3251200"/>
            <a:ext cx="874712" cy="2374900"/>
            <a:chOff x="816967" y="3298824"/>
            <a:chExt cx="874713" cy="2374900"/>
          </a:xfrm>
        </p:grpSpPr>
        <p:grpSp>
          <p:nvGrpSpPr>
            <p:cNvPr id="10277" name="Group 63"/>
            <p:cNvGrpSpPr>
              <a:grpSpLocks/>
            </p:cNvGrpSpPr>
            <p:nvPr/>
          </p:nvGrpSpPr>
          <p:grpSpPr bwMode="auto">
            <a:xfrm>
              <a:off x="816967" y="3298824"/>
              <a:ext cx="874713" cy="2374900"/>
              <a:chOff x="432" y="2073"/>
              <a:chExt cx="551" cy="1496"/>
            </a:xfrm>
          </p:grpSpPr>
          <p:sp>
            <p:nvSpPr>
              <p:cNvPr id="10279" name="Oval 64"/>
              <p:cNvSpPr>
                <a:spLocks noChangeArrowheads="1"/>
              </p:cNvSpPr>
              <p:nvPr/>
            </p:nvSpPr>
            <p:spPr bwMode="auto">
              <a:xfrm>
                <a:off x="432" y="2073"/>
                <a:ext cx="513" cy="1496"/>
              </a:xfrm>
              <a:prstGeom prst="ellipse">
                <a:avLst/>
              </a:prstGeom>
              <a:noFill/>
              <a:ln w="38160" cap="sq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  <p:sp>
            <p:nvSpPr>
              <p:cNvPr id="10280" name="Rectangle 65"/>
              <p:cNvSpPr>
                <a:spLocks noChangeArrowheads="1"/>
              </p:cNvSpPr>
              <p:nvPr/>
            </p:nvSpPr>
            <p:spPr bwMode="auto">
              <a:xfrm>
                <a:off x="750" y="2436"/>
                <a:ext cx="233" cy="815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altLang="de-DE"/>
              </a:p>
            </p:txBody>
          </p:sp>
        </p:grpSp>
        <p:sp>
          <p:nvSpPr>
            <p:cNvPr id="10278" name="Line 66"/>
            <p:cNvSpPr>
              <a:spLocks noChangeShapeType="1"/>
            </p:cNvSpPr>
            <p:nvPr/>
          </p:nvSpPr>
          <p:spPr bwMode="auto">
            <a:xfrm>
              <a:off x="819970" y="4408486"/>
              <a:ext cx="0" cy="254001"/>
            </a:xfrm>
            <a:prstGeom prst="line">
              <a:avLst/>
            </a:prstGeom>
            <a:noFill/>
            <a:ln w="9360" cap="sq">
              <a:solidFill>
                <a:srgbClr val="FF0000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0266" name="Oval 45"/>
          <p:cNvSpPr>
            <a:spLocks noChangeArrowheads="1"/>
          </p:cNvSpPr>
          <p:nvPr/>
        </p:nvSpPr>
        <p:spPr bwMode="auto">
          <a:xfrm>
            <a:off x="4467225" y="3309938"/>
            <a:ext cx="876300" cy="2376487"/>
          </a:xfrm>
          <a:prstGeom prst="ellipse">
            <a:avLst/>
          </a:prstGeom>
          <a:noFill/>
          <a:ln w="38160" cap="sq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grpSp>
        <p:nvGrpSpPr>
          <p:cNvPr id="10267" name="Group 68"/>
          <p:cNvGrpSpPr>
            <a:grpSpLocks/>
          </p:cNvGrpSpPr>
          <p:nvPr/>
        </p:nvGrpSpPr>
        <p:grpSpPr bwMode="auto">
          <a:xfrm>
            <a:off x="5105400" y="3362325"/>
            <a:ext cx="874713" cy="2374900"/>
            <a:chOff x="3216" y="2118"/>
            <a:chExt cx="551" cy="1496"/>
          </a:xfrm>
        </p:grpSpPr>
        <p:sp>
          <p:nvSpPr>
            <p:cNvPr id="10275" name="Oval 69"/>
            <p:cNvSpPr>
              <a:spLocks noChangeArrowheads="1"/>
            </p:cNvSpPr>
            <p:nvPr/>
          </p:nvSpPr>
          <p:spPr bwMode="auto">
            <a:xfrm>
              <a:off x="3216" y="2118"/>
              <a:ext cx="513" cy="1496"/>
            </a:xfrm>
            <a:prstGeom prst="ellipse">
              <a:avLst/>
            </a:prstGeom>
            <a:noFill/>
            <a:ln w="38160" cap="sq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  <p:sp>
          <p:nvSpPr>
            <p:cNvPr id="10276" name="Rectangle 70"/>
            <p:cNvSpPr>
              <a:spLocks noChangeArrowheads="1"/>
            </p:cNvSpPr>
            <p:nvPr/>
          </p:nvSpPr>
          <p:spPr bwMode="auto">
            <a:xfrm>
              <a:off x="3534" y="2481"/>
              <a:ext cx="233" cy="815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</p:grpSp>
      <p:sp>
        <p:nvSpPr>
          <p:cNvPr id="10268" name="Line 71"/>
          <p:cNvSpPr>
            <a:spLocks noChangeShapeType="1"/>
          </p:cNvSpPr>
          <p:nvPr/>
        </p:nvSpPr>
        <p:spPr bwMode="auto">
          <a:xfrm>
            <a:off x="5105400" y="4475163"/>
            <a:ext cx="11113" cy="257175"/>
          </a:xfrm>
          <a:prstGeom prst="line">
            <a:avLst/>
          </a:prstGeom>
          <a:noFill/>
          <a:ln w="9360" cap="sq">
            <a:solidFill>
              <a:srgbClr val="FF0000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69" name="Line 71"/>
          <p:cNvSpPr>
            <a:spLocks noChangeShapeType="1"/>
          </p:cNvSpPr>
          <p:nvPr/>
        </p:nvSpPr>
        <p:spPr bwMode="auto">
          <a:xfrm>
            <a:off x="4467225" y="4438650"/>
            <a:ext cx="11113" cy="257175"/>
          </a:xfrm>
          <a:prstGeom prst="line">
            <a:avLst/>
          </a:prstGeom>
          <a:noFill/>
          <a:ln w="9360" cap="sq">
            <a:solidFill>
              <a:srgbClr val="FF0000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70" name="Text Box 43"/>
          <p:cNvSpPr txBox="1">
            <a:spLocks noChangeArrowheads="1"/>
          </p:cNvSpPr>
          <p:nvPr/>
        </p:nvSpPr>
        <p:spPr bwMode="auto">
          <a:xfrm>
            <a:off x="6248400" y="2635250"/>
            <a:ext cx="1884362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dirty="0"/>
              <a:t>=&gt; </a:t>
            </a:r>
            <a:r>
              <a:rPr lang="de-DE" altLang="de-DE" sz="2400" i="1" dirty="0" err="1"/>
              <a:t>I</a:t>
            </a:r>
            <a:r>
              <a:rPr lang="de-DE" altLang="de-DE" sz="2400" i="1" baseline="-25000" dirty="0" err="1"/>
              <a:t>Ring</a:t>
            </a:r>
            <a:r>
              <a:rPr lang="de-DE" altLang="de-DE" sz="2400" dirty="0"/>
              <a:t> &gt; 0</a:t>
            </a:r>
          </a:p>
        </p:txBody>
      </p:sp>
      <p:sp>
        <p:nvSpPr>
          <p:cNvPr id="103" name="Text Box 42"/>
          <p:cNvSpPr txBox="1">
            <a:spLocks noChangeArrowheads="1"/>
          </p:cNvSpPr>
          <p:nvPr/>
        </p:nvSpPr>
        <p:spPr bwMode="auto">
          <a:xfrm>
            <a:off x="4614863" y="5737225"/>
            <a:ext cx="2378075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9pPr>
          </a:lstStyle>
          <a:p>
            <a:pPr>
              <a:spcBef>
                <a:spcPts val="1500"/>
              </a:spcBef>
              <a:buClrTx/>
              <a:buFontTx/>
              <a:buNone/>
              <a:defRPr/>
            </a:pPr>
            <a:r>
              <a:rPr lang="de-DE" altLang="de-DE" sz="1800" b="1" dirty="0" smtClean="0">
                <a:solidFill>
                  <a:srgbClr val="00B050"/>
                </a:solidFill>
                <a:latin typeface="+mn-lt"/>
              </a:rPr>
              <a:t>Elektronenbewegung im Ring</a:t>
            </a:r>
          </a:p>
        </p:txBody>
      </p:sp>
      <p:sp>
        <p:nvSpPr>
          <p:cNvPr id="10272" name="Text Box 42"/>
          <p:cNvSpPr txBox="1">
            <a:spLocks noChangeArrowheads="1"/>
          </p:cNvSpPr>
          <p:nvPr/>
        </p:nvSpPr>
        <p:spPr bwMode="auto">
          <a:xfrm>
            <a:off x="7175500" y="5516563"/>
            <a:ext cx="1284288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 err="1"/>
              <a:t>I</a:t>
            </a:r>
            <a:r>
              <a:rPr lang="de-DE" altLang="de-DE" sz="2400" i="1" baseline="-25000" dirty="0" err="1"/>
              <a:t>Ring</a:t>
            </a:r>
            <a:r>
              <a:rPr lang="de-DE" altLang="de-DE" sz="2400" i="1" dirty="0">
                <a:cs typeface="Arial" charset="0"/>
              </a:rPr>
              <a:t> </a:t>
            </a:r>
            <a:r>
              <a:rPr lang="de-DE" altLang="de-DE" sz="2400" dirty="0">
                <a:cs typeface="Arial" charset="0"/>
              </a:rPr>
              <a:t> &gt; </a:t>
            </a:r>
            <a:r>
              <a:rPr lang="de-DE" altLang="de-DE" sz="2400" dirty="0"/>
              <a:t>0</a:t>
            </a:r>
          </a:p>
        </p:txBody>
      </p:sp>
      <p:sp>
        <p:nvSpPr>
          <p:cNvPr id="10274" name="Text Box 42"/>
          <p:cNvSpPr txBox="1">
            <a:spLocks noChangeArrowheads="1"/>
          </p:cNvSpPr>
          <p:nvPr/>
        </p:nvSpPr>
        <p:spPr bwMode="auto">
          <a:xfrm>
            <a:off x="7145338" y="5875338"/>
            <a:ext cx="15240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 err="1"/>
              <a:t>B</a:t>
            </a:r>
            <a:r>
              <a:rPr lang="de-DE" altLang="de-DE" sz="2400" i="1" baseline="-25000" dirty="0" err="1"/>
              <a:t>Ring</a:t>
            </a:r>
            <a:r>
              <a:rPr lang="de-DE" altLang="de-DE" sz="2400" dirty="0">
                <a:cs typeface="Arial" charset="0"/>
              </a:rPr>
              <a:t> &gt; </a:t>
            </a:r>
            <a:r>
              <a:rPr lang="de-DE" altLang="de-DE" sz="2400" dirty="0"/>
              <a:t>0</a:t>
            </a:r>
          </a:p>
        </p:txBody>
      </p:sp>
      <p:sp>
        <p:nvSpPr>
          <p:cNvPr id="92" name="Rectangle 1"/>
          <p:cNvSpPr txBox="1">
            <a:spLocks noChangeArrowheads="1"/>
          </p:cNvSpPr>
          <p:nvPr/>
        </p:nvSpPr>
        <p:spPr>
          <a:xfrm>
            <a:off x="304800" y="260648"/>
            <a:ext cx="8534400" cy="52772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2800" dirty="0" smtClean="0">
                <a:latin typeface="Arial" pitchFamily="34" charset="0"/>
                <a:cs typeface="Arial" pitchFamily="34" charset="0"/>
              </a:rPr>
              <a:t>Wirbelfeld und Elektronenbewegung</a:t>
            </a:r>
            <a:endParaRPr lang="de-DE" altLang="de-DE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Nach unten gekrümmter Pfeil 92"/>
          <p:cNvSpPr/>
          <p:nvPr/>
        </p:nvSpPr>
        <p:spPr bwMode="auto">
          <a:xfrm flipH="1" flipV="1">
            <a:off x="4932040" y="4214788"/>
            <a:ext cx="488370" cy="1014412"/>
          </a:xfrm>
          <a:prstGeom prst="curvedDownArrow">
            <a:avLst/>
          </a:prstGeom>
          <a:solidFill>
            <a:srgbClr val="00CC9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21301133" lon="21298852" rev="26212"/>
            </a:camera>
            <a:lightRig rig="threePt" dir="t"/>
          </a:scene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4" name="Rechteck 93"/>
          <p:cNvSpPr/>
          <p:nvPr/>
        </p:nvSpPr>
        <p:spPr bwMode="auto">
          <a:xfrm>
            <a:off x="5265615" y="4202255"/>
            <a:ext cx="245559" cy="1062486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FFFF00"/>
            </a:solidFill>
            <a:miter lim="800000"/>
            <a:headEnd/>
            <a:tailEnd/>
          </a:ln>
          <a:effectLst/>
          <a:scene3d>
            <a:camera prst="orthographicFront">
              <a:rot lat="21301133" lon="21298852" rev="26212"/>
            </a:camera>
            <a:lightRig rig="threePt" dir="t"/>
          </a:scene3d>
        </p:spPr>
        <p:txBody>
          <a:bodyPr wrap="none" anchor="ctr"/>
          <a:lstStyle/>
          <a:p>
            <a:pPr algn="ctr">
              <a:defRPr/>
            </a:pPr>
            <a:endParaRPr lang="de-DE">
              <a:solidFill>
                <a:srgbClr val="FFFF00"/>
              </a:solidFill>
            </a:endParaRPr>
          </a:p>
        </p:txBody>
      </p:sp>
      <p:sp>
        <p:nvSpPr>
          <p:cNvPr id="95" name="Rechteck 94"/>
          <p:cNvSpPr/>
          <p:nvPr/>
        </p:nvSpPr>
        <p:spPr bwMode="auto">
          <a:xfrm>
            <a:off x="5244558" y="3737325"/>
            <a:ext cx="245559" cy="1062486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FFFF00"/>
            </a:solidFill>
            <a:miter lim="800000"/>
            <a:headEnd/>
            <a:tailEnd/>
          </a:ln>
          <a:effectLst/>
          <a:scene3d>
            <a:camera prst="orthographicFront">
              <a:rot lat="21301133" lon="21298852" rev="26212"/>
            </a:camera>
            <a:lightRig rig="threePt" dir="t"/>
          </a:scene3d>
        </p:spPr>
        <p:txBody>
          <a:bodyPr wrap="none" anchor="ctr"/>
          <a:lstStyle/>
          <a:p>
            <a:pPr algn="ctr">
              <a:defRPr/>
            </a:pPr>
            <a:endParaRPr lang="de-DE">
              <a:solidFill>
                <a:srgbClr val="FFFF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4C106-E751-461C-A306-6D8B77CD49FF}" type="slidenum">
              <a:rPr lang="de-DE" smtClean="0"/>
              <a:pPr>
                <a:defRPr/>
              </a:pPr>
              <a:t>15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Maxwellgleichungen in der Kursstufe - ZPG VI Physik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 Box 42"/>
              <p:cNvSpPr txBox="1">
                <a:spLocks noChangeArrowheads="1"/>
              </p:cNvSpPr>
              <p:nvPr/>
            </p:nvSpPr>
            <p:spPr bwMode="auto">
              <a:xfrm>
                <a:off x="6287914" y="1196752"/>
                <a:ext cx="1668462" cy="475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 eaLnBrk="0" hangingPunct="0">
                  <a:spcBef>
                    <a:spcPts val="7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8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1pPr>
                <a:lvl2pPr eaLnBrk="0" hangingPunct="0"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2pPr>
                <a:lvl3pPr eaLnBrk="0" hangingPunct="0">
                  <a:spcBef>
                    <a:spcPts val="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3pPr>
                <a:lvl4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4pPr>
                <a:lvl5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5pPr>
                <a:lvl6pPr marL="25146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6pPr>
                <a:lvl7pPr marL="29718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7pPr>
                <a:lvl8pPr marL="34290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8pPr>
                <a:lvl9pPr marL="38862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9pPr>
              </a:lstStyle>
              <a:p>
                <a:pPr eaLnBrk="1" hangingPunct="1">
                  <a:spcBef>
                    <a:spcPts val="1500"/>
                  </a:spcBef>
                  <a:buClrTx/>
                  <a:buFontTx/>
                  <a:buNone/>
                </a:pP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de-DE" altLang="de-DE" sz="2400" b="1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de-DE" altLang="de-DE" sz="2400" b="1" i="1" dirty="0" smtClean="0">
                            <a:latin typeface="Cambria Math"/>
                          </a:rPr>
                          <m:t>𝑩</m:t>
                        </m:r>
                      </m:e>
                    </m:acc>
                    <m:r>
                      <a:rPr lang="de-DE" altLang="de-DE" sz="2400" b="1" i="1" baseline="-25000" dirty="0" smtClean="0">
                        <a:latin typeface="Cambria Math"/>
                      </a:rPr>
                      <m:t> </m:t>
                    </m:r>
                    <m:r>
                      <a:rPr lang="de-DE" altLang="de-DE" sz="2400" b="1" i="1" baseline="-25000" dirty="0" smtClean="0">
                        <a:latin typeface="Cambria Math"/>
                      </a:rPr>
                      <m:t>𝒔𝒑𝒖𝒍𝒆</m:t>
                    </m:r>
                  </m:oMath>
                </a14:m>
                <a:r>
                  <a:rPr lang="de-DE" altLang="de-DE" sz="2400" b="1" baseline="-25000" dirty="0" smtClean="0"/>
                  <a:t> </a:t>
                </a:r>
                <a:r>
                  <a:rPr lang="de-DE" altLang="de-DE" sz="2400" b="1" dirty="0" smtClean="0"/>
                  <a:t>&lt; 0</a:t>
                </a:r>
                <a:endParaRPr lang="de-DE" altLang="de-DE" sz="2400" b="1" dirty="0"/>
              </a:p>
            </p:txBody>
          </p:sp>
        </mc:Choice>
        <mc:Fallback xmlns="">
          <p:sp>
            <p:nvSpPr>
              <p:cNvPr id="98" name="Text 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87914" y="1196752"/>
                <a:ext cx="1668462" cy="475388"/>
              </a:xfrm>
              <a:prstGeom prst="rect">
                <a:avLst/>
              </a:prstGeom>
              <a:blipFill rotWithShape="1">
                <a:blip r:embed="rId3"/>
                <a:stretch>
                  <a:fillRect l="-730" t="-6410" b="-2948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896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914400" y="3886200"/>
            <a:ext cx="5221288" cy="1282700"/>
          </a:xfrm>
          <a:prstGeom prst="cube">
            <a:avLst>
              <a:gd name="adj" fmla="val 25000"/>
            </a:avLst>
          </a:prstGeom>
          <a:solidFill>
            <a:srgbClr val="99CC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grpSp>
        <p:nvGrpSpPr>
          <p:cNvPr id="11267" name="Gruppieren 63"/>
          <p:cNvGrpSpPr>
            <a:grpSpLocks/>
          </p:cNvGrpSpPr>
          <p:nvPr/>
        </p:nvGrpSpPr>
        <p:grpSpPr bwMode="auto">
          <a:xfrm>
            <a:off x="4773613" y="3627438"/>
            <a:ext cx="1203325" cy="1773237"/>
            <a:chOff x="4786076" y="3619499"/>
            <a:chExt cx="1203562" cy="1773238"/>
          </a:xfrm>
        </p:grpSpPr>
        <p:sp>
          <p:nvSpPr>
            <p:cNvPr id="11319" name="AutoShape 4"/>
            <p:cNvSpPr>
              <a:spLocks noChangeArrowheads="1"/>
            </p:cNvSpPr>
            <p:nvPr/>
          </p:nvSpPr>
          <p:spPr bwMode="auto">
            <a:xfrm>
              <a:off x="4786076" y="3619499"/>
              <a:ext cx="1143000" cy="1773238"/>
            </a:xfrm>
            <a:prstGeom prst="flowChartMagneticDrum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  <p:sp>
          <p:nvSpPr>
            <p:cNvPr id="11320" name="Rectangle 5"/>
            <p:cNvSpPr>
              <a:spLocks noChangeArrowheads="1"/>
            </p:cNvSpPr>
            <p:nvPr/>
          </p:nvSpPr>
          <p:spPr bwMode="auto">
            <a:xfrm>
              <a:off x="5591175" y="3961607"/>
              <a:ext cx="398463" cy="118110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</p:grpSp>
      <p:grpSp>
        <p:nvGrpSpPr>
          <p:cNvPr id="11270" name="Group 3"/>
          <p:cNvGrpSpPr>
            <a:grpSpLocks/>
          </p:cNvGrpSpPr>
          <p:nvPr/>
        </p:nvGrpSpPr>
        <p:grpSpPr bwMode="auto">
          <a:xfrm>
            <a:off x="1258888" y="3098800"/>
            <a:ext cx="3457575" cy="2301875"/>
            <a:chOff x="793" y="1952"/>
            <a:chExt cx="2178" cy="1450"/>
          </a:xfrm>
        </p:grpSpPr>
        <p:grpSp>
          <p:nvGrpSpPr>
            <p:cNvPr id="11295" name="Group 4"/>
            <p:cNvGrpSpPr>
              <a:grpSpLocks/>
            </p:cNvGrpSpPr>
            <p:nvPr/>
          </p:nvGrpSpPr>
          <p:grpSpPr bwMode="auto">
            <a:xfrm>
              <a:off x="1034" y="2333"/>
              <a:ext cx="767" cy="1062"/>
              <a:chOff x="1034" y="2333"/>
              <a:chExt cx="767" cy="1062"/>
            </a:xfrm>
          </p:grpSpPr>
          <p:grpSp>
            <p:nvGrpSpPr>
              <p:cNvPr id="11313" name="Group 5"/>
              <p:cNvGrpSpPr>
                <a:grpSpLocks/>
              </p:cNvGrpSpPr>
              <p:nvPr/>
            </p:nvGrpSpPr>
            <p:grpSpPr bwMode="auto">
              <a:xfrm>
                <a:off x="1034" y="2333"/>
                <a:ext cx="480" cy="1054"/>
                <a:chOff x="1034" y="2333"/>
                <a:chExt cx="480" cy="1054"/>
              </a:xfrm>
            </p:grpSpPr>
            <p:sp>
              <p:nvSpPr>
                <p:cNvPr id="11317" name="Oval 6"/>
                <p:cNvSpPr>
                  <a:spLocks noChangeArrowheads="1"/>
                </p:cNvSpPr>
                <p:nvPr/>
              </p:nvSpPr>
              <p:spPr bwMode="auto">
                <a:xfrm>
                  <a:off x="1034" y="2333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1318" name="Rectangle 7"/>
                <p:cNvSpPr>
                  <a:spLocks noChangeArrowheads="1"/>
                </p:cNvSpPr>
                <p:nvPr/>
              </p:nvSpPr>
              <p:spPr bwMode="auto">
                <a:xfrm>
                  <a:off x="1332" y="2439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11314" name="Group 8"/>
              <p:cNvGrpSpPr>
                <a:grpSpLocks/>
              </p:cNvGrpSpPr>
              <p:nvPr/>
            </p:nvGrpSpPr>
            <p:grpSpPr bwMode="auto">
              <a:xfrm>
                <a:off x="1321" y="2340"/>
                <a:ext cx="480" cy="1054"/>
                <a:chOff x="1321" y="2340"/>
                <a:chExt cx="480" cy="1054"/>
              </a:xfrm>
            </p:grpSpPr>
            <p:sp>
              <p:nvSpPr>
                <p:cNvPr id="11315" name="Oval 9"/>
                <p:cNvSpPr>
                  <a:spLocks noChangeArrowheads="1"/>
                </p:cNvSpPr>
                <p:nvPr/>
              </p:nvSpPr>
              <p:spPr bwMode="auto">
                <a:xfrm>
                  <a:off x="1321" y="2340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1316" name="Rectangle 10"/>
                <p:cNvSpPr>
                  <a:spLocks noChangeArrowheads="1"/>
                </p:cNvSpPr>
                <p:nvPr/>
              </p:nvSpPr>
              <p:spPr bwMode="auto">
                <a:xfrm>
                  <a:off x="1620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11296" name="Group 11"/>
            <p:cNvGrpSpPr>
              <a:grpSpLocks/>
            </p:cNvGrpSpPr>
            <p:nvPr/>
          </p:nvGrpSpPr>
          <p:grpSpPr bwMode="auto">
            <a:xfrm>
              <a:off x="1599" y="2340"/>
              <a:ext cx="767" cy="1062"/>
              <a:chOff x="1599" y="2340"/>
              <a:chExt cx="767" cy="1062"/>
            </a:xfrm>
          </p:grpSpPr>
          <p:grpSp>
            <p:nvGrpSpPr>
              <p:cNvPr id="11307" name="Group 12"/>
              <p:cNvGrpSpPr>
                <a:grpSpLocks/>
              </p:cNvGrpSpPr>
              <p:nvPr/>
            </p:nvGrpSpPr>
            <p:grpSpPr bwMode="auto">
              <a:xfrm>
                <a:off x="1599" y="2340"/>
                <a:ext cx="480" cy="1055"/>
                <a:chOff x="1599" y="2340"/>
                <a:chExt cx="480" cy="1055"/>
              </a:xfrm>
            </p:grpSpPr>
            <p:sp>
              <p:nvSpPr>
                <p:cNvPr id="11311" name="Oval 13"/>
                <p:cNvSpPr>
                  <a:spLocks noChangeArrowheads="1"/>
                </p:cNvSpPr>
                <p:nvPr/>
              </p:nvSpPr>
              <p:spPr bwMode="auto">
                <a:xfrm>
                  <a:off x="1599" y="2340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1312" name="Rectangle 14"/>
                <p:cNvSpPr>
                  <a:spLocks noChangeArrowheads="1"/>
                </p:cNvSpPr>
                <p:nvPr/>
              </p:nvSpPr>
              <p:spPr bwMode="auto">
                <a:xfrm>
                  <a:off x="1898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11308" name="Group 15"/>
              <p:cNvGrpSpPr>
                <a:grpSpLocks/>
              </p:cNvGrpSpPr>
              <p:nvPr/>
            </p:nvGrpSpPr>
            <p:grpSpPr bwMode="auto">
              <a:xfrm>
                <a:off x="1886" y="2348"/>
                <a:ext cx="480" cy="1054"/>
                <a:chOff x="1886" y="2348"/>
                <a:chExt cx="480" cy="1054"/>
              </a:xfrm>
            </p:grpSpPr>
            <p:sp>
              <p:nvSpPr>
                <p:cNvPr id="11309" name="Oval 16"/>
                <p:cNvSpPr>
                  <a:spLocks noChangeArrowheads="1"/>
                </p:cNvSpPr>
                <p:nvPr/>
              </p:nvSpPr>
              <p:spPr bwMode="auto">
                <a:xfrm>
                  <a:off x="1886" y="2348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1310" name="Rectangle 17"/>
                <p:cNvSpPr>
                  <a:spLocks noChangeArrowheads="1"/>
                </p:cNvSpPr>
                <p:nvPr/>
              </p:nvSpPr>
              <p:spPr bwMode="auto">
                <a:xfrm>
                  <a:off x="2185" y="2454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11297" name="Group 18"/>
            <p:cNvGrpSpPr>
              <a:grpSpLocks/>
            </p:cNvGrpSpPr>
            <p:nvPr/>
          </p:nvGrpSpPr>
          <p:grpSpPr bwMode="auto">
            <a:xfrm>
              <a:off x="2204" y="2334"/>
              <a:ext cx="767" cy="1062"/>
              <a:chOff x="2204" y="2334"/>
              <a:chExt cx="767" cy="1062"/>
            </a:xfrm>
          </p:grpSpPr>
          <p:grpSp>
            <p:nvGrpSpPr>
              <p:cNvPr id="11301" name="Group 19"/>
              <p:cNvGrpSpPr>
                <a:grpSpLocks/>
              </p:cNvGrpSpPr>
              <p:nvPr/>
            </p:nvGrpSpPr>
            <p:grpSpPr bwMode="auto">
              <a:xfrm>
                <a:off x="2204" y="2334"/>
                <a:ext cx="480" cy="1055"/>
                <a:chOff x="2204" y="2334"/>
                <a:chExt cx="480" cy="1055"/>
              </a:xfrm>
            </p:grpSpPr>
            <p:sp>
              <p:nvSpPr>
                <p:cNvPr id="11305" name="Oval 20"/>
                <p:cNvSpPr>
                  <a:spLocks noChangeArrowheads="1"/>
                </p:cNvSpPr>
                <p:nvPr/>
              </p:nvSpPr>
              <p:spPr bwMode="auto">
                <a:xfrm>
                  <a:off x="2204" y="2334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1306" name="Rectangle 21"/>
                <p:cNvSpPr>
                  <a:spLocks noChangeArrowheads="1"/>
                </p:cNvSpPr>
                <p:nvPr/>
              </p:nvSpPr>
              <p:spPr bwMode="auto">
                <a:xfrm>
                  <a:off x="2503" y="2440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11302" name="Group 22"/>
              <p:cNvGrpSpPr>
                <a:grpSpLocks/>
              </p:cNvGrpSpPr>
              <p:nvPr/>
            </p:nvGrpSpPr>
            <p:grpSpPr bwMode="auto">
              <a:xfrm>
                <a:off x="2491" y="2341"/>
                <a:ext cx="480" cy="1054"/>
                <a:chOff x="2491" y="2341"/>
                <a:chExt cx="480" cy="1054"/>
              </a:xfrm>
            </p:grpSpPr>
            <p:sp>
              <p:nvSpPr>
                <p:cNvPr id="11303" name="Oval 23"/>
                <p:cNvSpPr>
                  <a:spLocks noChangeArrowheads="1"/>
                </p:cNvSpPr>
                <p:nvPr/>
              </p:nvSpPr>
              <p:spPr bwMode="auto">
                <a:xfrm>
                  <a:off x="2491" y="2341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1304" name="Rectangle 24"/>
                <p:cNvSpPr>
                  <a:spLocks noChangeArrowheads="1"/>
                </p:cNvSpPr>
                <p:nvPr/>
              </p:nvSpPr>
              <p:spPr bwMode="auto">
                <a:xfrm>
                  <a:off x="2790" y="2448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11298" name="Group 25"/>
            <p:cNvGrpSpPr>
              <a:grpSpLocks/>
            </p:cNvGrpSpPr>
            <p:nvPr/>
          </p:nvGrpSpPr>
          <p:grpSpPr bwMode="auto">
            <a:xfrm>
              <a:off x="793" y="1952"/>
              <a:ext cx="320" cy="1420"/>
              <a:chOff x="793" y="1952"/>
              <a:chExt cx="320" cy="1420"/>
            </a:xfrm>
          </p:grpSpPr>
          <p:sp>
            <p:nvSpPr>
              <p:cNvPr id="11299" name="Line 26"/>
              <p:cNvSpPr>
                <a:spLocks noChangeShapeType="1"/>
              </p:cNvSpPr>
              <p:nvPr/>
            </p:nvSpPr>
            <p:spPr bwMode="auto">
              <a:xfrm>
                <a:off x="800" y="1952"/>
                <a:ext cx="0" cy="1303"/>
              </a:xfrm>
              <a:prstGeom prst="line">
                <a:avLst/>
              </a:prstGeom>
              <a:noFill/>
              <a:ln w="381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300" name="Freeform 27"/>
              <p:cNvSpPr>
                <a:spLocks noChangeArrowheads="1"/>
              </p:cNvSpPr>
              <p:nvPr/>
            </p:nvSpPr>
            <p:spPr bwMode="auto">
              <a:xfrm>
                <a:off x="793" y="3229"/>
                <a:ext cx="320" cy="143"/>
              </a:xfrm>
              <a:custGeom>
                <a:avLst/>
                <a:gdLst>
                  <a:gd name="T0" fmla="*/ 0 w 192"/>
                  <a:gd name="T1" fmla="*/ 0 h 112"/>
                  <a:gd name="T2" fmla="*/ 370 w 192"/>
                  <a:gd name="T3" fmla="*/ 255 h 112"/>
                  <a:gd name="T4" fmla="*/ 1112 w 192"/>
                  <a:gd name="T5" fmla="*/ 255 h 112"/>
                  <a:gd name="T6" fmla="*/ 1480 w 192"/>
                  <a:gd name="T7" fmla="*/ 0 h 11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2" h="112">
                    <a:moveTo>
                      <a:pt x="0" y="0"/>
                    </a:moveTo>
                    <a:cubicBezTo>
                      <a:pt x="12" y="40"/>
                      <a:pt x="24" y="80"/>
                      <a:pt x="48" y="96"/>
                    </a:cubicBezTo>
                    <a:cubicBezTo>
                      <a:pt x="72" y="112"/>
                      <a:pt x="120" y="112"/>
                      <a:pt x="144" y="96"/>
                    </a:cubicBezTo>
                    <a:cubicBezTo>
                      <a:pt x="168" y="80"/>
                      <a:pt x="184" y="16"/>
                      <a:pt x="192" y="0"/>
                    </a:cubicBezTo>
                  </a:path>
                </a:pathLst>
              </a:custGeom>
              <a:noFill/>
              <a:ln w="38160" cap="sq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11271" name="Line 28"/>
          <p:cNvSpPr>
            <a:spLocks noChangeShapeType="1"/>
          </p:cNvSpPr>
          <p:nvPr/>
        </p:nvSpPr>
        <p:spPr bwMode="auto">
          <a:xfrm flipV="1">
            <a:off x="4772025" y="2308225"/>
            <a:ext cx="1588" cy="158115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2" name="Line 29"/>
          <p:cNvSpPr>
            <a:spLocks noChangeShapeType="1"/>
          </p:cNvSpPr>
          <p:nvPr/>
        </p:nvSpPr>
        <p:spPr bwMode="auto">
          <a:xfrm flipH="1">
            <a:off x="3497263" y="2309813"/>
            <a:ext cx="1276350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3" name="Line 30"/>
          <p:cNvSpPr>
            <a:spLocks noChangeShapeType="1"/>
          </p:cNvSpPr>
          <p:nvPr/>
        </p:nvSpPr>
        <p:spPr bwMode="auto">
          <a:xfrm>
            <a:off x="3498850" y="2112963"/>
            <a:ext cx="1588" cy="395287"/>
          </a:xfrm>
          <a:prstGeom prst="line">
            <a:avLst/>
          </a:prstGeom>
          <a:noFill/>
          <a:ln w="7632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4" name="Line 31"/>
          <p:cNvSpPr>
            <a:spLocks noChangeShapeType="1"/>
          </p:cNvSpPr>
          <p:nvPr/>
        </p:nvSpPr>
        <p:spPr bwMode="auto">
          <a:xfrm>
            <a:off x="3300147" y="1916113"/>
            <a:ext cx="1587" cy="788987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5" name="Line 32"/>
          <p:cNvSpPr>
            <a:spLocks noChangeShapeType="1"/>
          </p:cNvSpPr>
          <p:nvPr/>
        </p:nvSpPr>
        <p:spPr bwMode="auto">
          <a:xfrm flipH="1">
            <a:off x="1258888" y="2309813"/>
            <a:ext cx="2041525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6" name="Line 33"/>
          <p:cNvSpPr>
            <a:spLocks noChangeShapeType="1"/>
          </p:cNvSpPr>
          <p:nvPr/>
        </p:nvSpPr>
        <p:spPr bwMode="auto">
          <a:xfrm>
            <a:off x="1254125" y="2309813"/>
            <a:ext cx="6350" cy="327025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grpSp>
        <p:nvGrpSpPr>
          <p:cNvPr id="11277" name="Group 37"/>
          <p:cNvGrpSpPr>
            <a:grpSpLocks/>
          </p:cNvGrpSpPr>
          <p:nvPr/>
        </p:nvGrpSpPr>
        <p:grpSpPr bwMode="auto">
          <a:xfrm>
            <a:off x="6019800" y="4114800"/>
            <a:ext cx="1217613" cy="531813"/>
            <a:chOff x="3792" y="2592"/>
            <a:chExt cx="767" cy="335"/>
          </a:xfrm>
        </p:grpSpPr>
        <p:sp>
          <p:nvSpPr>
            <p:cNvPr id="11291" name="Line 38"/>
            <p:cNvSpPr>
              <a:spLocks noChangeShapeType="1"/>
            </p:cNvSpPr>
            <p:nvPr/>
          </p:nvSpPr>
          <p:spPr bwMode="auto">
            <a:xfrm>
              <a:off x="3936" y="2592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1292" name="Line 39"/>
            <p:cNvSpPr>
              <a:spLocks noChangeShapeType="1"/>
            </p:cNvSpPr>
            <p:nvPr/>
          </p:nvSpPr>
          <p:spPr bwMode="auto">
            <a:xfrm>
              <a:off x="3792" y="2688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1293" name="Line 40"/>
            <p:cNvSpPr>
              <a:spLocks noChangeShapeType="1"/>
            </p:cNvSpPr>
            <p:nvPr/>
          </p:nvSpPr>
          <p:spPr bwMode="auto">
            <a:xfrm>
              <a:off x="3792" y="2928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1294" name="Line 41"/>
            <p:cNvSpPr>
              <a:spLocks noChangeShapeType="1"/>
            </p:cNvSpPr>
            <p:nvPr/>
          </p:nvSpPr>
          <p:spPr bwMode="auto">
            <a:xfrm>
              <a:off x="3923" y="2824"/>
              <a:ext cx="623" cy="0"/>
            </a:xfrm>
            <a:prstGeom prst="line">
              <a:avLst/>
            </a:prstGeom>
            <a:noFill/>
            <a:ln w="19080" cap="sq">
              <a:solidFill>
                <a:srgbClr val="6600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1278" name="Text Box 42"/>
          <p:cNvSpPr txBox="1">
            <a:spLocks noChangeArrowheads="1"/>
          </p:cNvSpPr>
          <p:nvPr/>
        </p:nvSpPr>
        <p:spPr bwMode="auto">
          <a:xfrm>
            <a:off x="7392988" y="4110038"/>
            <a:ext cx="16700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 err="1"/>
              <a:t>B</a:t>
            </a:r>
            <a:r>
              <a:rPr lang="de-DE" altLang="de-DE" sz="2400" i="1" baseline="-25000" dirty="0" err="1"/>
              <a:t>spule</a:t>
            </a:r>
            <a:r>
              <a:rPr lang="de-DE" altLang="de-DE" sz="2400" i="1" baseline="-25000" dirty="0"/>
              <a:t> </a:t>
            </a:r>
            <a:r>
              <a:rPr lang="de-DE" altLang="de-DE" sz="2400" baseline="-25000" dirty="0"/>
              <a:t> </a:t>
            </a:r>
            <a:r>
              <a:rPr lang="de-DE" altLang="de-DE" sz="2400" dirty="0"/>
              <a:t>&gt; 0</a:t>
            </a:r>
          </a:p>
        </p:txBody>
      </p:sp>
      <p:sp>
        <p:nvSpPr>
          <p:cNvPr id="11279" name="Line 72"/>
          <p:cNvSpPr>
            <a:spLocks noChangeShapeType="1"/>
          </p:cNvSpPr>
          <p:nvPr/>
        </p:nvSpPr>
        <p:spPr bwMode="auto">
          <a:xfrm>
            <a:off x="1258888" y="3860800"/>
            <a:ext cx="1587" cy="1296988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grpSp>
        <p:nvGrpSpPr>
          <p:cNvPr id="11280" name="Gruppieren 15"/>
          <p:cNvGrpSpPr>
            <a:grpSpLocks/>
          </p:cNvGrpSpPr>
          <p:nvPr/>
        </p:nvGrpSpPr>
        <p:grpSpPr bwMode="auto">
          <a:xfrm>
            <a:off x="5487988" y="3848100"/>
            <a:ext cx="739775" cy="1425575"/>
            <a:chOff x="5488733" y="3847438"/>
            <a:chExt cx="739030" cy="1425892"/>
          </a:xfrm>
        </p:grpSpPr>
        <p:cxnSp>
          <p:nvCxnSpPr>
            <p:cNvPr id="7" name="Gerade Verbindung mit Pfeil 6"/>
            <p:cNvCxnSpPr/>
            <p:nvPr/>
          </p:nvCxnSpPr>
          <p:spPr bwMode="auto">
            <a:xfrm>
              <a:off x="5488733" y="4841434"/>
              <a:ext cx="647048" cy="0"/>
            </a:xfrm>
            <a:prstGeom prst="straightConnector1">
              <a:avLst/>
            </a:prstGeom>
            <a:solidFill>
              <a:srgbClr val="00B8FF"/>
            </a:solidFill>
            <a:ln w="28575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6" name="Gerade Verbindung mit Pfeil 95"/>
            <p:cNvCxnSpPr/>
            <p:nvPr/>
          </p:nvCxnSpPr>
          <p:spPr bwMode="auto">
            <a:xfrm flipV="1">
              <a:off x="5639393" y="5265391"/>
              <a:ext cx="588370" cy="7939"/>
            </a:xfrm>
            <a:prstGeom prst="straightConnector1">
              <a:avLst/>
            </a:prstGeom>
            <a:solidFill>
              <a:srgbClr val="00B8FF"/>
            </a:solidFill>
            <a:ln w="28575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7" name="Gerade Verbindung mit Pfeil 96"/>
            <p:cNvCxnSpPr/>
            <p:nvPr/>
          </p:nvCxnSpPr>
          <p:spPr bwMode="auto">
            <a:xfrm>
              <a:off x="5623534" y="3847438"/>
              <a:ext cx="448811" cy="0"/>
            </a:xfrm>
            <a:prstGeom prst="straightConnector1">
              <a:avLst/>
            </a:prstGeom>
            <a:solidFill>
              <a:srgbClr val="00B8FF"/>
            </a:solidFill>
            <a:ln w="28575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" name="Gerade Verbindung mit Pfeil 97"/>
            <p:cNvCxnSpPr/>
            <p:nvPr/>
          </p:nvCxnSpPr>
          <p:spPr bwMode="auto">
            <a:xfrm>
              <a:off x="5488733" y="4534979"/>
              <a:ext cx="647048" cy="0"/>
            </a:xfrm>
            <a:prstGeom prst="straightConnector1">
              <a:avLst/>
            </a:prstGeom>
            <a:solidFill>
              <a:srgbClr val="00B8FF"/>
            </a:solidFill>
            <a:ln w="28575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9" name="Gerade Verbindung mit Pfeil 98"/>
            <p:cNvCxnSpPr/>
            <p:nvPr/>
          </p:nvCxnSpPr>
          <p:spPr bwMode="auto">
            <a:xfrm>
              <a:off x="5560098" y="4201530"/>
              <a:ext cx="575683" cy="0"/>
            </a:xfrm>
            <a:prstGeom prst="straightConnector1">
              <a:avLst/>
            </a:prstGeom>
            <a:solidFill>
              <a:srgbClr val="00B8FF"/>
            </a:solidFill>
            <a:ln w="28575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1281" name="Text Box 42"/>
          <p:cNvSpPr txBox="1">
            <a:spLocks noChangeArrowheads="1"/>
          </p:cNvSpPr>
          <p:nvPr/>
        </p:nvSpPr>
        <p:spPr bwMode="auto">
          <a:xfrm>
            <a:off x="323850" y="5818188"/>
            <a:ext cx="86407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/>
              <a:t>Gleiche Vorzeichen der Flussdichten =&gt; Ring wird angezogen</a:t>
            </a:r>
          </a:p>
        </p:txBody>
      </p:sp>
      <p:sp>
        <p:nvSpPr>
          <p:cNvPr id="3" name="Nach unten gekrümmter Pfeil 2"/>
          <p:cNvSpPr/>
          <p:nvPr/>
        </p:nvSpPr>
        <p:spPr bwMode="auto">
          <a:xfrm flipH="1" flipV="1">
            <a:off x="4974209" y="4214788"/>
            <a:ext cx="488370" cy="1014412"/>
          </a:xfrm>
          <a:prstGeom prst="curvedDownArrow">
            <a:avLst/>
          </a:prstGeom>
          <a:solidFill>
            <a:srgbClr val="00CC9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scene3d>
            <a:camera prst="orthographicFront">
              <a:rot lat="21301133" lon="21298852" rev="26212"/>
            </a:camera>
            <a:lightRig rig="threePt" dir="t"/>
          </a:scene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4" name="Rechteck 3"/>
          <p:cNvSpPr/>
          <p:nvPr/>
        </p:nvSpPr>
        <p:spPr bwMode="auto">
          <a:xfrm>
            <a:off x="5265615" y="4202255"/>
            <a:ext cx="245559" cy="1062486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FFFF00"/>
            </a:solidFill>
            <a:miter lim="800000"/>
            <a:headEnd/>
            <a:tailEnd/>
          </a:ln>
          <a:effectLst/>
          <a:scene3d>
            <a:camera prst="orthographicFront">
              <a:rot lat="21301133" lon="21298852" rev="26212"/>
            </a:camera>
            <a:lightRig rig="threePt" dir="t"/>
          </a:scene3d>
        </p:spPr>
        <p:txBody>
          <a:bodyPr wrap="none" anchor="ctr"/>
          <a:lstStyle/>
          <a:p>
            <a:pPr algn="ctr">
              <a:defRPr/>
            </a:pPr>
            <a:endParaRPr lang="de-DE">
              <a:solidFill>
                <a:srgbClr val="FFFF00"/>
              </a:solidFill>
            </a:endParaRPr>
          </a:p>
        </p:txBody>
      </p:sp>
      <p:sp>
        <p:nvSpPr>
          <p:cNvPr id="84" name="Text Box 42"/>
          <p:cNvSpPr txBox="1">
            <a:spLocks noChangeArrowheads="1"/>
          </p:cNvSpPr>
          <p:nvPr/>
        </p:nvSpPr>
        <p:spPr bwMode="auto">
          <a:xfrm>
            <a:off x="6513947" y="5269706"/>
            <a:ext cx="2082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9pPr>
          </a:lstStyle>
          <a:p>
            <a:pPr>
              <a:spcBef>
                <a:spcPts val="1500"/>
              </a:spcBef>
              <a:buClrTx/>
              <a:buFontTx/>
              <a:buNone/>
              <a:defRPr/>
            </a:pPr>
            <a:r>
              <a:rPr lang="de-DE" altLang="de-DE" b="1" i="1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</a:rPr>
              <a:t>B</a:t>
            </a:r>
            <a:r>
              <a:rPr lang="de-DE" altLang="de-DE" b="1" i="1" baseline="-25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</a:rPr>
              <a:t>ring </a:t>
            </a:r>
            <a:r>
              <a:rPr lang="de-DE" altLang="de-DE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</a:rPr>
              <a:t>&gt; 0</a:t>
            </a:r>
          </a:p>
        </p:txBody>
      </p:sp>
      <p:sp>
        <p:nvSpPr>
          <p:cNvPr id="11285" name="Line 33"/>
          <p:cNvSpPr>
            <a:spLocks noChangeShapeType="1"/>
          </p:cNvSpPr>
          <p:nvPr/>
        </p:nvSpPr>
        <p:spPr bwMode="auto">
          <a:xfrm>
            <a:off x="1258888" y="2678113"/>
            <a:ext cx="288925" cy="4333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0" name="Rectangle 1"/>
          <p:cNvSpPr txBox="1">
            <a:spLocks noChangeArrowheads="1"/>
          </p:cNvSpPr>
          <p:nvPr/>
        </p:nvSpPr>
        <p:spPr>
          <a:xfrm>
            <a:off x="304800" y="260648"/>
            <a:ext cx="8534400" cy="52772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2800" dirty="0" err="1" smtClean="0">
                <a:latin typeface="Arial" pitchFamily="34" charset="0"/>
                <a:cs typeface="Arial" pitchFamily="34" charset="0"/>
              </a:rPr>
              <a:t>Thomson‘scher</a:t>
            </a:r>
            <a:r>
              <a:rPr lang="de-DE" altLang="de-DE" sz="2800" dirty="0" smtClean="0">
                <a:latin typeface="Arial" pitchFamily="34" charset="0"/>
                <a:cs typeface="Arial" pitchFamily="34" charset="0"/>
              </a:rPr>
              <a:t> Ringversuch - Anziehung</a:t>
            </a:r>
            <a:endParaRPr lang="de-DE" altLang="de-DE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4C106-E751-461C-A306-6D8B77CD49FF}" type="slidenum">
              <a:rPr lang="de-DE" smtClean="0"/>
              <a:pPr>
                <a:defRPr/>
              </a:pPr>
              <a:t>16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Maxwellgleichungen in der Kursstufe - ZPG VI Physik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 Box 42"/>
              <p:cNvSpPr txBox="1">
                <a:spLocks noChangeArrowheads="1"/>
              </p:cNvSpPr>
              <p:nvPr/>
            </p:nvSpPr>
            <p:spPr bwMode="auto">
              <a:xfrm>
                <a:off x="6742906" y="1194432"/>
                <a:ext cx="1668462" cy="475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 eaLnBrk="0" hangingPunct="0">
                  <a:spcBef>
                    <a:spcPts val="7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8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1pPr>
                <a:lvl2pPr eaLnBrk="0" hangingPunct="0"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2pPr>
                <a:lvl3pPr eaLnBrk="0" hangingPunct="0">
                  <a:spcBef>
                    <a:spcPts val="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3pPr>
                <a:lvl4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4pPr>
                <a:lvl5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5pPr>
                <a:lvl6pPr marL="25146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6pPr>
                <a:lvl7pPr marL="29718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7pPr>
                <a:lvl8pPr marL="34290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8pPr>
                <a:lvl9pPr marL="38862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9pPr>
              </a:lstStyle>
              <a:p>
                <a:pPr eaLnBrk="1" hangingPunct="1">
                  <a:spcBef>
                    <a:spcPts val="1500"/>
                  </a:spcBef>
                  <a:buClrTx/>
                  <a:buFontTx/>
                  <a:buNone/>
                </a:pP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de-DE" altLang="de-DE" sz="2400" b="1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de-DE" altLang="de-DE" sz="2400" b="1" i="1" dirty="0" smtClean="0">
                            <a:latin typeface="Cambria Math"/>
                          </a:rPr>
                          <m:t>𝑩</m:t>
                        </m:r>
                      </m:e>
                    </m:acc>
                    <m:r>
                      <a:rPr lang="de-DE" altLang="de-DE" sz="2400" b="1" i="1" baseline="-25000" dirty="0" smtClean="0">
                        <a:latin typeface="Cambria Math"/>
                      </a:rPr>
                      <m:t> </m:t>
                    </m:r>
                    <m:r>
                      <a:rPr lang="de-DE" altLang="de-DE" sz="2400" b="1" i="1" baseline="-25000" dirty="0" smtClean="0">
                        <a:latin typeface="Cambria Math"/>
                      </a:rPr>
                      <m:t>𝒔𝒑𝒖𝒍𝒆</m:t>
                    </m:r>
                  </m:oMath>
                </a14:m>
                <a:r>
                  <a:rPr lang="de-DE" altLang="de-DE" sz="2400" b="1" baseline="-25000" dirty="0" smtClean="0"/>
                  <a:t> </a:t>
                </a:r>
                <a:r>
                  <a:rPr lang="de-DE" altLang="de-DE" sz="2400" b="1" dirty="0" smtClean="0"/>
                  <a:t>&lt; 0</a:t>
                </a:r>
                <a:endParaRPr lang="de-DE" altLang="de-DE" sz="2400" b="1" dirty="0"/>
              </a:p>
            </p:txBody>
          </p:sp>
        </mc:Choice>
        <mc:Fallback xmlns="">
          <p:sp>
            <p:nvSpPr>
              <p:cNvPr id="63" name="Text 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42906" y="1194432"/>
                <a:ext cx="1668462" cy="475388"/>
              </a:xfrm>
              <a:prstGeom prst="rect">
                <a:avLst/>
              </a:prstGeom>
              <a:blipFill rotWithShape="1">
                <a:blip r:embed="rId3"/>
                <a:stretch>
                  <a:fillRect l="-1095" t="-6410" b="-2948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3447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AutoShape 2"/>
          <p:cNvSpPr>
            <a:spLocks noChangeArrowheads="1"/>
          </p:cNvSpPr>
          <p:nvPr/>
        </p:nvSpPr>
        <p:spPr bwMode="auto">
          <a:xfrm>
            <a:off x="950913" y="3873500"/>
            <a:ext cx="5221287" cy="1282700"/>
          </a:xfrm>
          <a:prstGeom prst="cube">
            <a:avLst>
              <a:gd name="adj" fmla="val 25000"/>
            </a:avLst>
          </a:prstGeom>
          <a:solidFill>
            <a:srgbClr val="99CC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grpSp>
        <p:nvGrpSpPr>
          <p:cNvPr id="12293" name="Group 3"/>
          <p:cNvGrpSpPr>
            <a:grpSpLocks/>
          </p:cNvGrpSpPr>
          <p:nvPr/>
        </p:nvGrpSpPr>
        <p:grpSpPr bwMode="auto">
          <a:xfrm>
            <a:off x="1258888" y="3098800"/>
            <a:ext cx="3457575" cy="2301875"/>
            <a:chOff x="793" y="1952"/>
            <a:chExt cx="2178" cy="1450"/>
          </a:xfrm>
        </p:grpSpPr>
        <p:grpSp>
          <p:nvGrpSpPr>
            <p:cNvPr id="12313" name="Group 4"/>
            <p:cNvGrpSpPr>
              <a:grpSpLocks/>
            </p:cNvGrpSpPr>
            <p:nvPr/>
          </p:nvGrpSpPr>
          <p:grpSpPr bwMode="auto">
            <a:xfrm>
              <a:off x="1034" y="2333"/>
              <a:ext cx="767" cy="1062"/>
              <a:chOff x="1034" y="2333"/>
              <a:chExt cx="767" cy="1062"/>
            </a:xfrm>
          </p:grpSpPr>
          <p:grpSp>
            <p:nvGrpSpPr>
              <p:cNvPr id="12331" name="Group 5"/>
              <p:cNvGrpSpPr>
                <a:grpSpLocks/>
              </p:cNvGrpSpPr>
              <p:nvPr/>
            </p:nvGrpSpPr>
            <p:grpSpPr bwMode="auto">
              <a:xfrm>
                <a:off x="1034" y="2333"/>
                <a:ext cx="480" cy="1054"/>
                <a:chOff x="1034" y="2333"/>
                <a:chExt cx="480" cy="1054"/>
              </a:xfrm>
            </p:grpSpPr>
            <p:sp>
              <p:nvSpPr>
                <p:cNvPr id="12335" name="Oval 6"/>
                <p:cNvSpPr>
                  <a:spLocks noChangeArrowheads="1"/>
                </p:cNvSpPr>
                <p:nvPr/>
              </p:nvSpPr>
              <p:spPr bwMode="auto">
                <a:xfrm>
                  <a:off x="1034" y="2333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2336" name="Rectangle 7"/>
                <p:cNvSpPr>
                  <a:spLocks noChangeArrowheads="1"/>
                </p:cNvSpPr>
                <p:nvPr/>
              </p:nvSpPr>
              <p:spPr bwMode="auto">
                <a:xfrm>
                  <a:off x="1332" y="2439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12332" name="Group 8"/>
              <p:cNvGrpSpPr>
                <a:grpSpLocks/>
              </p:cNvGrpSpPr>
              <p:nvPr/>
            </p:nvGrpSpPr>
            <p:grpSpPr bwMode="auto">
              <a:xfrm>
                <a:off x="1321" y="2340"/>
                <a:ext cx="480" cy="1054"/>
                <a:chOff x="1321" y="2340"/>
                <a:chExt cx="480" cy="1054"/>
              </a:xfrm>
            </p:grpSpPr>
            <p:sp>
              <p:nvSpPr>
                <p:cNvPr id="12333" name="Oval 9"/>
                <p:cNvSpPr>
                  <a:spLocks noChangeArrowheads="1"/>
                </p:cNvSpPr>
                <p:nvPr/>
              </p:nvSpPr>
              <p:spPr bwMode="auto">
                <a:xfrm>
                  <a:off x="1321" y="2340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2334" name="Rectangle 10"/>
                <p:cNvSpPr>
                  <a:spLocks noChangeArrowheads="1"/>
                </p:cNvSpPr>
                <p:nvPr/>
              </p:nvSpPr>
              <p:spPr bwMode="auto">
                <a:xfrm>
                  <a:off x="1620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12314" name="Group 11"/>
            <p:cNvGrpSpPr>
              <a:grpSpLocks/>
            </p:cNvGrpSpPr>
            <p:nvPr/>
          </p:nvGrpSpPr>
          <p:grpSpPr bwMode="auto">
            <a:xfrm>
              <a:off x="1599" y="2340"/>
              <a:ext cx="767" cy="1062"/>
              <a:chOff x="1599" y="2340"/>
              <a:chExt cx="767" cy="1062"/>
            </a:xfrm>
          </p:grpSpPr>
          <p:grpSp>
            <p:nvGrpSpPr>
              <p:cNvPr id="12325" name="Group 12"/>
              <p:cNvGrpSpPr>
                <a:grpSpLocks/>
              </p:cNvGrpSpPr>
              <p:nvPr/>
            </p:nvGrpSpPr>
            <p:grpSpPr bwMode="auto">
              <a:xfrm>
                <a:off x="1599" y="2340"/>
                <a:ext cx="480" cy="1055"/>
                <a:chOff x="1599" y="2340"/>
                <a:chExt cx="480" cy="1055"/>
              </a:xfrm>
            </p:grpSpPr>
            <p:sp>
              <p:nvSpPr>
                <p:cNvPr id="12329" name="Oval 13"/>
                <p:cNvSpPr>
                  <a:spLocks noChangeArrowheads="1"/>
                </p:cNvSpPr>
                <p:nvPr/>
              </p:nvSpPr>
              <p:spPr bwMode="auto">
                <a:xfrm>
                  <a:off x="1599" y="2340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2330" name="Rectangle 14"/>
                <p:cNvSpPr>
                  <a:spLocks noChangeArrowheads="1"/>
                </p:cNvSpPr>
                <p:nvPr/>
              </p:nvSpPr>
              <p:spPr bwMode="auto">
                <a:xfrm>
                  <a:off x="1898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12326" name="Group 15"/>
              <p:cNvGrpSpPr>
                <a:grpSpLocks/>
              </p:cNvGrpSpPr>
              <p:nvPr/>
            </p:nvGrpSpPr>
            <p:grpSpPr bwMode="auto">
              <a:xfrm>
                <a:off x="1886" y="2348"/>
                <a:ext cx="480" cy="1054"/>
                <a:chOff x="1886" y="2348"/>
                <a:chExt cx="480" cy="1054"/>
              </a:xfrm>
            </p:grpSpPr>
            <p:sp>
              <p:nvSpPr>
                <p:cNvPr id="12327" name="Oval 16"/>
                <p:cNvSpPr>
                  <a:spLocks noChangeArrowheads="1"/>
                </p:cNvSpPr>
                <p:nvPr/>
              </p:nvSpPr>
              <p:spPr bwMode="auto">
                <a:xfrm>
                  <a:off x="1886" y="2348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2328" name="Rectangle 17"/>
                <p:cNvSpPr>
                  <a:spLocks noChangeArrowheads="1"/>
                </p:cNvSpPr>
                <p:nvPr/>
              </p:nvSpPr>
              <p:spPr bwMode="auto">
                <a:xfrm>
                  <a:off x="2185" y="2454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12315" name="Group 18"/>
            <p:cNvGrpSpPr>
              <a:grpSpLocks/>
            </p:cNvGrpSpPr>
            <p:nvPr/>
          </p:nvGrpSpPr>
          <p:grpSpPr bwMode="auto">
            <a:xfrm>
              <a:off x="2204" y="2334"/>
              <a:ext cx="767" cy="1062"/>
              <a:chOff x="2204" y="2334"/>
              <a:chExt cx="767" cy="1062"/>
            </a:xfrm>
          </p:grpSpPr>
          <p:grpSp>
            <p:nvGrpSpPr>
              <p:cNvPr id="12319" name="Group 19"/>
              <p:cNvGrpSpPr>
                <a:grpSpLocks/>
              </p:cNvGrpSpPr>
              <p:nvPr/>
            </p:nvGrpSpPr>
            <p:grpSpPr bwMode="auto">
              <a:xfrm>
                <a:off x="2204" y="2334"/>
                <a:ext cx="480" cy="1055"/>
                <a:chOff x="2204" y="2334"/>
                <a:chExt cx="480" cy="1055"/>
              </a:xfrm>
            </p:grpSpPr>
            <p:sp>
              <p:nvSpPr>
                <p:cNvPr id="12323" name="Oval 20"/>
                <p:cNvSpPr>
                  <a:spLocks noChangeArrowheads="1"/>
                </p:cNvSpPr>
                <p:nvPr/>
              </p:nvSpPr>
              <p:spPr bwMode="auto">
                <a:xfrm>
                  <a:off x="2204" y="2334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2324" name="Rectangle 21"/>
                <p:cNvSpPr>
                  <a:spLocks noChangeArrowheads="1"/>
                </p:cNvSpPr>
                <p:nvPr/>
              </p:nvSpPr>
              <p:spPr bwMode="auto">
                <a:xfrm>
                  <a:off x="2503" y="2440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12320" name="Group 22"/>
              <p:cNvGrpSpPr>
                <a:grpSpLocks/>
              </p:cNvGrpSpPr>
              <p:nvPr/>
            </p:nvGrpSpPr>
            <p:grpSpPr bwMode="auto">
              <a:xfrm>
                <a:off x="2491" y="2341"/>
                <a:ext cx="480" cy="1054"/>
                <a:chOff x="2491" y="2341"/>
                <a:chExt cx="480" cy="1054"/>
              </a:xfrm>
            </p:grpSpPr>
            <p:sp>
              <p:nvSpPr>
                <p:cNvPr id="12321" name="Oval 23"/>
                <p:cNvSpPr>
                  <a:spLocks noChangeArrowheads="1"/>
                </p:cNvSpPr>
                <p:nvPr/>
              </p:nvSpPr>
              <p:spPr bwMode="auto">
                <a:xfrm>
                  <a:off x="2491" y="2341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12322" name="Rectangle 24"/>
                <p:cNvSpPr>
                  <a:spLocks noChangeArrowheads="1"/>
                </p:cNvSpPr>
                <p:nvPr/>
              </p:nvSpPr>
              <p:spPr bwMode="auto">
                <a:xfrm>
                  <a:off x="2790" y="2448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12316" name="Group 25"/>
            <p:cNvGrpSpPr>
              <a:grpSpLocks/>
            </p:cNvGrpSpPr>
            <p:nvPr/>
          </p:nvGrpSpPr>
          <p:grpSpPr bwMode="auto">
            <a:xfrm>
              <a:off x="793" y="1952"/>
              <a:ext cx="320" cy="1420"/>
              <a:chOff x="793" y="1952"/>
              <a:chExt cx="320" cy="1420"/>
            </a:xfrm>
          </p:grpSpPr>
          <p:sp>
            <p:nvSpPr>
              <p:cNvPr id="12317" name="Line 26"/>
              <p:cNvSpPr>
                <a:spLocks noChangeShapeType="1"/>
              </p:cNvSpPr>
              <p:nvPr/>
            </p:nvSpPr>
            <p:spPr bwMode="auto">
              <a:xfrm>
                <a:off x="800" y="1952"/>
                <a:ext cx="0" cy="1303"/>
              </a:xfrm>
              <a:prstGeom prst="line">
                <a:avLst/>
              </a:prstGeom>
              <a:noFill/>
              <a:ln w="381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2318" name="Freeform 27"/>
              <p:cNvSpPr>
                <a:spLocks noChangeArrowheads="1"/>
              </p:cNvSpPr>
              <p:nvPr/>
            </p:nvSpPr>
            <p:spPr bwMode="auto">
              <a:xfrm>
                <a:off x="793" y="3229"/>
                <a:ext cx="320" cy="143"/>
              </a:xfrm>
              <a:custGeom>
                <a:avLst/>
                <a:gdLst>
                  <a:gd name="T0" fmla="*/ 0 w 192"/>
                  <a:gd name="T1" fmla="*/ 0 h 112"/>
                  <a:gd name="T2" fmla="*/ 370 w 192"/>
                  <a:gd name="T3" fmla="*/ 255 h 112"/>
                  <a:gd name="T4" fmla="*/ 1112 w 192"/>
                  <a:gd name="T5" fmla="*/ 255 h 112"/>
                  <a:gd name="T6" fmla="*/ 1480 w 192"/>
                  <a:gd name="T7" fmla="*/ 0 h 11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2" h="112">
                    <a:moveTo>
                      <a:pt x="0" y="0"/>
                    </a:moveTo>
                    <a:cubicBezTo>
                      <a:pt x="12" y="40"/>
                      <a:pt x="24" y="80"/>
                      <a:pt x="48" y="96"/>
                    </a:cubicBezTo>
                    <a:cubicBezTo>
                      <a:pt x="72" y="112"/>
                      <a:pt x="120" y="112"/>
                      <a:pt x="144" y="96"/>
                    </a:cubicBezTo>
                    <a:cubicBezTo>
                      <a:pt x="168" y="80"/>
                      <a:pt x="184" y="16"/>
                      <a:pt x="192" y="0"/>
                    </a:cubicBezTo>
                  </a:path>
                </a:pathLst>
              </a:custGeom>
              <a:noFill/>
              <a:ln w="38160" cap="sq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12294" name="Line 28"/>
          <p:cNvSpPr>
            <a:spLocks noChangeShapeType="1"/>
          </p:cNvSpPr>
          <p:nvPr/>
        </p:nvSpPr>
        <p:spPr bwMode="auto">
          <a:xfrm flipV="1">
            <a:off x="4772025" y="2308225"/>
            <a:ext cx="1588" cy="158115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295" name="Line 29"/>
          <p:cNvSpPr>
            <a:spLocks noChangeShapeType="1"/>
          </p:cNvSpPr>
          <p:nvPr/>
        </p:nvSpPr>
        <p:spPr bwMode="auto">
          <a:xfrm flipH="1">
            <a:off x="3497263" y="2309813"/>
            <a:ext cx="1276350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296" name="Line 30"/>
          <p:cNvSpPr>
            <a:spLocks noChangeShapeType="1"/>
          </p:cNvSpPr>
          <p:nvPr/>
        </p:nvSpPr>
        <p:spPr bwMode="auto">
          <a:xfrm>
            <a:off x="3498850" y="2112963"/>
            <a:ext cx="1588" cy="395287"/>
          </a:xfrm>
          <a:prstGeom prst="line">
            <a:avLst/>
          </a:prstGeom>
          <a:noFill/>
          <a:ln w="7632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297" name="Line 31"/>
          <p:cNvSpPr>
            <a:spLocks noChangeShapeType="1"/>
          </p:cNvSpPr>
          <p:nvPr/>
        </p:nvSpPr>
        <p:spPr bwMode="auto">
          <a:xfrm>
            <a:off x="3329025" y="1916113"/>
            <a:ext cx="1587" cy="788987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298" name="Line 32"/>
          <p:cNvSpPr>
            <a:spLocks noChangeShapeType="1"/>
          </p:cNvSpPr>
          <p:nvPr/>
        </p:nvSpPr>
        <p:spPr bwMode="auto">
          <a:xfrm flipH="1">
            <a:off x="1258888" y="2309813"/>
            <a:ext cx="2041525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299" name="Line 33"/>
          <p:cNvSpPr>
            <a:spLocks noChangeShapeType="1"/>
          </p:cNvSpPr>
          <p:nvPr/>
        </p:nvSpPr>
        <p:spPr bwMode="auto">
          <a:xfrm>
            <a:off x="1254125" y="2309813"/>
            <a:ext cx="0" cy="327025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300" name="Text Box 42"/>
          <p:cNvSpPr txBox="1">
            <a:spLocks noChangeArrowheads="1"/>
          </p:cNvSpPr>
          <p:nvPr/>
        </p:nvSpPr>
        <p:spPr bwMode="auto">
          <a:xfrm>
            <a:off x="7467600" y="3468688"/>
            <a:ext cx="1525588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 err="1"/>
              <a:t>B</a:t>
            </a:r>
            <a:r>
              <a:rPr lang="de-DE" altLang="de-DE" sz="2400" i="1" baseline="-25000" dirty="0" err="1"/>
              <a:t>Ring</a:t>
            </a:r>
            <a:r>
              <a:rPr lang="de-DE" altLang="de-DE" sz="2400" i="1" baseline="-25000" dirty="0"/>
              <a:t> </a:t>
            </a:r>
            <a:r>
              <a:rPr lang="de-DE" altLang="de-DE" sz="2400" baseline="-25000" dirty="0"/>
              <a:t> </a:t>
            </a:r>
            <a:r>
              <a:rPr lang="de-DE" altLang="de-DE" sz="2400" dirty="0"/>
              <a:t>= 0</a:t>
            </a:r>
          </a:p>
        </p:txBody>
      </p:sp>
      <p:sp>
        <p:nvSpPr>
          <p:cNvPr id="12301" name="Rectangle 43"/>
          <p:cNvSpPr>
            <a:spLocks noChangeArrowheads="1"/>
          </p:cNvSpPr>
          <p:nvPr/>
        </p:nvSpPr>
        <p:spPr bwMode="auto">
          <a:xfrm>
            <a:off x="7019925" y="2349500"/>
            <a:ext cx="215900" cy="15843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12302" name="Line 44"/>
          <p:cNvSpPr>
            <a:spLocks noChangeShapeType="1"/>
          </p:cNvSpPr>
          <p:nvPr/>
        </p:nvSpPr>
        <p:spPr bwMode="auto">
          <a:xfrm>
            <a:off x="1258888" y="3860800"/>
            <a:ext cx="1587" cy="1296988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303" name="Text Box 46"/>
          <p:cNvSpPr txBox="1">
            <a:spLocks noChangeArrowheads="1"/>
          </p:cNvSpPr>
          <p:nvPr/>
        </p:nvSpPr>
        <p:spPr bwMode="auto">
          <a:xfrm>
            <a:off x="4953000" y="2897188"/>
            <a:ext cx="990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/>
              <a:t>E</a:t>
            </a:r>
            <a:r>
              <a:rPr lang="de-DE" altLang="de-DE" sz="2400" dirty="0"/>
              <a:t> </a:t>
            </a:r>
            <a:r>
              <a:rPr lang="de-DE" altLang="de-DE" sz="2400" dirty="0" smtClean="0"/>
              <a:t>= 0</a:t>
            </a:r>
            <a:endParaRPr lang="de-DE" altLang="de-DE" sz="2400" dirty="0"/>
          </a:p>
        </p:txBody>
      </p:sp>
      <p:sp>
        <p:nvSpPr>
          <p:cNvPr id="12304" name="Text Box 47"/>
          <p:cNvSpPr txBox="1">
            <a:spLocks noChangeArrowheads="1"/>
          </p:cNvSpPr>
          <p:nvPr/>
        </p:nvSpPr>
        <p:spPr bwMode="auto">
          <a:xfrm>
            <a:off x="5867400" y="2897188"/>
            <a:ext cx="11160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>
                <a:latin typeface="Symbol" pitchFamily="16" charset="2"/>
              </a:rPr>
              <a:t></a:t>
            </a:r>
            <a:r>
              <a:rPr lang="de-DE" altLang="de-DE" sz="2400" i="1" dirty="0"/>
              <a:t>E</a:t>
            </a:r>
            <a:r>
              <a:rPr lang="de-DE" altLang="de-DE" sz="2400" dirty="0"/>
              <a:t> = 0</a:t>
            </a:r>
          </a:p>
        </p:txBody>
      </p:sp>
      <p:grpSp>
        <p:nvGrpSpPr>
          <p:cNvPr id="12305" name="Gruppieren 51"/>
          <p:cNvGrpSpPr>
            <a:grpSpLocks/>
          </p:cNvGrpSpPr>
          <p:nvPr/>
        </p:nvGrpSpPr>
        <p:grpSpPr bwMode="auto">
          <a:xfrm>
            <a:off x="4772025" y="3635375"/>
            <a:ext cx="1217613" cy="1773238"/>
            <a:chOff x="4772025" y="3635375"/>
            <a:chExt cx="1217613" cy="1773238"/>
          </a:xfrm>
        </p:grpSpPr>
        <p:sp>
          <p:nvSpPr>
            <p:cNvPr id="12311" name="AutoShape 4"/>
            <p:cNvSpPr>
              <a:spLocks noChangeArrowheads="1"/>
            </p:cNvSpPr>
            <p:nvPr/>
          </p:nvSpPr>
          <p:spPr bwMode="auto">
            <a:xfrm>
              <a:off x="4772025" y="3635375"/>
              <a:ext cx="1143000" cy="1773238"/>
            </a:xfrm>
            <a:prstGeom prst="flowChartMagneticDrum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  <p:sp>
          <p:nvSpPr>
            <p:cNvPr id="12312" name="Rectangle 5"/>
            <p:cNvSpPr>
              <a:spLocks noChangeArrowheads="1"/>
            </p:cNvSpPr>
            <p:nvPr/>
          </p:nvSpPr>
          <p:spPr bwMode="auto">
            <a:xfrm>
              <a:off x="5591175" y="3961607"/>
              <a:ext cx="398463" cy="118110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</p:grpSp>
      <p:sp>
        <p:nvSpPr>
          <p:cNvPr id="12306" name="Text Box 42"/>
          <p:cNvSpPr txBox="1">
            <a:spLocks noChangeArrowheads="1"/>
          </p:cNvSpPr>
          <p:nvPr/>
        </p:nvSpPr>
        <p:spPr bwMode="auto">
          <a:xfrm>
            <a:off x="6489549" y="4277519"/>
            <a:ext cx="19177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dirty="0"/>
              <a:t>  </a:t>
            </a:r>
            <a:r>
              <a:rPr lang="de-DE" altLang="de-DE" sz="2400" i="1" dirty="0" err="1"/>
              <a:t>B</a:t>
            </a:r>
            <a:r>
              <a:rPr lang="de-DE" altLang="de-DE" sz="2400" i="1" baseline="-25000" dirty="0" err="1"/>
              <a:t>Spule</a:t>
            </a:r>
            <a:r>
              <a:rPr lang="de-DE" altLang="de-DE" sz="2400" baseline="-25000" dirty="0"/>
              <a:t> </a:t>
            </a:r>
            <a:r>
              <a:rPr lang="de-DE" altLang="de-DE" sz="2400" dirty="0">
                <a:cs typeface="Arial" charset="0"/>
              </a:rPr>
              <a:t>= </a:t>
            </a:r>
            <a:r>
              <a:rPr lang="de-DE" altLang="de-DE" sz="2400" dirty="0" smtClean="0"/>
              <a:t>0 </a:t>
            </a:r>
            <a:endParaRPr lang="de-DE" altLang="de-DE" sz="2400" dirty="0"/>
          </a:p>
        </p:txBody>
      </p:sp>
      <p:sp>
        <p:nvSpPr>
          <p:cNvPr id="12307" name="Text Box 42"/>
          <p:cNvSpPr txBox="1">
            <a:spLocks noChangeArrowheads="1"/>
          </p:cNvSpPr>
          <p:nvPr/>
        </p:nvSpPr>
        <p:spPr bwMode="auto">
          <a:xfrm>
            <a:off x="7104063" y="2892425"/>
            <a:ext cx="1731962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dirty="0"/>
              <a:t>=&gt; </a:t>
            </a:r>
            <a:r>
              <a:rPr lang="de-DE" altLang="de-DE" sz="2400" i="1" dirty="0" err="1"/>
              <a:t>I</a:t>
            </a:r>
            <a:r>
              <a:rPr lang="de-DE" altLang="de-DE" sz="2400" i="1" baseline="-25000" dirty="0" err="1"/>
              <a:t>Ring</a:t>
            </a:r>
            <a:r>
              <a:rPr lang="de-DE" altLang="de-DE" sz="2400" i="1" dirty="0">
                <a:cs typeface="Arial" charset="0"/>
              </a:rPr>
              <a:t> </a:t>
            </a:r>
            <a:r>
              <a:rPr lang="de-DE" altLang="de-DE" sz="2400" dirty="0">
                <a:cs typeface="Arial" charset="0"/>
              </a:rPr>
              <a:t>= </a:t>
            </a:r>
            <a:r>
              <a:rPr lang="de-DE" altLang="de-DE" sz="2400" dirty="0"/>
              <a:t>0</a:t>
            </a:r>
          </a:p>
        </p:txBody>
      </p:sp>
      <p:sp>
        <p:nvSpPr>
          <p:cNvPr id="12308" name="Text Box 42"/>
          <p:cNvSpPr txBox="1">
            <a:spLocks noChangeArrowheads="1"/>
          </p:cNvSpPr>
          <p:nvPr/>
        </p:nvSpPr>
        <p:spPr bwMode="auto">
          <a:xfrm>
            <a:off x="5724525" y="5818188"/>
            <a:ext cx="32400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/>
              <a:t>=&gt; keine Kraft</a:t>
            </a:r>
          </a:p>
        </p:txBody>
      </p:sp>
      <p:sp>
        <p:nvSpPr>
          <p:cNvPr id="12310" name="Line 33"/>
          <p:cNvSpPr>
            <a:spLocks noChangeShapeType="1"/>
          </p:cNvSpPr>
          <p:nvPr/>
        </p:nvSpPr>
        <p:spPr bwMode="auto">
          <a:xfrm>
            <a:off x="1258888" y="2678113"/>
            <a:ext cx="288925" cy="4333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0" name="Rectangle 1"/>
          <p:cNvSpPr>
            <a:spLocks noGrp="1" noChangeArrowheads="1"/>
          </p:cNvSpPr>
          <p:nvPr>
            <p:ph type="title"/>
          </p:nvPr>
        </p:nvSpPr>
        <p:spPr>
          <a:xfrm>
            <a:off x="304799" y="260648"/>
            <a:ext cx="8659813" cy="52772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2800" dirty="0" err="1" smtClean="0">
                <a:latin typeface="Arial" pitchFamily="34" charset="0"/>
                <a:cs typeface="Arial" pitchFamily="34" charset="0"/>
              </a:rPr>
              <a:t>Thomson‘scher</a:t>
            </a:r>
            <a:r>
              <a:rPr lang="de-DE" altLang="de-DE" sz="2800" dirty="0" smtClean="0">
                <a:latin typeface="Arial" pitchFamily="34" charset="0"/>
                <a:cs typeface="Arial" pitchFamily="34" charset="0"/>
              </a:rPr>
              <a:t> Ringversuch – konstanter Stromfluss </a:t>
            </a:r>
            <a:endParaRPr lang="de-DE" altLang="de-DE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4C106-E751-461C-A306-6D8B77CD49FF}" type="slidenum">
              <a:rPr lang="de-DE" smtClean="0"/>
              <a:pPr>
                <a:defRPr/>
              </a:pPr>
              <a:t>17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Maxwellgleichungen in der Kursstufe - ZPG VI Physik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 Box 42"/>
              <p:cNvSpPr txBox="1">
                <a:spLocks noChangeArrowheads="1"/>
              </p:cNvSpPr>
              <p:nvPr/>
            </p:nvSpPr>
            <p:spPr bwMode="auto">
              <a:xfrm>
                <a:off x="6510338" y="1196752"/>
                <a:ext cx="1668462" cy="475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 eaLnBrk="0" hangingPunct="0">
                  <a:spcBef>
                    <a:spcPts val="7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8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1pPr>
                <a:lvl2pPr eaLnBrk="0" hangingPunct="0"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2pPr>
                <a:lvl3pPr eaLnBrk="0" hangingPunct="0">
                  <a:spcBef>
                    <a:spcPts val="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3pPr>
                <a:lvl4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4pPr>
                <a:lvl5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5pPr>
                <a:lvl6pPr marL="25146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6pPr>
                <a:lvl7pPr marL="29718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7pPr>
                <a:lvl8pPr marL="34290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8pPr>
                <a:lvl9pPr marL="38862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9pPr>
              </a:lstStyle>
              <a:p>
                <a:pPr eaLnBrk="1" hangingPunct="1">
                  <a:spcBef>
                    <a:spcPts val="1500"/>
                  </a:spcBef>
                  <a:buClrTx/>
                  <a:buFontTx/>
                  <a:buNone/>
                </a:pP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de-DE" altLang="de-DE" sz="2400" b="1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de-DE" altLang="de-DE" sz="2400" b="1" i="1" dirty="0" smtClean="0">
                            <a:latin typeface="Cambria Math"/>
                          </a:rPr>
                          <m:t>𝑩</m:t>
                        </m:r>
                      </m:e>
                    </m:acc>
                    <m:r>
                      <a:rPr lang="de-DE" altLang="de-DE" sz="2400" b="1" i="1" baseline="-25000" dirty="0" smtClean="0">
                        <a:latin typeface="Cambria Math"/>
                      </a:rPr>
                      <m:t> </m:t>
                    </m:r>
                    <m:r>
                      <a:rPr lang="de-DE" altLang="de-DE" sz="2400" b="1" i="1" baseline="-25000" dirty="0" smtClean="0">
                        <a:latin typeface="Cambria Math"/>
                      </a:rPr>
                      <m:t>𝒔𝒑𝒖𝒍𝒆</m:t>
                    </m:r>
                  </m:oMath>
                </a14:m>
                <a:r>
                  <a:rPr lang="de-DE" altLang="de-DE" sz="2400" b="1" baseline="-25000" dirty="0" smtClean="0"/>
                  <a:t> </a:t>
                </a:r>
                <a:r>
                  <a:rPr lang="de-DE" altLang="de-DE" sz="2400" b="1" dirty="0" smtClean="0"/>
                  <a:t>= 0</a:t>
                </a:r>
                <a:endParaRPr lang="de-DE" altLang="de-DE" sz="2400" b="1" dirty="0"/>
              </a:p>
            </p:txBody>
          </p:sp>
        </mc:Choice>
        <mc:Fallback xmlns="">
          <p:sp>
            <p:nvSpPr>
              <p:cNvPr id="53" name="Text 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10338" y="1196752"/>
                <a:ext cx="1668462" cy="475388"/>
              </a:xfrm>
              <a:prstGeom prst="rect">
                <a:avLst/>
              </a:prstGeom>
              <a:blipFill rotWithShape="1">
                <a:blip r:embed="rId3"/>
                <a:stretch>
                  <a:fillRect l="-1095" t="-6410" b="-2948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4243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252390" y="1196752"/>
            <a:ext cx="8640089" cy="504056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>
                <a:latin typeface="Arial"/>
                <a:ea typeface="Times New Roman"/>
              </a:rPr>
              <a:t>Arbeitsauftrag: Bitte wenden Sie die Linke Faustregel des Induktionsgesetzes zur Lösung folgender Abituraufgaben an und vergleichen Sie diese mit anderen Lösungswegen</a:t>
            </a:r>
          </a:p>
          <a:p>
            <a:r>
              <a:rPr lang="de-DE" sz="2400" dirty="0" smtClean="0">
                <a:latin typeface="Arial"/>
                <a:ea typeface="Times New Roman"/>
              </a:rPr>
              <a:t>2019 Haupttermin Physik III 4) a)</a:t>
            </a:r>
          </a:p>
          <a:p>
            <a:r>
              <a:rPr lang="de-DE" sz="2400" dirty="0" smtClean="0">
                <a:latin typeface="Arial"/>
                <a:ea typeface="Times New Roman"/>
              </a:rPr>
              <a:t>2013 Haupttermin Physik III b) Punkt 2</a:t>
            </a:r>
          </a:p>
          <a:p>
            <a:pPr marL="457200" lvl="1" indent="0">
              <a:buNone/>
            </a:pPr>
            <a:endParaRPr lang="de-DE" sz="2000" dirty="0" smtClean="0"/>
          </a:p>
          <a:p>
            <a:pPr marL="400050" lvl="1" indent="0">
              <a:buNone/>
            </a:pPr>
            <a:endParaRPr lang="de-DE" sz="2000" dirty="0"/>
          </a:p>
        </p:txBody>
      </p:sp>
      <p:sp>
        <p:nvSpPr>
          <p:cNvPr id="3074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de-DE" altLang="de-DE" sz="2800" dirty="0" smtClean="0">
                <a:latin typeface="Arial" pitchFamily="34" charset="0"/>
                <a:cs typeface="Arial" pitchFamily="34" charset="0"/>
              </a:rPr>
              <a:t>Anwendung Linke Faustregel des Induktionsgesetzes</a:t>
            </a:r>
            <a:r>
              <a:rPr lang="de-DE" altLang="de-DE" sz="3600" dirty="0" smtClean="0"/>
              <a:t/>
            </a:r>
            <a:br>
              <a:rPr lang="de-DE" altLang="de-DE" sz="3600" dirty="0" smtClean="0"/>
            </a:br>
            <a:endParaRPr lang="de-DE" altLang="de-DE" sz="3600" dirty="0" smtClean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B28F9D38-746F-4F66-8DFA-FA7E04203DA6}" type="slidenum">
              <a:rPr lang="de-DE" smtClean="0"/>
              <a:pPr/>
              <a:t>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Maxwellgleichungen in der Kursstufe - ZPG VI Physik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5316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eaLnBrk="1" hangingPunct="1"/>
            <a:r>
              <a:rPr lang="de-DE" altLang="de-DE" sz="2800" dirty="0" smtClean="0">
                <a:latin typeface="Arial" pitchFamily="34" charset="0"/>
                <a:cs typeface="Arial" pitchFamily="34" charset="0"/>
              </a:rPr>
              <a:t>Maxwellgleichungen im Basisfach</a:t>
            </a:r>
            <a:r>
              <a:rPr lang="de-DE" altLang="de-DE" sz="3600" dirty="0" smtClean="0"/>
              <a:t/>
            </a:r>
            <a:br>
              <a:rPr lang="de-DE" altLang="de-DE" sz="3600" dirty="0" smtClean="0"/>
            </a:br>
            <a:endParaRPr lang="de-DE" altLang="de-DE" sz="3600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785" y="4653136"/>
            <a:ext cx="7454900" cy="1162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12983"/>
            <a:ext cx="7499350" cy="3397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4C106-E751-461C-A306-6D8B77CD49FF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Maxwellgleichungen in der Kursstufe - ZPG VI Physik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810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eaLnBrk="1" hangingPunct="1"/>
            <a:r>
              <a:rPr lang="de-DE" altLang="de-DE" sz="2800" dirty="0" smtClean="0">
                <a:latin typeface="Arial" pitchFamily="34" charset="0"/>
                <a:cs typeface="Arial" pitchFamily="34" charset="0"/>
              </a:rPr>
              <a:t>Maxwellgleichungen im Leistungsfach</a:t>
            </a:r>
            <a:r>
              <a:rPr lang="de-DE" altLang="de-DE" sz="3600" dirty="0" smtClean="0"/>
              <a:t/>
            </a:r>
            <a:br>
              <a:rPr lang="de-DE" altLang="de-DE" sz="3600" dirty="0" smtClean="0"/>
            </a:br>
            <a:endParaRPr lang="de-DE" altLang="de-DE" sz="36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61" y="908720"/>
            <a:ext cx="7518400" cy="419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211" y="5130552"/>
            <a:ext cx="7505700" cy="1193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4C106-E751-461C-A306-6D8B77CD49FF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Maxwellgleichungen in der Kursstufe - ZPG VI Physik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436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252390" y="1196752"/>
            <a:ext cx="8640089" cy="5040560"/>
          </a:xfrm>
        </p:spPr>
        <p:txBody>
          <a:bodyPr/>
          <a:lstStyle/>
          <a:p>
            <a:r>
              <a:rPr lang="de-DE" sz="2400" dirty="0" smtClean="0"/>
              <a:t>Zusammenfassung der 4 Maxwellgleichungen</a:t>
            </a:r>
            <a:br>
              <a:rPr lang="de-DE" sz="2400" dirty="0" smtClean="0"/>
            </a:br>
            <a:r>
              <a:rPr lang="de-DE" sz="2400" dirty="0" smtClean="0"/>
              <a:t>inklusive folgender Faustregeln:</a:t>
            </a:r>
          </a:p>
          <a:p>
            <a:pPr lvl="1"/>
            <a:r>
              <a:rPr lang="de-DE" sz="2000" dirty="0" smtClean="0"/>
              <a:t>Linke Faustregel des Induktionsgesetzes</a:t>
            </a:r>
          </a:p>
          <a:p>
            <a:pPr lvl="1"/>
            <a:r>
              <a:rPr lang="de-DE" sz="2000" dirty="0" smtClean="0"/>
              <a:t>Rechte Faustregel des stromdurchflossenen Leiters</a:t>
            </a:r>
          </a:p>
          <a:p>
            <a:pPr lvl="1"/>
            <a:r>
              <a:rPr lang="de-DE" sz="2000" dirty="0" smtClean="0"/>
              <a:t>Rechte Faustregel des zeitlich veränderlichen E-Feldes</a:t>
            </a:r>
          </a:p>
          <a:p>
            <a:pPr lvl="1"/>
            <a:endParaRPr lang="de-DE" sz="2000" dirty="0"/>
          </a:p>
          <a:p>
            <a:pPr marL="457200" lvl="1" indent="0">
              <a:buNone/>
            </a:pPr>
            <a:r>
              <a:rPr lang="de-DE" sz="2000" dirty="0" smtClean="0">
                <a:hlinkClick r:id="rId2"/>
              </a:rPr>
              <a:t>72_maxwellgleichungen_zusammenfassung_zg.docx</a:t>
            </a:r>
            <a:endParaRPr lang="de-DE" sz="2000" dirty="0" smtClean="0"/>
          </a:p>
          <a:p>
            <a:pPr marL="457200" lvl="1" indent="0">
              <a:buNone/>
            </a:pPr>
            <a:endParaRPr lang="de-DE" sz="2000" dirty="0"/>
          </a:p>
          <a:p>
            <a:pPr marL="457200" lvl="1" indent="0">
              <a:buNone/>
            </a:pPr>
            <a:r>
              <a:rPr lang="de-DE" sz="2000" dirty="0" smtClean="0"/>
              <a:t/>
            </a:r>
            <a:br>
              <a:rPr lang="de-DE" sz="2000" dirty="0" smtClean="0"/>
            </a:br>
            <a:endParaRPr lang="de-DE" sz="2000" dirty="0" smtClean="0"/>
          </a:p>
          <a:p>
            <a:pPr marL="400050" lvl="1" indent="0">
              <a:buNone/>
            </a:pPr>
            <a:endParaRPr lang="de-DE" sz="2000" dirty="0"/>
          </a:p>
        </p:txBody>
      </p:sp>
      <p:sp>
        <p:nvSpPr>
          <p:cNvPr id="3074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de-DE" altLang="de-DE" sz="2800" dirty="0" smtClean="0">
                <a:latin typeface="Arial" pitchFamily="34" charset="0"/>
                <a:cs typeface="Arial" pitchFamily="34" charset="0"/>
              </a:rPr>
              <a:t>Maxwellgleichungen in der Kursstufe</a:t>
            </a:r>
            <a:r>
              <a:rPr lang="de-DE" altLang="de-DE" sz="3600" dirty="0" smtClean="0"/>
              <a:t/>
            </a:r>
            <a:br>
              <a:rPr lang="de-DE" altLang="de-DE" sz="3600" dirty="0" smtClean="0"/>
            </a:br>
            <a:endParaRPr lang="de-DE" altLang="de-DE" sz="3600" dirty="0" smtClean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e-DE" dirty="0" smtClean="0"/>
              <a:t>Folie </a:t>
            </a:r>
            <a:fld id="{B28F9D38-746F-4F66-8DFA-FA7E04203DA6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Maxwellgleichungen in der Kursstufe - ZPG VI Physik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1385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>
          <a:xfrm>
            <a:off x="252390" y="1196752"/>
            <a:ext cx="8640089" cy="5040560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>
                <a:latin typeface="Arial"/>
                <a:ea typeface="Times New Roman"/>
              </a:rPr>
              <a:t>Insbesondere bietet die </a:t>
            </a:r>
            <a:r>
              <a:rPr lang="de-DE" sz="2400" b="1" dirty="0" smtClean="0">
                <a:latin typeface="Arial"/>
                <a:ea typeface="Times New Roman"/>
              </a:rPr>
              <a:t>Linke Faustregel des Induktionsgesetzes</a:t>
            </a:r>
            <a:r>
              <a:rPr lang="de-DE" sz="2400" dirty="0" smtClean="0">
                <a:latin typeface="Arial"/>
                <a:ea typeface="Times New Roman"/>
              </a:rPr>
              <a:t> einige Vorteile:</a:t>
            </a:r>
          </a:p>
          <a:p>
            <a:r>
              <a:rPr lang="de-DE" sz="2400" dirty="0" smtClean="0">
                <a:effectLst/>
                <a:latin typeface="Arial"/>
                <a:ea typeface="Times New Roman"/>
              </a:rPr>
              <a:t>Polung der Induktionsspannung bei veränderlichem B-Feld einfach erklär- und auffindbar</a:t>
            </a:r>
          </a:p>
          <a:p>
            <a:r>
              <a:rPr lang="de-DE" sz="2400" dirty="0" err="1" smtClean="0">
                <a:effectLst/>
                <a:latin typeface="Arial"/>
                <a:ea typeface="Times New Roman"/>
              </a:rPr>
              <a:t>Thomson‘scher</a:t>
            </a:r>
            <a:r>
              <a:rPr lang="de-DE" sz="2400" dirty="0" smtClean="0">
                <a:effectLst/>
                <a:latin typeface="Arial"/>
                <a:ea typeface="Times New Roman"/>
              </a:rPr>
              <a:t> Ringversuch einfach erklärbar</a:t>
            </a:r>
            <a:endParaRPr lang="de-DE" sz="2400" dirty="0">
              <a:effectLst/>
              <a:latin typeface="Times New Roman"/>
              <a:ea typeface="Times New Roman"/>
            </a:endParaRPr>
          </a:p>
          <a:p>
            <a:pPr marL="457200" lvl="1" indent="0">
              <a:buNone/>
            </a:pPr>
            <a:endParaRPr lang="de-DE" sz="2000" dirty="0" smtClean="0"/>
          </a:p>
          <a:p>
            <a:pPr marL="400050" lvl="1" indent="0">
              <a:buNone/>
            </a:pPr>
            <a:endParaRPr lang="de-DE" sz="2000" dirty="0"/>
          </a:p>
        </p:txBody>
      </p:sp>
      <p:sp>
        <p:nvSpPr>
          <p:cNvPr id="3074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de-DE" altLang="de-DE" sz="2800" dirty="0" smtClean="0">
                <a:latin typeface="Arial" pitchFamily="34" charset="0"/>
                <a:cs typeface="Arial" pitchFamily="34" charset="0"/>
              </a:rPr>
              <a:t>Maxwellgleichungen in der Kursstufe</a:t>
            </a:r>
            <a:r>
              <a:rPr lang="de-DE" altLang="de-DE" sz="3600" dirty="0" smtClean="0"/>
              <a:t/>
            </a:r>
            <a:br>
              <a:rPr lang="de-DE" altLang="de-DE" sz="3600" dirty="0" smtClean="0"/>
            </a:br>
            <a:endParaRPr lang="de-DE" altLang="de-DE" sz="3600" dirty="0" smtClean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e-DE" dirty="0" smtClean="0"/>
              <a:t>Folie </a:t>
            </a:r>
            <a:fld id="{B28F9D38-746F-4F66-8DFA-FA7E04203DA6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Maxwellgleichungen in der Kursstufe - ZPG VI Physik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43842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260648"/>
            <a:ext cx="8534400" cy="383704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2800" dirty="0">
                <a:latin typeface="Arial" pitchFamily="34" charset="0"/>
                <a:cs typeface="Arial" pitchFamily="34" charset="0"/>
              </a:rPr>
              <a:t>Erklärung des </a:t>
            </a:r>
            <a:r>
              <a:rPr lang="de-DE" altLang="de-DE" sz="2800" dirty="0" err="1">
                <a:latin typeface="Arial" pitchFamily="34" charset="0"/>
                <a:cs typeface="Arial" pitchFamily="34" charset="0"/>
              </a:rPr>
              <a:t>Thomson‘schen</a:t>
            </a:r>
            <a:r>
              <a:rPr lang="de-DE" altLang="de-DE" sz="2800" dirty="0">
                <a:latin typeface="Arial" pitchFamily="34" charset="0"/>
                <a:cs typeface="Arial" pitchFamily="34" charset="0"/>
              </a:rPr>
              <a:t> Ringversuchs</a:t>
            </a:r>
          </a:p>
        </p:txBody>
      </p:sp>
      <p:sp>
        <p:nvSpPr>
          <p:cNvPr id="2052" name="Textfeld 3"/>
          <p:cNvSpPr txBox="1">
            <a:spLocks noChangeArrowheads="1"/>
          </p:cNvSpPr>
          <p:nvPr/>
        </p:nvSpPr>
        <p:spPr bwMode="auto">
          <a:xfrm>
            <a:off x="225425" y="1700213"/>
            <a:ext cx="8424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de-DE" altLang="de-DE">
                <a:solidFill>
                  <a:schemeClr val="tx1"/>
                </a:solidFill>
                <a:latin typeface="Arial" charset="0"/>
              </a:rPr>
              <a:t>Aluminiumring hängt über einem Eisenkern einer Spule</a:t>
            </a:r>
          </a:p>
        </p:txBody>
      </p:sp>
      <p:sp>
        <p:nvSpPr>
          <p:cNvPr id="2053" name="Textfeld 4">
            <a:hlinkClick r:id="rId3" action="ppaction://hlinkfile"/>
          </p:cNvPr>
          <p:cNvSpPr txBox="1">
            <a:spLocks noChangeArrowheads="1"/>
          </p:cNvSpPr>
          <p:nvPr/>
        </p:nvSpPr>
        <p:spPr bwMode="auto">
          <a:xfrm>
            <a:off x="3695700" y="5661025"/>
            <a:ext cx="1482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de-DE" altLang="de-DE" dirty="0">
                <a:solidFill>
                  <a:schemeClr val="tx1"/>
                </a:solidFill>
                <a:hlinkClick r:id="rId3" action="ppaction://hlinkfile"/>
              </a:rPr>
              <a:t>Videofilm</a:t>
            </a:r>
            <a:r>
              <a:rPr lang="de-DE" altLang="de-DE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054" name="Grafik 5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25" y="2349500"/>
            <a:ext cx="40322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4C106-E751-461C-A306-6D8B77CD49FF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Maxwellgleichungen in der Kursstufe - ZPG VI Physik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01177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260648"/>
            <a:ext cx="8534400" cy="52772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2800" dirty="0">
                <a:latin typeface="Arial" pitchFamily="34" charset="0"/>
                <a:cs typeface="Arial" pitchFamily="34" charset="0"/>
              </a:rPr>
              <a:t>Erklärung des </a:t>
            </a:r>
            <a:r>
              <a:rPr lang="de-DE" altLang="de-DE" sz="2800" dirty="0" err="1">
                <a:latin typeface="Arial" pitchFamily="34" charset="0"/>
                <a:cs typeface="Arial" pitchFamily="34" charset="0"/>
              </a:rPr>
              <a:t>Thomson‘schen</a:t>
            </a:r>
            <a:r>
              <a:rPr lang="de-DE" altLang="de-DE" sz="2800" dirty="0">
                <a:latin typeface="Arial" pitchFamily="34" charset="0"/>
                <a:cs typeface="Arial" pitchFamily="34" charset="0"/>
              </a:rPr>
              <a:t> Ringversuchs</a:t>
            </a:r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950913" y="3873500"/>
            <a:ext cx="5221287" cy="1282700"/>
          </a:xfrm>
          <a:prstGeom prst="cube">
            <a:avLst>
              <a:gd name="adj" fmla="val 25000"/>
            </a:avLst>
          </a:prstGeom>
          <a:solidFill>
            <a:srgbClr val="99CC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grpSp>
        <p:nvGrpSpPr>
          <p:cNvPr id="3077" name="Group 3"/>
          <p:cNvGrpSpPr>
            <a:grpSpLocks/>
          </p:cNvGrpSpPr>
          <p:nvPr/>
        </p:nvGrpSpPr>
        <p:grpSpPr bwMode="auto">
          <a:xfrm>
            <a:off x="653261" y="1916113"/>
            <a:ext cx="4144965" cy="3486150"/>
            <a:chOff x="395" y="1207"/>
            <a:chExt cx="2611" cy="2196"/>
          </a:xfrm>
        </p:grpSpPr>
        <p:grpSp>
          <p:nvGrpSpPr>
            <p:cNvPr id="3082" name="Group 4"/>
            <p:cNvGrpSpPr>
              <a:grpSpLocks/>
            </p:cNvGrpSpPr>
            <p:nvPr/>
          </p:nvGrpSpPr>
          <p:grpSpPr bwMode="auto">
            <a:xfrm>
              <a:off x="793" y="1952"/>
              <a:ext cx="2179" cy="1451"/>
              <a:chOff x="793" y="1952"/>
              <a:chExt cx="2179" cy="1451"/>
            </a:xfrm>
          </p:grpSpPr>
          <p:grpSp>
            <p:nvGrpSpPr>
              <p:cNvPr id="3090" name="Group 5"/>
              <p:cNvGrpSpPr>
                <a:grpSpLocks/>
              </p:cNvGrpSpPr>
              <p:nvPr/>
            </p:nvGrpSpPr>
            <p:grpSpPr bwMode="auto">
              <a:xfrm>
                <a:off x="1034" y="2332"/>
                <a:ext cx="768" cy="1063"/>
                <a:chOff x="1034" y="2332"/>
                <a:chExt cx="768" cy="1063"/>
              </a:xfrm>
            </p:grpSpPr>
            <p:grpSp>
              <p:nvGrpSpPr>
                <p:cNvPr id="3108" name="Group 6"/>
                <p:cNvGrpSpPr>
                  <a:grpSpLocks/>
                </p:cNvGrpSpPr>
                <p:nvPr/>
              </p:nvGrpSpPr>
              <p:grpSpPr bwMode="auto">
                <a:xfrm>
                  <a:off x="1034" y="2332"/>
                  <a:ext cx="480" cy="1055"/>
                  <a:chOff x="1034" y="2332"/>
                  <a:chExt cx="480" cy="1055"/>
                </a:xfrm>
              </p:grpSpPr>
              <p:sp>
                <p:nvSpPr>
                  <p:cNvPr id="3112" name="Oval 7"/>
                  <p:cNvSpPr>
                    <a:spLocks noChangeArrowheads="1"/>
                  </p:cNvSpPr>
                  <p:nvPr/>
                </p:nvSpPr>
                <p:spPr bwMode="auto">
                  <a:xfrm>
                    <a:off x="1034" y="2332"/>
                    <a:ext cx="399" cy="1055"/>
                  </a:xfrm>
                  <a:prstGeom prst="ellipse">
                    <a:avLst/>
                  </a:prstGeom>
                  <a:noFill/>
                  <a:ln w="38160" cap="sq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de-DE" altLang="de-DE"/>
                  </a:p>
                </p:txBody>
              </p:sp>
              <p:sp>
                <p:nvSpPr>
                  <p:cNvPr id="3113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1333" y="2438"/>
                    <a:ext cx="181" cy="806"/>
                  </a:xfrm>
                  <a:prstGeom prst="rect">
                    <a:avLst/>
                  </a:prstGeom>
                  <a:solidFill>
                    <a:srgbClr val="99CC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de-DE" altLang="de-DE"/>
                  </a:p>
                </p:txBody>
              </p:sp>
            </p:grpSp>
            <p:grpSp>
              <p:nvGrpSpPr>
                <p:cNvPr id="3109" name="Group 9"/>
                <p:cNvGrpSpPr>
                  <a:grpSpLocks/>
                </p:cNvGrpSpPr>
                <p:nvPr/>
              </p:nvGrpSpPr>
              <p:grpSpPr bwMode="auto">
                <a:xfrm>
                  <a:off x="1322" y="2340"/>
                  <a:ext cx="480" cy="1055"/>
                  <a:chOff x="1322" y="2340"/>
                  <a:chExt cx="480" cy="1055"/>
                </a:xfrm>
              </p:grpSpPr>
              <p:sp>
                <p:nvSpPr>
                  <p:cNvPr id="3110" name="Oval 10"/>
                  <p:cNvSpPr>
                    <a:spLocks noChangeArrowheads="1"/>
                  </p:cNvSpPr>
                  <p:nvPr/>
                </p:nvSpPr>
                <p:spPr bwMode="auto">
                  <a:xfrm>
                    <a:off x="1322" y="2340"/>
                    <a:ext cx="399" cy="1055"/>
                  </a:xfrm>
                  <a:prstGeom prst="ellipse">
                    <a:avLst/>
                  </a:prstGeom>
                  <a:noFill/>
                  <a:ln w="38160" cap="sq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de-DE" altLang="de-DE"/>
                  </a:p>
                </p:txBody>
              </p:sp>
              <p:sp>
                <p:nvSpPr>
                  <p:cNvPr id="3111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1621" y="2446"/>
                    <a:ext cx="181" cy="806"/>
                  </a:xfrm>
                  <a:prstGeom prst="rect">
                    <a:avLst/>
                  </a:prstGeom>
                  <a:solidFill>
                    <a:srgbClr val="99CC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de-DE" altLang="de-DE"/>
                  </a:p>
                </p:txBody>
              </p:sp>
            </p:grpSp>
          </p:grpSp>
          <p:grpSp>
            <p:nvGrpSpPr>
              <p:cNvPr id="3091" name="Group 12"/>
              <p:cNvGrpSpPr>
                <a:grpSpLocks/>
              </p:cNvGrpSpPr>
              <p:nvPr/>
            </p:nvGrpSpPr>
            <p:grpSpPr bwMode="auto">
              <a:xfrm>
                <a:off x="1599" y="2340"/>
                <a:ext cx="768" cy="1063"/>
                <a:chOff x="1599" y="2340"/>
                <a:chExt cx="768" cy="1063"/>
              </a:xfrm>
            </p:grpSpPr>
            <p:grpSp>
              <p:nvGrpSpPr>
                <p:cNvPr id="3102" name="Group 13"/>
                <p:cNvGrpSpPr>
                  <a:grpSpLocks/>
                </p:cNvGrpSpPr>
                <p:nvPr/>
              </p:nvGrpSpPr>
              <p:grpSpPr bwMode="auto">
                <a:xfrm>
                  <a:off x="1599" y="2340"/>
                  <a:ext cx="480" cy="1055"/>
                  <a:chOff x="1599" y="2340"/>
                  <a:chExt cx="480" cy="1055"/>
                </a:xfrm>
              </p:grpSpPr>
              <p:sp>
                <p:nvSpPr>
                  <p:cNvPr id="3106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1599" y="2340"/>
                    <a:ext cx="399" cy="1055"/>
                  </a:xfrm>
                  <a:prstGeom prst="ellipse">
                    <a:avLst/>
                  </a:prstGeom>
                  <a:noFill/>
                  <a:ln w="38160" cap="sq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de-DE" altLang="de-DE"/>
                  </a:p>
                </p:txBody>
              </p:sp>
              <p:sp>
                <p:nvSpPr>
                  <p:cNvPr id="3107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1898" y="2446"/>
                    <a:ext cx="181" cy="806"/>
                  </a:xfrm>
                  <a:prstGeom prst="rect">
                    <a:avLst/>
                  </a:prstGeom>
                  <a:solidFill>
                    <a:srgbClr val="99CC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de-DE" altLang="de-DE"/>
                  </a:p>
                </p:txBody>
              </p:sp>
            </p:grpSp>
            <p:grpSp>
              <p:nvGrpSpPr>
                <p:cNvPr id="3103" name="Group 16"/>
                <p:cNvGrpSpPr>
                  <a:grpSpLocks/>
                </p:cNvGrpSpPr>
                <p:nvPr/>
              </p:nvGrpSpPr>
              <p:grpSpPr bwMode="auto">
                <a:xfrm>
                  <a:off x="1887" y="2348"/>
                  <a:ext cx="480" cy="1055"/>
                  <a:chOff x="1887" y="2348"/>
                  <a:chExt cx="480" cy="1055"/>
                </a:xfrm>
              </p:grpSpPr>
              <p:sp>
                <p:nvSpPr>
                  <p:cNvPr id="310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887" y="2348"/>
                    <a:ext cx="399" cy="1055"/>
                  </a:xfrm>
                  <a:prstGeom prst="ellipse">
                    <a:avLst/>
                  </a:prstGeom>
                  <a:noFill/>
                  <a:ln w="38160" cap="sq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de-DE" altLang="de-DE"/>
                  </a:p>
                </p:txBody>
              </p:sp>
              <p:sp>
                <p:nvSpPr>
                  <p:cNvPr id="3105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2186" y="2454"/>
                    <a:ext cx="181" cy="806"/>
                  </a:xfrm>
                  <a:prstGeom prst="rect">
                    <a:avLst/>
                  </a:prstGeom>
                  <a:solidFill>
                    <a:srgbClr val="99CC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de-DE" altLang="de-DE"/>
                  </a:p>
                </p:txBody>
              </p:sp>
            </p:grpSp>
          </p:grpSp>
          <p:grpSp>
            <p:nvGrpSpPr>
              <p:cNvPr id="3092" name="Group 19"/>
              <p:cNvGrpSpPr>
                <a:grpSpLocks/>
              </p:cNvGrpSpPr>
              <p:nvPr/>
            </p:nvGrpSpPr>
            <p:grpSpPr bwMode="auto">
              <a:xfrm>
                <a:off x="2204" y="2334"/>
                <a:ext cx="768" cy="1063"/>
                <a:chOff x="2204" y="2334"/>
                <a:chExt cx="768" cy="1063"/>
              </a:xfrm>
            </p:grpSpPr>
            <p:grpSp>
              <p:nvGrpSpPr>
                <p:cNvPr id="3096" name="Group 20"/>
                <p:cNvGrpSpPr>
                  <a:grpSpLocks/>
                </p:cNvGrpSpPr>
                <p:nvPr/>
              </p:nvGrpSpPr>
              <p:grpSpPr bwMode="auto">
                <a:xfrm>
                  <a:off x="2204" y="2334"/>
                  <a:ext cx="480" cy="1055"/>
                  <a:chOff x="2204" y="2334"/>
                  <a:chExt cx="480" cy="1055"/>
                </a:xfrm>
              </p:grpSpPr>
              <p:sp>
                <p:nvSpPr>
                  <p:cNvPr id="3100" name="Oval 21"/>
                  <p:cNvSpPr>
                    <a:spLocks noChangeArrowheads="1"/>
                  </p:cNvSpPr>
                  <p:nvPr/>
                </p:nvSpPr>
                <p:spPr bwMode="auto">
                  <a:xfrm>
                    <a:off x="2204" y="2334"/>
                    <a:ext cx="399" cy="1055"/>
                  </a:xfrm>
                  <a:prstGeom prst="ellipse">
                    <a:avLst/>
                  </a:prstGeom>
                  <a:noFill/>
                  <a:ln w="38160" cap="sq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de-DE" altLang="de-DE"/>
                  </a:p>
                </p:txBody>
              </p:sp>
              <p:sp>
                <p:nvSpPr>
                  <p:cNvPr id="3101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2503" y="2440"/>
                    <a:ext cx="181" cy="806"/>
                  </a:xfrm>
                  <a:prstGeom prst="rect">
                    <a:avLst/>
                  </a:prstGeom>
                  <a:solidFill>
                    <a:srgbClr val="99CC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de-DE" altLang="de-DE"/>
                  </a:p>
                </p:txBody>
              </p:sp>
            </p:grpSp>
            <p:grpSp>
              <p:nvGrpSpPr>
                <p:cNvPr id="3097" name="Group 23"/>
                <p:cNvGrpSpPr>
                  <a:grpSpLocks/>
                </p:cNvGrpSpPr>
                <p:nvPr/>
              </p:nvGrpSpPr>
              <p:grpSpPr bwMode="auto">
                <a:xfrm>
                  <a:off x="2492" y="2342"/>
                  <a:ext cx="480" cy="1055"/>
                  <a:chOff x="2492" y="2342"/>
                  <a:chExt cx="480" cy="1055"/>
                </a:xfrm>
              </p:grpSpPr>
              <p:sp>
                <p:nvSpPr>
                  <p:cNvPr id="3098" name="Oval 24"/>
                  <p:cNvSpPr>
                    <a:spLocks noChangeArrowheads="1"/>
                  </p:cNvSpPr>
                  <p:nvPr/>
                </p:nvSpPr>
                <p:spPr bwMode="auto">
                  <a:xfrm>
                    <a:off x="2492" y="2342"/>
                    <a:ext cx="399" cy="1055"/>
                  </a:xfrm>
                  <a:prstGeom prst="ellipse">
                    <a:avLst/>
                  </a:prstGeom>
                  <a:noFill/>
                  <a:ln w="38160" cap="sq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de-DE" altLang="de-DE"/>
                  </a:p>
                </p:txBody>
              </p:sp>
              <p:sp>
                <p:nvSpPr>
                  <p:cNvPr id="3099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2791" y="2448"/>
                    <a:ext cx="181" cy="806"/>
                  </a:xfrm>
                  <a:prstGeom prst="rect">
                    <a:avLst/>
                  </a:prstGeom>
                  <a:solidFill>
                    <a:srgbClr val="99CC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de-DE" altLang="de-DE"/>
                  </a:p>
                </p:txBody>
              </p:sp>
            </p:grpSp>
          </p:grpSp>
          <p:grpSp>
            <p:nvGrpSpPr>
              <p:cNvPr id="3093" name="Group 26"/>
              <p:cNvGrpSpPr>
                <a:grpSpLocks/>
              </p:cNvGrpSpPr>
              <p:nvPr/>
            </p:nvGrpSpPr>
            <p:grpSpPr bwMode="auto">
              <a:xfrm>
                <a:off x="793" y="1952"/>
                <a:ext cx="320" cy="1421"/>
                <a:chOff x="793" y="1952"/>
                <a:chExt cx="320" cy="1421"/>
              </a:xfrm>
            </p:grpSpPr>
            <p:sp>
              <p:nvSpPr>
                <p:cNvPr id="3094" name="Line 27"/>
                <p:cNvSpPr>
                  <a:spLocks noChangeShapeType="1"/>
                </p:cNvSpPr>
                <p:nvPr/>
              </p:nvSpPr>
              <p:spPr bwMode="auto">
                <a:xfrm>
                  <a:off x="800" y="1952"/>
                  <a:ext cx="0" cy="1303"/>
                </a:xfrm>
                <a:prstGeom prst="lin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095" name="Freeform 28"/>
                <p:cNvSpPr>
                  <a:spLocks noChangeArrowheads="1"/>
                </p:cNvSpPr>
                <p:nvPr/>
              </p:nvSpPr>
              <p:spPr bwMode="auto">
                <a:xfrm>
                  <a:off x="793" y="3229"/>
                  <a:ext cx="320" cy="144"/>
                </a:xfrm>
                <a:custGeom>
                  <a:avLst/>
                  <a:gdLst>
                    <a:gd name="T0" fmla="*/ 0 w 192"/>
                    <a:gd name="T1" fmla="*/ 0 h 112"/>
                    <a:gd name="T2" fmla="*/ 370 w 192"/>
                    <a:gd name="T3" fmla="*/ 261 h 112"/>
                    <a:gd name="T4" fmla="*/ 1112 w 192"/>
                    <a:gd name="T5" fmla="*/ 261 h 112"/>
                    <a:gd name="T6" fmla="*/ 1480 w 192"/>
                    <a:gd name="T7" fmla="*/ 0 h 11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92" h="112">
                      <a:moveTo>
                        <a:pt x="0" y="0"/>
                      </a:moveTo>
                      <a:cubicBezTo>
                        <a:pt x="12" y="40"/>
                        <a:pt x="24" y="80"/>
                        <a:pt x="48" y="96"/>
                      </a:cubicBezTo>
                      <a:cubicBezTo>
                        <a:pt x="72" y="112"/>
                        <a:pt x="120" y="112"/>
                        <a:pt x="144" y="96"/>
                      </a:cubicBezTo>
                      <a:cubicBezTo>
                        <a:pt x="168" y="80"/>
                        <a:pt x="184" y="16"/>
                        <a:pt x="192" y="0"/>
                      </a:cubicBezTo>
                    </a:path>
                  </a:pathLst>
                </a:custGeom>
                <a:noFill/>
                <a:ln w="38160" cap="sq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</p:grpSp>
        </p:grpSp>
        <p:sp>
          <p:nvSpPr>
            <p:cNvPr id="3083" name="Line 29"/>
            <p:cNvSpPr>
              <a:spLocks noChangeShapeType="1"/>
            </p:cNvSpPr>
            <p:nvPr/>
          </p:nvSpPr>
          <p:spPr bwMode="auto">
            <a:xfrm flipV="1">
              <a:off x="3006" y="1454"/>
              <a:ext cx="0" cy="995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084" name="Line 30"/>
            <p:cNvSpPr>
              <a:spLocks noChangeShapeType="1"/>
            </p:cNvSpPr>
            <p:nvPr/>
          </p:nvSpPr>
          <p:spPr bwMode="auto">
            <a:xfrm flipH="1">
              <a:off x="2203" y="1455"/>
              <a:ext cx="803" cy="0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085" name="Line 31"/>
            <p:cNvSpPr>
              <a:spLocks noChangeShapeType="1"/>
            </p:cNvSpPr>
            <p:nvPr/>
          </p:nvSpPr>
          <p:spPr bwMode="auto">
            <a:xfrm>
              <a:off x="2204" y="1331"/>
              <a:ext cx="0" cy="248"/>
            </a:xfrm>
            <a:prstGeom prst="line">
              <a:avLst/>
            </a:prstGeom>
            <a:noFill/>
            <a:ln w="7632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086" name="Line 32"/>
            <p:cNvSpPr>
              <a:spLocks noChangeShapeType="1"/>
            </p:cNvSpPr>
            <p:nvPr/>
          </p:nvSpPr>
          <p:spPr bwMode="auto">
            <a:xfrm>
              <a:off x="2089" y="1207"/>
              <a:ext cx="0" cy="496"/>
            </a:xfrm>
            <a:prstGeom prst="line">
              <a:avLst/>
            </a:prstGeom>
            <a:noFill/>
            <a:ln w="2844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087" name="Line 33"/>
            <p:cNvSpPr>
              <a:spLocks noChangeShapeType="1"/>
            </p:cNvSpPr>
            <p:nvPr/>
          </p:nvSpPr>
          <p:spPr bwMode="auto">
            <a:xfrm flipH="1">
              <a:off x="793" y="1455"/>
              <a:ext cx="1285" cy="0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088" name="Line 34"/>
            <p:cNvSpPr>
              <a:spLocks noChangeShapeType="1"/>
            </p:cNvSpPr>
            <p:nvPr/>
          </p:nvSpPr>
          <p:spPr bwMode="auto">
            <a:xfrm>
              <a:off x="804" y="1455"/>
              <a:ext cx="0" cy="186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089" name="Line 35"/>
            <p:cNvSpPr>
              <a:spLocks noChangeShapeType="1"/>
            </p:cNvSpPr>
            <p:nvPr/>
          </p:nvSpPr>
          <p:spPr bwMode="auto">
            <a:xfrm flipH="1">
              <a:off x="395" y="1631"/>
              <a:ext cx="402" cy="309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3078" name="AutoShape 4"/>
          <p:cNvSpPr>
            <a:spLocks noChangeArrowheads="1"/>
          </p:cNvSpPr>
          <p:nvPr/>
        </p:nvSpPr>
        <p:spPr bwMode="auto">
          <a:xfrm>
            <a:off x="4772025" y="3635375"/>
            <a:ext cx="1143000" cy="1773238"/>
          </a:xfrm>
          <a:prstGeom prst="flowChartMagneticDrum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3079" name="Rectangle 5"/>
          <p:cNvSpPr>
            <a:spLocks noChangeArrowheads="1"/>
          </p:cNvSpPr>
          <p:nvPr/>
        </p:nvSpPr>
        <p:spPr bwMode="auto">
          <a:xfrm>
            <a:off x="5591175" y="3962400"/>
            <a:ext cx="398463" cy="11811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3080" name="Text Box 42"/>
          <p:cNvSpPr txBox="1">
            <a:spLocks noChangeArrowheads="1"/>
          </p:cNvSpPr>
          <p:nvPr/>
        </p:nvSpPr>
        <p:spPr bwMode="auto">
          <a:xfrm>
            <a:off x="5343525" y="2417763"/>
            <a:ext cx="28130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/>
              <a:t>  Aluminiumring</a:t>
            </a:r>
          </a:p>
        </p:txBody>
      </p:sp>
      <p:cxnSp>
        <p:nvCxnSpPr>
          <p:cNvPr id="3081" name="Gerade Verbindung mit Pfeil 2"/>
          <p:cNvCxnSpPr>
            <a:cxnSpLocks noChangeShapeType="1"/>
          </p:cNvCxnSpPr>
          <p:nvPr/>
        </p:nvCxnSpPr>
        <p:spPr bwMode="auto">
          <a:xfrm flipH="1">
            <a:off x="5343525" y="2924175"/>
            <a:ext cx="323850" cy="649288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4C106-E751-461C-A306-6D8B77CD49FF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Maxwellgleichungen in der Kursstufe - ZPG VI Physik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8465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2"/>
          <p:cNvSpPr>
            <a:spLocks noChangeArrowheads="1"/>
          </p:cNvSpPr>
          <p:nvPr/>
        </p:nvSpPr>
        <p:spPr bwMode="auto">
          <a:xfrm>
            <a:off x="950913" y="3873500"/>
            <a:ext cx="5221287" cy="1282700"/>
          </a:xfrm>
          <a:prstGeom prst="cube">
            <a:avLst>
              <a:gd name="adj" fmla="val 25000"/>
            </a:avLst>
          </a:prstGeom>
          <a:solidFill>
            <a:srgbClr val="99CC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grpSp>
        <p:nvGrpSpPr>
          <p:cNvPr id="4101" name="Group 3"/>
          <p:cNvGrpSpPr>
            <a:grpSpLocks/>
          </p:cNvGrpSpPr>
          <p:nvPr/>
        </p:nvGrpSpPr>
        <p:grpSpPr bwMode="auto">
          <a:xfrm>
            <a:off x="1258888" y="3098800"/>
            <a:ext cx="3457575" cy="2301875"/>
            <a:chOff x="793" y="1952"/>
            <a:chExt cx="2178" cy="1450"/>
          </a:xfrm>
        </p:grpSpPr>
        <p:grpSp>
          <p:nvGrpSpPr>
            <p:cNvPr id="4123" name="Group 4"/>
            <p:cNvGrpSpPr>
              <a:grpSpLocks/>
            </p:cNvGrpSpPr>
            <p:nvPr/>
          </p:nvGrpSpPr>
          <p:grpSpPr bwMode="auto">
            <a:xfrm>
              <a:off x="1034" y="2333"/>
              <a:ext cx="767" cy="1062"/>
              <a:chOff x="1034" y="2333"/>
              <a:chExt cx="767" cy="1062"/>
            </a:xfrm>
          </p:grpSpPr>
          <p:grpSp>
            <p:nvGrpSpPr>
              <p:cNvPr id="4141" name="Group 5"/>
              <p:cNvGrpSpPr>
                <a:grpSpLocks/>
              </p:cNvGrpSpPr>
              <p:nvPr/>
            </p:nvGrpSpPr>
            <p:grpSpPr bwMode="auto">
              <a:xfrm>
                <a:off x="1034" y="2333"/>
                <a:ext cx="480" cy="1054"/>
                <a:chOff x="1034" y="2333"/>
                <a:chExt cx="480" cy="1054"/>
              </a:xfrm>
            </p:grpSpPr>
            <p:sp>
              <p:nvSpPr>
                <p:cNvPr id="4145" name="Oval 6"/>
                <p:cNvSpPr>
                  <a:spLocks noChangeArrowheads="1"/>
                </p:cNvSpPr>
                <p:nvPr/>
              </p:nvSpPr>
              <p:spPr bwMode="auto">
                <a:xfrm>
                  <a:off x="1034" y="2333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4146" name="Rectangle 7"/>
                <p:cNvSpPr>
                  <a:spLocks noChangeArrowheads="1"/>
                </p:cNvSpPr>
                <p:nvPr/>
              </p:nvSpPr>
              <p:spPr bwMode="auto">
                <a:xfrm>
                  <a:off x="1332" y="2439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4142" name="Group 8"/>
              <p:cNvGrpSpPr>
                <a:grpSpLocks/>
              </p:cNvGrpSpPr>
              <p:nvPr/>
            </p:nvGrpSpPr>
            <p:grpSpPr bwMode="auto">
              <a:xfrm>
                <a:off x="1321" y="2340"/>
                <a:ext cx="480" cy="1054"/>
                <a:chOff x="1321" y="2340"/>
                <a:chExt cx="480" cy="1054"/>
              </a:xfrm>
            </p:grpSpPr>
            <p:sp>
              <p:nvSpPr>
                <p:cNvPr id="4143" name="Oval 9"/>
                <p:cNvSpPr>
                  <a:spLocks noChangeArrowheads="1"/>
                </p:cNvSpPr>
                <p:nvPr/>
              </p:nvSpPr>
              <p:spPr bwMode="auto">
                <a:xfrm>
                  <a:off x="1321" y="2340"/>
                  <a:ext cx="400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4144" name="Rectangle 10"/>
                <p:cNvSpPr>
                  <a:spLocks noChangeArrowheads="1"/>
                </p:cNvSpPr>
                <p:nvPr/>
              </p:nvSpPr>
              <p:spPr bwMode="auto">
                <a:xfrm>
                  <a:off x="1620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4124" name="Group 11"/>
            <p:cNvGrpSpPr>
              <a:grpSpLocks/>
            </p:cNvGrpSpPr>
            <p:nvPr/>
          </p:nvGrpSpPr>
          <p:grpSpPr bwMode="auto">
            <a:xfrm>
              <a:off x="1599" y="2340"/>
              <a:ext cx="767" cy="1062"/>
              <a:chOff x="1599" y="2340"/>
              <a:chExt cx="767" cy="1062"/>
            </a:xfrm>
          </p:grpSpPr>
          <p:grpSp>
            <p:nvGrpSpPr>
              <p:cNvPr id="4135" name="Group 12"/>
              <p:cNvGrpSpPr>
                <a:grpSpLocks/>
              </p:cNvGrpSpPr>
              <p:nvPr/>
            </p:nvGrpSpPr>
            <p:grpSpPr bwMode="auto">
              <a:xfrm>
                <a:off x="1599" y="2340"/>
                <a:ext cx="480" cy="1055"/>
                <a:chOff x="1599" y="2340"/>
                <a:chExt cx="480" cy="1055"/>
              </a:xfrm>
            </p:grpSpPr>
            <p:sp>
              <p:nvSpPr>
                <p:cNvPr id="4139" name="Oval 13"/>
                <p:cNvSpPr>
                  <a:spLocks noChangeArrowheads="1"/>
                </p:cNvSpPr>
                <p:nvPr/>
              </p:nvSpPr>
              <p:spPr bwMode="auto">
                <a:xfrm>
                  <a:off x="1599" y="2340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4140" name="Rectangle 14"/>
                <p:cNvSpPr>
                  <a:spLocks noChangeArrowheads="1"/>
                </p:cNvSpPr>
                <p:nvPr/>
              </p:nvSpPr>
              <p:spPr bwMode="auto">
                <a:xfrm>
                  <a:off x="1898" y="2446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4136" name="Group 15"/>
              <p:cNvGrpSpPr>
                <a:grpSpLocks/>
              </p:cNvGrpSpPr>
              <p:nvPr/>
            </p:nvGrpSpPr>
            <p:grpSpPr bwMode="auto">
              <a:xfrm>
                <a:off x="1886" y="2348"/>
                <a:ext cx="480" cy="1054"/>
                <a:chOff x="1886" y="2348"/>
                <a:chExt cx="480" cy="1054"/>
              </a:xfrm>
            </p:grpSpPr>
            <p:sp>
              <p:nvSpPr>
                <p:cNvPr id="4137" name="Oval 16"/>
                <p:cNvSpPr>
                  <a:spLocks noChangeArrowheads="1"/>
                </p:cNvSpPr>
                <p:nvPr/>
              </p:nvSpPr>
              <p:spPr bwMode="auto">
                <a:xfrm>
                  <a:off x="1886" y="2348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4138" name="Rectangle 17"/>
                <p:cNvSpPr>
                  <a:spLocks noChangeArrowheads="1"/>
                </p:cNvSpPr>
                <p:nvPr/>
              </p:nvSpPr>
              <p:spPr bwMode="auto">
                <a:xfrm>
                  <a:off x="2185" y="2454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4125" name="Group 18"/>
            <p:cNvGrpSpPr>
              <a:grpSpLocks/>
            </p:cNvGrpSpPr>
            <p:nvPr/>
          </p:nvGrpSpPr>
          <p:grpSpPr bwMode="auto">
            <a:xfrm>
              <a:off x="2204" y="2334"/>
              <a:ext cx="767" cy="1062"/>
              <a:chOff x="2204" y="2334"/>
              <a:chExt cx="767" cy="1062"/>
            </a:xfrm>
          </p:grpSpPr>
          <p:grpSp>
            <p:nvGrpSpPr>
              <p:cNvPr id="4129" name="Group 19"/>
              <p:cNvGrpSpPr>
                <a:grpSpLocks/>
              </p:cNvGrpSpPr>
              <p:nvPr/>
            </p:nvGrpSpPr>
            <p:grpSpPr bwMode="auto">
              <a:xfrm>
                <a:off x="2204" y="2334"/>
                <a:ext cx="480" cy="1055"/>
                <a:chOff x="2204" y="2334"/>
                <a:chExt cx="480" cy="1055"/>
              </a:xfrm>
            </p:grpSpPr>
            <p:sp>
              <p:nvSpPr>
                <p:cNvPr id="4133" name="Oval 20"/>
                <p:cNvSpPr>
                  <a:spLocks noChangeArrowheads="1"/>
                </p:cNvSpPr>
                <p:nvPr/>
              </p:nvSpPr>
              <p:spPr bwMode="auto">
                <a:xfrm>
                  <a:off x="2204" y="2334"/>
                  <a:ext cx="399" cy="1055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4134" name="Rectangle 21"/>
                <p:cNvSpPr>
                  <a:spLocks noChangeArrowheads="1"/>
                </p:cNvSpPr>
                <p:nvPr/>
              </p:nvSpPr>
              <p:spPr bwMode="auto">
                <a:xfrm>
                  <a:off x="2503" y="2440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  <p:grpSp>
            <p:nvGrpSpPr>
              <p:cNvPr id="4130" name="Group 22"/>
              <p:cNvGrpSpPr>
                <a:grpSpLocks/>
              </p:cNvGrpSpPr>
              <p:nvPr/>
            </p:nvGrpSpPr>
            <p:grpSpPr bwMode="auto">
              <a:xfrm>
                <a:off x="2491" y="2341"/>
                <a:ext cx="480" cy="1054"/>
                <a:chOff x="2491" y="2341"/>
                <a:chExt cx="480" cy="1054"/>
              </a:xfrm>
            </p:grpSpPr>
            <p:sp>
              <p:nvSpPr>
                <p:cNvPr id="4131" name="Oval 23"/>
                <p:cNvSpPr>
                  <a:spLocks noChangeArrowheads="1"/>
                </p:cNvSpPr>
                <p:nvPr/>
              </p:nvSpPr>
              <p:spPr bwMode="auto">
                <a:xfrm>
                  <a:off x="2491" y="2341"/>
                  <a:ext cx="399" cy="1054"/>
                </a:xfrm>
                <a:prstGeom prst="ellipse">
                  <a:avLst/>
                </a:prstGeom>
                <a:noFill/>
                <a:ln w="381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  <p:sp>
              <p:nvSpPr>
                <p:cNvPr id="4132" name="Rectangle 24"/>
                <p:cNvSpPr>
                  <a:spLocks noChangeArrowheads="1"/>
                </p:cNvSpPr>
                <p:nvPr/>
              </p:nvSpPr>
              <p:spPr bwMode="auto">
                <a:xfrm>
                  <a:off x="2790" y="2448"/>
                  <a:ext cx="181" cy="806"/>
                </a:xfrm>
                <a:prstGeom prst="rect">
                  <a:avLst/>
                </a:prstGeom>
                <a:solidFill>
                  <a:srgbClr val="99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altLang="de-DE"/>
                </a:p>
              </p:txBody>
            </p:sp>
          </p:grpSp>
        </p:grpSp>
        <p:grpSp>
          <p:nvGrpSpPr>
            <p:cNvPr id="4126" name="Group 25"/>
            <p:cNvGrpSpPr>
              <a:grpSpLocks/>
            </p:cNvGrpSpPr>
            <p:nvPr/>
          </p:nvGrpSpPr>
          <p:grpSpPr bwMode="auto">
            <a:xfrm>
              <a:off x="793" y="1952"/>
              <a:ext cx="320" cy="1420"/>
              <a:chOff x="793" y="1952"/>
              <a:chExt cx="320" cy="1420"/>
            </a:xfrm>
          </p:grpSpPr>
          <p:sp>
            <p:nvSpPr>
              <p:cNvPr id="4127" name="Line 26"/>
              <p:cNvSpPr>
                <a:spLocks noChangeShapeType="1"/>
              </p:cNvSpPr>
              <p:nvPr/>
            </p:nvSpPr>
            <p:spPr bwMode="auto">
              <a:xfrm>
                <a:off x="800" y="1952"/>
                <a:ext cx="0" cy="1303"/>
              </a:xfrm>
              <a:prstGeom prst="line">
                <a:avLst/>
              </a:prstGeom>
              <a:noFill/>
              <a:ln w="381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128" name="Freeform 27"/>
              <p:cNvSpPr>
                <a:spLocks noChangeArrowheads="1"/>
              </p:cNvSpPr>
              <p:nvPr/>
            </p:nvSpPr>
            <p:spPr bwMode="auto">
              <a:xfrm>
                <a:off x="793" y="3229"/>
                <a:ext cx="320" cy="143"/>
              </a:xfrm>
              <a:custGeom>
                <a:avLst/>
                <a:gdLst>
                  <a:gd name="T0" fmla="*/ 0 w 192"/>
                  <a:gd name="T1" fmla="*/ 0 h 112"/>
                  <a:gd name="T2" fmla="*/ 370 w 192"/>
                  <a:gd name="T3" fmla="*/ 255 h 112"/>
                  <a:gd name="T4" fmla="*/ 1112 w 192"/>
                  <a:gd name="T5" fmla="*/ 255 h 112"/>
                  <a:gd name="T6" fmla="*/ 1480 w 192"/>
                  <a:gd name="T7" fmla="*/ 0 h 11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2" h="112">
                    <a:moveTo>
                      <a:pt x="0" y="0"/>
                    </a:moveTo>
                    <a:cubicBezTo>
                      <a:pt x="12" y="40"/>
                      <a:pt x="24" y="80"/>
                      <a:pt x="48" y="96"/>
                    </a:cubicBezTo>
                    <a:cubicBezTo>
                      <a:pt x="72" y="112"/>
                      <a:pt x="120" y="112"/>
                      <a:pt x="144" y="96"/>
                    </a:cubicBezTo>
                    <a:cubicBezTo>
                      <a:pt x="168" y="80"/>
                      <a:pt x="184" y="16"/>
                      <a:pt x="192" y="0"/>
                    </a:cubicBezTo>
                  </a:path>
                </a:pathLst>
              </a:custGeom>
              <a:noFill/>
              <a:ln w="38160" cap="sq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4102" name="Line 28"/>
          <p:cNvSpPr>
            <a:spLocks noChangeShapeType="1"/>
          </p:cNvSpPr>
          <p:nvPr/>
        </p:nvSpPr>
        <p:spPr bwMode="auto">
          <a:xfrm flipV="1">
            <a:off x="4772025" y="2308225"/>
            <a:ext cx="1588" cy="1581150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103" name="Line 29"/>
          <p:cNvSpPr>
            <a:spLocks noChangeShapeType="1"/>
          </p:cNvSpPr>
          <p:nvPr/>
        </p:nvSpPr>
        <p:spPr bwMode="auto">
          <a:xfrm flipH="1">
            <a:off x="3497263" y="2309813"/>
            <a:ext cx="1276350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104" name="Line 30"/>
          <p:cNvSpPr>
            <a:spLocks noChangeShapeType="1"/>
          </p:cNvSpPr>
          <p:nvPr/>
        </p:nvSpPr>
        <p:spPr bwMode="auto">
          <a:xfrm>
            <a:off x="3498850" y="2112963"/>
            <a:ext cx="1588" cy="395287"/>
          </a:xfrm>
          <a:prstGeom prst="line">
            <a:avLst/>
          </a:prstGeom>
          <a:noFill/>
          <a:ln w="7632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105" name="Line 31"/>
          <p:cNvSpPr>
            <a:spLocks noChangeShapeType="1"/>
          </p:cNvSpPr>
          <p:nvPr/>
        </p:nvSpPr>
        <p:spPr bwMode="auto">
          <a:xfrm>
            <a:off x="3329025" y="1916113"/>
            <a:ext cx="1587" cy="788987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106" name="Line 32"/>
          <p:cNvSpPr>
            <a:spLocks noChangeShapeType="1"/>
          </p:cNvSpPr>
          <p:nvPr/>
        </p:nvSpPr>
        <p:spPr bwMode="auto">
          <a:xfrm flipH="1">
            <a:off x="1258888" y="2309813"/>
            <a:ext cx="2041525" cy="15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107" name="Line 33"/>
          <p:cNvSpPr>
            <a:spLocks noChangeShapeType="1"/>
          </p:cNvSpPr>
          <p:nvPr/>
        </p:nvSpPr>
        <p:spPr bwMode="auto">
          <a:xfrm>
            <a:off x="1254125" y="2309813"/>
            <a:ext cx="19050" cy="814387"/>
          </a:xfrm>
          <a:prstGeom prst="lin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grpSp>
        <p:nvGrpSpPr>
          <p:cNvPr id="4108" name="Group 34"/>
          <p:cNvGrpSpPr>
            <a:grpSpLocks/>
          </p:cNvGrpSpPr>
          <p:nvPr/>
        </p:nvGrpSpPr>
        <p:grpSpPr bwMode="auto">
          <a:xfrm>
            <a:off x="611188" y="2819400"/>
            <a:ext cx="635000" cy="823913"/>
            <a:chOff x="385" y="1776"/>
            <a:chExt cx="400" cy="519"/>
          </a:xfrm>
        </p:grpSpPr>
        <p:sp>
          <p:nvSpPr>
            <p:cNvPr id="4121" name="Line 35"/>
            <p:cNvSpPr>
              <a:spLocks noChangeShapeType="1"/>
            </p:cNvSpPr>
            <p:nvPr/>
          </p:nvSpPr>
          <p:spPr bwMode="auto">
            <a:xfrm flipV="1">
              <a:off x="681" y="1811"/>
              <a:ext cx="0" cy="374"/>
            </a:xfrm>
            <a:prstGeom prst="line">
              <a:avLst/>
            </a:prstGeom>
            <a:noFill/>
            <a:ln w="28440" cap="sq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122" name="Text Box 36"/>
            <p:cNvSpPr txBox="1">
              <a:spLocks noChangeArrowheads="1"/>
            </p:cNvSpPr>
            <p:nvPr/>
          </p:nvSpPr>
          <p:spPr bwMode="auto">
            <a:xfrm>
              <a:off x="385" y="1776"/>
              <a:ext cx="400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7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1pPr>
              <a:lvl2pPr eaLnBrk="0" hangingPunct="0"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2pPr>
              <a:lvl3pPr eaLnBrk="0" hangingPunct="0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3pPr>
              <a:lvl4pPr eaLnBrk="0" hangingPunct="0">
                <a:spcBef>
                  <a:spcPts val="4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4pPr>
              <a:lvl5pPr eaLnBrk="0" hangingPunct="0">
                <a:spcBef>
                  <a:spcPts val="4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5pPr>
              <a:lvl6pPr marL="25146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6pPr>
              <a:lvl7pPr marL="29718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7pPr>
              <a:lvl8pPr marL="34290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8pPr>
              <a:lvl9pPr marL="38862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9pPr>
            </a:lstStyle>
            <a:p>
              <a:pPr eaLnBrk="1" hangingPunct="1">
                <a:spcBef>
                  <a:spcPts val="1500"/>
                </a:spcBef>
                <a:buClrTx/>
                <a:buFontTx/>
                <a:buNone/>
              </a:pPr>
              <a:r>
                <a:rPr lang="de-DE" altLang="de-DE" sz="2400">
                  <a:latin typeface="Times New Roman" pitchFamily="16" charset="0"/>
                </a:rPr>
                <a:t>I</a:t>
              </a:r>
              <a:r>
                <a:rPr lang="de-DE" altLang="de-DE" sz="2400"/>
                <a:t>	</a:t>
              </a:r>
            </a:p>
          </p:txBody>
        </p:sp>
      </p:grpSp>
      <p:sp>
        <p:nvSpPr>
          <p:cNvPr id="4110" name="Text Box 38"/>
          <p:cNvSpPr txBox="1">
            <a:spLocks noChangeArrowheads="1"/>
          </p:cNvSpPr>
          <p:nvPr/>
        </p:nvSpPr>
        <p:spPr bwMode="auto">
          <a:xfrm>
            <a:off x="6228482" y="2317750"/>
            <a:ext cx="1439862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 err="1"/>
              <a:t>I</a:t>
            </a:r>
            <a:r>
              <a:rPr lang="de-DE" altLang="de-DE" sz="2400" i="1" baseline="-25000" dirty="0" err="1"/>
              <a:t>Spule</a:t>
            </a:r>
            <a:r>
              <a:rPr lang="de-DE" altLang="de-DE" sz="2400" dirty="0"/>
              <a:t> &gt; 0</a:t>
            </a:r>
          </a:p>
        </p:txBody>
      </p:sp>
      <p:grpSp>
        <p:nvGrpSpPr>
          <p:cNvPr id="4111" name="Gruppieren 42"/>
          <p:cNvGrpSpPr>
            <a:grpSpLocks/>
          </p:cNvGrpSpPr>
          <p:nvPr/>
        </p:nvGrpSpPr>
        <p:grpSpPr bwMode="auto">
          <a:xfrm>
            <a:off x="4772025" y="3635375"/>
            <a:ext cx="1217613" cy="1773238"/>
            <a:chOff x="4772025" y="3635375"/>
            <a:chExt cx="1217613" cy="1773238"/>
          </a:xfrm>
        </p:grpSpPr>
        <p:sp>
          <p:nvSpPr>
            <p:cNvPr id="4119" name="AutoShape 4"/>
            <p:cNvSpPr>
              <a:spLocks noChangeArrowheads="1"/>
            </p:cNvSpPr>
            <p:nvPr/>
          </p:nvSpPr>
          <p:spPr bwMode="auto">
            <a:xfrm>
              <a:off x="4772025" y="3635375"/>
              <a:ext cx="1143000" cy="1773238"/>
            </a:xfrm>
            <a:prstGeom prst="flowChartMagneticDrum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  <p:sp>
          <p:nvSpPr>
            <p:cNvPr id="4120" name="Rectangle 5"/>
            <p:cNvSpPr>
              <a:spLocks noChangeArrowheads="1"/>
            </p:cNvSpPr>
            <p:nvPr/>
          </p:nvSpPr>
          <p:spPr bwMode="auto">
            <a:xfrm>
              <a:off x="5591175" y="3961607"/>
              <a:ext cx="398463" cy="118110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altLang="de-DE"/>
            </a:p>
          </p:txBody>
        </p:sp>
      </p:grpSp>
      <p:grpSp>
        <p:nvGrpSpPr>
          <p:cNvPr id="4113" name="Gruppieren 47"/>
          <p:cNvGrpSpPr>
            <a:grpSpLocks/>
          </p:cNvGrpSpPr>
          <p:nvPr/>
        </p:nvGrpSpPr>
        <p:grpSpPr bwMode="auto">
          <a:xfrm>
            <a:off x="6019800" y="4114800"/>
            <a:ext cx="1219200" cy="534988"/>
            <a:chOff x="6019800" y="4114800"/>
            <a:chExt cx="1219200" cy="534988"/>
          </a:xfrm>
        </p:grpSpPr>
        <p:sp>
          <p:nvSpPr>
            <p:cNvPr id="4115" name="Line 37"/>
            <p:cNvSpPr>
              <a:spLocks noChangeShapeType="1"/>
            </p:cNvSpPr>
            <p:nvPr/>
          </p:nvSpPr>
          <p:spPr bwMode="auto">
            <a:xfrm>
              <a:off x="6248400" y="4114800"/>
              <a:ext cx="990600" cy="1588"/>
            </a:xfrm>
            <a:prstGeom prst="line">
              <a:avLst/>
            </a:prstGeom>
            <a:noFill/>
            <a:ln w="19080" cap="sq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116" name="Line 38"/>
            <p:cNvSpPr>
              <a:spLocks noChangeShapeType="1"/>
            </p:cNvSpPr>
            <p:nvPr/>
          </p:nvSpPr>
          <p:spPr bwMode="auto">
            <a:xfrm>
              <a:off x="6019800" y="4267200"/>
              <a:ext cx="990600" cy="1588"/>
            </a:xfrm>
            <a:prstGeom prst="line">
              <a:avLst/>
            </a:prstGeom>
            <a:noFill/>
            <a:ln w="19080" cap="sq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117" name="Line 39"/>
            <p:cNvSpPr>
              <a:spLocks noChangeShapeType="1"/>
            </p:cNvSpPr>
            <p:nvPr/>
          </p:nvSpPr>
          <p:spPr bwMode="auto">
            <a:xfrm>
              <a:off x="6019800" y="4648200"/>
              <a:ext cx="990600" cy="1588"/>
            </a:xfrm>
            <a:prstGeom prst="line">
              <a:avLst/>
            </a:prstGeom>
            <a:noFill/>
            <a:ln w="19080" cap="sq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118" name="Line 40"/>
            <p:cNvSpPr>
              <a:spLocks noChangeShapeType="1"/>
            </p:cNvSpPr>
            <p:nvPr/>
          </p:nvSpPr>
          <p:spPr bwMode="auto">
            <a:xfrm>
              <a:off x="6227763" y="4483100"/>
              <a:ext cx="990600" cy="1588"/>
            </a:xfrm>
            <a:prstGeom prst="line">
              <a:avLst/>
            </a:prstGeom>
            <a:noFill/>
            <a:ln w="19080" cap="sq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4114" name="Text Box 38"/>
          <p:cNvSpPr txBox="1">
            <a:spLocks noChangeArrowheads="1"/>
          </p:cNvSpPr>
          <p:nvPr/>
        </p:nvSpPr>
        <p:spPr bwMode="auto">
          <a:xfrm>
            <a:off x="4932363" y="1684338"/>
            <a:ext cx="4176712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/>
              <a:t>Physikalische Stromrichtung</a:t>
            </a:r>
          </a:p>
        </p:txBody>
      </p:sp>
      <p:sp>
        <p:nvSpPr>
          <p:cNvPr id="53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260648"/>
            <a:ext cx="8534400" cy="52772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2800" dirty="0" err="1" smtClean="0">
                <a:latin typeface="Arial" pitchFamily="34" charset="0"/>
                <a:cs typeface="Arial" pitchFamily="34" charset="0"/>
              </a:rPr>
              <a:t>Thomson‘scher</a:t>
            </a:r>
            <a:r>
              <a:rPr lang="de-DE" altLang="de-DE" sz="2800" dirty="0" smtClean="0">
                <a:latin typeface="Arial" pitchFamily="34" charset="0"/>
                <a:cs typeface="Arial" pitchFamily="34" charset="0"/>
              </a:rPr>
              <a:t> Ringversuch - Einschaltvorgang</a:t>
            </a:r>
            <a:endParaRPr lang="de-DE" altLang="de-DE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4C106-E751-461C-A306-6D8B77CD49FF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Maxwellgleichungen in der Kursstufe - ZPG VI Physik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 Box 42"/>
              <p:cNvSpPr txBox="1">
                <a:spLocks noChangeArrowheads="1"/>
              </p:cNvSpPr>
              <p:nvPr/>
            </p:nvSpPr>
            <p:spPr bwMode="auto">
              <a:xfrm>
                <a:off x="6078269" y="2886506"/>
                <a:ext cx="1668462" cy="475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 eaLnBrk="0" hangingPunct="0">
                  <a:spcBef>
                    <a:spcPts val="7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8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1pPr>
                <a:lvl2pPr eaLnBrk="0" hangingPunct="0"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2pPr>
                <a:lvl3pPr eaLnBrk="0" hangingPunct="0">
                  <a:spcBef>
                    <a:spcPts val="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3pPr>
                <a:lvl4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4pPr>
                <a:lvl5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5pPr>
                <a:lvl6pPr marL="25146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6pPr>
                <a:lvl7pPr marL="29718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7pPr>
                <a:lvl8pPr marL="34290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8pPr>
                <a:lvl9pPr marL="38862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9pPr>
              </a:lstStyle>
              <a:p>
                <a:pPr eaLnBrk="1" hangingPunct="1">
                  <a:spcBef>
                    <a:spcPts val="1500"/>
                  </a:spcBef>
                  <a:buClrTx/>
                  <a:buFontTx/>
                  <a:buNone/>
                </a:pP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de-DE" altLang="de-DE" sz="2400" b="1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de-DE" altLang="de-DE" sz="2400" b="1" i="1" dirty="0" smtClean="0">
                            <a:latin typeface="Cambria Math"/>
                          </a:rPr>
                          <m:t>𝑩</m:t>
                        </m:r>
                      </m:e>
                    </m:acc>
                    <m:r>
                      <a:rPr lang="de-DE" altLang="de-DE" sz="2400" b="1" i="1" baseline="-25000" dirty="0" smtClean="0">
                        <a:latin typeface="Cambria Math"/>
                      </a:rPr>
                      <m:t> </m:t>
                    </m:r>
                    <m:r>
                      <a:rPr lang="de-DE" altLang="de-DE" sz="2400" b="1" i="1" baseline="-25000" dirty="0" smtClean="0">
                        <a:latin typeface="Cambria Math"/>
                      </a:rPr>
                      <m:t>𝒔𝒑𝒖𝒍𝒆</m:t>
                    </m:r>
                  </m:oMath>
                </a14:m>
                <a:r>
                  <a:rPr lang="de-DE" altLang="de-DE" sz="2400" b="1" baseline="-25000" dirty="0" smtClean="0"/>
                  <a:t> </a:t>
                </a:r>
                <a:r>
                  <a:rPr lang="de-DE" altLang="de-DE" sz="2400" b="1" dirty="0" smtClean="0"/>
                  <a:t>&gt; 0</a:t>
                </a:r>
                <a:endParaRPr lang="de-DE" altLang="de-DE" sz="2400" b="1" dirty="0"/>
              </a:p>
            </p:txBody>
          </p:sp>
        </mc:Choice>
        <mc:Fallback xmlns="">
          <p:sp>
            <p:nvSpPr>
              <p:cNvPr id="56" name="Text 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78269" y="2886506"/>
                <a:ext cx="1668462" cy="475388"/>
              </a:xfrm>
              <a:prstGeom prst="rect">
                <a:avLst/>
              </a:prstGeom>
              <a:blipFill rotWithShape="1">
                <a:blip r:embed="rId3"/>
                <a:stretch>
                  <a:fillRect l="-1095" t="-6494" b="-3116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 Box 42"/>
          <p:cNvSpPr txBox="1">
            <a:spLocks noChangeArrowheads="1"/>
          </p:cNvSpPr>
          <p:nvPr/>
        </p:nvSpPr>
        <p:spPr bwMode="auto">
          <a:xfrm>
            <a:off x="7356850" y="4195763"/>
            <a:ext cx="15240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i="1" dirty="0" err="1" smtClean="0"/>
              <a:t>B</a:t>
            </a:r>
            <a:r>
              <a:rPr lang="de-DE" altLang="de-DE" sz="2400" i="1" baseline="-25000" dirty="0" err="1" smtClean="0"/>
              <a:t>spule</a:t>
            </a:r>
            <a:r>
              <a:rPr lang="de-DE" altLang="de-DE" sz="2400" dirty="0" smtClean="0">
                <a:cs typeface="Arial" charset="0"/>
              </a:rPr>
              <a:t> &gt; </a:t>
            </a:r>
            <a:r>
              <a:rPr lang="de-DE" altLang="de-DE" sz="24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09419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206" name="Text Box 42"/>
              <p:cNvSpPr txBox="1">
                <a:spLocks noChangeArrowheads="1"/>
              </p:cNvSpPr>
              <p:nvPr/>
            </p:nvSpPr>
            <p:spPr bwMode="auto">
              <a:xfrm>
                <a:off x="467544" y="2132856"/>
                <a:ext cx="1668462" cy="475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 eaLnBrk="0" hangingPunct="0">
                  <a:spcBef>
                    <a:spcPts val="7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8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1pPr>
                <a:lvl2pPr eaLnBrk="0" hangingPunct="0"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2pPr>
                <a:lvl3pPr eaLnBrk="0" hangingPunct="0">
                  <a:spcBef>
                    <a:spcPts val="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3pPr>
                <a:lvl4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4pPr>
                <a:lvl5pPr eaLnBrk="0" hangingPunct="0">
                  <a:spcBef>
                    <a:spcPts val="45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5pPr>
                <a:lvl6pPr marL="25146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6pPr>
                <a:lvl7pPr marL="29718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7pPr>
                <a:lvl8pPr marL="34290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8pPr>
                <a:lvl9pPr marL="3886200" indent="-228600" defTabSz="449263" eaLnBrk="0" fontAlgn="base" hangingPunct="0">
                  <a:spcBef>
                    <a:spcPts val="45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Microsoft YaHei" charset="-122"/>
                  </a:defRPr>
                </a:lvl9pPr>
              </a:lstStyle>
              <a:p>
                <a:pPr eaLnBrk="1" hangingPunct="1">
                  <a:spcBef>
                    <a:spcPts val="1500"/>
                  </a:spcBef>
                  <a:buClrTx/>
                  <a:buFontTx/>
                  <a:buNone/>
                </a:pP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de-DE" altLang="de-DE" sz="240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de-DE" altLang="de-DE" sz="2400" b="0" i="1" dirty="0" smtClean="0">
                            <a:latin typeface="Cambria Math"/>
                          </a:rPr>
                          <m:t>𝐵</m:t>
                        </m:r>
                      </m:e>
                    </m:acc>
                    <m:r>
                      <a:rPr lang="de-DE" altLang="de-DE" sz="2400" i="1" baseline="-25000" dirty="0" smtClean="0">
                        <a:latin typeface="Cambria Math"/>
                      </a:rPr>
                      <m:t> </m:t>
                    </m:r>
                    <m:r>
                      <a:rPr lang="de-DE" altLang="de-DE" sz="2400" b="0" i="1" baseline="-25000" dirty="0" smtClean="0">
                        <a:latin typeface="Cambria Math"/>
                      </a:rPr>
                      <m:t>𝑠𝑝𝑢𝑙𝑒</m:t>
                    </m:r>
                  </m:oMath>
                </a14:m>
                <a:r>
                  <a:rPr lang="de-DE" altLang="de-DE" sz="2400" baseline="-25000" dirty="0" smtClean="0"/>
                  <a:t> </a:t>
                </a:r>
                <a:r>
                  <a:rPr lang="de-DE" altLang="de-DE" sz="2400" dirty="0" smtClean="0"/>
                  <a:t>&gt; 0</a:t>
                </a:r>
                <a:endParaRPr lang="de-DE" altLang="de-DE" sz="2400" dirty="0"/>
              </a:p>
            </p:txBody>
          </p:sp>
        </mc:Choice>
        <mc:Fallback xmlns="">
          <p:sp>
            <p:nvSpPr>
              <p:cNvPr id="8206" name="Text 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7544" y="2132856"/>
                <a:ext cx="1668462" cy="475388"/>
              </a:xfrm>
              <a:prstGeom prst="rect">
                <a:avLst/>
              </a:prstGeom>
              <a:blipFill rotWithShape="1">
                <a:blip r:embed="rId3"/>
                <a:stretch>
                  <a:fillRect l="-1099" t="-6410" b="-2948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07" name="Text Box 43"/>
          <p:cNvSpPr txBox="1">
            <a:spLocks noChangeArrowheads="1"/>
          </p:cNvSpPr>
          <p:nvPr/>
        </p:nvSpPr>
        <p:spPr bwMode="auto">
          <a:xfrm>
            <a:off x="2627784" y="2132856"/>
            <a:ext cx="1872208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b="1" dirty="0">
                <a:latin typeface="Symbol" pitchFamily="16" charset="2"/>
              </a:rPr>
              <a:t></a:t>
            </a:r>
            <a:r>
              <a:rPr lang="de-DE" altLang="de-DE" sz="2400" dirty="0">
                <a:latin typeface="Symbol" pitchFamily="16" charset="2"/>
              </a:rPr>
              <a:t> </a:t>
            </a:r>
            <a:r>
              <a:rPr lang="de-DE" altLang="de-DE" sz="2400" dirty="0" smtClean="0">
                <a:latin typeface="Symbol" pitchFamily="16" charset="2"/>
              </a:rPr>
              <a:t>  </a:t>
            </a:r>
            <a:r>
              <a:rPr lang="de-DE" altLang="de-DE" sz="2400" i="1" dirty="0" err="1" smtClean="0"/>
              <a:t>E</a:t>
            </a:r>
            <a:r>
              <a:rPr lang="de-DE" altLang="de-DE" sz="2400" i="1" baseline="-25000" dirty="0" err="1" smtClean="0"/>
              <a:t>ind</a:t>
            </a:r>
            <a:r>
              <a:rPr lang="de-DE" altLang="de-DE" sz="2400" dirty="0" smtClean="0"/>
              <a:t> &gt; 0</a:t>
            </a:r>
            <a:endParaRPr lang="de-DE" altLang="de-DE" sz="2400" dirty="0"/>
          </a:p>
        </p:txBody>
      </p:sp>
      <p:sp>
        <p:nvSpPr>
          <p:cNvPr id="8213" name="Text Box 43"/>
          <p:cNvSpPr txBox="1">
            <a:spLocks noChangeArrowheads="1"/>
          </p:cNvSpPr>
          <p:nvPr/>
        </p:nvSpPr>
        <p:spPr bwMode="auto">
          <a:xfrm>
            <a:off x="395982" y="2996952"/>
            <a:ext cx="8712522" cy="735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lnSpc>
                <a:spcPts val="2500"/>
              </a:lnSpc>
              <a:spcBef>
                <a:spcPts val="600"/>
              </a:spcBef>
              <a:buClrTx/>
              <a:buFontTx/>
              <a:buNone/>
            </a:pPr>
            <a:r>
              <a:rPr lang="de-DE" altLang="de-DE" sz="2400" dirty="0" smtClean="0">
                <a:solidFill>
                  <a:schemeClr val="tx1"/>
                </a:solidFill>
              </a:rPr>
              <a:t>Die Feldlinien dieses elektrischen Feldes bilden einen </a:t>
            </a:r>
            <a:r>
              <a:rPr lang="de-DE" altLang="de-DE" sz="2400" dirty="0" smtClean="0">
                <a:solidFill>
                  <a:srgbClr val="FF0000"/>
                </a:solidFill>
              </a:rPr>
              <a:t>geschlossenen Kreis </a:t>
            </a:r>
            <a:r>
              <a:rPr lang="de-DE" altLang="de-DE" sz="2400" dirty="0" smtClean="0">
                <a:solidFill>
                  <a:schemeClr val="tx1"/>
                </a:solidFill>
              </a:rPr>
              <a:t>und haben keinen Anfang und kein Ende. </a:t>
            </a:r>
          </a:p>
        </p:txBody>
      </p:sp>
      <p:sp>
        <p:nvSpPr>
          <p:cNvPr id="67" name="Text Box 43"/>
          <p:cNvSpPr txBox="1">
            <a:spLocks noChangeArrowheads="1"/>
          </p:cNvSpPr>
          <p:nvPr/>
        </p:nvSpPr>
        <p:spPr bwMode="auto">
          <a:xfrm>
            <a:off x="325816" y="1124744"/>
            <a:ext cx="8712522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dirty="0" smtClean="0">
                <a:solidFill>
                  <a:schemeClr val="tx1"/>
                </a:solidFill>
              </a:rPr>
              <a:t>Solange sich ein Magnetfeld zeitlich ändert, wird ein </a:t>
            </a:r>
            <a:r>
              <a:rPr lang="de-DE" altLang="de-DE" sz="2400" dirty="0" smtClean="0">
                <a:solidFill>
                  <a:srgbClr val="FF0000"/>
                </a:solidFill>
              </a:rPr>
              <a:t>kreisförmiges</a:t>
            </a:r>
            <a:r>
              <a:rPr lang="de-DE" altLang="de-DE" sz="2400" dirty="0" smtClean="0">
                <a:solidFill>
                  <a:schemeClr val="tx1"/>
                </a:solidFill>
              </a:rPr>
              <a:t> elektrisches Feld erzeugt:</a:t>
            </a:r>
            <a:endParaRPr lang="de-DE" altLang="de-DE" sz="2400" dirty="0">
              <a:solidFill>
                <a:schemeClr val="tx1"/>
              </a:solidFill>
            </a:endParaRPr>
          </a:p>
        </p:txBody>
      </p:sp>
      <p:sp>
        <p:nvSpPr>
          <p:cNvPr id="68" name="Text Box 43"/>
          <p:cNvSpPr txBox="1">
            <a:spLocks noChangeArrowheads="1"/>
          </p:cNvSpPr>
          <p:nvPr/>
        </p:nvSpPr>
        <p:spPr bwMode="auto">
          <a:xfrm>
            <a:off x="395982" y="5805264"/>
            <a:ext cx="8712522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dirty="0" smtClean="0">
                <a:solidFill>
                  <a:schemeClr val="tx1"/>
                </a:solidFill>
              </a:rPr>
              <a:t>Diese Art des elektrischen Feldes wird </a:t>
            </a:r>
            <a:r>
              <a:rPr lang="de-DE" altLang="de-DE" sz="2400" dirty="0" smtClean="0">
                <a:solidFill>
                  <a:srgbClr val="FF0000"/>
                </a:solidFill>
              </a:rPr>
              <a:t>Wirbelfeld</a:t>
            </a:r>
            <a:r>
              <a:rPr lang="de-DE" altLang="de-DE" sz="2400" dirty="0" smtClean="0">
                <a:solidFill>
                  <a:schemeClr val="tx1"/>
                </a:solidFill>
              </a:rPr>
              <a:t> genannt.</a:t>
            </a:r>
          </a:p>
        </p:txBody>
      </p:sp>
      <p:cxnSp>
        <p:nvCxnSpPr>
          <p:cNvPr id="6" name="Gerade Verbindung mit Pfeil 5"/>
          <p:cNvCxnSpPr>
            <a:stCxn id="2" idx="2"/>
            <a:endCxn id="2" idx="2"/>
          </p:cNvCxnSpPr>
          <p:nvPr/>
        </p:nvCxnSpPr>
        <p:spPr bwMode="auto">
          <a:xfrm>
            <a:off x="2339752" y="4761148"/>
            <a:ext cx="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7" name="Gruppieren 16"/>
          <p:cNvGrpSpPr/>
          <p:nvPr/>
        </p:nvGrpSpPr>
        <p:grpSpPr>
          <a:xfrm>
            <a:off x="2339752" y="3933056"/>
            <a:ext cx="722158" cy="1656184"/>
            <a:chOff x="2339752" y="3933056"/>
            <a:chExt cx="722158" cy="1656184"/>
          </a:xfrm>
        </p:grpSpPr>
        <p:sp>
          <p:nvSpPr>
            <p:cNvPr id="2" name="Ellipse 1"/>
            <p:cNvSpPr/>
            <p:nvPr/>
          </p:nvSpPr>
          <p:spPr bwMode="auto">
            <a:xfrm>
              <a:off x="2339752" y="3933056"/>
              <a:ext cx="720080" cy="1656184"/>
            </a:xfrm>
            <a:prstGeom prst="ellipse">
              <a:avLst/>
            </a:prstGeom>
            <a:noFill/>
            <a:ln w="28575" cap="sq">
              <a:solidFill>
                <a:srgbClr val="FF0000"/>
              </a:solidFill>
              <a:miter lim="800000"/>
              <a:headEnd/>
              <a:tailEnd/>
            </a:ln>
            <a:effectLst/>
            <a:scene3d>
              <a:camera prst="orthographicFront">
                <a:rot lat="21301133" lon="21298852" rev="26212"/>
              </a:camera>
              <a:lightRig rig="threePt" dir="t"/>
            </a:scene3d>
            <a:extLst/>
          </p:spPr>
          <p:txBody>
            <a:bodyPr wrap="none" rtlCol="0" anchor="ctr"/>
            <a:lstStyle/>
            <a:p>
              <a:pPr algn="ctr"/>
              <a:endParaRPr lang="de-DE"/>
            </a:p>
          </p:txBody>
        </p:sp>
        <p:cxnSp>
          <p:nvCxnSpPr>
            <p:cNvPr id="9" name="Gerade Verbindung mit Pfeil 8"/>
            <p:cNvCxnSpPr/>
            <p:nvPr/>
          </p:nvCxnSpPr>
          <p:spPr bwMode="auto">
            <a:xfrm flipV="1">
              <a:off x="2339752" y="4424141"/>
              <a:ext cx="36004" cy="144016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6" name="Gerade Verbindung mit Pfeil 75"/>
            <p:cNvCxnSpPr/>
            <p:nvPr/>
          </p:nvCxnSpPr>
          <p:spPr bwMode="auto">
            <a:xfrm>
              <a:off x="3061910" y="4761148"/>
              <a:ext cx="0" cy="180020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2" name="Gruppieren 21"/>
          <p:cNvGrpSpPr/>
          <p:nvPr/>
        </p:nvGrpSpPr>
        <p:grpSpPr>
          <a:xfrm>
            <a:off x="1511660" y="4744053"/>
            <a:ext cx="1980220" cy="5937"/>
            <a:chOff x="1511660" y="4744053"/>
            <a:chExt cx="1980220" cy="5937"/>
          </a:xfrm>
        </p:grpSpPr>
        <p:cxnSp>
          <p:nvCxnSpPr>
            <p:cNvPr id="13" name="Gerade Verbindung mit Pfeil 12"/>
            <p:cNvCxnSpPr/>
            <p:nvPr/>
          </p:nvCxnSpPr>
          <p:spPr bwMode="auto">
            <a:xfrm>
              <a:off x="2699792" y="4749990"/>
              <a:ext cx="792088" cy="0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Gerade Verbindung 18"/>
            <p:cNvCxnSpPr/>
            <p:nvPr/>
          </p:nvCxnSpPr>
          <p:spPr bwMode="auto">
            <a:xfrm>
              <a:off x="1907704" y="4749990"/>
              <a:ext cx="792088" cy="0"/>
            </a:xfrm>
            <a:prstGeom prst="line">
              <a:avLst/>
            </a:prstGeom>
            <a:solidFill>
              <a:srgbClr val="00B8FF"/>
            </a:solidFill>
            <a:ln w="19050" cap="flat" cmpd="sng" algn="ctr">
              <a:solidFill>
                <a:srgbClr val="00206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9" name="Gerade Verbindung 88"/>
            <p:cNvCxnSpPr/>
            <p:nvPr/>
          </p:nvCxnSpPr>
          <p:spPr bwMode="auto">
            <a:xfrm>
              <a:off x="1511660" y="4744053"/>
              <a:ext cx="792088" cy="0"/>
            </a:xfrm>
            <a:prstGeom prst="line">
              <a:avLst/>
            </a:prstGeom>
            <a:solidFill>
              <a:srgbClr val="00B8FF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feld 22"/>
              <p:cNvSpPr txBox="1"/>
              <p:nvPr/>
            </p:nvSpPr>
            <p:spPr>
              <a:xfrm>
                <a:off x="1979712" y="3852351"/>
                <a:ext cx="432048" cy="506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de-DE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de-DE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</m:acc>
                    </m:oMath>
                  </m:oMathPara>
                </a14:m>
                <a:endParaRPr lang="de-DE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3" name="Textfeld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3852351"/>
                <a:ext cx="432048" cy="50642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feld 91"/>
              <p:cNvSpPr txBox="1"/>
              <p:nvPr/>
            </p:nvSpPr>
            <p:spPr>
              <a:xfrm>
                <a:off x="3563888" y="4490842"/>
                <a:ext cx="432048" cy="506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de-DE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de-DE" i="1" dirty="0" smtClean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de-DE" b="0" i="1" dirty="0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de-DE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92" name="Textfeld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4490842"/>
                <a:ext cx="432048" cy="506421"/>
              </a:xfrm>
              <a:prstGeom prst="rect">
                <a:avLst/>
              </a:prstGeom>
              <a:blipFill rotWithShape="1">
                <a:blip r:embed="rId5"/>
                <a:stretch>
                  <a:fillRect r="-985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260648"/>
            <a:ext cx="8534400" cy="52772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2800" dirty="0" err="1" smtClean="0">
                <a:latin typeface="Arial" pitchFamily="34" charset="0"/>
                <a:cs typeface="Arial" pitchFamily="34" charset="0"/>
              </a:rPr>
              <a:t>Maxwell‘sche</a:t>
            </a:r>
            <a:r>
              <a:rPr lang="de-DE" altLang="de-DE" sz="2800" dirty="0" smtClean="0">
                <a:latin typeface="Arial" pitchFamily="34" charset="0"/>
                <a:cs typeface="Arial" pitchFamily="34" charset="0"/>
              </a:rPr>
              <a:t> Gleichung - Wirbelfeld</a:t>
            </a:r>
            <a:endParaRPr lang="de-DE" altLang="de-DE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43"/>
          <p:cNvSpPr txBox="1">
            <a:spLocks noChangeArrowheads="1"/>
          </p:cNvSpPr>
          <p:nvPr/>
        </p:nvSpPr>
        <p:spPr bwMode="auto">
          <a:xfrm>
            <a:off x="4512430" y="4518067"/>
            <a:ext cx="2736304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eaLnBrk="0" hangingPunct="0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de-DE" altLang="de-DE" sz="2400" dirty="0" smtClean="0">
                <a:solidFill>
                  <a:schemeClr val="tx1"/>
                </a:solidFill>
              </a:rPr>
              <a:t>Linke-Faust-Regel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Maxwellgleichungen in der Kursstufe - ZPG VI Physik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4C106-E751-461C-A306-6D8B77CD49FF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50198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owerpoint_ZPG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2015-04-05 G8 BP 2016 Physik-Leitperspektiven-pbK-ibK" id="{6D46AD23-E355-604C-B451-29306F04266A}" vid="{4DAB78A5-37DC-6748-8711-6A30687A6D40}"/>
    </a:ext>
  </a:ext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Powerpoint_ZPG</Template>
  <TotalTime>0</TotalTime>
  <Words>578</Words>
  <Application>Microsoft Office PowerPoint</Application>
  <PresentationFormat>Bildschirmpräsentation (4:3)</PresentationFormat>
  <Paragraphs>146</Paragraphs>
  <Slides>18</Slides>
  <Notes>12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19" baseType="lpstr">
      <vt:lpstr>Powerpoint_ZPG</vt:lpstr>
      <vt:lpstr> Maxwellgleichungen in der Kursstufe   ZPG Physik 6 </vt:lpstr>
      <vt:lpstr>Maxwellgleichungen im Basisfach </vt:lpstr>
      <vt:lpstr>Maxwellgleichungen im Leistungsfach </vt:lpstr>
      <vt:lpstr>Maxwellgleichungen in der Kursstufe </vt:lpstr>
      <vt:lpstr>Maxwellgleichungen in der Kursstufe </vt:lpstr>
      <vt:lpstr>Erklärung des Thomson‘schen Ringversuchs</vt:lpstr>
      <vt:lpstr>Erklärung des Thomson‘schen Ringversuchs</vt:lpstr>
      <vt:lpstr>Thomson‘scher Ringversuch - Einschaltvorgang</vt:lpstr>
      <vt:lpstr>Maxwell‘sche Gleichung - Wirbelfeld</vt:lpstr>
      <vt:lpstr>Maxwell‘sche Gleichung - Wirbelfeld</vt:lpstr>
      <vt:lpstr>PowerPoint-Präsentation</vt:lpstr>
      <vt:lpstr>Thomson‘scher Ringversuch - Abstoßung</vt:lpstr>
      <vt:lpstr>Thomson‘scher Ringversuch – konstanter Stromfluss </vt:lpstr>
      <vt:lpstr>PowerPoint-Präsentation</vt:lpstr>
      <vt:lpstr>PowerPoint-Präsentation</vt:lpstr>
      <vt:lpstr>PowerPoint-Präsentation</vt:lpstr>
      <vt:lpstr>Thomson‘scher Ringversuch – konstanter Stromfluss </vt:lpstr>
      <vt:lpstr>Anwendung Linke Faustregel des Induktionsgesetzes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Gesundheitsprävention Vermeidung von Hörschäden</dc:title>
  <dc:subject>PowerPoint-Präsentation</dc:subject>
  <dc:creator>Dr. Markus Ziegler</dc:creator>
  <cp:lastModifiedBy>Markus Ziegler</cp:lastModifiedBy>
  <cp:revision>982</cp:revision>
  <cp:lastPrinted>2018-10-10T10:58:27Z</cp:lastPrinted>
  <dcterms:created xsi:type="dcterms:W3CDTF">2015-12-07T07:50:25Z</dcterms:created>
  <dcterms:modified xsi:type="dcterms:W3CDTF">2020-08-07T07:51:55Z</dcterms:modified>
</cp:coreProperties>
</file>