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41" r:id="rId1"/>
  </p:sldMasterIdLst>
  <p:notesMasterIdLst>
    <p:notesMasterId r:id="rId20"/>
  </p:notesMasterIdLst>
  <p:handoutMasterIdLst>
    <p:handoutMasterId r:id="rId21"/>
  </p:handoutMasterIdLst>
  <p:sldIdLst>
    <p:sldId id="258" r:id="rId2"/>
    <p:sldId id="464" r:id="rId3"/>
    <p:sldId id="465" r:id="rId4"/>
    <p:sldId id="466" r:id="rId5"/>
    <p:sldId id="467" r:id="rId6"/>
    <p:sldId id="472" r:id="rId7"/>
    <p:sldId id="473" r:id="rId8"/>
    <p:sldId id="474" r:id="rId9"/>
    <p:sldId id="483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68" r:id="rId19"/>
  </p:sldIdLst>
  <p:sldSz cx="9144000" cy="6858000" type="screen4x3"/>
  <p:notesSz cx="6864350" cy="99964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2F2F"/>
    <a:srgbClr val="008000"/>
    <a:srgbClr val="6600FF"/>
    <a:srgbClr val="FFFF99"/>
    <a:srgbClr val="99CC00"/>
    <a:srgbClr val="CCFF33"/>
    <a:srgbClr val="FFCC66"/>
    <a:srgbClr val="00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93617" autoAdjust="0"/>
  </p:normalViewPr>
  <p:slideViewPr>
    <p:cSldViewPr>
      <p:cViewPr>
        <p:scale>
          <a:sx n="110" d="100"/>
          <a:sy n="110" d="100"/>
        </p:scale>
        <p:origin x="-1142" y="730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4064" y="583137"/>
            <a:ext cx="1029560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44063" y="9330063"/>
            <a:ext cx="2384159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1591" y="9330063"/>
            <a:ext cx="600577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9300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4066" y="4748337"/>
            <a:ext cx="4576233" cy="44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703" y="284796"/>
            <a:ext cx="600577" cy="15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75042" cy="50038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C39A94-BB49-4A1C-8A37-F493EBF4A9EF}" type="slidenum">
              <a:rPr lang="de-DE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6E1E88-FD29-4B30-AA5B-185D4D1A0D47}" type="slidenum">
              <a:rPr lang="de-DE" altLang="de-DE" smtClean="0"/>
              <a:pPr eaLnBrk="1" hangingPunct="1">
                <a:spcBef>
                  <a:spcPct val="0"/>
                </a:spcBef>
              </a:pPr>
              <a:t>15</a:t>
            </a:fld>
            <a:endParaRPr lang="de-DE" altLang="de-DE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898568" y="239687"/>
            <a:ext cx="166712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7B89E1-1409-4CE3-9387-6E3F35D6EA44}" type="slidenum">
              <a:rPr lang="de-DE" altLang="de-DE" smtClean="0"/>
              <a:pPr eaLnBrk="1" hangingPunct="1">
                <a:spcBef>
                  <a:spcPct val="0"/>
                </a:spcBef>
              </a:pPr>
              <a:t>16</a:t>
            </a:fld>
            <a:endParaRPr lang="de-DE" altLang="de-DE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10943" y="239687"/>
            <a:ext cx="154337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31D419-12B2-4CEF-AE3D-031B1F6B8D4E}" type="slidenum">
              <a:rPr lang="de-DE" altLang="de-DE" smtClean="0"/>
              <a:pPr eaLnBrk="1" hangingPunct="1">
                <a:spcBef>
                  <a:spcPct val="0"/>
                </a:spcBef>
              </a:pPr>
              <a:t>17</a:t>
            </a:fld>
            <a:endParaRPr lang="de-DE" altLang="de-DE" smtClean="0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FCB339-531D-4DFF-93A2-49228EC7C8A7}" type="slidenum">
              <a:rPr lang="de-DE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788FEE-44EE-4832-92F4-15970BFC8882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EDC2AC-2997-469D-9D5B-F3C670B8BE87}" type="slidenum">
              <a:rPr lang="de-DE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453D29-48F2-4DA5-A6BE-C22804429D90}" type="slidenum">
              <a:rPr lang="de-DE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47EAB7-B8B6-4483-BBFB-9CCB7A9665D0}" type="slidenum">
              <a:rPr lang="de-DE" altLang="de-DE" smtClean="0"/>
              <a:pPr eaLnBrk="1" hangingPunct="1">
                <a:spcBef>
                  <a:spcPct val="0"/>
                </a:spcBef>
              </a:pPr>
              <a:t>11</a:t>
            </a:fld>
            <a:endParaRPr lang="de-DE" altLang="de-DE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973C3A-A934-4D86-88F9-A88D76DBC1BA}" type="slidenum">
              <a:rPr lang="de-DE" altLang="de-DE" smtClean="0"/>
              <a:pPr eaLnBrk="1" hangingPunct="1">
                <a:spcBef>
                  <a:spcPct val="0"/>
                </a:spcBef>
              </a:pPr>
              <a:t>12</a:t>
            </a:fld>
            <a:endParaRPr lang="de-DE" altLang="de-DE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02BBDD-1E74-443C-9464-8C4A3F28972F}" type="slidenum">
              <a:rPr lang="de-DE" altLang="de-DE" smtClean="0"/>
              <a:pPr eaLnBrk="1" hangingPunct="1"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981924" y="239687"/>
            <a:ext cx="83356" cy="2000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5pPr>
            <a:lvl6pPr marL="2649383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6pPr>
            <a:lvl7pPr marL="3131088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7pPr>
            <a:lvl8pPr marL="3612794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8pPr>
            <a:lvl9pPr marL="4094500" indent="-240853" defTabSz="47334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63412" algn="l"/>
                <a:tab pos="1926824" algn="l"/>
                <a:tab pos="2890236" algn="l"/>
                <a:tab pos="3853647" algn="l"/>
                <a:tab pos="4817059" algn="l"/>
                <a:tab pos="5780471" algn="l"/>
                <a:tab pos="6743883" algn="l"/>
                <a:tab pos="7707295" algn="l"/>
                <a:tab pos="8670707" algn="l"/>
                <a:tab pos="9634118" algn="l"/>
                <a:tab pos="10597530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FF323C-881D-4BC3-A155-9D6C4F0EB1AD}" type="slidenum">
              <a:rPr lang="de-DE" altLang="de-DE" smtClean="0"/>
              <a:pPr eaLnBrk="1" hangingPunct="1">
                <a:spcBef>
                  <a:spcPct val="0"/>
                </a:spcBef>
              </a:pPr>
              <a:t>14</a:t>
            </a:fld>
            <a:endParaRPr lang="de-DE" altLang="de-DE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96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247" y="4748332"/>
            <a:ext cx="5033857" cy="449842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C106-E751-461C-A306-6D8B77CD49F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66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  <p:sldLayoutId id="214748374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ichinger-schallpegelmesser.de/72_maxwellgleichungen_zusammenfassung_zg.docx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luringversuch.f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600400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/>
            </a:r>
            <a:br>
              <a:rPr lang="de-DE" altLang="de-DE" b="1" dirty="0" smtClean="0"/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Maxwellgleichungen</a:t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in der Kursstufe </a:t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b="1" dirty="0" smtClean="0">
                <a:latin typeface="Arial" pitchFamily="34" charset="0"/>
                <a:cs typeface="Arial" pitchFamily="34" charset="0"/>
              </a:rPr>
              <a:t>ZPG Physik 6</a:t>
            </a:r>
            <a:r>
              <a:rPr lang="de-DE" altLang="de-DE" b="1" dirty="0" smtClean="0"/>
              <a:t/>
            </a:r>
            <a:br>
              <a:rPr lang="de-DE" altLang="de-DE" b="1" dirty="0" smtClean="0"/>
            </a:br>
            <a:endParaRPr lang="de-DE" altLang="de-DE" b="1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12485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Dr. Rolf </a:t>
            </a:r>
            <a:r>
              <a:rPr lang="de-DE" dirty="0" err="1" smtClean="0"/>
              <a:t>Piffer</a:t>
            </a:r>
            <a:r>
              <a:rPr lang="de-DE" dirty="0" smtClean="0"/>
              <a:t> und Dr. Markus Ziegler</a:t>
            </a:r>
            <a:br>
              <a:rPr lang="de-DE" dirty="0" smtClean="0"/>
            </a:br>
            <a:r>
              <a:rPr lang="de-DE" dirty="0" smtClean="0"/>
              <a:t>Letzte Änderungen: 08.05.2020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782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2"/>
          <p:cNvSpPr>
            <a:spLocks noChangeArrowheads="1"/>
          </p:cNvSpPr>
          <p:nvPr/>
        </p:nvSpPr>
        <p:spPr bwMode="auto">
          <a:xfrm>
            <a:off x="914400" y="3886200"/>
            <a:ext cx="5221288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5180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5198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5202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203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5199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5200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201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5181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5192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5196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197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5193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5194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195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5182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5186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5190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191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5187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5188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5189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5183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5184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85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26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7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8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9" name="Line 31"/>
          <p:cNvSpPr>
            <a:spLocks noChangeShapeType="1"/>
          </p:cNvSpPr>
          <p:nvPr/>
        </p:nvSpPr>
        <p:spPr bwMode="auto">
          <a:xfrm>
            <a:off x="330364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Line 33"/>
          <p:cNvSpPr>
            <a:spLocks noChangeShapeType="1"/>
          </p:cNvSpPr>
          <p:nvPr/>
        </p:nvSpPr>
        <p:spPr bwMode="auto">
          <a:xfrm>
            <a:off x="1254125" y="2309813"/>
            <a:ext cx="19050" cy="814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132" name="Group 34"/>
          <p:cNvGrpSpPr>
            <a:grpSpLocks/>
          </p:cNvGrpSpPr>
          <p:nvPr/>
        </p:nvGrpSpPr>
        <p:grpSpPr bwMode="auto">
          <a:xfrm>
            <a:off x="611188" y="2819400"/>
            <a:ext cx="635000" cy="823913"/>
            <a:chOff x="385" y="1776"/>
            <a:chExt cx="400" cy="519"/>
          </a:xfrm>
        </p:grpSpPr>
        <p:sp>
          <p:nvSpPr>
            <p:cNvPr id="5178" name="Line 35"/>
            <p:cNvSpPr>
              <a:spLocks noChangeShapeType="1"/>
            </p:cNvSpPr>
            <p:nvPr/>
          </p:nvSpPr>
          <p:spPr bwMode="auto">
            <a:xfrm flipV="1">
              <a:off x="681" y="1811"/>
              <a:ext cx="0" cy="374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9" name="Text Box 36"/>
            <p:cNvSpPr txBox="1">
              <a:spLocks noChangeArrowheads="1"/>
            </p:cNvSpPr>
            <p:nvPr/>
          </p:nvSpPr>
          <p:spPr bwMode="auto">
            <a:xfrm>
              <a:off x="385" y="1776"/>
              <a:ext cx="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de-DE" altLang="de-DE" sz="2400">
                  <a:latin typeface="Times New Roman" pitchFamily="16" charset="0"/>
                </a:rPr>
                <a:t>I</a:t>
              </a:r>
              <a:r>
                <a:rPr lang="de-DE" altLang="de-DE" sz="2400"/>
                <a:t>	</a:t>
              </a:r>
            </a:p>
          </p:txBody>
        </p:sp>
      </p:grpSp>
      <p:grpSp>
        <p:nvGrpSpPr>
          <p:cNvPr id="5133" name="Group 37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5174" name="Line 38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5" name="Line 39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6" name="Line 40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7" name="Line 41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37" name="Oval 45"/>
          <p:cNvSpPr>
            <a:spLocks noChangeArrowheads="1"/>
          </p:cNvSpPr>
          <p:nvPr/>
        </p:nvSpPr>
        <p:spPr bwMode="auto">
          <a:xfrm>
            <a:off x="4467225" y="3309938"/>
            <a:ext cx="876300" cy="2376487"/>
          </a:xfrm>
          <a:prstGeom prst="ellipse">
            <a:avLst/>
          </a:prstGeom>
          <a:noFill/>
          <a:ln w="381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5138" name="Line 46"/>
          <p:cNvSpPr>
            <a:spLocks noChangeShapeType="1"/>
          </p:cNvSpPr>
          <p:nvPr/>
        </p:nvSpPr>
        <p:spPr bwMode="auto">
          <a:xfrm flipV="1">
            <a:off x="4492625" y="4378325"/>
            <a:ext cx="1588" cy="219075"/>
          </a:xfrm>
          <a:prstGeom prst="line">
            <a:avLst/>
          </a:prstGeom>
          <a:noFill/>
          <a:ln w="648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139" name="Group 47"/>
          <p:cNvGrpSpPr>
            <a:grpSpLocks/>
          </p:cNvGrpSpPr>
          <p:nvPr/>
        </p:nvGrpSpPr>
        <p:grpSpPr bwMode="auto">
          <a:xfrm>
            <a:off x="3576638" y="3276600"/>
            <a:ext cx="874712" cy="2374900"/>
            <a:chOff x="2253" y="2064"/>
            <a:chExt cx="551" cy="1496"/>
          </a:xfrm>
        </p:grpSpPr>
        <p:grpSp>
          <p:nvGrpSpPr>
            <p:cNvPr id="5170" name="Group 48"/>
            <p:cNvGrpSpPr>
              <a:grpSpLocks/>
            </p:cNvGrpSpPr>
            <p:nvPr/>
          </p:nvGrpSpPr>
          <p:grpSpPr bwMode="auto">
            <a:xfrm>
              <a:off x="2253" y="2064"/>
              <a:ext cx="551" cy="1496"/>
              <a:chOff x="2253" y="2064"/>
              <a:chExt cx="551" cy="1496"/>
            </a:xfrm>
          </p:grpSpPr>
          <p:sp>
            <p:nvSpPr>
              <p:cNvPr id="5172" name="Oval 49"/>
              <p:cNvSpPr>
                <a:spLocks noChangeArrowheads="1"/>
              </p:cNvSpPr>
              <p:nvPr/>
            </p:nvSpPr>
            <p:spPr bwMode="auto">
              <a:xfrm>
                <a:off x="2253" y="2064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5173" name="Rectangle 50"/>
              <p:cNvSpPr>
                <a:spLocks noChangeArrowheads="1"/>
              </p:cNvSpPr>
              <p:nvPr/>
            </p:nvSpPr>
            <p:spPr bwMode="auto">
              <a:xfrm>
                <a:off x="2571" y="2427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 flipV="1">
              <a:off x="2253" y="2744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140" name="Group 52"/>
          <p:cNvGrpSpPr>
            <a:grpSpLocks/>
          </p:cNvGrpSpPr>
          <p:nvPr/>
        </p:nvGrpSpPr>
        <p:grpSpPr bwMode="auto">
          <a:xfrm>
            <a:off x="2568575" y="3276600"/>
            <a:ext cx="874713" cy="2374900"/>
            <a:chOff x="1618" y="2064"/>
            <a:chExt cx="551" cy="1496"/>
          </a:xfrm>
        </p:grpSpPr>
        <p:grpSp>
          <p:nvGrpSpPr>
            <p:cNvPr id="5166" name="Group 53"/>
            <p:cNvGrpSpPr>
              <a:grpSpLocks/>
            </p:cNvGrpSpPr>
            <p:nvPr/>
          </p:nvGrpSpPr>
          <p:grpSpPr bwMode="auto">
            <a:xfrm>
              <a:off x="1618" y="2064"/>
              <a:ext cx="551" cy="1496"/>
              <a:chOff x="1618" y="2064"/>
              <a:chExt cx="551" cy="1496"/>
            </a:xfrm>
          </p:grpSpPr>
          <p:sp>
            <p:nvSpPr>
              <p:cNvPr id="5168" name="Oval 54"/>
              <p:cNvSpPr>
                <a:spLocks noChangeArrowheads="1"/>
              </p:cNvSpPr>
              <p:nvPr/>
            </p:nvSpPr>
            <p:spPr bwMode="auto">
              <a:xfrm>
                <a:off x="1618" y="2064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5169" name="Rectangle 55"/>
              <p:cNvSpPr>
                <a:spLocks noChangeArrowheads="1"/>
              </p:cNvSpPr>
              <p:nvPr/>
            </p:nvSpPr>
            <p:spPr bwMode="auto">
              <a:xfrm>
                <a:off x="1936" y="2427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5167" name="Line 56"/>
            <p:cNvSpPr>
              <a:spLocks noChangeShapeType="1"/>
            </p:cNvSpPr>
            <p:nvPr/>
          </p:nvSpPr>
          <p:spPr bwMode="auto">
            <a:xfrm flipV="1">
              <a:off x="1618" y="2744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141" name="Group 57"/>
          <p:cNvGrpSpPr>
            <a:grpSpLocks/>
          </p:cNvGrpSpPr>
          <p:nvPr/>
        </p:nvGrpSpPr>
        <p:grpSpPr bwMode="auto">
          <a:xfrm>
            <a:off x="1619250" y="3290888"/>
            <a:ext cx="874713" cy="2374900"/>
            <a:chOff x="1020" y="2073"/>
            <a:chExt cx="551" cy="1496"/>
          </a:xfrm>
        </p:grpSpPr>
        <p:grpSp>
          <p:nvGrpSpPr>
            <p:cNvPr id="5162" name="Group 58"/>
            <p:cNvGrpSpPr>
              <a:grpSpLocks/>
            </p:cNvGrpSpPr>
            <p:nvPr/>
          </p:nvGrpSpPr>
          <p:grpSpPr bwMode="auto">
            <a:xfrm>
              <a:off x="1020" y="2073"/>
              <a:ext cx="551" cy="1496"/>
              <a:chOff x="1020" y="2073"/>
              <a:chExt cx="551" cy="1496"/>
            </a:xfrm>
          </p:grpSpPr>
          <p:sp>
            <p:nvSpPr>
              <p:cNvPr id="5164" name="Oval 59"/>
              <p:cNvSpPr>
                <a:spLocks noChangeArrowheads="1"/>
              </p:cNvSpPr>
              <p:nvPr/>
            </p:nvSpPr>
            <p:spPr bwMode="auto">
              <a:xfrm>
                <a:off x="1020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5165" name="Rectangle 60"/>
              <p:cNvSpPr>
                <a:spLocks noChangeArrowheads="1"/>
              </p:cNvSpPr>
              <p:nvPr/>
            </p:nvSpPr>
            <p:spPr bwMode="auto">
              <a:xfrm>
                <a:off x="1338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5163" name="Line 61"/>
            <p:cNvSpPr>
              <a:spLocks noChangeShapeType="1"/>
            </p:cNvSpPr>
            <p:nvPr/>
          </p:nvSpPr>
          <p:spPr bwMode="auto">
            <a:xfrm flipV="1">
              <a:off x="1020" y="2753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142" name="Group 62"/>
          <p:cNvGrpSpPr>
            <a:grpSpLocks/>
          </p:cNvGrpSpPr>
          <p:nvPr/>
        </p:nvGrpSpPr>
        <p:grpSpPr bwMode="auto">
          <a:xfrm>
            <a:off x="685800" y="3290888"/>
            <a:ext cx="874713" cy="2374900"/>
            <a:chOff x="432" y="2073"/>
            <a:chExt cx="551" cy="1496"/>
          </a:xfrm>
        </p:grpSpPr>
        <p:grpSp>
          <p:nvGrpSpPr>
            <p:cNvPr id="5158" name="Group 63"/>
            <p:cNvGrpSpPr>
              <a:grpSpLocks/>
            </p:cNvGrpSpPr>
            <p:nvPr/>
          </p:nvGrpSpPr>
          <p:grpSpPr bwMode="auto">
            <a:xfrm>
              <a:off x="432" y="2073"/>
              <a:ext cx="551" cy="1496"/>
              <a:chOff x="432" y="2073"/>
              <a:chExt cx="551" cy="1496"/>
            </a:xfrm>
          </p:grpSpPr>
          <p:sp>
            <p:nvSpPr>
              <p:cNvPr id="5160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5161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5159" name="Line 66"/>
            <p:cNvSpPr>
              <a:spLocks noChangeShapeType="1"/>
            </p:cNvSpPr>
            <p:nvPr/>
          </p:nvSpPr>
          <p:spPr bwMode="auto">
            <a:xfrm flipV="1">
              <a:off x="432" y="2753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43" name="Line 72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145" name="Gruppieren 77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5156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157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5146" name="Group 67"/>
          <p:cNvGrpSpPr>
            <a:grpSpLocks/>
          </p:cNvGrpSpPr>
          <p:nvPr/>
        </p:nvGrpSpPr>
        <p:grpSpPr bwMode="auto">
          <a:xfrm>
            <a:off x="5105400" y="3362325"/>
            <a:ext cx="874713" cy="2374900"/>
            <a:chOff x="3216" y="2118"/>
            <a:chExt cx="551" cy="1496"/>
          </a:xfrm>
        </p:grpSpPr>
        <p:grpSp>
          <p:nvGrpSpPr>
            <p:cNvPr id="5152" name="Group 68"/>
            <p:cNvGrpSpPr>
              <a:grpSpLocks/>
            </p:cNvGrpSpPr>
            <p:nvPr/>
          </p:nvGrpSpPr>
          <p:grpSpPr bwMode="auto">
            <a:xfrm>
              <a:off x="3216" y="2118"/>
              <a:ext cx="551" cy="1496"/>
              <a:chOff x="3216" y="2118"/>
              <a:chExt cx="551" cy="1496"/>
            </a:xfrm>
          </p:grpSpPr>
          <p:sp>
            <p:nvSpPr>
              <p:cNvPr id="5154" name="Oval 69"/>
              <p:cNvSpPr>
                <a:spLocks noChangeArrowheads="1"/>
              </p:cNvSpPr>
              <p:nvPr/>
            </p:nvSpPr>
            <p:spPr bwMode="auto">
              <a:xfrm>
                <a:off x="3216" y="2118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5155" name="Rectangle 70"/>
              <p:cNvSpPr>
                <a:spLocks noChangeArrowheads="1"/>
              </p:cNvSpPr>
              <p:nvPr/>
            </p:nvSpPr>
            <p:spPr bwMode="auto">
              <a:xfrm>
                <a:off x="3534" y="2481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5153" name="Line 71"/>
            <p:cNvSpPr>
              <a:spLocks noChangeShapeType="1"/>
            </p:cNvSpPr>
            <p:nvPr/>
          </p:nvSpPr>
          <p:spPr bwMode="auto">
            <a:xfrm flipV="1">
              <a:off x="3216" y="2798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48" name="Text Box 43"/>
          <p:cNvSpPr txBox="1">
            <a:spLocks noChangeArrowheads="1"/>
          </p:cNvSpPr>
          <p:nvPr/>
        </p:nvSpPr>
        <p:spPr bwMode="auto">
          <a:xfrm>
            <a:off x="2130425" y="5876925"/>
            <a:ext cx="24431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>
                <a:solidFill>
                  <a:srgbClr val="FF0000"/>
                </a:solidFill>
              </a:rPr>
              <a:t>E-Wirbelfeld</a:t>
            </a:r>
          </a:p>
        </p:txBody>
      </p:sp>
      <p:cxnSp>
        <p:nvCxnSpPr>
          <p:cNvPr id="5149" name="Gerade Verbindung mit Pfeil 2"/>
          <p:cNvCxnSpPr>
            <a:cxnSpLocks noChangeShapeType="1"/>
          </p:cNvCxnSpPr>
          <p:nvPr/>
        </p:nvCxnSpPr>
        <p:spPr bwMode="auto">
          <a:xfrm flipH="1" flipV="1">
            <a:off x="1260475" y="5686425"/>
            <a:ext cx="1141413" cy="1905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0" name="Gerade Verbindung mit Pfeil 4"/>
          <p:cNvCxnSpPr>
            <a:cxnSpLocks noChangeShapeType="1"/>
          </p:cNvCxnSpPr>
          <p:nvPr/>
        </p:nvCxnSpPr>
        <p:spPr bwMode="auto">
          <a:xfrm flipV="1">
            <a:off x="2716213" y="5686425"/>
            <a:ext cx="142875" cy="1905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Maxwell‘sche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Gleichung - Wirbelfeld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7356850" y="41957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 smtClean="0"/>
              <a:t>B</a:t>
            </a:r>
            <a:r>
              <a:rPr lang="de-DE" altLang="de-DE" sz="2400" i="1" baseline="-25000" dirty="0" err="1" smtClean="0"/>
              <a:t>spule</a:t>
            </a:r>
            <a:r>
              <a:rPr lang="de-DE" altLang="de-DE" sz="2400" dirty="0" smtClean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  <p:sp>
        <p:nvSpPr>
          <p:cNvPr id="97" name="Text Box 43"/>
          <p:cNvSpPr txBox="1">
            <a:spLocks noChangeArrowheads="1"/>
          </p:cNvSpPr>
          <p:nvPr/>
        </p:nvSpPr>
        <p:spPr bwMode="auto">
          <a:xfrm>
            <a:off x="5995913" y="1597298"/>
            <a:ext cx="16271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>
                <a:latin typeface="Symbol" pitchFamily="16" charset="2"/>
              </a:rPr>
              <a:t> 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&gt; 0</a:t>
            </a:r>
            <a:endParaRPr lang="de-DE" altLang="de-DE" sz="2400" dirty="0"/>
          </a:p>
        </p:txBody>
      </p:sp>
      <p:sp>
        <p:nvSpPr>
          <p:cNvPr id="98" name="Text Box 73"/>
          <p:cNvSpPr txBox="1">
            <a:spLocks noChangeArrowheads="1"/>
          </p:cNvSpPr>
          <p:nvPr/>
        </p:nvSpPr>
        <p:spPr bwMode="auto">
          <a:xfrm>
            <a:off x="6206505" y="2232205"/>
            <a:ext cx="1893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>
                <a:latin typeface="Symbol" pitchFamily="16" charset="2"/>
              </a:rPr>
              <a:t>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i="1" dirty="0"/>
              <a:t> </a:t>
            </a:r>
            <a:r>
              <a:rPr lang="de-DE" altLang="de-DE" sz="2400" dirty="0"/>
              <a:t>&gt; 0</a:t>
            </a:r>
          </a:p>
        </p:txBody>
      </p:sp>
      <p:sp>
        <p:nvSpPr>
          <p:cNvPr id="99" name="Text Box 43"/>
          <p:cNvSpPr txBox="1">
            <a:spLocks noChangeArrowheads="1"/>
          </p:cNvSpPr>
          <p:nvPr/>
        </p:nvSpPr>
        <p:spPr bwMode="auto">
          <a:xfrm>
            <a:off x="3898304" y="1597298"/>
            <a:ext cx="2401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Nach Maxwell: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 Box 42"/>
              <p:cNvSpPr txBox="1">
                <a:spLocks noChangeArrowheads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&gt;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100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83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/>
          <p:cNvSpPr>
            <a:spLocks noChangeArrowheads="1"/>
          </p:cNvSpPr>
          <p:nvPr/>
        </p:nvSpPr>
        <p:spPr bwMode="auto">
          <a:xfrm>
            <a:off x="914400" y="3886200"/>
            <a:ext cx="5221288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6210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6228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6232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33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6229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6230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31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6211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6222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6226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27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6223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6224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25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6212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6216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6220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21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6217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6218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6219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6213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6214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15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6150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1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2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3" name="Line 31"/>
          <p:cNvSpPr>
            <a:spLocks noChangeShapeType="1"/>
          </p:cNvSpPr>
          <p:nvPr/>
        </p:nvSpPr>
        <p:spPr bwMode="auto">
          <a:xfrm>
            <a:off x="332902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4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5" name="Line 33"/>
          <p:cNvSpPr>
            <a:spLocks noChangeShapeType="1"/>
          </p:cNvSpPr>
          <p:nvPr/>
        </p:nvSpPr>
        <p:spPr bwMode="auto">
          <a:xfrm>
            <a:off x="1254125" y="2309813"/>
            <a:ext cx="19050" cy="814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156" name="Group 34"/>
          <p:cNvGrpSpPr>
            <a:grpSpLocks/>
          </p:cNvGrpSpPr>
          <p:nvPr/>
        </p:nvGrpSpPr>
        <p:grpSpPr bwMode="auto">
          <a:xfrm>
            <a:off x="611188" y="2819400"/>
            <a:ext cx="635000" cy="823913"/>
            <a:chOff x="385" y="1776"/>
            <a:chExt cx="400" cy="519"/>
          </a:xfrm>
        </p:grpSpPr>
        <p:sp>
          <p:nvSpPr>
            <p:cNvPr id="6208" name="Line 35"/>
            <p:cNvSpPr>
              <a:spLocks noChangeShapeType="1"/>
            </p:cNvSpPr>
            <p:nvPr/>
          </p:nvSpPr>
          <p:spPr bwMode="auto">
            <a:xfrm flipV="1">
              <a:off x="681" y="1811"/>
              <a:ext cx="0" cy="374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" name="Text Box 36"/>
            <p:cNvSpPr txBox="1">
              <a:spLocks noChangeArrowheads="1"/>
            </p:cNvSpPr>
            <p:nvPr/>
          </p:nvSpPr>
          <p:spPr bwMode="auto">
            <a:xfrm>
              <a:off x="385" y="1776"/>
              <a:ext cx="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de-DE" altLang="de-DE" sz="2400">
                  <a:latin typeface="Times New Roman" pitchFamily="16" charset="0"/>
                </a:rPr>
                <a:t>I</a:t>
              </a:r>
              <a:r>
                <a:rPr lang="de-DE" altLang="de-DE" sz="2400"/>
                <a:t>	</a:t>
              </a:r>
            </a:p>
          </p:txBody>
        </p:sp>
      </p:grpSp>
      <p:grpSp>
        <p:nvGrpSpPr>
          <p:cNvPr id="6157" name="Group 37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6204" name="Line 38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5" name="Line 39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6" name="Line 40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7" name="Line 41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59" name="Text Box 43"/>
          <p:cNvSpPr txBox="1">
            <a:spLocks noChangeArrowheads="1"/>
          </p:cNvSpPr>
          <p:nvPr/>
        </p:nvSpPr>
        <p:spPr bwMode="auto">
          <a:xfrm>
            <a:off x="5995913" y="1597298"/>
            <a:ext cx="16271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>
                <a:latin typeface="Symbol" pitchFamily="16" charset="2"/>
              </a:rPr>
              <a:t> 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&gt; 0</a:t>
            </a:r>
            <a:endParaRPr lang="de-DE" altLang="de-DE" sz="2400" dirty="0"/>
          </a:p>
        </p:txBody>
      </p:sp>
      <p:sp>
        <p:nvSpPr>
          <p:cNvPr id="6161" name="Oval 45"/>
          <p:cNvSpPr>
            <a:spLocks noChangeArrowheads="1"/>
          </p:cNvSpPr>
          <p:nvPr/>
        </p:nvSpPr>
        <p:spPr bwMode="auto">
          <a:xfrm>
            <a:off x="4467225" y="3309938"/>
            <a:ext cx="876300" cy="2376487"/>
          </a:xfrm>
          <a:prstGeom prst="ellipse">
            <a:avLst/>
          </a:prstGeom>
          <a:noFill/>
          <a:ln w="381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6162" name="Line 46"/>
          <p:cNvSpPr>
            <a:spLocks noChangeShapeType="1"/>
          </p:cNvSpPr>
          <p:nvPr/>
        </p:nvSpPr>
        <p:spPr bwMode="auto">
          <a:xfrm flipV="1">
            <a:off x="4492625" y="4378325"/>
            <a:ext cx="1588" cy="219075"/>
          </a:xfrm>
          <a:prstGeom prst="line">
            <a:avLst/>
          </a:prstGeom>
          <a:noFill/>
          <a:ln w="648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163" name="Group 47"/>
          <p:cNvGrpSpPr>
            <a:grpSpLocks/>
          </p:cNvGrpSpPr>
          <p:nvPr/>
        </p:nvGrpSpPr>
        <p:grpSpPr bwMode="auto">
          <a:xfrm>
            <a:off x="3576638" y="3276600"/>
            <a:ext cx="874712" cy="2374900"/>
            <a:chOff x="2253" y="2064"/>
            <a:chExt cx="551" cy="1496"/>
          </a:xfrm>
        </p:grpSpPr>
        <p:grpSp>
          <p:nvGrpSpPr>
            <p:cNvPr id="6200" name="Group 48"/>
            <p:cNvGrpSpPr>
              <a:grpSpLocks/>
            </p:cNvGrpSpPr>
            <p:nvPr/>
          </p:nvGrpSpPr>
          <p:grpSpPr bwMode="auto">
            <a:xfrm>
              <a:off x="2253" y="2064"/>
              <a:ext cx="551" cy="1496"/>
              <a:chOff x="2253" y="2064"/>
              <a:chExt cx="551" cy="1496"/>
            </a:xfrm>
          </p:grpSpPr>
          <p:sp>
            <p:nvSpPr>
              <p:cNvPr id="6202" name="Oval 49"/>
              <p:cNvSpPr>
                <a:spLocks noChangeArrowheads="1"/>
              </p:cNvSpPr>
              <p:nvPr/>
            </p:nvSpPr>
            <p:spPr bwMode="auto">
              <a:xfrm>
                <a:off x="2253" y="2064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6203" name="Rectangle 50"/>
              <p:cNvSpPr>
                <a:spLocks noChangeArrowheads="1"/>
              </p:cNvSpPr>
              <p:nvPr/>
            </p:nvSpPr>
            <p:spPr bwMode="auto">
              <a:xfrm>
                <a:off x="2571" y="2427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6201" name="Line 51"/>
            <p:cNvSpPr>
              <a:spLocks noChangeShapeType="1"/>
            </p:cNvSpPr>
            <p:nvPr/>
          </p:nvSpPr>
          <p:spPr bwMode="auto">
            <a:xfrm flipV="1">
              <a:off x="2253" y="2744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64" name="Group 52"/>
          <p:cNvGrpSpPr>
            <a:grpSpLocks/>
          </p:cNvGrpSpPr>
          <p:nvPr/>
        </p:nvGrpSpPr>
        <p:grpSpPr bwMode="auto">
          <a:xfrm>
            <a:off x="2568575" y="3276600"/>
            <a:ext cx="874713" cy="2374900"/>
            <a:chOff x="1618" y="2064"/>
            <a:chExt cx="551" cy="1496"/>
          </a:xfrm>
        </p:grpSpPr>
        <p:grpSp>
          <p:nvGrpSpPr>
            <p:cNvPr id="6196" name="Group 53"/>
            <p:cNvGrpSpPr>
              <a:grpSpLocks/>
            </p:cNvGrpSpPr>
            <p:nvPr/>
          </p:nvGrpSpPr>
          <p:grpSpPr bwMode="auto">
            <a:xfrm>
              <a:off x="1618" y="2064"/>
              <a:ext cx="551" cy="1496"/>
              <a:chOff x="1618" y="2064"/>
              <a:chExt cx="551" cy="1496"/>
            </a:xfrm>
          </p:grpSpPr>
          <p:sp>
            <p:nvSpPr>
              <p:cNvPr id="6198" name="Oval 54"/>
              <p:cNvSpPr>
                <a:spLocks noChangeArrowheads="1"/>
              </p:cNvSpPr>
              <p:nvPr/>
            </p:nvSpPr>
            <p:spPr bwMode="auto">
              <a:xfrm>
                <a:off x="1618" y="2064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6199" name="Rectangle 55"/>
              <p:cNvSpPr>
                <a:spLocks noChangeArrowheads="1"/>
              </p:cNvSpPr>
              <p:nvPr/>
            </p:nvSpPr>
            <p:spPr bwMode="auto">
              <a:xfrm>
                <a:off x="1936" y="2427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6197" name="Line 56"/>
            <p:cNvSpPr>
              <a:spLocks noChangeShapeType="1"/>
            </p:cNvSpPr>
            <p:nvPr/>
          </p:nvSpPr>
          <p:spPr bwMode="auto">
            <a:xfrm flipV="1">
              <a:off x="1618" y="2744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65" name="Group 57"/>
          <p:cNvGrpSpPr>
            <a:grpSpLocks/>
          </p:cNvGrpSpPr>
          <p:nvPr/>
        </p:nvGrpSpPr>
        <p:grpSpPr bwMode="auto">
          <a:xfrm>
            <a:off x="1619250" y="3290888"/>
            <a:ext cx="874713" cy="2374900"/>
            <a:chOff x="1020" y="2073"/>
            <a:chExt cx="551" cy="1496"/>
          </a:xfrm>
        </p:grpSpPr>
        <p:grpSp>
          <p:nvGrpSpPr>
            <p:cNvPr id="6192" name="Group 58"/>
            <p:cNvGrpSpPr>
              <a:grpSpLocks/>
            </p:cNvGrpSpPr>
            <p:nvPr/>
          </p:nvGrpSpPr>
          <p:grpSpPr bwMode="auto">
            <a:xfrm>
              <a:off x="1020" y="2073"/>
              <a:ext cx="551" cy="1496"/>
              <a:chOff x="1020" y="2073"/>
              <a:chExt cx="551" cy="1496"/>
            </a:xfrm>
          </p:grpSpPr>
          <p:sp>
            <p:nvSpPr>
              <p:cNvPr id="6194" name="Oval 59"/>
              <p:cNvSpPr>
                <a:spLocks noChangeArrowheads="1"/>
              </p:cNvSpPr>
              <p:nvPr/>
            </p:nvSpPr>
            <p:spPr bwMode="auto">
              <a:xfrm>
                <a:off x="1020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6195" name="Rectangle 60"/>
              <p:cNvSpPr>
                <a:spLocks noChangeArrowheads="1"/>
              </p:cNvSpPr>
              <p:nvPr/>
            </p:nvSpPr>
            <p:spPr bwMode="auto">
              <a:xfrm>
                <a:off x="1338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6193" name="Line 61"/>
            <p:cNvSpPr>
              <a:spLocks noChangeShapeType="1"/>
            </p:cNvSpPr>
            <p:nvPr/>
          </p:nvSpPr>
          <p:spPr bwMode="auto">
            <a:xfrm flipV="1">
              <a:off x="1020" y="2753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66" name="Group 62"/>
          <p:cNvGrpSpPr>
            <a:grpSpLocks/>
          </p:cNvGrpSpPr>
          <p:nvPr/>
        </p:nvGrpSpPr>
        <p:grpSpPr bwMode="auto">
          <a:xfrm>
            <a:off x="685800" y="3290888"/>
            <a:ext cx="874713" cy="2374900"/>
            <a:chOff x="432" y="2073"/>
            <a:chExt cx="551" cy="1496"/>
          </a:xfrm>
        </p:grpSpPr>
        <p:grpSp>
          <p:nvGrpSpPr>
            <p:cNvPr id="6188" name="Group 63"/>
            <p:cNvGrpSpPr>
              <a:grpSpLocks/>
            </p:cNvGrpSpPr>
            <p:nvPr/>
          </p:nvGrpSpPr>
          <p:grpSpPr bwMode="auto">
            <a:xfrm>
              <a:off x="432" y="2073"/>
              <a:ext cx="551" cy="1496"/>
              <a:chOff x="432" y="2073"/>
              <a:chExt cx="551" cy="1496"/>
            </a:xfrm>
          </p:grpSpPr>
          <p:sp>
            <p:nvSpPr>
              <p:cNvPr id="6190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6191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6189" name="Line 66"/>
            <p:cNvSpPr>
              <a:spLocks noChangeShapeType="1"/>
            </p:cNvSpPr>
            <p:nvPr/>
          </p:nvSpPr>
          <p:spPr bwMode="auto">
            <a:xfrm flipV="1">
              <a:off x="432" y="2753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67" name="Line 72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8" name="Text Box 73"/>
          <p:cNvSpPr txBox="1">
            <a:spLocks noChangeArrowheads="1"/>
          </p:cNvSpPr>
          <p:nvPr/>
        </p:nvSpPr>
        <p:spPr bwMode="auto">
          <a:xfrm>
            <a:off x="6206505" y="2232205"/>
            <a:ext cx="1893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>
                <a:latin typeface="Symbol" pitchFamily="16" charset="2"/>
              </a:rPr>
              <a:t>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i="1" dirty="0"/>
              <a:t> </a:t>
            </a:r>
            <a:r>
              <a:rPr lang="de-DE" altLang="de-DE" sz="2400" dirty="0"/>
              <a:t>&gt; 0</a:t>
            </a:r>
          </a:p>
        </p:txBody>
      </p:sp>
      <p:grpSp>
        <p:nvGrpSpPr>
          <p:cNvPr id="6169" name="Gruppieren 77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6186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6187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6170" name="Group 45"/>
          <p:cNvGrpSpPr>
            <a:grpSpLocks/>
          </p:cNvGrpSpPr>
          <p:nvPr/>
        </p:nvGrpSpPr>
        <p:grpSpPr bwMode="auto">
          <a:xfrm>
            <a:off x="5060950" y="3810000"/>
            <a:ext cx="457200" cy="1141413"/>
            <a:chOff x="3188" y="2400"/>
            <a:chExt cx="288" cy="719"/>
          </a:xfrm>
        </p:grpSpPr>
        <p:sp>
          <p:nvSpPr>
            <p:cNvPr id="6184" name="AutoShape 46"/>
            <p:cNvSpPr>
              <a:spLocks noChangeArrowheads="1"/>
            </p:cNvSpPr>
            <p:nvPr/>
          </p:nvSpPr>
          <p:spPr bwMode="auto">
            <a:xfrm flipH="1">
              <a:off x="3188" y="2400"/>
              <a:ext cx="287" cy="671"/>
            </a:xfrm>
            <a:prstGeom prst="curvedDownArrow">
              <a:avLst>
                <a:gd name="adj1" fmla="val 20000"/>
                <a:gd name="adj2" fmla="val 40000"/>
                <a:gd name="adj3" fmla="val 77933"/>
              </a:avLst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6185" name="Rectangle 47"/>
            <p:cNvSpPr>
              <a:spLocks noChangeArrowheads="1"/>
            </p:cNvSpPr>
            <p:nvPr/>
          </p:nvSpPr>
          <p:spPr bwMode="auto">
            <a:xfrm>
              <a:off x="3381" y="2400"/>
              <a:ext cx="95" cy="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6171" name="Group 67"/>
          <p:cNvGrpSpPr>
            <a:grpSpLocks/>
          </p:cNvGrpSpPr>
          <p:nvPr/>
        </p:nvGrpSpPr>
        <p:grpSpPr bwMode="auto">
          <a:xfrm>
            <a:off x="5105400" y="3362325"/>
            <a:ext cx="874713" cy="2374900"/>
            <a:chOff x="3216" y="2118"/>
            <a:chExt cx="551" cy="1496"/>
          </a:xfrm>
        </p:grpSpPr>
        <p:grpSp>
          <p:nvGrpSpPr>
            <p:cNvPr id="6180" name="Group 68"/>
            <p:cNvGrpSpPr>
              <a:grpSpLocks/>
            </p:cNvGrpSpPr>
            <p:nvPr/>
          </p:nvGrpSpPr>
          <p:grpSpPr bwMode="auto">
            <a:xfrm>
              <a:off x="3216" y="2118"/>
              <a:ext cx="551" cy="1496"/>
              <a:chOff x="3216" y="2118"/>
              <a:chExt cx="551" cy="1496"/>
            </a:xfrm>
          </p:grpSpPr>
          <p:sp>
            <p:nvSpPr>
              <p:cNvPr id="6182" name="Oval 69"/>
              <p:cNvSpPr>
                <a:spLocks noChangeArrowheads="1"/>
              </p:cNvSpPr>
              <p:nvPr/>
            </p:nvSpPr>
            <p:spPr bwMode="auto">
              <a:xfrm>
                <a:off x="3216" y="2118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6183" name="Rectangle 70"/>
              <p:cNvSpPr>
                <a:spLocks noChangeArrowheads="1"/>
              </p:cNvSpPr>
              <p:nvPr/>
            </p:nvSpPr>
            <p:spPr bwMode="auto">
              <a:xfrm>
                <a:off x="3534" y="2481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6181" name="Line 71"/>
            <p:cNvSpPr>
              <a:spLocks noChangeShapeType="1"/>
            </p:cNvSpPr>
            <p:nvPr/>
          </p:nvSpPr>
          <p:spPr bwMode="auto">
            <a:xfrm flipV="1">
              <a:off x="3216" y="2798"/>
              <a:ext cx="0" cy="18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72" name="Text Box 43"/>
          <p:cNvSpPr txBox="1">
            <a:spLocks noChangeArrowheads="1"/>
          </p:cNvSpPr>
          <p:nvPr/>
        </p:nvSpPr>
        <p:spPr bwMode="auto">
          <a:xfrm>
            <a:off x="3898304" y="1597298"/>
            <a:ext cx="2401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Nach Maxwell:</a:t>
            </a:r>
          </a:p>
        </p:txBody>
      </p:sp>
      <p:sp>
        <p:nvSpPr>
          <p:cNvPr id="6173" name="Text Box 42"/>
          <p:cNvSpPr txBox="1">
            <a:spLocks noChangeArrowheads="1"/>
          </p:cNvSpPr>
          <p:nvPr/>
        </p:nvSpPr>
        <p:spPr bwMode="auto">
          <a:xfrm>
            <a:off x="7175500" y="5445125"/>
            <a:ext cx="12842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Ring</a:t>
            </a:r>
            <a:r>
              <a:rPr lang="de-DE" altLang="de-DE" sz="2400" dirty="0">
                <a:cs typeface="Arial" charset="0"/>
              </a:rPr>
              <a:t>  &lt; </a:t>
            </a:r>
            <a:r>
              <a:rPr lang="de-DE" altLang="de-DE" sz="2400" dirty="0"/>
              <a:t>0</a:t>
            </a:r>
          </a:p>
        </p:txBody>
      </p:sp>
      <p:sp>
        <p:nvSpPr>
          <p:cNvPr id="6174" name="Text Box 43"/>
          <p:cNvSpPr txBox="1">
            <a:spLocks noChangeArrowheads="1"/>
          </p:cNvSpPr>
          <p:nvPr/>
        </p:nvSpPr>
        <p:spPr bwMode="auto">
          <a:xfrm>
            <a:off x="2130425" y="5876925"/>
            <a:ext cx="24844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>
                <a:solidFill>
                  <a:srgbClr val="FF0000"/>
                </a:solidFill>
              </a:rPr>
              <a:t>E-Wirbelfeld</a:t>
            </a:r>
          </a:p>
        </p:txBody>
      </p:sp>
      <p:cxnSp>
        <p:nvCxnSpPr>
          <p:cNvPr id="6175" name="Gerade Verbindung mit Pfeil 2"/>
          <p:cNvCxnSpPr>
            <a:cxnSpLocks noChangeShapeType="1"/>
          </p:cNvCxnSpPr>
          <p:nvPr/>
        </p:nvCxnSpPr>
        <p:spPr bwMode="auto">
          <a:xfrm flipH="1" flipV="1">
            <a:off x="1260475" y="5686425"/>
            <a:ext cx="1141413" cy="1905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6" name="Gerade Verbindung mit Pfeil 4"/>
          <p:cNvCxnSpPr>
            <a:cxnSpLocks noChangeShapeType="1"/>
          </p:cNvCxnSpPr>
          <p:nvPr/>
        </p:nvCxnSpPr>
        <p:spPr bwMode="auto">
          <a:xfrm flipV="1">
            <a:off x="2716213" y="5686425"/>
            <a:ext cx="142875" cy="1905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42"/>
          <p:cNvSpPr txBox="1">
            <a:spLocks noChangeArrowheads="1"/>
          </p:cNvSpPr>
          <p:nvPr/>
        </p:nvSpPr>
        <p:spPr bwMode="auto">
          <a:xfrm>
            <a:off x="4614863" y="5737225"/>
            <a:ext cx="23780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de-DE" altLang="de-DE" sz="1800" b="1" dirty="0" smtClean="0">
                <a:solidFill>
                  <a:srgbClr val="00B050"/>
                </a:solidFill>
                <a:latin typeface="+mn-lt"/>
              </a:rPr>
              <a:t>Elektronenbewegung im Ring</a:t>
            </a:r>
          </a:p>
        </p:txBody>
      </p:sp>
      <p:sp>
        <p:nvSpPr>
          <p:cNvPr id="6179" name="Text Box 42"/>
          <p:cNvSpPr txBox="1">
            <a:spLocks noChangeArrowheads="1"/>
          </p:cNvSpPr>
          <p:nvPr/>
        </p:nvSpPr>
        <p:spPr bwMode="auto">
          <a:xfrm>
            <a:off x="7145338" y="5892202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Ring</a:t>
            </a:r>
            <a:r>
              <a:rPr lang="de-DE" altLang="de-DE" sz="2400" i="1" dirty="0">
                <a:cs typeface="Arial" charset="0"/>
              </a:rPr>
              <a:t> </a:t>
            </a:r>
            <a:r>
              <a:rPr lang="de-DE" altLang="de-DE" sz="2400" dirty="0">
                <a:cs typeface="Arial" charset="0"/>
              </a:rPr>
              <a:t>&lt; </a:t>
            </a:r>
            <a:r>
              <a:rPr lang="de-DE" altLang="de-DE" sz="2400" dirty="0"/>
              <a:t>0</a:t>
            </a:r>
          </a:p>
        </p:txBody>
      </p:sp>
      <p:sp>
        <p:nvSpPr>
          <p:cNvPr id="94" name="Rectangle 1"/>
          <p:cNvSpPr txBox="1">
            <a:spLocks noChangeArrowheads="1"/>
          </p:cNvSpPr>
          <p:nvPr/>
        </p:nvSpPr>
        <p:spPr>
          <a:xfrm>
            <a:off x="304800" y="260648"/>
            <a:ext cx="8534400" cy="5277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Wirbelfeld und Elektronenbewegung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 Box 42"/>
              <p:cNvSpPr txBox="1">
                <a:spLocks noChangeArrowheads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&gt;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96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 Box 42"/>
          <p:cNvSpPr txBox="1">
            <a:spLocks noChangeArrowheads="1"/>
          </p:cNvSpPr>
          <p:nvPr/>
        </p:nvSpPr>
        <p:spPr bwMode="auto">
          <a:xfrm>
            <a:off x="7356850" y="41957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 smtClean="0"/>
              <a:t>B</a:t>
            </a:r>
            <a:r>
              <a:rPr lang="de-DE" altLang="de-DE" sz="2400" i="1" baseline="-25000" dirty="0" err="1" smtClean="0"/>
              <a:t>spule</a:t>
            </a:r>
            <a:r>
              <a:rPr lang="de-DE" altLang="de-DE" sz="2400" dirty="0" smtClean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1045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2"/>
          <p:cNvSpPr>
            <a:spLocks noChangeArrowheads="1"/>
          </p:cNvSpPr>
          <p:nvPr/>
        </p:nvSpPr>
        <p:spPr bwMode="auto">
          <a:xfrm>
            <a:off x="914400" y="3886200"/>
            <a:ext cx="5221288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7205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7223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7227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28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7224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7225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26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7206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7217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7221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7218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7219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7207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7211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7215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7212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7213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721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7208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7209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0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7174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5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6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7" name="Line 31"/>
          <p:cNvSpPr>
            <a:spLocks noChangeShapeType="1"/>
          </p:cNvSpPr>
          <p:nvPr/>
        </p:nvSpPr>
        <p:spPr bwMode="auto">
          <a:xfrm>
            <a:off x="330364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8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9" name="Line 33"/>
          <p:cNvSpPr>
            <a:spLocks noChangeShapeType="1"/>
          </p:cNvSpPr>
          <p:nvPr/>
        </p:nvSpPr>
        <p:spPr bwMode="auto">
          <a:xfrm>
            <a:off x="1254125" y="2309813"/>
            <a:ext cx="19050" cy="814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80" name="Group 34"/>
          <p:cNvGrpSpPr>
            <a:grpSpLocks/>
          </p:cNvGrpSpPr>
          <p:nvPr/>
        </p:nvGrpSpPr>
        <p:grpSpPr bwMode="auto">
          <a:xfrm>
            <a:off x="611188" y="2819400"/>
            <a:ext cx="635000" cy="823913"/>
            <a:chOff x="385" y="1776"/>
            <a:chExt cx="400" cy="519"/>
          </a:xfrm>
        </p:grpSpPr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681" y="1811"/>
              <a:ext cx="0" cy="374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385" y="1776"/>
              <a:ext cx="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de-DE" altLang="de-DE" sz="2400">
                  <a:latin typeface="Times New Roman" pitchFamily="16" charset="0"/>
                </a:rPr>
                <a:t>I</a:t>
              </a:r>
              <a:r>
                <a:rPr lang="de-DE" altLang="de-DE" sz="2400"/>
                <a:t>	</a:t>
              </a:r>
            </a:p>
          </p:txBody>
        </p:sp>
      </p:grpSp>
      <p:grpSp>
        <p:nvGrpSpPr>
          <p:cNvPr id="7181" name="Group 37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7199" name="Line 38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00" name="Line 39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01" name="Line 40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02" name="Line 41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182" name="Text Box 42"/>
          <p:cNvSpPr txBox="1">
            <a:spLocks noChangeArrowheads="1"/>
          </p:cNvSpPr>
          <p:nvPr/>
        </p:nvSpPr>
        <p:spPr bwMode="auto">
          <a:xfrm>
            <a:off x="7392988" y="4110038"/>
            <a:ext cx="16700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spule</a:t>
            </a:r>
            <a:r>
              <a:rPr lang="de-DE" altLang="de-DE" sz="2400" baseline="-25000" dirty="0"/>
              <a:t> </a:t>
            </a:r>
            <a:r>
              <a:rPr lang="de-DE" altLang="de-DE" sz="2400" dirty="0"/>
              <a:t> &gt; 0</a:t>
            </a:r>
          </a:p>
        </p:txBody>
      </p:sp>
      <p:sp>
        <p:nvSpPr>
          <p:cNvPr id="7183" name="Line 72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84" name="Gruppieren 15"/>
          <p:cNvGrpSpPr>
            <a:grpSpLocks/>
          </p:cNvGrpSpPr>
          <p:nvPr/>
        </p:nvGrpSpPr>
        <p:grpSpPr bwMode="auto">
          <a:xfrm>
            <a:off x="4257675" y="4114800"/>
            <a:ext cx="914400" cy="1214438"/>
            <a:chOff x="4257442" y="4114800"/>
            <a:chExt cx="914488" cy="1214886"/>
          </a:xfrm>
        </p:grpSpPr>
        <p:cxnSp>
          <p:nvCxnSpPr>
            <p:cNvPr id="7" name="Gerade Verbindung mit Pfeil 6"/>
            <p:cNvCxnSpPr/>
            <p:nvPr/>
          </p:nvCxnSpPr>
          <p:spPr bwMode="auto">
            <a:xfrm flipH="1">
              <a:off x="4271731" y="4724625"/>
              <a:ext cx="660464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mit Pfeil 95"/>
            <p:cNvCxnSpPr/>
            <p:nvPr/>
          </p:nvCxnSpPr>
          <p:spPr bwMode="auto">
            <a:xfrm flipH="1">
              <a:off x="4257442" y="4380011"/>
              <a:ext cx="660464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mit Pfeil 96"/>
            <p:cNvCxnSpPr/>
            <p:nvPr/>
          </p:nvCxnSpPr>
          <p:spPr bwMode="auto">
            <a:xfrm flipH="1">
              <a:off x="4428909" y="4114800"/>
              <a:ext cx="660464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mit Pfeil 97"/>
            <p:cNvCxnSpPr/>
            <p:nvPr/>
          </p:nvCxnSpPr>
          <p:spPr bwMode="auto">
            <a:xfrm flipH="1">
              <a:off x="4338413" y="5085121"/>
              <a:ext cx="660464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mit Pfeil 98"/>
            <p:cNvCxnSpPr/>
            <p:nvPr/>
          </p:nvCxnSpPr>
          <p:spPr bwMode="auto">
            <a:xfrm flipH="1">
              <a:off x="4511466" y="5329686"/>
              <a:ext cx="660464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5" name="Gruppieren 77"/>
          <p:cNvGrpSpPr>
            <a:grpSpLocks/>
          </p:cNvGrpSpPr>
          <p:nvPr/>
        </p:nvGrpSpPr>
        <p:grpSpPr bwMode="auto">
          <a:xfrm>
            <a:off x="4756150" y="3663950"/>
            <a:ext cx="1217613" cy="1773238"/>
            <a:chOff x="4772025" y="3635375"/>
            <a:chExt cx="1217613" cy="1773238"/>
          </a:xfrm>
        </p:grpSpPr>
        <p:sp>
          <p:nvSpPr>
            <p:cNvPr id="7192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7193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4932363" y="2998788"/>
            <a:ext cx="13065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de-DE" altLang="de-DE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B</a:t>
            </a:r>
            <a:r>
              <a:rPr lang="de-DE" altLang="de-DE" baseline="-25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ring  </a:t>
            </a:r>
            <a:r>
              <a:rPr lang="de-DE" altLang="de-DE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&lt; 0</a:t>
            </a:r>
          </a:p>
        </p:txBody>
      </p:sp>
      <p:grpSp>
        <p:nvGrpSpPr>
          <p:cNvPr id="7187" name="Group 45"/>
          <p:cNvGrpSpPr>
            <a:grpSpLocks/>
          </p:cNvGrpSpPr>
          <p:nvPr/>
        </p:nvGrpSpPr>
        <p:grpSpPr bwMode="auto">
          <a:xfrm>
            <a:off x="5060950" y="3810000"/>
            <a:ext cx="457200" cy="1141413"/>
            <a:chOff x="3188" y="2400"/>
            <a:chExt cx="288" cy="719"/>
          </a:xfrm>
        </p:grpSpPr>
        <p:sp>
          <p:nvSpPr>
            <p:cNvPr id="7190" name="AutoShape 46"/>
            <p:cNvSpPr>
              <a:spLocks noChangeArrowheads="1"/>
            </p:cNvSpPr>
            <p:nvPr/>
          </p:nvSpPr>
          <p:spPr bwMode="auto">
            <a:xfrm flipH="1">
              <a:off x="3188" y="2400"/>
              <a:ext cx="287" cy="671"/>
            </a:xfrm>
            <a:prstGeom prst="curvedDownArrow">
              <a:avLst>
                <a:gd name="adj1" fmla="val 20000"/>
                <a:gd name="adj2" fmla="val 40000"/>
                <a:gd name="adj3" fmla="val 77933"/>
              </a:avLst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7191" name="Rectangle 47"/>
            <p:cNvSpPr>
              <a:spLocks noChangeArrowheads="1"/>
            </p:cNvSpPr>
            <p:nvPr/>
          </p:nvSpPr>
          <p:spPr bwMode="auto">
            <a:xfrm>
              <a:off x="3381" y="2400"/>
              <a:ext cx="95" cy="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cxnSp>
        <p:nvCxnSpPr>
          <p:cNvPr id="7188" name="Gerade Verbindung mit Pfeil 11"/>
          <p:cNvCxnSpPr>
            <a:cxnSpLocks noChangeShapeType="1"/>
          </p:cNvCxnSpPr>
          <p:nvPr/>
        </p:nvCxnSpPr>
        <p:spPr bwMode="auto">
          <a:xfrm flipH="1">
            <a:off x="4573588" y="3379788"/>
            <a:ext cx="425450" cy="6111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9" name="Text Box 42"/>
          <p:cNvSpPr txBox="1">
            <a:spLocks noChangeArrowheads="1"/>
          </p:cNvSpPr>
          <p:nvPr/>
        </p:nvSpPr>
        <p:spPr bwMode="auto">
          <a:xfrm>
            <a:off x="107950" y="5845175"/>
            <a:ext cx="89550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Ungleiche Vorzeichen der Flussdichten =&gt; Ring wird abgestoßen</a:t>
            </a:r>
          </a:p>
        </p:txBody>
      </p:sp>
      <p:sp>
        <p:nvSpPr>
          <p:cNvPr id="6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Thomson‘scher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Ringversuch - Abstoßung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685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8224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8242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8246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47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8243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8244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45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8225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8236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8240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41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8237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8238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3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8226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8230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8234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8231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8232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8233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8227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8228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9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8198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9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0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Line 31"/>
          <p:cNvSpPr>
            <a:spLocks noChangeShapeType="1"/>
          </p:cNvSpPr>
          <p:nvPr/>
        </p:nvSpPr>
        <p:spPr bwMode="auto">
          <a:xfrm>
            <a:off x="330364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2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3" name="Line 33"/>
          <p:cNvSpPr>
            <a:spLocks noChangeShapeType="1"/>
          </p:cNvSpPr>
          <p:nvPr/>
        </p:nvSpPr>
        <p:spPr bwMode="auto">
          <a:xfrm>
            <a:off x="1254125" y="2309813"/>
            <a:ext cx="19050" cy="814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4" name="Group 34"/>
          <p:cNvGrpSpPr>
            <a:grpSpLocks/>
          </p:cNvGrpSpPr>
          <p:nvPr/>
        </p:nvGrpSpPr>
        <p:grpSpPr bwMode="auto">
          <a:xfrm>
            <a:off x="611188" y="2819400"/>
            <a:ext cx="635000" cy="823913"/>
            <a:chOff x="385" y="1776"/>
            <a:chExt cx="400" cy="519"/>
          </a:xfrm>
        </p:grpSpPr>
        <p:sp>
          <p:nvSpPr>
            <p:cNvPr id="8222" name="Line 35"/>
            <p:cNvSpPr>
              <a:spLocks noChangeShapeType="1"/>
            </p:cNvSpPr>
            <p:nvPr/>
          </p:nvSpPr>
          <p:spPr bwMode="auto">
            <a:xfrm flipV="1">
              <a:off x="681" y="1811"/>
              <a:ext cx="0" cy="374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23" name="Text Box 36"/>
            <p:cNvSpPr txBox="1">
              <a:spLocks noChangeArrowheads="1"/>
            </p:cNvSpPr>
            <p:nvPr/>
          </p:nvSpPr>
          <p:spPr bwMode="auto">
            <a:xfrm>
              <a:off x="385" y="1776"/>
              <a:ext cx="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de-DE" altLang="de-DE" sz="2400">
                  <a:latin typeface="Times New Roman" pitchFamily="16" charset="0"/>
                </a:rPr>
                <a:t>I</a:t>
              </a:r>
              <a:r>
                <a:rPr lang="de-DE" altLang="de-DE" sz="2400"/>
                <a:t>	</a:t>
              </a:r>
            </a:p>
          </p:txBody>
        </p:sp>
      </p:grp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8218" name="Line 38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9" name="Line 39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20" name="Line 40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21" name="Line 41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207" name="Rectangle 43"/>
          <p:cNvSpPr>
            <a:spLocks noChangeArrowheads="1"/>
          </p:cNvSpPr>
          <p:nvPr/>
        </p:nvSpPr>
        <p:spPr bwMode="auto">
          <a:xfrm>
            <a:off x="7019925" y="2349500"/>
            <a:ext cx="215900" cy="1584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8208" name="Line 44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9" name="Text Box 46"/>
          <p:cNvSpPr txBox="1">
            <a:spLocks noChangeArrowheads="1"/>
          </p:cNvSpPr>
          <p:nvPr/>
        </p:nvSpPr>
        <p:spPr bwMode="auto">
          <a:xfrm>
            <a:off x="4953000" y="2897188"/>
            <a:ext cx="99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/>
              <a:t>E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= 0</a:t>
            </a:r>
            <a:endParaRPr lang="de-DE" altLang="de-DE" sz="2400" dirty="0"/>
          </a:p>
        </p:txBody>
      </p:sp>
      <p:sp>
        <p:nvSpPr>
          <p:cNvPr id="8210" name="Text Box 47"/>
          <p:cNvSpPr txBox="1">
            <a:spLocks noChangeArrowheads="1"/>
          </p:cNvSpPr>
          <p:nvPr/>
        </p:nvSpPr>
        <p:spPr bwMode="auto">
          <a:xfrm>
            <a:off x="5867400" y="2897188"/>
            <a:ext cx="11160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>
                <a:latin typeface="Symbol" pitchFamily="16" charset="2"/>
              </a:rPr>
              <a:t></a:t>
            </a:r>
            <a:r>
              <a:rPr lang="de-DE" altLang="de-DE" sz="2400" i="1" dirty="0"/>
              <a:t>E</a:t>
            </a:r>
            <a:r>
              <a:rPr lang="de-DE" altLang="de-DE" sz="2400" dirty="0"/>
              <a:t> = 0</a:t>
            </a:r>
          </a:p>
        </p:txBody>
      </p:sp>
      <p:grpSp>
        <p:nvGrpSpPr>
          <p:cNvPr id="8211" name="Gruppieren 51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8216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8217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8212" name="Text Box 42"/>
          <p:cNvSpPr txBox="1">
            <a:spLocks noChangeArrowheads="1"/>
          </p:cNvSpPr>
          <p:nvPr/>
        </p:nvSpPr>
        <p:spPr bwMode="auto">
          <a:xfrm>
            <a:off x="6262688" y="1773238"/>
            <a:ext cx="19177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  </a:t>
            </a:r>
            <a:r>
              <a:rPr lang="de-DE" altLang="de-DE" sz="2400" i="1" dirty="0" err="1"/>
              <a:t>B</a:t>
            </a:r>
            <a:r>
              <a:rPr lang="de-DE" altLang="de-DE" sz="2400" baseline="-25000" dirty="0" err="1"/>
              <a:t>Spule</a:t>
            </a:r>
            <a:r>
              <a:rPr lang="de-DE" altLang="de-DE" sz="2400" baseline="-25000" dirty="0"/>
              <a:t> </a:t>
            </a:r>
            <a:r>
              <a:rPr lang="de-DE" altLang="de-DE" sz="2400" dirty="0">
                <a:cs typeface="Arial" charset="0"/>
              </a:rPr>
              <a:t>&gt; </a:t>
            </a:r>
            <a:r>
              <a:rPr lang="de-DE" altLang="de-DE" sz="2400" dirty="0"/>
              <a:t>0</a:t>
            </a:r>
          </a:p>
        </p:txBody>
      </p:sp>
      <p:sp>
        <p:nvSpPr>
          <p:cNvPr id="8213" name="Text Box 42"/>
          <p:cNvSpPr txBox="1">
            <a:spLocks noChangeArrowheads="1"/>
          </p:cNvSpPr>
          <p:nvPr/>
        </p:nvSpPr>
        <p:spPr bwMode="auto">
          <a:xfrm>
            <a:off x="7104063" y="2892425"/>
            <a:ext cx="17319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=&gt; </a:t>
            </a: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Ring</a:t>
            </a:r>
            <a:r>
              <a:rPr lang="de-DE" altLang="de-DE" sz="2400" dirty="0">
                <a:cs typeface="Arial" charset="0"/>
              </a:rPr>
              <a:t> = </a:t>
            </a:r>
            <a:r>
              <a:rPr lang="de-DE" altLang="de-DE" sz="2400" dirty="0"/>
              <a:t>0</a:t>
            </a:r>
          </a:p>
        </p:txBody>
      </p:sp>
      <p:sp>
        <p:nvSpPr>
          <p:cNvPr id="8214" name="Text Box 42"/>
          <p:cNvSpPr txBox="1">
            <a:spLocks noChangeArrowheads="1"/>
          </p:cNvSpPr>
          <p:nvPr/>
        </p:nvSpPr>
        <p:spPr bwMode="auto">
          <a:xfrm>
            <a:off x="5724525" y="5818188"/>
            <a:ext cx="32400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=&gt; keine Kraft</a:t>
            </a:r>
          </a:p>
        </p:txBody>
      </p:sp>
      <p:sp>
        <p:nvSpPr>
          <p:cNvPr id="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799" y="260648"/>
            <a:ext cx="8659813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Thomson‘scher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Ringversuch – konstanter Stromfluss 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2"/>
              <p:cNvSpPr txBox="1">
                <a:spLocks noChangeArrowheads="1"/>
              </p:cNvSpPr>
              <p:nvPr/>
            </p:nvSpPr>
            <p:spPr bwMode="auto">
              <a:xfrm>
                <a:off x="6359922" y="1203031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=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61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9922" y="1203031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730" t="-5128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7356850" y="41957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 smtClean="0"/>
              <a:t>B</a:t>
            </a:r>
            <a:r>
              <a:rPr lang="de-DE" altLang="de-DE" sz="2400" i="1" baseline="-25000" dirty="0" err="1" smtClean="0"/>
              <a:t>spule</a:t>
            </a:r>
            <a:r>
              <a:rPr lang="de-DE" altLang="de-DE" sz="2400" dirty="0" smtClean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8584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9221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9275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9293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9297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9294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9295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96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9276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9287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9291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9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9288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9289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90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9277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9281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9285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86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9282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9283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928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9278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9279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80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9222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3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4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5" name="Line 31"/>
          <p:cNvSpPr>
            <a:spLocks noChangeShapeType="1"/>
          </p:cNvSpPr>
          <p:nvPr/>
        </p:nvSpPr>
        <p:spPr bwMode="auto">
          <a:xfrm>
            <a:off x="330364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6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7" name="Line 33"/>
          <p:cNvSpPr>
            <a:spLocks noChangeShapeType="1"/>
          </p:cNvSpPr>
          <p:nvPr/>
        </p:nvSpPr>
        <p:spPr bwMode="auto">
          <a:xfrm>
            <a:off x="1258888" y="2708275"/>
            <a:ext cx="288925" cy="4333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9228" name="Group 34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9271" name="Line 35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72" name="Line 36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73" name="Line 37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74" name="Line 38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30" name="Line 41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1" name="Line 42"/>
          <p:cNvSpPr>
            <a:spLocks noChangeShapeType="1"/>
          </p:cNvSpPr>
          <p:nvPr/>
        </p:nvSpPr>
        <p:spPr bwMode="auto">
          <a:xfrm>
            <a:off x="1258888" y="2349500"/>
            <a:ext cx="1587" cy="3587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9235" name="Gruppieren 1"/>
          <p:cNvGrpSpPr>
            <a:grpSpLocks/>
          </p:cNvGrpSpPr>
          <p:nvPr/>
        </p:nvGrpSpPr>
        <p:grpSpPr bwMode="auto">
          <a:xfrm>
            <a:off x="817563" y="3298825"/>
            <a:ext cx="874712" cy="2374900"/>
            <a:chOff x="816967" y="3298824"/>
            <a:chExt cx="874713" cy="2374900"/>
          </a:xfrm>
        </p:grpSpPr>
        <p:grpSp>
          <p:nvGrpSpPr>
            <p:cNvPr id="9267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9269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9270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9268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236" name="Gruppieren 82"/>
          <p:cNvGrpSpPr>
            <a:grpSpLocks/>
          </p:cNvGrpSpPr>
          <p:nvPr/>
        </p:nvGrpSpPr>
        <p:grpSpPr bwMode="auto">
          <a:xfrm>
            <a:off x="1465263" y="3284538"/>
            <a:ext cx="874712" cy="2374900"/>
            <a:chOff x="816967" y="3298824"/>
            <a:chExt cx="874713" cy="2374900"/>
          </a:xfrm>
        </p:grpSpPr>
        <p:grpSp>
          <p:nvGrpSpPr>
            <p:cNvPr id="9263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9265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9266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9264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237" name="Gruppieren 87"/>
          <p:cNvGrpSpPr>
            <a:grpSpLocks/>
          </p:cNvGrpSpPr>
          <p:nvPr/>
        </p:nvGrpSpPr>
        <p:grpSpPr bwMode="auto">
          <a:xfrm>
            <a:off x="2214563" y="3284538"/>
            <a:ext cx="874712" cy="2374900"/>
            <a:chOff x="816967" y="3298824"/>
            <a:chExt cx="874713" cy="2374900"/>
          </a:xfrm>
        </p:grpSpPr>
        <p:grpSp>
          <p:nvGrpSpPr>
            <p:cNvPr id="9259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9261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9262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9260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238" name="Gruppieren 92"/>
          <p:cNvGrpSpPr>
            <a:grpSpLocks/>
          </p:cNvGrpSpPr>
          <p:nvPr/>
        </p:nvGrpSpPr>
        <p:grpSpPr bwMode="auto">
          <a:xfrm>
            <a:off x="3052763" y="3286125"/>
            <a:ext cx="874712" cy="2374900"/>
            <a:chOff x="816967" y="3298824"/>
            <a:chExt cx="874713" cy="2374900"/>
          </a:xfrm>
        </p:grpSpPr>
        <p:grpSp>
          <p:nvGrpSpPr>
            <p:cNvPr id="9255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9257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9258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9256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239" name="Gruppieren 97"/>
          <p:cNvGrpSpPr>
            <a:grpSpLocks/>
          </p:cNvGrpSpPr>
          <p:nvPr/>
        </p:nvGrpSpPr>
        <p:grpSpPr bwMode="auto">
          <a:xfrm>
            <a:off x="3741738" y="3251200"/>
            <a:ext cx="874712" cy="2374900"/>
            <a:chOff x="816967" y="3298824"/>
            <a:chExt cx="874713" cy="2374900"/>
          </a:xfrm>
        </p:grpSpPr>
        <p:grpSp>
          <p:nvGrpSpPr>
            <p:cNvPr id="9251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9253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9254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9252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240" name="Line 71"/>
          <p:cNvSpPr>
            <a:spLocks noChangeShapeType="1"/>
          </p:cNvSpPr>
          <p:nvPr/>
        </p:nvSpPr>
        <p:spPr bwMode="auto">
          <a:xfrm>
            <a:off x="5105400" y="4475163"/>
            <a:ext cx="11113" cy="2571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1" name="Line 71"/>
          <p:cNvSpPr>
            <a:spLocks noChangeShapeType="1"/>
          </p:cNvSpPr>
          <p:nvPr/>
        </p:nvSpPr>
        <p:spPr bwMode="auto">
          <a:xfrm>
            <a:off x="4467225" y="4438650"/>
            <a:ext cx="11113" cy="2571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3" name="Oval 45"/>
          <p:cNvSpPr>
            <a:spLocks noChangeArrowheads="1"/>
          </p:cNvSpPr>
          <p:nvPr/>
        </p:nvSpPr>
        <p:spPr bwMode="auto">
          <a:xfrm>
            <a:off x="4465638" y="3309938"/>
            <a:ext cx="876300" cy="2376487"/>
          </a:xfrm>
          <a:prstGeom prst="ellipse">
            <a:avLst/>
          </a:prstGeom>
          <a:noFill/>
          <a:ln w="381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9244" name="Gruppieren 46"/>
          <p:cNvGrpSpPr>
            <a:grpSpLocks/>
          </p:cNvGrpSpPr>
          <p:nvPr/>
        </p:nvGrpSpPr>
        <p:grpSpPr bwMode="auto">
          <a:xfrm>
            <a:off x="4787900" y="3603625"/>
            <a:ext cx="1217613" cy="1773238"/>
            <a:chOff x="4772025" y="3635375"/>
            <a:chExt cx="1217613" cy="1773238"/>
          </a:xfrm>
        </p:grpSpPr>
        <p:sp>
          <p:nvSpPr>
            <p:cNvPr id="9249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9250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9245" name="Group 68"/>
          <p:cNvGrpSpPr>
            <a:grpSpLocks/>
          </p:cNvGrpSpPr>
          <p:nvPr/>
        </p:nvGrpSpPr>
        <p:grpSpPr bwMode="auto">
          <a:xfrm>
            <a:off x="5105400" y="3362325"/>
            <a:ext cx="874713" cy="2374900"/>
            <a:chOff x="3216" y="2118"/>
            <a:chExt cx="551" cy="1496"/>
          </a:xfrm>
        </p:grpSpPr>
        <p:sp>
          <p:nvSpPr>
            <p:cNvPr id="9247" name="Oval 69"/>
            <p:cNvSpPr>
              <a:spLocks noChangeArrowheads="1"/>
            </p:cNvSpPr>
            <p:nvPr/>
          </p:nvSpPr>
          <p:spPr bwMode="auto">
            <a:xfrm>
              <a:off x="3216" y="2118"/>
              <a:ext cx="513" cy="1496"/>
            </a:xfrm>
            <a:prstGeom prst="ellipse">
              <a:avLst/>
            </a:prstGeom>
            <a:noFill/>
            <a:ln w="381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9248" name="Rectangle 70"/>
            <p:cNvSpPr>
              <a:spLocks noChangeArrowheads="1"/>
            </p:cNvSpPr>
            <p:nvPr/>
          </p:nvSpPr>
          <p:spPr bwMode="auto">
            <a:xfrm>
              <a:off x="3534" y="2481"/>
              <a:ext cx="233" cy="8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9246" name="Line 71"/>
          <p:cNvSpPr>
            <a:spLocks noChangeShapeType="1"/>
          </p:cNvSpPr>
          <p:nvPr/>
        </p:nvSpPr>
        <p:spPr bwMode="auto">
          <a:xfrm>
            <a:off x="5103813" y="4438650"/>
            <a:ext cx="9525" cy="2571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" name="Rectangle 1"/>
          <p:cNvSpPr txBox="1">
            <a:spLocks noChangeArrowheads="1"/>
          </p:cNvSpPr>
          <p:nvPr/>
        </p:nvSpPr>
        <p:spPr>
          <a:xfrm>
            <a:off x="304800" y="260648"/>
            <a:ext cx="8534400" cy="5277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Ausschaltvorgang - Wirbelfeld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88" name="Text Box 42"/>
          <p:cNvSpPr txBox="1">
            <a:spLocks noChangeArrowheads="1"/>
          </p:cNvSpPr>
          <p:nvPr/>
        </p:nvSpPr>
        <p:spPr bwMode="auto">
          <a:xfrm>
            <a:off x="7440488" y="4149080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 smtClean="0"/>
              <a:t>B</a:t>
            </a:r>
            <a:r>
              <a:rPr lang="de-DE" altLang="de-DE" sz="2400" i="1" baseline="-25000" dirty="0" err="1" smtClean="0"/>
              <a:t>spule</a:t>
            </a:r>
            <a:r>
              <a:rPr lang="de-DE" altLang="de-DE" sz="2400" dirty="0" smtClean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  <p:sp>
        <p:nvSpPr>
          <p:cNvPr id="89" name="Text Box 43"/>
          <p:cNvSpPr txBox="1">
            <a:spLocks noChangeArrowheads="1"/>
          </p:cNvSpPr>
          <p:nvPr/>
        </p:nvSpPr>
        <p:spPr bwMode="auto">
          <a:xfrm>
            <a:off x="5995913" y="1597298"/>
            <a:ext cx="16271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>
                <a:latin typeface="Symbol" pitchFamily="16" charset="2"/>
              </a:rPr>
              <a:t> 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&lt; 0</a:t>
            </a:r>
            <a:endParaRPr lang="de-DE" altLang="de-DE" sz="2400" dirty="0"/>
          </a:p>
        </p:txBody>
      </p:sp>
      <p:sp>
        <p:nvSpPr>
          <p:cNvPr id="91" name="Text Box 43"/>
          <p:cNvSpPr txBox="1">
            <a:spLocks noChangeArrowheads="1"/>
          </p:cNvSpPr>
          <p:nvPr/>
        </p:nvSpPr>
        <p:spPr bwMode="auto">
          <a:xfrm>
            <a:off x="3898304" y="1597298"/>
            <a:ext cx="2401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Nach Maxwell: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42"/>
              <p:cNvSpPr txBox="1">
                <a:spLocks noChangeArrowheads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&lt;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92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8346" y="980728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2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10305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10323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10327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28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0324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10325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26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0306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10317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10321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0318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10319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0307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10311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10315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0312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10313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031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0308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10309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10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0246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7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8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9" name="Line 31"/>
          <p:cNvSpPr>
            <a:spLocks noChangeShapeType="1"/>
          </p:cNvSpPr>
          <p:nvPr/>
        </p:nvSpPr>
        <p:spPr bwMode="auto">
          <a:xfrm>
            <a:off x="3291521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0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1" name="Line 33"/>
          <p:cNvSpPr>
            <a:spLocks noChangeShapeType="1"/>
          </p:cNvSpPr>
          <p:nvPr/>
        </p:nvSpPr>
        <p:spPr bwMode="auto">
          <a:xfrm>
            <a:off x="1258888" y="2708275"/>
            <a:ext cx="288925" cy="4333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0252" name="Group 34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10301" name="Line 35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02" name="Line 36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03" name="Line 37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04" name="Line 38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54" name="Line 41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5" name="Line 42"/>
          <p:cNvSpPr>
            <a:spLocks noChangeShapeType="1"/>
          </p:cNvSpPr>
          <p:nvPr/>
        </p:nvSpPr>
        <p:spPr bwMode="auto">
          <a:xfrm>
            <a:off x="1258888" y="2349500"/>
            <a:ext cx="1587" cy="3587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0297" name="Gruppieren 46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10299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0300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5367338" y="3810000"/>
            <a:ext cx="150813" cy="11414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58" name="Text Box 42"/>
          <p:cNvSpPr txBox="1">
            <a:spLocks noChangeArrowheads="1"/>
          </p:cNvSpPr>
          <p:nvPr/>
        </p:nvSpPr>
        <p:spPr bwMode="auto">
          <a:xfrm>
            <a:off x="7254875" y="4181122"/>
            <a:ext cx="15843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  </a:t>
            </a: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Spule</a:t>
            </a:r>
            <a:r>
              <a:rPr lang="de-DE" altLang="de-DE" sz="2400" baseline="-25000" dirty="0"/>
              <a:t> </a:t>
            </a:r>
            <a:r>
              <a:rPr lang="de-DE" altLang="de-DE" sz="2400" dirty="0">
                <a:cs typeface="Arial" charset="0"/>
              </a:rPr>
              <a:t>&gt; </a:t>
            </a:r>
            <a:r>
              <a:rPr lang="de-DE" altLang="de-DE" sz="2400" dirty="0"/>
              <a:t>0</a:t>
            </a:r>
          </a:p>
        </p:txBody>
      </p:sp>
      <p:sp>
        <p:nvSpPr>
          <p:cNvPr id="10260" name="Text Box 43"/>
          <p:cNvSpPr txBox="1">
            <a:spLocks noChangeArrowheads="1"/>
          </p:cNvSpPr>
          <p:nvPr/>
        </p:nvSpPr>
        <p:spPr bwMode="auto">
          <a:xfrm>
            <a:off x="6199928" y="1913508"/>
            <a:ext cx="1625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=&gt; </a:t>
            </a:r>
            <a:r>
              <a:rPr lang="de-DE" altLang="de-DE" sz="2400" i="1" dirty="0" err="1"/>
              <a:t>E</a:t>
            </a:r>
            <a:r>
              <a:rPr lang="de-DE" altLang="de-DE" sz="2400" i="1" baseline="-25000" dirty="0" err="1"/>
              <a:t>ind</a:t>
            </a:r>
            <a:r>
              <a:rPr lang="de-DE" altLang="de-DE" sz="2400" dirty="0"/>
              <a:t> &lt; 0</a:t>
            </a:r>
          </a:p>
        </p:txBody>
      </p:sp>
      <p:grpSp>
        <p:nvGrpSpPr>
          <p:cNvPr id="10261" name="Gruppieren 1"/>
          <p:cNvGrpSpPr>
            <a:grpSpLocks/>
          </p:cNvGrpSpPr>
          <p:nvPr/>
        </p:nvGrpSpPr>
        <p:grpSpPr bwMode="auto">
          <a:xfrm>
            <a:off x="817563" y="3298825"/>
            <a:ext cx="874712" cy="2374900"/>
            <a:chOff x="816967" y="3298824"/>
            <a:chExt cx="874713" cy="2374900"/>
          </a:xfrm>
        </p:grpSpPr>
        <p:grpSp>
          <p:nvGrpSpPr>
            <p:cNvPr id="10293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10295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0296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10294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62" name="Gruppieren 82"/>
          <p:cNvGrpSpPr>
            <a:grpSpLocks/>
          </p:cNvGrpSpPr>
          <p:nvPr/>
        </p:nvGrpSpPr>
        <p:grpSpPr bwMode="auto">
          <a:xfrm>
            <a:off x="1465263" y="3284538"/>
            <a:ext cx="874712" cy="2374900"/>
            <a:chOff x="816967" y="3298824"/>
            <a:chExt cx="874713" cy="2374900"/>
          </a:xfrm>
        </p:grpSpPr>
        <p:grpSp>
          <p:nvGrpSpPr>
            <p:cNvPr id="10289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10291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0292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10290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63" name="Gruppieren 87"/>
          <p:cNvGrpSpPr>
            <a:grpSpLocks/>
          </p:cNvGrpSpPr>
          <p:nvPr/>
        </p:nvGrpSpPr>
        <p:grpSpPr bwMode="auto">
          <a:xfrm>
            <a:off x="2214563" y="3284538"/>
            <a:ext cx="874712" cy="2374900"/>
            <a:chOff x="816967" y="3298824"/>
            <a:chExt cx="874713" cy="2374900"/>
          </a:xfrm>
        </p:grpSpPr>
        <p:grpSp>
          <p:nvGrpSpPr>
            <p:cNvPr id="10285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10287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0288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10286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64" name="Gruppieren 92"/>
          <p:cNvGrpSpPr>
            <a:grpSpLocks/>
          </p:cNvGrpSpPr>
          <p:nvPr/>
        </p:nvGrpSpPr>
        <p:grpSpPr bwMode="auto">
          <a:xfrm>
            <a:off x="3052763" y="3286125"/>
            <a:ext cx="874712" cy="2374900"/>
            <a:chOff x="816967" y="3298824"/>
            <a:chExt cx="874713" cy="2374900"/>
          </a:xfrm>
        </p:grpSpPr>
        <p:grpSp>
          <p:nvGrpSpPr>
            <p:cNvPr id="10281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10283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0284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10282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65" name="Gruppieren 97"/>
          <p:cNvGrpSpPr>
            <a:grpSpLocks/>
          </p:cNvGrpSpPr>
          <p:nvPr/>
        </p:nvGrpSpPr>
        <p:grpSpPr bwMode="auto">
          <a:xfrm>
            <a:off x="3741738" y="3251200"/>
            <a:ext cx="874712" cy="2374900"/>
            <a:chOff x="816967" y="3298824"/>
            <a:chExt cx="874713" cy="2374900"/>
          </a:xfrm>
        </p:grpSpPr>
        <p:grpSp>
          <p:nvGrpSpPr>
            <p:cNvPr id="10277" name="Group 63"/>
            <p:cNvGrpSpPr>
              <a:grpSpLocks/>
            </p:cNvGrpSpPr>
            <p:nvPr/>
          </p:nvGrpSpPr>
          <p:grpSpPr bwMode="auto">
            <a:xfrm>
              <a:off x="816967" y="3298824"/>
              <a:ext cx="874713" cy="2374900"/>
              <a:chOff x="432" y="2073"/>
              <a:chExt cx="551" cy="1496"/>
            </a:xfrm>
          </p:grpSpPr>
          <p:sp>
            <p:nvSpPr>
              <p:cNvPr id="10279" name="Oval 64"/>
              <p:cNvSpPr>
                <a:spLocks noChangeArrowheads="1"/>
              </p:cNvSpPr>
              <p:nvPr/>
            </p:nvSpPr>
            <p:spPr bwMode="auto">
              <a:xfrm>
                <a:off x="432" y="2073"/>
                <a:ext cx="513" cy="1496"/>
              </a:xfrm>
              <a:prstGeom prst="ellipse">
                <a:avLst/>
              </a:prstGeom>
              <a:noFill/>
              <a:ln w="38160" cap="sq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/>
            </p:nvSpPr>
            <p:spPr bwMode="auto">
              <a:xfrm>
                <a:off x="750" y="2436"/>
                <a:ext cx="233" cy="8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10278" name="Line 66"/>
            <p:cNvSpPr>
              <a:spLocks noChangeShapeType="1"/>
            </p:cNvSpPr>
            <p:nvPr/>
          </p:nvSpPr>
          <p:spPr bwMode="auto">
            <a:xfrm>
              <a:off x="819970" y="4408486"/>
              <a:ext cx="0" cy="25400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66" name="Oval 45"/>
          <p:cNvSpPr>
            <a:spLocks noChangeArrowheads="1"/>
          </p:cNvSpPr>
          <p:nvPr/>
        </p:nvSpPr>
        <p:spPr bwMode="auto">
          <a:xfrm>
            <a:off x="4467225" y="3309938"/>
            <a:ext cx="876300" cy="2376487"/>
          </a:xfrm>
          <a:prstGeom prst="ellipse">
            <a:avLst/>
          </a:prstGeom>
          <a:noFill/>
          <a:ln w="381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10267" name="Group 68"/>
          <p:cNvGrpSpPr>
            <a:grpSpLocks/>
          </p:cNvGrpSpPr>
          <p:nvPr/>
        </p:nvGrpSpPr>
        <p:grpSpPr bwMode="auto">
          <a:xfrm>
            <a:off x="5105400" y="3362325"/>
            <a:ext cx="874713" cy="2374900"/>
            <a:chOff x="3216" y="2118"/>
            <a:chExt cx="551" cy="1496"/>
          </a:xfrm>
        </p:grpSpPr>
        <p:sp>
          <p:nvSpPr>
            <p:cNvPr id="10275" name="Oval 69"/>
            <p:cNvSpPr>
              <a:spLocks noChangeArrowheads="1"/>
            </p:cNvSpPr>
            <p:nvPr/>
          </p:nvSpPr>
          <p:spPr bwMode="auto">
            <a:xfrm>
              <a:off x="3216" y="2118"/>
              <a:ext cx="513" cy="1496"/>
            </a:xfrm>
            <a:prstGeom prst="ellipse">
              <a:avLst/>
            </a:prstGeom>
            <a:noFill/>
            <a:ln w="381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0276" name="Rectangle 70"/>
            <p:cNvSpPr>
              <a:spLocks noChangeArrowheads="1"/>
            </p:cNvSpPr>
            <p:nvPr/>
          </p:nvSpPr>
          <p:spPr bwMode="auto">
            <a:xfrm>
              <a:off x="3534" y="2481"/>
              <a:ext cx="233" cy="8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10268" name="Line 71"/>
          <p:cNvSpPr>
            <a:spLocks noChangeShapeType="1"/>
          </p:cNvSpPr>
          <p:nvPr/>
        </p:nvSpPr>
        <p:spPr bwMode="auto">
          <a:xfrm>
            <a:off x="5105400" y="4475163"/>
            <a:ext cx="11113" cy="2571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69" name="Line 71"/>
          <p:cNvSpPr>
            <a:spLocks noChangeShapeType="1"/>
          </p:cNvSpPr>
          <p:nvPr/>
        </p:nvSpPr>
        <p:spPr bwMode="auto">
          <a:xfrm>
            <a:off x="4467225" y="4438650"/>
            <a:ext cx="11113" cy="2571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0" name="Text Box 43"/>
          <p:cNvSpPr txBox="1">
            <a:spLocks noChangeArrowheads="1"/>
          </p:cNvSpPr>
          <p:nvPr/>
        </p:nvSpPr>
        <p:spPr bwMode="auto">
          <a:xfrm>
            <a:off x="6248400" y="2635250"/>
            <a:ext cx="1884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=&gt; </a:t>
            </a: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Ring</a:t>
            </a:r>
            <a:r>
              <a:rPr lang="de-DE" altLang="de-DE" sz="2400" dirty="0"/>
              <a:t> &gt; 0</a:t>
            </a:r>
          </a:p>
        </p:txBody>
      </p:sp>
      <p:sp>
        <p:nvSpPr>
          <p:cNvPr id="103" name="Text Box 42"/>
          <p:cNvSpPr txBox="1">
            <a:spLocks noChangeArrowheads="1"/>
          </p:cNvSpPr>
          <p:nvPr/>
        </p:nvSpPr>
        <p:spPr bwMode="auto">
          <a:xfrm>
            <a:off x="4614863" y="5737225"/>
            <a:ext cx="23780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de-DE" altLang="de-DE" sz="1800" b="1" dirty="0" smtClean="0">
                <a:solidFill>
                  <a:srgbClr val="00B050"/>
                </a:solidFill>
                <a:latin typeface="+mn-lt"/>
              </a:rPr>
              <a:t>Elektronenbewegung im Ring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7175500" y="5516563"/>
            <a:ext cx="12842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Ring</a:t>
            </a:r>
            <a:r>
              <a:rPr lang="de-DE" altLang="de-DE" sz="2400" i="1" dirty="0">
                <a:cs typeface="Arial" charset="0"/>
              </a:rPr>
              <a:t> </a:t>
            </a:r>
            <a:r>
              <a:rPr lang="de-DE" altLang="de-DE" sz="2400" dirty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  <p:sp>
        <p:nvSpPr>
          <p:cNvPr id="10274" name="Text Box 42"/>
          <p:cNvSpPr txBox="1">
            <a:spLocks noChangeArrowheads="1"/>
          </p:cNvSpPr>
          <p:nvPr/>
        </p:nvSpPr>
        <p:spPr bwMode="auto">
          <a:xfrm>
            <a:off x="7145338" y="5875338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Ring</a:t>
            </a:r>
            <a:r>
              <a:rPr lang="de-DE" altLang="de-DE" sz="2400" dirty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  <p:sp>
        <p:nvSpPr>
          <p:cNvPr id="92" name="Rectangle 1"/>
          <p:cNvSpPr txBox="1">
            <a:spLocks noChangeArrowheads="1"/>
          </p:cNvSpPr>
          <p:nvPr/>
        </p:nvSpPr>
        <p:spPr>
          <a:xfrm>
            <a:off x="304800" y="260648"/>
            <a:ext cx="8534400" cy="5277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Wirbelfeld und Elektronenbewegung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Nach unten gekrümmter Pfeil 92"/>
          <p:cNvSpPr/>
          <p:nvPr/>
        </p:nvSpPr>
        <p:spPr bwMode="auto">
          <a:xfrm flipH="1" flipV="1">
            <a:off x="4932040" y="4214788"/>
            <a:ext cx="488370" cy="1014412"/>
          </a:xfrm>
          <a:prstGeom prst="curvedDownArrow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4" name="Rechteck 93"/>
          <p:cNvSpPr/>
          <p:nvPr/>
        </p:nvSpPr>
        <p:spPr bwMode="auto">
          <a:xfrm>
            <a:off x="5265615" y="4202255"/>
            <a:ext cx="245559" cy="1062486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FFFF00"/>
            </a:solidFill>
            <a:miter lim="800000"/>
            <a:headEnd/>
            <a:tailEnd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95" name="Rechteck 94"/>
          <p:cNvSpPr/>
          <p:nvPr/>
        </p:nvSpPr>
        <p:spPr bwMode="auto">
          <a:xfrm>
            <a:off x="5244558" y="3737325"/>
            <a:ext cx="245559" cy="1062486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FFFF00"/>
            </a:solidFill>
            <a:miter lim="800000"/>
            <a:headEnd/>
            <a:tailEnd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 Box 42"/>
              <p:cNvSpPr txBox="1">
                <a:spLocks noChangeArrowheads="1"/>
              </p:cNvSpPr>
              <p:nvPr/>
            </p:nvSpPr>
            <p:spPr bwMode="auto">
              <a:xfrm>
                <a:off x="6287914" y="1196752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&lt;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98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7914" y="1196752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730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96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914400" y="3886200"/>
            <a:ext cx="5221288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11267" name="Gruppieren 63"/>
          <p:cNvGrpSpPr>
            <a:grpSpLocks/>
          </p:cNvGrpSpPr>
          <p:nvPr/>
        </p:nvGrpSpPr>
        <p:grpSpPr bwMode="auto">
          <a:xfrm>
            <a:off x="4773613" y="3627438"/>
            <a:ext cx="1203325" cy="1773237"/>
            <a:chOff x="4786076" y="3619499"/>
            <a:chExt cx="1203562" cy="1773238"/>
          </a:xfrm>
        </p:grpSpPr>
        <p:sp>
          <p:nvSpPr>
            <p:cNvPr id="11319" name="AutoShape 4"/>
            <p:cNvSpPr>
              <a:spLocks noChangeArrowheads="1"/>
            </p:cNvSpPr>
            <p:nvPr/>
          </p:nvSpPr>
          <p:spPr bwMode="auto">
            <a:xfrm>
              <a:off x="4786076" y="3619499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1320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11270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11295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11313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11317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18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1314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11315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16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1296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11307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11311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12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1308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11309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10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1297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11301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11305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06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1302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11303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130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1298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11299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00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1271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31"/>
          <p:cNvSpPr>
            <a:spLocks noChangeShapeType="1"/>
          </p:cNvSpPr>
          <p:nvPr/>
        </p:nvSpPr>
        <p:spPr bwMode="auto">
          <a:xfrm>
            <a:off x="3300147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33"/>
          <p:cNvSpPr>
            <a:spLocks noChangeShapeType="1"/>
          </p:cNvSpPr>
          <p:nvPr/>
        </p:nvSpPr>
        <p:spPr bwMode="auto">
          <a:xfrm>
            <a:off x="1254125" y="2309813"/>
            <a:ext cx="6350" cy="32702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1277" name="Group 37"/>
          <p:cNvGrpSpPr>
            <a:grpSpLocks/>
          </p:cNvGrpSpPr>
          <p:nvPr/>
        </p:nvGrpSpPr>
        <p:grpSpPr bwMode="auto">
          <a:xfrm>
            <a:off x="6019800" y="4114800"/>
            <a:ext cx="1217613" cy="531813"/>
            <a:chOff x="3792" y="2592"/>
            <a:chExt cx="767" cy="335"/>
          </a:xfrm>
        </p:grpSpPr>
        <p:sp>
          <p:nvSpPr>
            <p:cNvPr id="11291" name="Line 38"/>
            <p:cNvSpPr>
              <a:spLocks noChangeShapeType="1"/>
            </p:cNvSpPr>
            <p:nvPr/>
          </p:nvSpPr>
          <p:spPr bwMode="auto">
            <a:xfrm>
              <a:off x="3936" y="2592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2" name="Line 39"/>
            <p:cNvSpPr>
              <a:spLocks noChangeShapeType="1"/>
            </p:cNvSpPr>
            <p:nvPr/>
          </p:nvSpPr>
          <p:spPr bwMode="auto">
            <a:xfrm>
              <a:off x="3792" y="268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3" name="Line 40"/>
            <p:cNvSpPr>
              <a:spLocks noChangeShapeType="1"/>
            </p:cNvSpPr>
            <p:nvPr/>
          </p:nvSpPr>
          <p:spPr bwMode="auto">
            <a:xfrm>
              <a:off x="3792" y="2928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94" name="Line 41"/>
            <p:cNvSpPr>
              <a:spLocks noChangeShapeType="1"/>
            </p:cNvSpPr>
            <p:nvPr/>
          </p:nvSpPr>
          <p:spPr bwMode="auto">
            <a:xfrm>
              <a:off x="3923" y="2824"/>
              <a:ext cx="623" cy="0"/>
            </a:xfrm>
            <a:prstGeom prst="line">
              <a:avLst/>
            </a:prstGeom>
            <a:noFill/>
            <a:ln w="19080" cap="sq">
              <a:solidFill>
                <a:srgbClr val="66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278" name="Text Box 42"/>
          <p:cNvSpPr txBox="1">
            <a:spLocks noChangeArrowheads="1"/>
          </p:cNvSpPr>
          <p:nvPr/>
        </p:nvSpPr>
        <p:spPr bwMode="auto">
          <a:xfrm>
            <a:off x="7392988" y="4110038"/>
            <a:ext cx="16700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spule</a:t>
            </a:r>
            <a:r>
              <a:rPr lang="de-DE" altLang="de-DE" sz="2400" i="1" baseline="-25000" dirty="0"/>
              <a:t> </a:t>
            </a:r>
            <a:r>
              <a:rPr lang="de-DE" altLang="de-DE" sz="2400" baseline="-25000" dirty="0"/>
              <a:t> </a:t>
            </a:r>
            <a:r>
              <a:rPr lang="de-DE" altLang="de-DE" sz="2400" dirty="0"/>
              <a:t>&gt; 0</a:t>
            </a:r>
          </a:p>
        </p:txBody>
      </p:sp>
      <p:sp>
        <p:nvSpPr>
          <p:cNvPr id="11279" name="Line 72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1280" name="Gruppieren 15"/>
          <p:cNvGrpSpPr>
            <a:grpSpLocks/>
          </p:cNvGrpSpPr>
          <p:nvPr/>
        </p:nvGrpSpPr>
        <p:grpSpPr bwMode="auto">
          <a:xfrm>
            <a:off x="5487988" y="3848100"/>
            <a:ext cx="739775" cy="1425575"/>
            <a:chOff x="5488733" y="3847438"/>
            <a:chExt cx="739030" cy="1425892"/>
          </a:xfrm>
        </p:grpSpPr>
        <p:cxnSp>
          <p:nvCxnSpPr>
            <p:cNvPr id="7" name="Gerade Verbindung mit Pfeil 6"/>
            <p:cNvCxnSpPr/>
            <p:nvPr/>
          </p:nvCxnSpPr>
          <p:spPr bwMode="auto">
            <a:xfrm>
              <a:off x="5488733" y="4841434"/>
              <a:ext cx="647048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mit Pfeil 95"/>
            <p:cNvCxnSpPr/>
            <p:nvPr/>
          </p:nvCxnSpPr>
          <p:spPr bwMode="auto">
            <a:xfrm flipV="1">
              <a:off x="5639393" y="5265391"/>
              <a:ext cx="588370" cy="7939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mit Pfeil 96"/>
            <p:cNvCxnSpPr/>
            <p:nvPr/>
          </p:nvCxnSpPr>
          <p:spPr bwMode="auto">
            <a:xfrm>
              <a:off x="5623534" y="3847438"/>
              <a:ext cx="448811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mit Pfeil 97"/>
            <p:cNvCxnSpPr/>
            <p:nvPr/>
          </p:nvCxnSpPr>
          <p:spPr bwMode="auto">
            <a:xfrm>
              <a:off x="5488733" y="4534979"/>
              <a:ext cx="647048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mit Pfeil 98"/>
            <p:cNvCxnSpPr/>
            <p:nvPr/>
          </p:nvCxnSpPr>
          <p:spPr bwMode="auto">
            <a:xfrm>
              <a:off x="5560098" y="4201530"/>
              <a:ext cx="575683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81" name="Text Box 42"/>
          <p:cNvSpPr txBox="1">
            <a:spLocks noChangeArrowheads="1"/>
          </p:cNvSpPr>
          <p:nvPr/>
        </p:nvSpPr>
        <p:spPr bwMode="auto">
          <a:xfrm>
            <a:off x="323850" y="5818188"/>
            <a:ext cx="86407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Gleiche Vorzeichen der Flussdichten =&gt; Ring wird angezogen</a:t>
            </a:r>
          </a:p>
        </p:txBody>
      </p:sp>
      <p:sp>
        <p:nvSpPr>
          <p:cNvPr id="3" name="Nach unten gekrümmter Pfeil 2"/>
          <p:cNvSpPr/>
          <p:nvPr/>
        </p:nvSpPr>
        <p:spPr bwMode="auto">
          <a:xfrm flipH="1" flipV="1">
            <a:off x="4974209" y="4214788"/>
            <a:ext cx="488370" cy="1014412"/>
          </a:xfrm>
          <a:prstGeom prst="curvedDownArrow">
            <a:avLst/>
          </a:prstGeom>
          <a:solidFill>
            <a:srgbClr val="00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" name="Rechteck 3"/>
          <p:cNvSpPr/>
          <p:nvPr/>
        </p:nvSpPr>
        <p:spPr bwMode="auto">
          <a:xfrm>
            <a:off x="5265615" y="4202255"/>
            <a:ext cx="245559" cy="1062486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FFFF00"/>
            </a:solidFill>
            <a:miter lim="800000"/>
            <a:headEnd/>
            <a:tailEnd/>
          </a:ln>
          <a:effectLst/>
          <a:scene3d>
            <a:camera prst="orthographicFront">
              <a:rot lat="21301133" lon="21298852" rev="26212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FFFF00"/>
              </a:solidFill>
            </a:endParaRP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6513947" y="5269706"/>
            <a:ext cx="2082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de-DE" altLang="de-DE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B</a:t>
            </a:r>
            <a:r>
              <a:rPr lang="de-DE" altLang="de-DE" b="1" i="1" baseline="-25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ring </a:t>
            </a:r>
            <a:r>
              <a:rPr lang="de-DE" altLang="de-DE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&gt; 0</a:t>
            </a:r>
          </a:p>
        </p:txBody>
      </p:sp>
      <p:sp>
        <p:nvSpPr>
          <p:cNvPr id="11285" name="Line 33"/>
          <p:cNvSpPr>
            <a:spLocks noChangeShapeType="1"/>
          </p:cNvSpPr>
          <p:nvPr/>
        </p:nvSpPr>
        <p:spPr bwMode="auto">
          <a:xfrm>
            <a:off x="1258888" y="2678113"/>
            <a:ext cx="288925" cy="433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Rectangle 1"/>
          <p:cNvSpPr txBox="1">
            <a:spLocks noChangeArrowheads="1"/>
          </p:cNvSpPr>
          <p:nvPr/>
        </p:nvSpPr>
        <p:spPr>
          <a:xfrm>
            <a:off x="304800" y="260648"/>
            <a:ext cx="8534400" cy="5277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Thomson‘scher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Ringversuch - Anziehung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2"/>
              <p:cNvSpPr txBox="1">
                <a:spLocks noChangeArrowheads="1"/>
              </p:cNvSpPr>
              <p:nvPr/>
            </p:nvSpPr>
            <p:spPr bwMode="auto">
              <a:xfrm>
                <a:off x="6742906" y="1194432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&lt;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63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2906" y="1194432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44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12293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12313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12331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12335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36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2332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12333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2314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12325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12329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2326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12327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28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2315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12319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12323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24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12320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12321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12322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12316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12317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318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2294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5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6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7" name="Line 31"/>
          <p:cNvSpPr>
            <a:spLocks noChangeShapeType="1"/>
          </p:cNvSpPr>
          <p:nvPr/>
        </p:nvSpPr>
        <p:spPr bwMode="auto">
          <a:xfrm>
            <a:off x="332902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Line 33"/>
          <p:cNvSpPr>
            <a:spLocks noChangeShapeType="1"/>
          </p:cNvSpPr>
          <p:nvPr/>
        </p:nvSpPr>
        <p:spPr bwMode="auto">
          <a:xfrm>
            <a:off x="1254125" y="2309813"/>
            <a:ext cx="0" cy="32702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0" name="Text Box 42"/>
          <p:cNvSpPr txBox="1">
            <a:spLocks noChangeArrowheads="1"/>
          </p:cNvSpPr>
          <p:nvPr/>
        </p:nvSpPr>
        <p:spPr bwMode="auto">
          <a:xfrm>
            <a:off x="7467600" y="3468688"/>
            <a:ext cx="15255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Ring</a:t>
            </a:r>
            <a:r>
              <a:rPr lang="de-DE" altLang="de-DE" sz="2400" i="1" baseline="-25000" dirty="0"/>
              <a:t> </a:t>
            </a:r>
            <a:r>
              <a:rPr lang="de-DE" altLang="de-DE" sz="2400" baseline="-25000" dirty="0"/>
              <a:t> </a:t>
            </a:r>
            <a:r>
              <a:rPr lang="de-DE" altLang="de-DE" sz="2400" dirty="0"/>
              <a:t>= 0</a:t>
            </a:r>
          </a:p>
        </p:txBody>
      </p:sp>
      <p:sp>
        <p:nvSpPr>
          <p:cNvPr id="12301" name="Rectangle 43"/>
          <p:cNvSpPr>
            <a:spLocks noChangeArrowheads="1"/>
          </p:cNvSpPr>
          <p:nvPr/>
        </p:nvSpPr>
        <p:spPr bwMode="auto">
          <a:xfrm>
            <a:off x="7019925" y="2349500"/>
            <a:ext cx="215900" cy="1584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2302" name="Line 44"/>
          <p:cNvSpPr>
            <a:spLocks noChangeShapeType="1"/>
          </p:cNvSpPr>
          <p:nvPr/>
        </p:nvSpPr>
        <p:spPr bwMode="auto">
          <a:xfrm>
            <a:off x="1258888" y="3860800"/>
            <a:ext cx="1587" cy="12969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3" name="Text Box 46"/>
          <p:cNvSpPr txBox="1">
            <a:spLocks noChangeArrowheads="1"/>
          </p:cNvSpPr>
          <p:nvPr/>
        </p:nvSpPr>
        <p:spPr bwMode="auto">
          <a:xfrm>
            <a:off x="4953000" y="2897188"/>
            <a:ext cx="99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/>
              <a:t>E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= 0</a:t>
            </a:r>
            <a:endParaRPr lang="de-DE" altLang="de-DE" sz="2400" dirty="0"/>
          </a:p>
        </p:txBody>
      </p:sp>
      <p:sp>
        <p:nvSpPr>
          <p:cNvPr id="12304" name="Text Box 47"/>
          <p:cNvSpPr txBox="1">
            <a:spLocks noChangeArrowheads="1"/>
          </p:cNvSpPr>
          <p:nvPr/>
        </p:nvSpPr>
        <p:spPr bwMode="auto">
          <a:xfrm>
            <a:off x="5867400" y="2897188"/>
            <a:ext cx="11160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>
                <a:latin typeface="Symbol" pitchFamily="16" charset="2"/>
              </a:rPr>
              <a:t></a:t>
            </a:r>
            <a:r>
              <a:rPr lang="de-DE" altLang="de-DE" sz="2400" i="1" dirty="0"/>
              <a:t>E</a:t>
            </a:r>
            <a:r>
              <a:rPr lang="de-DE" altLang="de-DE" sz="2400" dirty="0"/>
              <a:t> = 0</a:t>
            </a:r>
          </a:p>
        </p:txBody>
      </p:sp>
      <p:grpSp>
        <p:nvGrpSpPr>
          <p:cNvPr id="12305" name="Gruppieren 51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12311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2312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12306" name="Text Box 42"/>
          <p:cNvSpPr txBox="1">
            <a:spLocks noChangeArrowheads="1"/>
          </p:cNvSpPr>
          <p:nvPr/>
        </p:nvSpPr>
        <p:spPr bwMode="auto">
          <a:xfrm>
            <a:off x="6489549" y="4277519"/>
            <a:ext cx="19177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  </a:t>
            </a:r>
            <a:r>
              <a:rPr lang="de-DE" altLang="de-DE" sz="2400" i="1" dirty="0" err="1"/>
              <a:t>B</a:t>
            </a:r>
            <a:r>
              <a:rPr lang="de-DE" altLang="de-DE" sz="2400" i="1" baseline="-25000" dirty="0" err="1"/>
              <a:t>Spule</a:t>
            </a:r>
            <a:r>
              <a:rPr lang="de-DE" altLang="de-DE" sz="2400" baseline="-25000" dirty="0"/>
              <a:t> </a:t>
            </a:r>
            <a:r>
              <a:rPr lang="de-DE" altLang="de-DE" sz="2400" dirty="0">
                <a:cs typeface="Arial" charset="0"/>
              </a:rPr>
              <a:t>= </a:t>
            </a:r>
            <a:r>
              <a:rPr lang="de-DE" altLang="de-DE" sz="2400" dirty="0" smtClean="0"/>
              <a:t>0 </a:t>
            </a:r>
            <a:endParaRPr lang="de-DE" altLang="de-DE" sz="2400" dirty="0"/>
          </a:p>
        </p:txBody>
      </p:sp>
      <p:sp>
        <p:nvSpPr>
          <p:cNvPr id="12307" name="Text Box 42"/>
          <p:cNvSpPr txBox="1">
            <a:spLocks noChangeArrowheads="1"/>
          </p:cNvSpPr>
          <p:nvPr/>
        </p:nvSpPr>
        <p:spPr bwMode="auto">
          <a:xfrm>
            <a:off x="7104063" y="2892425"/>
            <a:ext cx="17319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/>
              <a:t>=&gt; </a:t>
            </a: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Ring</a:t>
            </a:r>
            <a:r>
              <a:rPr lang="de-DE" altLang="de-DE" sz="2400" i="1" dirty="0">
                <a:cs typeface="Arial" charset="0"/>
              </a:rPr>
              <a:t> </a:t>
            </a:r>
            <a:r>
              <a:rPr lang="de-DE" altLang="de-DE" sz="2400" dirty="0">
                <a:cs typeface="Arial" charset="0"/>
              </a:rPr>
              <a:t>= </a:t>
            </a:r>
            <a:r>
              <a:rPr lang="de-DE" altLang="de-DE" sz="2400" dirty="0"/>
              <a:t>0</a:t>
            </a:r>
          </a:p>
        </p:txBody>
      </p:sp>
      <p:sp>
        <p:nvSpPr>
          <p:cNvPr id="12308" name="Text Box 42"/>
          <p:cNvSpPr txBox="1">
            <a:spLocks noChangeArrowheads="1"/>
          </p:cNvSpPr>
          <p:nvPr/>
        </p:nvSpPr>
        <p:spPr bwMode="auto">
          <a:xfrm>
            <a:off x="5724525" y="5818188"/>
            <a:ext cx="32400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=&gt; keine Kraft</a:t>
            </a:r>
          </a:p>
        </p:txBody>
      </p:sp>
      <p:sp>
        <p:nvSpPr>
          <p:cNvPr id="12310" name="Line 33"/>
          <p:cNvSpPr>
            <a:spLocks noChangeShapeType="1"/>
          </p:cNvSpPr>
          <p:nvPr/>
        </p:nvSpPr>
        <p:spPr bwMode="auto">
          <a:xfrm>
            <a:off x="1258888" y="2678113"/>
            <a:ext cx="288925" cy="433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799" y="260648"/>
            <a:ext cx="8659813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Thomson‘scher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Ringversuch – konstanter Stromfluss 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42"/>
              <p:cNvSpPr txBox="1">
                <a:spLocks noChangeArrowheads="1"/>
              </p:cNvSpPr>
              <p:nvPr/>
            </p:nvSpPr>
            <p:spPr bwMode="auto">
              <a:xfrm>
                <a:off x="6510338" y="1196752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=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53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0338" y="1196752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2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2390" y="1196752"/>
            <a:ext cx="8640089" cy="504056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>
                <a:latin typeface="Arial"/>
                <a:ea typeface="Times New Roman"/>
              </a:rPr>
              <a:t>Arbeitsauftrag: Bitte wenden Sie die Linke Faustregel des Induktionsgesetzes zur Lösung folgender Abituraufgaben an und vergleichen Sie diese mit anderen Lösungswegen</a:t>
            </a:r>
          </a:p>
          <a:p>
            <a:r>
              <a:rPr lang="de-DE" sz="2400" dirty="0" smtClean="0">
                <a:latin typeface="Arial"/>
                <a:ea typeface="Times New Roman"/>
              </a:rPr>
              <a:t>2019 Haupttermin Physik III 4) a)</a:t>
            </a:r>
          </a:p>
          <a:p>
            <a:r>
              <a:rPr lang="de-DE" sz="2400" dirty="0" smtClean="0">
                <a:latin typeface="Arial"/>
                <a:ea typeface="Times New Roman"/>
              </a:rPr>
              <a:t>2013 Haupttermin Physik III b) Punkt 2</a:t>
            </a:r>
          </a:p>
          <a:p>
            <a:pPr marL="457200" lvl="1" indent="0">
              <a:buNone/>
            </a:pPr>
            <a:endParaRPr lang="de-DE" sz="2000" dirty="0" smtClean="0"/>
          </a:p>
          <a:p>
            <a:pPr marL="400050" lvl="1" indent="0">
              <a:buNone/>
            </a:pPr>
            <a:endParaRPr lang="de-DE" sz="2000" dirty="0"/>
          </a:p>
        </p:txBody>
      </p:sp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Anwendung Linke Faustregel des Induktionsgesetzes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31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Maxwellgleichungen im Basisfach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85" y="4653136"/>
            <a:ext cx="7454900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12983"/>
            <a:ext cx="7499350" cy="339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1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Maxwellgleichungen im Leistungsfach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61" y="908720"/>
            <a:ext cx="75184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11" y="5130552"/>
            <a:ext cx="7505700" cy="119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2390" y="1196752"/>
            <a:ext cx="8640089" cy="5040560"/>
          </a:xfrm>
        </p:spPr>
        <p:txBody>
          <a:bodyPr/>
          <a:lstStyle/>
          <a:p>
            <a:r>
              <a:rPr lang="de-DE" sz="2400" dirty="0" smtClean="0"/>
              <a:t>Zusammenfassung der 4 Maxwellgleichungen</a:t>
            </a:r>
            <a:br>
              <a:rPr lang="de-DE" sz="2400" dirty="0" smtClean="0"/>
            </a:br>
            <a:r>
              <a:rPr lang="de-DE" sz="2400" dirty="0" smtClean="0"/>
              <a:t>inklusive folgender Faustregeln:</a:t>
            </a:r>
          </a:p>
          <a:p>
            <a:pPr lvl="1"/>
            <a:r>
              <a:rPr lang="de-DE" sz="2000" dirty="0" smtClean="0"/>
              <a:t>Linke Faustregel des Induktionsgesetzes</a:t>
            </a:r>
          </a:p>
          <a:p>
            <a:pPr lvl="1"/>
            <a:r>
              <a:rPr lang="de-DE" sz="2000" dirty="0" smtClean="0"/>
              <a:t>Rechte Faustregel des stromdurchflossenen Leiters</a:t>
            </a:r>
          </a:p>
          <a:p>
            <a:pPr lvl="1"/>
            <a:r>
              <a:rPr lang="de-DE" sz="2000" dirty="0" smtClean="0"/>
              <a:t>Rechte Faustregel des zeitlich veränderlichen E-Feldes</a:t>
            </a:r>
          </a:p>
          <a:p>
            <a:pPr lvl="1"/>
            <a:endParaRPr lang="de-DE" sz="2000" dirty="0"/>
          </a:p>
          <a:p>
            <a:pPr marL="457200" lvl="1" indent="0">
              <a:buNone/>
            </a:pPr>
            <a:r>
              <a:rPr lang="de-DE" sz="2000" dirty="0" smtClean="0">
                <a:hlinkClick r:id="rId2"/>
              </a:rPr>
              <a:t>72_maxwellgleichungen_zusammenfassung_zg.docx</a:t>
            </a:r>
            <a:endParaRPr lang="de-DE" sz="2000" dirty="0" smtClean="0"/>
          </a:p>
          <a:p>
            <a:pPr marL="457200" lvl="1" indent="0">
              <a:buNone/>
            </a:pPr>
            <a:endParaRPr lang="de-DE" sz="2000" dirty="0"/>
          </a:p>
          <a:p>
            <a:pPr marL="457200" lvl="1" indent="0"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00050" lvl="1" indent="0">
              <a:buNone/>
            </a:pPr>
            <a:endParaRPr lang="de-DE" sz="2000" dirty="0"/>
          </a:p>
        </p:txBody>
      </p:sp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Maxwellgleichungen in der Kursstufe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8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2390" y="1196752"/>
            <a:ext cx="8640089" cy="504056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>
                <a:latin typeface="Arial"/>
                <a:ea typeface="Times New Roman"/>
              </a:rPr>
              <a:t>Insbesondere bietet die </a:t>
            </a:r>
            <a:r>
              <a:rPr lang="de-DE" sz="2400" b="1" dirty="0" smtClean="0">
                <a:latin typeface="Arial"/>
                <a:ea typeface="Times New Roman"/>
              </a:rPr>
              <a:t>Linke Faustregel des Induktionsgesetzes</a:t>
            </a:r>
            <a:r>
              <a:rPr lang="de-DE" sz="2400" dirty="0" smtClean="0">
                <a:latin typeface="Arial"/>
                <a:ea typeface="Times New Roman"/>
              </a:rPr>
              <a:t> einige Vorteile:</a:t>
            </a:r>
          </a:p>
          <a:p>
            <a:r>
              <a:rPr lang="de-DE" sz="2400" dirty="0" smtClean="0">
                <a:effectLst/>
                <a:latin typeface="Arial"/>
                <a:ea typeface="Times New Roman"/>
              </a:rPr>
              <a:t>Polung der Induktionsspannung bei veränderlichem B-Feld einfach erklär- und auffindbar</a:t>
            </a:r>
          </a:p>
          <a:p>
            <a:r>
              <a:rPr lang="de-DE" sz="2400" dirty="0" err="1" smtClean="0">
                <a:effectLst/>
                <a:latin typeface="Arial"/>
                <a:ea typeface="Times New Roman"/>
              </a:rPr>
              <a:t>Thomson‘scher</a:t>
            </a:r>
            <a:r>
              <a:rPr lang="de-DE" sz="2400" dirty="0" smtClean="0">
                <a:effectLst/>
                <a:latin typeface="Arial"/>
                <a:ea typeface="Times New Roman"/>
              </a:rPr>
              <a:t> Ringversuch einfach erklärbar</a:t>
            </a:r>
            <a:endParaRPr lang="de-DE" sz="2400" dirty="0">
              <a:effectLst/>
              <a:latin typeface="Times New Roman"/>
              <a:ea typeface="Times New Roman"/>
            </a:endParaRPr>
          </a:p>
          <a:p>
            <a:pPr marL="457200" lvl="1" indent="0">
              <a:buNone/>
            </a:pPr>
            <a:endParaRPr lang="de-DE" sz="2000" dirty="0" smtClean="0"/>
          </a:p>
          <a:p>
            <a:pPr marL="400050" lvl="1" indent="0">
              <a:buNone/>
            </a:pPr>
            <a:endParaRPr lang="de-DE" sz="2000" dirty="0"/>
          </a:p>
        </p:txBody>
      </p:sp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Maxwellgleichungen in der Kursstufe</a:t>
            </a:r>
            <a:r>
              <a:rPr lang="de-DE" altLang="de-DE" sz="3600" dirty="0" smtClean="0"/>
              <a:t/>
            </a:r>
            <a:br>
              <a:rPr lang="de-DE" altLang="de-DE" sz="3600" dirty="0" smtClean="0"/>
            </a:br>
            <a:endParaRPr lang="de-DE" altLang="de-DE" sz="36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384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383704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>
                <a:latin typeface="Arial" pitchFamily="34" charset="0"/>
                <a:cs typeface="Arial" pitchFamily="34" charset="0"/>
              </a:rPr>
              <a:t>Erklärung des </a:t>
            </a:r>
            <a:r>
              <a:rPr lang="de-DE" altLang="de-DE" sz="2800" dirty="0" err="1">
                <a:latin typeface="Arial" pitchFamily="34" charset="0"/>
                <a:cs typeface="Arial" pitchFamily="34" charset="0"/>
              </a:rPr>
              <a:t>Thomson‘schen</a:t>
            </a:r>
            <a:r>
              <a:rPr lang="de-DE" altLang="de-DE" sz="2800" dirty="0">
                <a:latin typeface="Arial" pitchFamily="34" charset="0"/>
                <a:cs typeface="Arial" pitchFamily="34" charset="0"/>
              </a:rPr>
              <a:t> Ringversuchs</a:t>
            </a:r>
          </a:p>
        </p:txBody>
      </p:sp>
      <p:sp>
        <p:nvSpPr>
          <p:cNvPr id="2052" name="Textfeld 3"/>
          <p:cNvSpPr txBox="1">
            <a:spLocks noChangeArrowheads="1"/>
          </p:cNvSpPr>
          <p:nvPr/>
        </p:nvSpPr>
        <p:spPr bwMode="auto">
          <a:xfrm>
            <a:off x="225425" y="1700213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olidFill>
                  <a:schemeClr val="tx1"/>
                </a:solidFill>
                <a:latin typeface="Arial" charset="0"/>
              </a:rPr>
              <a:t>Aluminiumring hängt über einem Eisenkern einer Spule</a:t>
            </a:r>
          </a:p>
        </p:txBody>
      </p:sp>
      <p:sp>
        <p:nvSpPr>
          <p:cNvPr id="2053" name="Textfeld 4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695700" y="5661025"/>
            <a:ext cx="1482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altLang="de-DE" dirty="0">
                <a:solidFill>
                  <a:schemeClr val="tx1"/>
                </a:solidFill>
                <a:hlinkClick r:id="rId3" action="ppaction://hlinkfile"/>
              </a:rPr>
              <a:t>Videofilm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4" name="Grafik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349500"/>
            <a:ext cx="40322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11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>
                <a:latin typeface="Arial" pitchFamily="34" charset="0"/>
                <a:cs typeface="Arial" pitchFamily="34" charset="0"/>
              </a:rPr>
              <a:t>Erklärung des </a:t>
            </a:r>
            <a:r>
              <a:rPr lang="de-DE" altLang="de-DE" sz="2800" dirty="0" err="1">
                <a:latin typeface="Arial" pitchFamily="34" charset="0"/>
                <a:cs typeface="Arial" pitchFamily="34" charset="0"/>
              </a:rPr>
              <a:t>Thomson‘schen</a:t>
            </a:r>
            <a:r>
              <a:rPr lang="de-DE" altLang="de-DE" sz="2800" dirty="0">
                <a:latin typeface="Arial" pitchFamily="34" charset="0"/>
                <a:cs typeface="Arial" pitchFamily="34" charset="0"/>
              </a:rPr>
              <a:t> Ringversuchs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653261" y="1916113"/>
            <a:ext cx="4144965" cy="3486150"/>
            <a:chOff x="395" y="1207"/>
            <a:chExt cx="2611" cy="2196"/>
          </a:xfrm>
        </p:grpSpPr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793" y="1952"/>
              <a:ext cx="2179" cy="1451"/>
              <a:chOff x="793" y="1952"/>
              <a:chExt cx="2179" cy="1451"/>
            </a:xfrm>
          </p:grpSpPr>
          <p:grpSp>
            <p:nvGrpSpPr>
              <p:cNvPr id="3090" name="Group 5"/>
              <p:cNvGrpSpPr>
                <a:grpSpLocks/>
              </p:cNvGrpSpPr>
              <p:nvPr/>
            </p:nvGrpSpPr>
            <p:grpSpPr bwMode="auto">
              <a:xfrm>
                <a:off x="1034" y="2332"/>
                <a:ext cx="768" cy="1063"/>
                <a:chOff x="1034" y="2332"/>
                <a:chExt cx="768" cy="1063"/>
              </a:xfrm>
            </p:grpSpPr>
            <p:grpSp>
              <p:nvGrpSpPr>
                <p:cNvPr id="3108" name="Group 6"/>
                <p:cNvGrpSpPr>
                  <a:grpSpLocks/>
                </p:cNvGrpSpPr>
                <p:nvPr/>
              </p:nvGrpSpPr>
              <p:grpSpPr bwMode="auto">
                <a:xfrm>
                  <a:off x="1034" y="2332"/>
                  <a:ext cx="480" cy="1055"/>
                  <a:chOff x="1034" y="2332"/>
                  <a:chExt cx="480" cy="1055"/>
                </a:xfrm>
              </p:grpSpPr>
              <p:sp>
                <p:nvSpPr>
                  <p:cNvPr id="3112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034" y="2332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11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33" y="2438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  <p:grpSp>
              <p:nvGrpSpPr>
                <p:cNvPr id="3109" name="Group 9"/>
                <p:cNvGrpSpPr>
                  <a:grpSpLocks/>
                </p:cNvGrpSpPr>
                <p:nvPr/>
              </p:nvGrpSpPr>
              <p:grpSpPr bwMode="auto">
                <a:xfrm>
                  <a:off x="1322" y="2340"/>
                  <a:ext cx="480" cy="1055"/>
                  <a:chOff x="1322" y="2340"/>
                  <a:chExt cx="480" cy="1055"/>
                </a:xfrm>
              </p:grpSpPr>
              <p:sp>
                <p:nvSpPr>
                  <p:cNvPr id="311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322" y="2340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11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21" y="2446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</p:grpSp>
          <p:grpSp>
            <p:nvGrpSpPr>
              <p:cNvPr id="3091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768" cy="1063"/>
                <a:chOff x="1599" y="2340"/>
                <a:chExt cx="768" cy="1063"/>
              </a:xfrm>
            </p:grpSpPr>
            <p:grpSp>
              <p:nvGrpSpPr>
                <p:cNvPr id="3102" name="Group 13"/>
                <p:cNvGrpSpPr>
                  <a:grpSpLocks/>
                </p:cNvGrpSpPr>
                <p:nvPr/>
              </p:nvGrpSpPr>
              <p:grpSpPr bwMode="auto">
                <a:xfrm>
                  <a:off x="1599" y="2340"/>
                  <a:ext cx="480" cy="1055"/>
                  <a:chOff x="1599" y="2340"/>
                  <a:chExt cx="480" cy="1055"/>
                </a:xfrm>
              </p:grpSpPr>
              <p:sp>
                <p:nvSpPr>
                  <p:cNvPr id="310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599" y="2340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10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898" y="2446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  <p:grpSp>
              <p:nvGrpSpPr>
                <p:cNvPr id="3103" name="Group 16"/>
                <p:cNvGrpSpPr>
                  <a:grpSpLocks/>
                </p:cNvGrpSpPr>
                <p:nvPr/>
              </p:nvGrpSpPr>
              <p:grpSpPr bwMode="auto">
                <a:xfrm>
                  <a:off x="1887" y="2348"/>
                  <a:ext cx="480" cy="1055"/>
                  <a:chOff x="1887" y="2348"/>
                  <a:chExt cx="480" cy="1055"/>
                </a:xfrm>
              </p:grpSpPr>
              <p:sp>
                <p:nvSpPr>
                  <p:cNvPr id="310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887" y="2348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10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454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</p:grpSp>
          <p:grpSp>
            <p:nvGrpSpPr>
              <p:cNvPr id="3092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768" cy="1063"/>
                <a:chOff x="2204" y="2334"/>
                <a:chExt cx="768" cy="1063"/>
              </a:xfrm>
            </p:grpSpPr>
            <p:grpSp>
              <p:nvGrpSpPr>
                <p:cNvPr id="3096" name="Group 20"/>
                <p:cNvGrpSpPr>
                  <a:grpSpLocks/>
                </p:cNvGrpSpPr>
                <p:nvPr/>
              </p:nvGrpSpPr>
              <p:grpSpPr bwMode="auto">
                <a:xfrm>
                  <a:off x="2204" y="2334"/>
                  <a:ext cx="480" cy="1055"/>
                  <a:chOff x="2204" y="2334"/>
                  <a:chExt cx="480" cy="1055"/>
                </a:xfrm>
              </p:grpSpPr>
              <p:sp>
                <p:nvSpPr>
                  <p:cNvPr id="310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2204" y="2334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101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2440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  <p:grpSp>
              <p:nvGrpSpPr>
                <p:cNvPr id="3097" name="Group 23"/>
                <p:cNvGrpSpPr>
                  <a:grpSpLocks/>
                </p:cNvGrpSpPr>
                <p:nvPr/>
              </p:nvGrpSpPr>
              <p:grpSpPr bwMode="auto">
                <a:xfrm>
                  <a:off x="2492" y="2342"/>
                  <a:ext cx="480" cy="1055"/>
                  <a:chOff x="2492" y="2342"/>
                  <a:chExt cx="480" cy="1055"/>
                </a:xfrm>
              </p:grpSpPr>
              <p:sp>
                <p:nvSpPr>
                  <p:cNvPr id="3098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492" y="2342"/>
                    <a:ext cx="399" cy="1055"/>
                  </a:xfrm>
                  <a:prstGeom prst="ellipse">
                    <a:avLst/>
                  </a:prstGeom>
                  <a:noFill/>
                  <a:ln w="381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  <p:sp>
                <p:nvSpPr>
                  <p:cNvPr id="309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91" y="2448"/>
                    <a:ext cx="181" cy="806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DE" altLang="de-DE"/>
                  </a:p>
                </p:txBody>
              </p:sp>
            </p:grpSp>
          </p:grpSp>
          <p:grpSp>
            <p:nvGrpSpPr>
              <p:cNvPr id="3093" name="Group 26"/>
              <p:cNvGrpSpPr>
                <a:grpSpLocks/>
              </p:cNvGrpSpPr>
              <p:nvPr/>
            </p:nvGrpSpPr>
            <p:grpSpPr bwMode="auto">
              <a:xfrm>
                <a:off x="793" y="1952"/>
                <a:ext cx="320" cy="1421"/>
                <a:chOff x="793" y="1952"/>
                <a:chExt cx="320" cy="1421"/>
              </a:xfrm>
            </p:grpSpPr>
            <p:sp>
              <p:nvSpPr>
                <p:cNvPr id="3094" name="Line 27"/>
                <p:cNvSpPr>
                  <a:spLocks noChangeShapeType="1"/>
                </p:cNvSpPr>
                <p:nvPr/>
              </p:nvSpPr>
              <p:spPr bwMode="auto">
                <a:xfrm>
                  <a:off x="800" y="1952"/>
                  <a:ext cx="0" cy="1303"/>
                </a:xfrm>
                <a:prstGeom prst="lin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095" name="Freeform 28"/>
                <p:cNvSpPr>
                  <a:spLocks noChangeArrowheads="1"/>
                </p:cNvSpPr>
                <p:nvPr/>
              </p:nvSpPr>
              <p:spPr bwMode="auto">
                <a:xfrm>
                  <a:off x="793" y="3229"/>
                  <a:ext cx="320" cy="144"/>
                </a:xfrm>
                <a:custGeom>
                  <a:avLst/>
                  <a:gdLst>
                    <a:gd name="T0" fmla="*/ 0 w 192"/>
                    <a:gd name="T1" fmla="*/ 0 h 112"/>
                    <a:gd name="T2" fmla="*/ 370 w 192"/>
                    <a:gd name="T3" fmla="*/ 261 h 112"/>
                    <a:gd name="T4" fmla="*/ 1112 w 192"/>
                    <a:gd name="T5" fmla="*/ 261 h 112"/>
                    <a:gd name="T6" fmla="*/ 1480 w 192"/>
                    <a:gd name="T7" fmla="*/ 0 h 1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92" h="112">
                      <a:moveTo>
                        <a:pt x="0" y="0"/>
                      </a:moveTo>
                      <a:cubicBezTo>
                        <a:pt x="12" y="40"/>
                        <a:pt x="24" y="80"/>
                        <a:pt x="48" y="96"/>
                      </a:cubicBezTo>
                      <a:cubicBezTo>
                        <a:pt x="72" y="112"/>
                        <a:pt x="120" y="112"/>
                        <a:pt x="144" y="96"/>
                      </a:cubicBezTo>
                      <a:cubicBezTo>
                        <a:pt x="168" y="80"/>
                        <a:pt x="184" y="16"/>
                        <a:pt x="192" y="0"/>
                      </a:cubicBezTo>
                    </a:path>
                  </a:pathLst>
                </a:custGeom>
                <a:noFill/>
                <a:ln w="38160" cap="sq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3083" name="Line 29"/>
            <p:cNvSpPr>
              <a:spLocks noChangeShapeType="1"/>
            </p:cNvSpPr>
            <p:nvPr/>
          </p:nvSpPr>
          <p:spPr bwMode="auto">
            <a:xfrm flipV="1">
              <a:off x="3006" y="1454"/>
              <a:ext cx="0" cy="995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4" name="Line 30"/>
            <p:cNvSpPr>
              <a:spLocks noChangeShapeType="1"/>
            </p:cNvSpPr>
            <p:nvPr/>
          </p:nvSpPr>
          <p:spPr bwMode="auto">
            <a:xfrm flipH="1">
              <a:off x="2203" y="1455"/>
              <a:ext cx="803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5" name="Line 31"/>
            <p:cNvSpPr>
              <a:spLocks noChangeShapeType="1"/>
            </p:cNvSpPr>
            <p:nvPr/>
          </p:nvSpPr>
          <p:spPr bwMode="auto">
            <a:xfrm>
              <a:off x="2204" y="1331"/>
              <a:ext cx="0" cy="248"/>
            </a:xfrm>
            <a:prstGeom prst="line">
              <a:avLst/>
            </a:prstGeom>
            <a:noFill/>
            <a:ln w="7632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6" name="Line 32"/>
            <p:cNvSpPr>
              <a:spLocks noChangeShapeType="1"/>
            </p:cNvSpPr>
            <p:nvPr/>
          </p:nvSpPr>
          <p:spPr bwMode="auto">
            <a:xfrm>
              <a:off x="2089" y="1207"/>
              <a:ext cx="0" cy="496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7" name="Line 33"/>
            <p:cNvSpPr>
              <a:spLocks noChangeShapeType="1"/>
            </p:cNvSpPr>
            <p:nvPr/>
          </p:nvSpPr>
          <p:spPr bwMode="auto">
            <a:xfrm flipH="1">
              <a:off x="793" y="1455"/>
              <a:ext cx="1285" cy="0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8" name="Line 34"/>
            <p:cNvSpPr>
              <a:spLocks noChangeShapeType="1"/>
            </p:cNvSpPr>
            <p:nvPr/>
          </p:nvSpPr>
          <p:spPr bwMode="auto">
            <a:xfrm>
              <a:off x="804" y="1455"/>
              <a:ext cx="0" cy="186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9" name="Line 35"/>
            <p:cNvSpPr>
              <a:spLocks noChangeShapeType="1"/>
            </p:cNvSpPr>
            <p:nvPr/>
          </p:nvSpPr>
          <p:spPr bwMode="auto">
            <a:xfrm flipH="1">
              <a:off x="395" y="1631"/>
              <a:ext cx="402" cy="309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4772025" y="3635375"/>
            <a:ext cx="1143000" cy="1773238"/>
          </a:xfrm>
          <a:prstGeom prst="flowChartMagneticDrum">
            <a:avLst/>
          </a:prstGeom>
          <a:solidFill>
            <a:srgbClr val="FFFF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5591175" y="3962400"/>
            <a:ext cx="398463" cy="11811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3080" name="Text Box 42"/>
          <p:cNvSpPr txBox="1">
            <a:spLocks noChangeArrowheads="1"/>
          </p:cNvSpPr>
          <p:nvPr/>
        </p:nvSpPr>
        <p:spPr bwMode="auto">
          <a:xfrm>
            <a:off x="5343525" y="2417763"/>
            <a:ext cx="28130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  Aluminiumring</a:t>
            </a:r>
          </a:p>
        </p:txBody>
      </p:sp>
      <p:cxnSp>
        <p:nvCxnSpPr>
          <p:cNvPr id="3081" name="Gerade Verbindung mit Pfeil 2"/>
          <p:cNvCxnSpPr>
            <a:cxnSpLocks noChangeShapeType="1"/>
          </p:cNvCxnSpPr>
          <p:nvPr/>
        </p:nvCxnSpPr>
        <p:spPr bwMode="auto">
          <a:xfrm flipH="1">
            <a:off x="5343525" y="2924175"/>
            <a:ext cx="323850" cy="6492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6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2"/>
          <p:cNvSpPr>
            <a:spLocks noChangeArrowheads="1"/>
          </p:cNvSpPr>
          <p:nvPr/>
        </p:nvSpPr>
        <p:spPr bwMode="auto">
          <a:xfrm>
            <a:off x="950913" y="3873500"/>
            <a:ext cx="5221287" cy="12827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grpSp>
        <p:nvGrpSpPr>
          <p:cNvPr id="4101" name="Group 3"/>
          <p:cNvGrpSpPr>
            <a:grpSpLocks/>
          </p:cNvGrpSpPr>
          <p:nvPr/>
        </p:nvGrpSpPr>
        <p:grpSpPr bwMode="auto">
          <a:xfrm>
            <a:off x="1258888" y="3098800"/>
            <a:ext cx="3457575" cy="2301875"/>
            <a:chOff x="793" y="1952"/>
            <a:chExt cx="2178" cy="1450"/>
          </a:xfrm>
        </p:grpSpPr>
        <p:grpSp>
          <p:nvGrpSpPr>
            <p:cNvPr id="4123" name="Group 4"/>
            <p:cNvGrpSpPr>
              <a:grpSpLocks/>
            </p:cNvGrpSpPr>
            <p:nvPr/>
          </p:nvGrpSpPr>
          <p:grpSpPr bwMode="auto">
            <a:xfrm>
              <a:off x="1034" y="2333"/>
              <a:ext cx="767" cy="1062"/>
              <a:chOff x="1034" y="2333"/>
              <a:chExt cx="767" cy="1062"/>
            </a:xfrm>
          </p:grpSpPr>
          <p:grpSp>
            <p:nvGrpSpPr>
              <p:cNvPr id="4141" name="Group 5"/>
              <p:cNvGrpSpPr>
                <a:grpSpLocks/>
              </p:cNvGrpSpPr>
              <p:nvPr/>
            </p:nvGrpSpPr>
            <p:grpSpPr bwMode="auto">
              <a:xfrm>
                <a:off x="1034" y="2333"/>
                <a:ext cx="480" cy="1054"/>
                <a:chOff x="1034" y="2333"/>
                <a:chExt cx="480" cy="1054"/>
              </a:xfrm>
            </p:grpSpPr>
            <p:sp>
              <p:nvSpPr>
                <p:cNvPr id="4145" name="Oval 6"/>
                <p:cNvSpPr>
                  <a:spLocks noChangeArrowheads="1"/>
                </p:cNvSpPr>
                <p:nvPr/>
              </p:nvSpPr>
              <p:spPr bwMode="auto">
                <a:xfrm>
                  <a:off x="1034" y="2333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46" name="Rectangle 7"/>
                <p:cNvSpPr>
                  <a:spLocks noChangeArrowheads="1"/>
                </p:cNvSpPr>
                <p:nvPr/>
              </p:nvSpPr>
              <p:spPr bwMode="auto">
                <a:xfrm>
                  <a:off x="1332" y="2439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4142" name="Group 8"/>
              <p:cNvGrpSpPr>
                <a:grpSpLocks/>
              </p:cNvGrpSpPr>
              <p:nvPr/>
            </p:nvGrpSpPr>
            <p:grpSpPr bwMode="auto">
              <a:xfrm>
                <a:off x="1321" y="2340"/>
                <a:ext cx="480" cy="1054"/>
                <a:chOff x="1321" y="2340"/>
                <a:chExt cx="480" cy="1054"/>
              </a:xfrm>
            </p:grpSpPr>
            <p:sp>
              <p:nvSpPr>
                <p:cNvPr id="4143" name="Oval 9"/>
                <p:cNvSpPr>
                  <a:spLocks noChangeArrowheads="1"/>
                </p:cNvSpPr>
                <p:nvPr/>
              </p:nvSpPr>
              <p:spPr bwMode="auto">
                <a:xfrm>
                  <a:off x="1321" y="2340"/>
                  <a:ext cx="400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44" name="Rectangle 10"/>
                <p:cNvSpPr>
                  <a:spLocks noChangeArrowheads="1"/>
                </p:cNvSpPr>
                <p:nvPr/>
              </p:nvSpPr>
              <p:spPr bwMode="auto">
                <a:xfrm>
                  <a:off x="1620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4124" name="Group 11"/>
            <p:cNvGrpSpPr>
              <a:grpSpLocks/>
            </p:cNvGrpSpPr>
            <p:nvPr/>
          </p:nvGrpSpPr>
          <p:grpSpPr bwMode="auto">
            <a:xfrm>
              <a:off x="1599" y="2340"/>
              <a:ext cx="767" cy="1062"/>
              <a:chOff x="1599" y="2340"/>
              <a:chExt cx="767" cy="1062"/>
            </a:xfrm>
          </p:grpSpPr>
          <p:grpSp>
            <p:nvGrpSpPr>
              <p:cNvPr id="4135" name="Group 12"/>
              <p:cNvGrpSpPr>
                <a:grpSpLocks/>
              </p:cNvGrpSpPr>
              <p:nvPr/>
            </p:nvGrpSpPr>
            <p:grpSpPr bwMode="auto">
              <a:xfrm>
                <a:off x="1599" y="2340"/>
                <a:ext cx="480" cy="1055"/>
                <a:chOff x="1599" y="2340"/>
                <a:chExt cx="480" cy="1055"/>
              </a:xfrm>
            </p:grpSpPr>
            <p:sp>
              <p:nvSpPr>
                <p:cNvPr id="4139" name="Oval 13"/>
                <p:cNvSpPr>
                  <a:spLocks noChangeArrowheads="1"/>
                </p:cNvSpPr>
                <p:nvPr/>
              </p:nvSpPr>
              <p:spPr bwMode="auto">
                <a:xfrm>
                  <a:off x="1599" y="2340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40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8" y="2446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4136" name="Group 15"/>
              <p:cNvGrpSpPr>
                <a:grpSpLocks/>
              </p:cNvGrpSpPr>
              <p:nvPr/>
            </p:nvGrpSpPr>
            <p:grpSpPr bwMode="auto">
              <a:xfrm>
                <a:off x="1886" y="2348"/>
                <a:ext cx="480" cy="1054"/>
                <a:chOff x="1886" y="2348"/>
                <a:chExt cx="480" cy="1054"/>
              </a:xfrm>
            </p:grpSpPr>
            <p:sp>
              <p:nvSpPr>
                <p:cNvPr id="4137" name="Oval 16"/>
                <p:cNvSpPr>
                  <a:spLocks noChangeArrowheads="1"/>
                </p:cNvSpPr>
                <p:nvPr/>
              </p:nvSpPr>
              <p:spPr bwMode="auto">
                <a:xfrm>
                  <a:off x="1886" y="2348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38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5" y="2454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4125" name="Group 18"/>
            <p:cNvGrpSpPr>
              <a:grpSpLocks/>
            </p:cNvGrpSpPr>
            <p:nvPr/>
          </p:nvGrpSpPr>
          <p:grpSpPr bwMode="auto">
            <a:xfrm>
              <a:off x="2204" y="2334"/>
              <a:ext cx="767" cy="1062"/>
              <a:chOff x="2204" y="2334"/>
              <a:chExt cx="767" cy="1062"/>
            </a:xfrm>
          </p:grpSpPr>
          <p:grpSp>
            <p:nvGrpSpPr>
              <p:cNvPr id="4129" name="Group 19"/>
              <p:cNvGrpSpPr>
                <a:grpSpLocks/>
              </p:cNvGrpSpPr>
              <p:nvPr/>
            </p:nvGrpSpPr>
            <p:grpSpPr bwMode="auto">
              <a:xfrm>
                <a:off x="2204" y="2334"/>
                <a:ext cx="480" cy="1055"/>
                <a:chOff x="2204" y="2334"/>
                <a:chExt cx="480" cy="1055"/>
              </a:xfrm>
            </p:grpSpPr>
            <p:sp>
              <p:nvSpPr>
                <p:cNvPr id="4133" name="Oval 20"/>
                <p:cNvSpPr>
                  <a:spLocks noChangeArrowheads="1"/>
                </p:cNvSpPr>
                <p:nvPr/>
              </p:nvSpPr>
              <p:spPr bwMode="auto">
                <a:xfrm>
                  <a:off x="2204" y="2334"/>
                  <a:ext cx="399" cy="1055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34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3" y="2440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  <p:grpSp>
            <p:nvGrpSpPr>
              <p:cNvPr id="4130" name="Group 22"/>
              <p:cNvGrpSpPr>
                <a:grpSpLocks/>
              </p:cNvGrpSpPr>
              <p:nvPr/>
            </p:nvGrpSpPr>
            <p:grpSpPr bwMode="auto">
              <a:xfrm>
                <a:off x="2491" y="2341"/>
                <a:ext cx="480" cy="1054"/>
                <a:chOff x="2491" y="2341"/>
                <a:chExt cx="480" cy="1054"/>
              </a:xfrm>
            </p:grpSpPr>
            <p:sp>
              <p:nvSpPr>
                <p:cNvPr id="4131" name="Oval 23"/>
                <p:cNvSpPr>
                  <a:spLocks noChangeArrowheads="1"/>
                </p:cNvSpPr>
                <p:nvPr/>
              </p:nvSpPr>
              <p:spPr bwMode="auto">
                <a:xfrm>
                  <a:off x="2491" y="2341"/>
                  <a:ext cx="399" cy="1054"/>
                </a:xfrm>
                <a:prstGeom prst="ellipse">
                  <a:avLst/>
                </a:prstGeom>
                <a:noFill/>
                <a:ln w="381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sp>
              <p:nvSpPr>
                <p:cNvPr id="4132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0" y="2448"/>
                  <a:ext cx="181" cy="80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</p:grpSp>
        </p:grpSp>
        <p:grpSp>
          <p:nvGrpSpPr>
            <p:cNvPr id="4126" name="Group 25"/>
            <p:cNvGrpSpPr>
              <a:grpSpLocks/>
            </p:cNvGrpSpPr>
            <p:nvPr/>
          </p:nvGrpSpPr>
          <p:grpSpPr bwMode="auto">
            <a:xfrm>
              <a:off x="793" y="1952"/>
              <a:ext cx="320" cy="1420"/>
              <a:chOff x="793" y="1952"/>
              <a:chExt cx="320" cy="1420"/>
            </a:xfrm>
          </p:grpSpPr>
          <p:sp>
            <p:nvSpPr>
              <p:cNvPr id="4127" name="Line 26"/>
              <p:cNvSpPr>
                <a:spLocks noChangeShapeType="1"/>
              </p:cNvSpPr>
              <p:nvPr/>
            </p:nvSpPr>
            <p:spPr bwMode="auto">
              <a:xfrm>
                <a:off x="800" y="1952"/>
                <a:ext cx="0" cy="130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28" name="Freeform 27"/>
              <p:cNvSpPr>
                <a:spLocks noChangeArrowheads="1"/>
              </p:cNvSpPr>
              <p:nvPr/>
            </p:nvSpPr>
            <p:spPr bwMode="auto">
              <a:xfrm>
                <a:off x="793" y="3229"/>
                <a:ext cx="320" cy="143"/>
              </a:xfrm>
              <a:custGeom>
                <a:avLst/>
                <a:gdLst>
                  <a:gd name="T0" fmla="*/ 0 w 192"/>
                  <a:gd name="T1" fmla="*/ 0 h 112"/>
                  <a:gd name="T2" fmla="*/ 370 w 192"/>
                  <a:gd name="T3" fmla="*/ 255 h 112"/>
                  <a:gd name="T4" fmla="*/ 1112 w 192"/>
                  <a:gd name="T5" fmla="*/ 255 h 112"/>
                  <a:gd name="T6" fmla="*/ 1480 w 19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20" y="112"/>
                      <a:pt x="144" y="96"/>
                    </a:cubicBezTo>
                    <a:cubicBezTo>
                      <a:pt x="168" y="80"/>
                      <a:pt x="184" y="16"/>
                      <a:pt x="192" y="0"/>
                    </a:cubicBezTo>
                  </a:path>
                </a:pathLst>
              </a:custGeom>
              <a:noFill/>
              <a:ln w="38160" cap="sq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4102" name="Line 28"/>
          <p:cNvSpPr>
            <a:spLocks noChangeShapeType="1"/>
          </p:cNvSpPr>
          <p:nvPr/>
        </p:nvSpPr>
        <p:spPr bwMode="auto">
          <a:xfrm flipV="1">
            <a:off x="4772025" y="2308225"/>
            <a:ext cx="1588" cy="15811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3" name="Line 29"/>
          <p:cNvSpPr>
            <a:spLocks noChangeShapeType="1"/>
          </p:cNvSpPr>
          <p:nvPr/>
        </p:nvSpPr>
        <p:spPr bwMode="auto">
          <a:xfrm flipH="1">
            <a:off x="3497263" y="2309813"/>
            <a:ext cx="127635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" name="Line 30"/>
          <p:cNvSpPr>
            <a:spLocks noChangeShapeType="1"/>
          </p:cNvSpPr>
          <p:nvPr/>
        </p:nvSpPr>
        <p:spPr bwMode="auto">
          <a:xfrm>
            <a:off x="3498850" y="2112963"/>
            <a:ext cx="1588" cy="395287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5" name="Line 31"/>
          <p:cNvSpPr>
            <a:spLocks noChangeShapeType="1"/>
          </p:cNvSpPr>
          <p:nvPr/>
        </p:nvSpPr>
        <p:spPr bwMode="auto">
          <a:xfrm>
            <a:off x="3329025" y="1916113"/>
            <a:ext cx="1587" cy="7889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6" name="Line 32"/>
          <p:cNvSpPr>
            <a:spLocks noChangeShapeType="1"/>
          </p:cNvSpPr>
          <p:nvPr/>
        </p:nvSpPr>
        <p:spPr bwMode="auto">
          <a:xfrm flipH="1">
            <a:off x="1258888" y="2309813"/>
            <a:ext cx="2041525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Line 33"/>
          <p:cNvSpPr>
            <a:spLocks noChangeShapeType="1"/>
          </p:cNvSpPr>
          <p:nvPr/>
        </p:nvSpPr>
        <p:spPr bwMode="auto">
          <a:xfrm>
            <a:off x="1254125" y="2309813"/>
            <a:ext cx="19050" cy="814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4108" name="Group 34"/>
          <p:cNvGrpSpPr>
            <a:grpSpLocks/>
          </p:cNvGrpSpPr>
          <p:nvPr/>
        </p:nvGrpSpPr>
        <p:grpSpPr bwMode="auto">
          <a:xfrm>
            <a:off x="611188" y="2819400"/>
            <a:ext cx="635000" cy="823913"/>
            <a:chOff x="385" y="1776"/>
            <a:chExt cx="400" cy="519"/>
          </a:xfrm>
        </p:grpSpPr>
        <p:sp>
          <p:nvSpPr>
            <p:cNvPr id="4121" name="Line 35"/>
            <p:cNvSpPr>
              <a:spLocks noChangeShapeType="1"/>
            </p:cNvSpPr>
            <p:nvPr/>
          </p:nvSpPr>
          <p:spPr bwMode="auto">
            <a:xfrm flipV="1">
              <a:off x="681" y="1811"/>
              <a:ext cx="0" cy="374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2" name="Text Box 36"/>
            <p:cNvSpPr txBox="1">
              <a:spLocks noChangeArrowheads="1"/>
            </p:cNvSpPr>
            <p:nvPr/>
          </p:nvSpPr>
          <p:spPr bwMode="auto">
            <a:xfrm>
              <a:off x="385" y="1776"/>
              <a:ext cx="4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1500"/>
                </a:spcBef>
                <a:buClrTx/>
                <a:buFontTx/>
                <a:buNone/>
              </a:pPr>
              <a:r>
                <a:rPr lang="de-DE" altLang="de-DE" sz="2400">
                  <a:latin typeface="Times New Roman" pitchFamily="16" charset="0"/>
                </a:rPr>
                <a:t>I</a:t>
              </a:r>
              <a:r>
                <a:rPr lang="de-DE" altLang="de-DE" sz="2400"/>
                <a:t>	</a:t>
              </a:r>
            </a:p>
          </p:txBody>
        </p:sp>
      </p:grpSp>
      <p:sp>
        <p:nvSpPr>
          <p:cNvPr id="4110" name="Text Box 38"/>
          <p:cNvSpPr txBox="1">
            <a:spLocks noChangeArrowheads="1"/>
          </p:cNvSpPr>
          <p:nvPr/>
        </p:nvSpPr>
        <p:spPr bwMode="auto">
          <a:xfrm>
            <a:off x="6228482" y="2317750"/>
            <a:ext cx="14398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/>
              <a:t>I</a:t>
            </a:r>
            <a:r>
              <a:rPr lang="de-DE" altLang="de-DE" sz="2400" i="1" baseline="-25000" dirty="0" err="1"/>
              <a:t>Spule</a:t>
            </a:r>
            <a:r>
              <a:rPr lang="de-DE" altLang="de-DE" sz="2400" dirty="0"/>
              <a:t> &gt; 0</a:t>
            </a:r>
          </a:p>
        </p:txBody>
      </p:sp>
      <p:grpSp>
        <p:nvGrpSpPr>
          <p:cNvPr id="4111" name="Gruppieren 42"/>
          <p:cNvGrpSpPr>
            <a:grpSpLocks/>
          </p:cNvGrpSpPr>
          <p:nvPr/>
        </p:nvGrpSpPr>
        <p:grpSpPr bwMode="auto">
          <a:xfrm>
            <a:off x="4772025" y="3635375"/>
            <a:ext cx="1217613" cy="1773238"/>
            <a:chOff x="4772025" y="3635375"/>
            <a:chExt cx="1217613" cy="1773238"/>
          </a:xfrm>
        </p:grpSpPr>
        <p:sp>
          <p:nvSpPr>
            <p:cNvPr id="4119" name="AutoShape 4"/>
            <p:cNvSpPr>
              <a:spLocks noChangeArrowheads="1"/>
            </p:cNvSpPr>
            <p:nvPr/>
          </p:nvSpPr>
          <p:spPr bwMode="auto">
            <a:xfrm>
              <a:off x="4772025" y="3635375"/>
              <a:ext cx="1143000" cy="1773238"/>
            </a:xfrm>
            <a:prstGeom prst="flowChartMagneticDrum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120" name="Rectangle 5"/>
            <p:cNvSpPr>
              <a:spLocks noChangeArrowheads="1"/>
            </p:cNvSpPr>
            <p:nvPr/>
          </p:nvSpPr>
          <p:spPr bwMode="auto">
            <a:xfrm>
              <a:off x="5591175" y="3961607"/>
              <a:ext cx="398463" cy="11811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</p:grpSp>
      <p:grpSp>
        <p:nvGrpSpPr>
          <p:cNvPr id="4113" name="Gruppieren 47"/>
          <p:cNvGrpSpPr>
            <a:grpSpLocks/>
          </p:cNvGrpSpPr>
          <p:nvPr/>
        </p:nvGrpSpPr>
        <p:grpSpPr bwMode="auto">
          <a:xfrm>
            <a:off x="6019800" y="4114800"/>
            <a:ext cx="1219200" cy="534988"/>
            <a:chOff x="6019800" y="4114800"/>
            <a:chExt cx="1219200" cy="534988"/>
          </a:xfrm>
        </p:grpSpPr>
        <p:sp>
          <p:nvSpPr>
            <p:cNvPr id="4115" name="Line 37"/>
            <p:cNvSpPr>
              <a:spLocks noChangeShapeType="1"/>
            </p:cNvSpPr>
            <p:nvPr/>
          </p:nvSpPr>
          <p:spPr bwMode="auto">
            <a:xfrm>
              <a:off x="6248400" y="4114800"/>
              <a:ext cx="990600" cy="1588"/>
            </a:xfrm>
            <a:prstGeom prst="line">
              <a:avLst/>
            </a:prstGeom>
            <a:noFill/>
            <a:ln w="19080" cap="sq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6" name="Line 38"/>
            <p:cNvSpPr>
              <a:spLocks noChangeShapeType="1"/>
            </p:cNvSpPr>
            <p:nvPr/>
          </p:nvSpPr>
          <p:spPr bwMode="auto">
            <a:xfrm>
              <a:off x="6019800" y="4267200"/>
              <a:ext cx="990600" cy="1588"/>
            </a:xfrm>
            <a:prstGeom prst="line">
              <a:avLst/>
            </a:prstGeom>
            <a:noFill/>
            <a:ln w="19080" cap="sq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7" name="Line 39"/>
            <p:cNvSpPr>
              <a:spLocks noChangeShapeType="1"/>
            </p:cNvSpPr>
            <p:nvPr/>
          </p:nvSpPr>
          <p:spPr bwMode="auto">
            <a:xfrm>
              <a:off x="6019800" y="4648200"/>
              <a:ext cx="990600" cy="1588"/>
            </a:xfrm>
            <a:prstGeom prst="line">
              <a:avLst/>
            </a:prstGeom>
            <a:noFill/>
            <a:ln w="19080" cap="sq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8" name="Line 40"/>
            <p:cNvSpPr>
              <a:spLocks noChangeShapeType="1"/>
            </p:cNvSpPr>
            <p:nvPr/>
          </p:nvSpPr>
          <p:spPr bwMode="auto">
            <a:xfrm>
              <a:off x="6227763" y="4483100"/>
              <a:ext cx="990600" cy="1588"/>
            </a:xfrm>
            <a:prstGeom prst="line">
              <a:avLst/>
            </a:prstGeom>
            <a:noFill/>
            <a:ln w="19080" cap="sq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114" name="Text Box 38"/>
          <p:cNvSpPr txBox="1">
            <a:spLocks noChangeArrowheads="1"/>
          </p:cNvSpPr>
          <p:nvPr/>
        </p:nvSpPr>
        <p:spPr bwMode="auto">
          <a:xfrm>
            <a:off x="4932363" y="1684338"/>
            <a:ext cx="41767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/>
              <a:t>Physikalische Stromrichtung</a:t>
            </a:r>
          </a:p>
        </p:txBody>
      </p:sp>
      <p:sp>
        <p:nvSpPr>
          <p:cNvPr id="5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Thomson‘scher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Ringversuch - Einschaltvorgang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42"/>
              <p:cNvSpPr txBox="1">
                <a:spLocks noChangeArrowheads="1"/>
              </p:cNvSpPr>
              <p:nvPr/>
            </p:nvSpPr>
            <p:spPr bwMode="auto">
              <a:xfrm>
                <a:off x="6078269" y="2886506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1" i="1" dirty="0" smtClean="0">
                            <a:latin typeface="Cambria Math"/>
                          </a:rPr>
                          <m:t>𝑩</m:t>
                        </m:r>
                      </m:e>
                    </m:acc>
                    <m:r>
                      <a:rPr lang="de-DE" altLang="de-DE" sz="2400" b="1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1" i="1" baseline="-25000" dirty="0" smtClean="0">
                        <a:latin typeface="Cambria Math"/>
                      </a:rPr>
                      <m:t>𝒔𝒑𝒖𝒍𝒆</m:t>
                    </m:r>
                  </m:oMath>
                </a14:m>
                <a:r>
                  <a:rPr lang="de-DE" altLang="de-DE" sz="2400" b="1" baseline="-25000" dirty="0" smtClean="0"/>
                  <a:t> </a:t>
                </a:r>
                <a:r>
                  <a:rPr lang="de-DE" altLang="de-DE" sz="2400" b="1" dirty="0" smtClean="0"/>
                  <a:t>&gt; 0</a:t>
                </a:r>
                <a:endParaRPr lang="de-DE" altLang="de-DE" sz="2400" b="1" dirty="0"/>
              </a:p>
            </p:txBody>
          </p:sp>
        </mc:Choice>
        <mc:Fallback xmlns="">
          <p:sp>
            <p:nvSpPr>
              <p:cNvPr id="56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8269" y="2886506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5" t="-6494" b="-31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42"/>
          <p:cNvSpPr txBox="1">
            <a:spLocks noChangeArrowheads="1"/>
          </p:cNvSpPr>
          <p:nvPr/>
        </p:nvSpPr>
        <p:spPr bwMode="auto">
          <a:xfrm>
            <a:off x="7356850" y="41957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i="1" dirty="0" err="1" smtClean="0"/>
              <a:t>B</a:t>
            </a:r>
            <a:r>
              <a:rPr lang="de-DE" altLang="de-DE" sz="2400" i="1" baseline="-25000" dirty="0" err="1" smtClean="0"/>
              <a:t>spule</a:t>
            </a:r>
            <a:r>
              <a:rPr lang="de-DE" altLang="de-DE" sz="2400" dirty="0" smtClean="0">
                <a:cs typeface="Arial" charset="0"/>
              </a:rPr>
              <a:t> &gt; </a:t>
            </a:r>
            <a:r>
              <a:rPr lang="de-DE" altLang="de-DE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9419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467544" y="2132856"/>
                <a:ext cx="1668462" cy="475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eaLnBrk="0" hangingPunct="0">
                  <a:spcBef>
                    <a:spcPts val="45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spcBef>
                    <a:spcPts val="15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altLang="de-DE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altLang="de-DE" sz="24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de-DE" altLang="de-DE" sz="2400" i="1" baseline="-25000" dirty="0" smtClean="0">
                        <a:latin typeface="Cambria Math"/>
                      </a:rPr>
                      <m:t> </m:t>
                    </m:r>
                    <m:r>
                      <a:rPr lang="de-DE" altLang="de-DE" sz="2400" b="0" i="1" baseline="-25000" dirty="0" smtClean="0">
                        <a:latin typeface="Cambria Math"/>
                      </a:rPr>
                      <m:t>𝑠𝑝𝑢𝑙𝑒</m:t>
                    </m:r>
                  </m:oMath>
                </a14:m>
                <a:r>
                  <a:rPr lang="de-DE" altLang="de-DE" sz="2400" baseline="-25000" dirty="0" smtClean="0"/>
                  <a:t> </a:t>
                </a:r>
                <a:r>
                  <a:rPr lang="de-DE" altLang="de-DE" sz="2400" dirty="0" smtClean="0"/>
                  <a:t>&gt; 0</a:t>
                </a:r>
                <a:endParaRPr lang="de-DE" altLang="de-DE" sz="2400" dirty="0"/>
              </a:p>
            </p:txBody>
          </p:sp>
        </mc:Choice>
        <mc:Fallback xmlns="">
          <p:sp>
            <p:nvSpPr>
              <p:cNvPr id="8206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132856"/>
                <a:ext cx="1668462" cy="475388"/>
              </a:xfrm>
              <a:prstGeom prst="rect">
                <a:avLst/>
              </a:prstGeom>
              <a:blipFill rotWithShape="1">
                <a:blip r:embed="rId3"/>
                <a:stretch>
                  <a:fillRect l="-1099" t="-6410" b="-294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07" name="Text Box 43"/>
          <p:cNvSpPr txBox="1">
            <a:spLocks noChangeArrowheads="1"/>
          </p:cNvSpPr>
          <p:nvPr/>
        </p:nvSpPr>
        <p:spPr bwMode="auto">
          <a:xfrm>
            <a:off x="2627784" y="2132856"/>
            <a:ext cx="187220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b="1" dirty="0">
                <a:latin typeface="Symbol" pitchFamily="16" charset="2"/>
              </a:rPr>
              <a:t></a:t>
            </a:r>
            <a:r>
              <a:rPr lang="de-DE" altLang="de-DE" sz="2400" dirty="0">
                <a:latin typeface="Symbol" pitchFamily="16" charset="2"/>
              </a:rPr>
              <a:t> </a:t>
            </a:r>
            <a:r>
              <a:rPr lang="de-DE" altLang="de-DE" sz="2400" dirty="0" smtClean="0">
                <a:latin typeface="Symbol" pitchFamily="16" charset="2"/>
              </a:rPr>
              <a:t>  </a:t>
            </a:r>
            <a:r>
              <a:rPr lang="de-DE" altLang="de-DE" sz="2400" i="1" dirty="0" err="1" smtClean="0"/>
              <a:t>E</a:t>
            </a:r>
            <a:r>
              <a:rPr lang="de-DE" altLang="de-DE" sz="2400" i="1" baseline="-25000" dirty="0" err="1" smtClean="0"/>
              <a:t>ind</a:t>
            </a:r>
            <a:r>
              <a:rPr lang="de-DE" altLang="de-DE" sz="2400" dirty="0" smtClean="0"/>
              <a:t> &gt; 0</a:t>
            </a:r>
            <a:endParaRPr lang="de-DE" altLang="de-DE" sz="2400" dirty="0"/>
          </a:p>
        </p:txBody>
      </p:sp>
      <p:sp>
        <p:nvSpPr>
          <p:cNvPr id="8213" name="Text Box 43"/>
          <p:cNvSpPr txBox="1">
            <a:spLocks noChangeArrowheads="1"/>
          </p:cNvSpPr>
          <p:nvPr/>
        </p:nvSpPr>
        <p:spPr bwMode="auto">
          <a:xfrm>
            <a:off x="395982" y="2996952"/>
            <a:ext cx="8712522" cy="73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600"/>
              </a:spcBef>
              <a:buClrTx/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Die Feldlinien dieses elektrischen Feldes bilden einen </a:t>
            </a:r>
            <a:r>
              <a:rPr lang="de-DE" altLang="de-DE" sz="2400" dirty="0" smtClean="0">
                <a:solidFill>
                  <a:srgbClr val="FF0000"/>
                </a:solidFill>
              </a:rPr>
              <a:t>geschlossenen Kreis </a:t>
            </a:r>
            <a:r>
              <a:rPr lang="de-DE" altLang="de-DE" sz="2400" dirty="0" smtClean="0">
                <a:solidFill>
                  <a:schemeClr val="tx1"/>
                </a:solidFill>
              </a:rPr>
              <a:t>und haben keinen Anfang und kein Ende. 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325816" y="1124744"/>
            <a:ext cx="871252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Solange sich ein Magnetfeld zeitlich ändert, wird ein </a:t>
            </a:r>
            <a:r>
              <a:rPr lang="de-DE" altLang="de-DE" sz="2400" dirty="0" smtClean="0">
                <a:solidFill>
                  <a:srgbClr val="FF0000"/>
                </a:solidFill>
              </a:rPr>
              <a:t>kreisförmiges</a:t>
            </a:r>
            <a:r>
              <a:rPr lang="de-DE" altLang="de-DE" sz="2400" dirty="0" smtClean="0">
                <a:solidFill>
                  <a:schemeClr val="tx1"/>
                </a:solidFill>
              </a:rPr>
              <a:t> elektrisches Feld erzeugt:</a:t>
            </a: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68" name="Text Box 43"/>
          <p:cNvSpPr txBox="1">
            <a:spLocks noChangeArrowheads="1"/>
          </p:cNvSpPr>
          <p:nvPr/>
        </p:nvSpPr>
        <p:spPr bwMode="auto">
          <a:xfrm>
            <a:off x="395982" y="5805264"/>
            <a:ext cx="871252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Diese Art des elektrischen Feldes wird </a:t>
            </a:r>
            <a:r>
              <a:rPr lang="de-DE" altLang="de-DE" sz="2400" dirty="0" smtClean="0">
                <a:solidFill>
                  <a:srgbClr val="FF0000"/>
                </a:solidFill>
              </a:rPr>
              <a:t>Wirbelfeld</a:t>
            </a:r>
            <a:r>
              <a:rPr lang="de-DE" altLang="de-DE" sz="2400" dirty="0" smtClean="0">
                <a:solidFill>
                  <a:schemeClr val="tx1"/>
                </a:solidFill>
              </a:rPr>
              <a:t> genannt.</a:t>
            </a:r>
          </a:p>
        </p:txBody>
      </p:sp>
      <p:cxnSp>
        <p:nvCxnSpPr>
          <p:cNvPr id="6" name="Gerade Verbindung mit Pfeil 5"/>
          <p:cNvCxnSpPr>
            <a:stCxn id="2" idx="2"/>
            <a:endCxn id="2" idx="2"/>
          </p:cNvCxnSpPr>
          <p:nvPr/>
        </p:nvCxnSpPr>
        <p:spPr bwMode="auto">
          <a:xfrm>
            <a:off x="2339752" y="4761148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2339752" y="3933056"/>
            <a:ext cx="722158" cy="1656184"/>
            <a:chOff x="2339752" y="3933056"/>
            <a:chExt cx="722158" cy="1656184"/>
          </a:xfrm>
        </p:grpSpPr>
        <p:sp>
          <p:nvSpPr>
            <p:cNvPr id="2" name="Ellipse 1"/>
            <p:cNvSpPr/>
            <p:nvPr/>
          </p:nvSpPr>
          <p:spPr bwMode="auto">
            <a:xfrm>
              <a:off x="2339752" y="3933056"/>
              <a:ext cx="720080" cy="1656184"/>
            </a:xfrm>
            <a:prstGeom prst="ellipse">
              <a:avLst/>
            </a:prstGeom>
            <a:noFill/>
            <a:ln w="28575" cap="sq">
              <a:solidFill>
                <a:srgbClr val="FF0000"/>
              </a:solidFill>
              <a:miter lim="800000"/>
              <a:headEnd/>
              <a:tailEnd/>
            </a:ln>
            <a:effectLst/>
            <a:scene3d>
              <a:camera prst="orthographicFront">
                <a:rot lat="21301133" lon="21298852" rev="26212"/>
              </a:camera>
              <a:lightRig rig="threePt" dir="t"/>
            </a:scene3d>
            <a:extLst/>
          </p:spPr>
          <p:txBody>
            <a:bodyPr wrap="none"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 flipV="1">
              <a:off x="2339752" y="4424141"/>
              <a:ext cx="36004" cy="14401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mit Pfeil 75"/>
            <p:cNvCxnSpPr/>
            <p:nvPr/>
          </p:nvCxnSpPr>
          <p:spPr bwMode="auto">
            <a:xfrm>
              <a:off x="3061910" y="4761148"/>
              <a:ext cx="0" cy="18002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uppieren 21"/>
          <p:cNvGrpSpPr/>
          <p:nvPr/>
        </p:nvGrpSpPr>
        <p:grpSpPr>
          <a:xfrm>
            <a:off x="1511660" y="4744053"/>
            <a:ext cx="1980220" cy="5937"/>
            <a:chOff x="1511660" y="4744053"/>
            <a:chExt cx="1980220" cy="5937"/>
          </a:xfrm>
        </p:grpSpPr>
        <p:cxnSp>
          <p:nvCxnSpPr>
            <p:cNvPr id="13" name="Gerade Verbindung mit Pfeil 12"/>
            <p:cNvCxnSpPr/>
            <p:nvPr/>
          </p:nvCxnSpPr>
          <p:spPr bwMode="auto">
            <a:xfrm>
              <a:off x="2699792" y="4749990"/>
              <a:ext cx="792088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907704" y="4749990"/>
              <a:ext cx="79208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00206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511660" y="4744053"/>
              <a:ext cx="79208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1979712" y="3852351"/>
                <a:ext cx="432048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de-DE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de-DE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852351"/>
                <a:ext cx="432048" cy="5064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feld 91"/>
              <p:cNvSpPr txBox="1"/>
              <p:nvPr/>
            </p:nvSpPr>
            <p:spPr>
              <a:xfrm>
                <a:off x="3563888" y="4490842"/>
                <a:ext cx="432048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de-DE" i="1" dirty="0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de-DE" b="0" i="1" dirty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de-DE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" name="Textfeld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490842"/>
                <a:ext cx="432048" cy="506421"/>
              </a:xfrm>
              <a:prstGeom prst="rect">
                <a:avLst/>
              </a:prstGeom>
              <a:blipFill rotWithShape="1">
                <a:blip r:embed="rId5"/>
                <a:stretch>
                  <a:fillRect r="-9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60648"/>
            <a:ext cx="8534400" cy="52772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2800" dirty="0" err="1" smtClean="0">
                <a:latin typeface="Arial" pitchFamily="34" charset="0"/>
                <a:cs typeface="Arial" pitchFamily="34" charset="0"/>
              </a:rPr>
              <a:t>Maxwell‘sche</a:t>
            </a:r>
            <a:r>
              <a:rPr lang="de-DE" altLang="de-DE" sz="2800" dirty="0" smtClean="0">
                <a:latin typeface="Arial" pitchFamily="34" charset="0"/>
                <a:cs typeface="Arial" pitchFamily="34" charset="0"/>
              </a:rPr>
              <a:t> Gleichung - Wirbelfeld</a:t>
            </a:r>
            <a:endParaRPr lang="de-DE" alt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512430" y="4518067"/>
            <a:ext cx="273630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Linke-Faust-Regel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Maxwellgleichungen in der Kursstufe - ZPG VI Physik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4C106-E751-461C-A306-6D8B77CD49FF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19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_ZP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578</Words>
  <Application>Microsoft Office PowerPoint</Application>
  <PresentationFormat>Bildschirmpräsentation (4:3)</PresentationFormat>
  <Paragraphs>146</Paragraphs>
  <Slides>18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Powerpoint_ZPG</vt:lpstr>
      <vt:lpstr> Maxwellgleichungen in der Kursstufe   ZPG Physik 6 </vt:lpstr>
      <vt:lpstr>Maxwellgleichungen im Basisfach </vt:lpstr>
      <vt:lpstr>Maxwellgleichungen im Leistungsfach </vt:lpstr>
      <vt:lpstr>Maxwellgleichungen in der Kursstufe </vt:lpstr>
      <vt:lpstr>Maxwellgleichungen in der Kursstufe </vt:lpstr>
      <vt:lpstr>Erklärung des Thomson‘schen Ringversuchs</vt:lpstr>
      <vt:lpstr>Erklärung des Thomson‘schen Ringversuchs</vt:lpstr>
      <vt:lpstr>Thomson‘scher Ringversuch - Einschaltvorgang</vt:lpstr>
      <vt:lpstr>Maxwell‘sche Gleichung - Wirbelfeld</vt:lpstr>
      <vt:lpstr>Maxwell‘sche Gleichung - Wirbelfeld</vt:lpstr>
      <vt:lpstr>PowerPoint-Präsentation</vt:lpstr>
      <vt:lpstr>Thomson‘scher Ringversuch - Abstoßung</vt:lpstr>
      <vt:lpstr>Thomson‘scher Ringversuch – konstanter Stromfluss </vt:lpstr>
      <vt:lpstr>PowerPoint-Präsentation</vt:lpstr>
      <vt:lpstr>PowerPoint-Präsentation</vt:lpstr>
      <vt:lpstr>PowerPoint-Präsentation</vt:lpstr>
      <vt:lpstr>Thomson‘scher Ringversuch – konstanter Stromfluss </vt:lpstr>
      <vt:lpstr>Anwendung Linke Faustregel des Induktionsgesetzes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Gesundheitsprävention Vermeidung von Hörschäden</dc:title>
  <dc:subject>PowerPoint-Präsentation</dc:subject>
  <dc:creator>Dr. Markus Ziegler</dc:creator>
  <cp:lastModifiedBy>Markus Ziegler</cp:lastModifiedBy>
  <cp:revision>982</cp:revision>
  <cp:lastPrinted>2018-10-10T10:58:27Z</cp:lastPrinted>
  <dcterms:created xsi:type="dcterms:W3CDTF">2015-12-07T07:50:25Z</dcterms:created>
  <dcterms:modified xsi:type="dcterms:W3CDTF">2020-08-07T07:51:55Z</dcterms:modified>
</cp:coreProperties>
</file>