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5"/>
  </p:notesMasterIdLst>
  <p:sldIdLst>
    <p:sldId id="296" r:id="rId2"/>
    <p:sldId id="469" r:id="rId3"/>
    <p:sldId id="470" r:id="rId4"/>
  </p:sldIdLst>
  <p:sldSz cx="9144000" cy="6858000" type="screen4x3"/>
  <p:notesSz cx="6858000" cy="91440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11111"/>
    <a:srgbClr val="FF3300"/>
    <a:srgbClr val="A50021"/>
    <a:srgbClr val="993300"/>
    <a:srgbClr val="FF0000"/>
    <a:srgbClr val="FF9933"/>
    <a:srgbClr val="FFCC00"/>
    <a:srgbClr val="CC0000"/>
    <a:srgbClr val="FFF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10" autoAdjust="0"/>
    <p:restoredTop sz="92619" autoAdjust="0"/>
  </p:normalViewPr>
  <p:slideViewPr>
    <p:cSldViewPr snapToGrid="0">
      <p:cViewPr varScale="1">
        <p:scale>
          <a:sx n="106" d="100"/>
          <a:sy n="106" d="100"/>
        </p:scale>
        <p:origin x="124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2EE00-E047-4F06-88AA-997791578707}" type="datetimeFigureOut">
              <a:rPr lang="de-DE" smtClean="0"/>
              <a:pPr/>
              <a:t>17.09.2020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5BF5F-C8E6-4F48-B4F6-539FF6173E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 lIns="82936" tIns="41469" rIns="82936" bIns="41469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  <a:prstGeom prst="rect">
            <a:avLst/>
          </a:prstGeom>
        </p:spPr>
        <p:txBody>
          <a:bodyPr lIns="82936" tIns="41469" rIns="82936" bIns="41469"/>
          <a:lstStyle>
            <a:lvl1pPr marL="0" indent="0" algn="ctr">
              <a:buNone/>
              <a:defRPr/>
            </a:lvl1pPr>
            <a:lvl2pPr marL="457106" indent="0" algn="ctr">
              <a:buNone/>
              <a:defRPr/>
            </a:lvl2pPr>
            <a:lvl3pPr marL="914210" indent="0" algn="ctr">
              <a:buNone/>
              <a:defRPr/>
            </a:lvl3pPr>
            <a:lvl4pPr marL="1371316" indent="0" algn="ctr">
              <a:buNone/>
              <a:defRPr/>
            </a:lvl4pPr>
            <a:lvl5pPr marL="1828421" indent="0" algn="ctr">
              <a:buNone/>
              <a:defRPr/>
            </a:lvl5pPr>
            <a:lvl6pPr marL="2285526" indent="0" algn="ctr">
              <a:buNone/>
              <a:defRPr/>
            </a:lvl6pPr>
            <a:lvl7pPr marL="2742630" indent="0" algn="ctr">
              <a:buNone/>
              <a:defRPr/>
            </a:lvl7pPr>
            <a:lvl8pPr marL="3199736" indent="0" algn="ctr">
              <a:buNone/>
              <a:defRPr/>
            </a:lvl8pPr>
            <a:lvl9pPr marL="3656841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fld id="{B0207BD8-F3AF-48B8-A7C4-DB3553FC27EC}" type="slidenum">
              <a:rPr lang="de-DE" sz="1600">
                <a:solidFill>
                  <a:srgbClr val="000000"/>
                </a:solidFill>
                <a:latin typeface="Arial"/>
              </a:rPr>
              <a:pPr algn="l" defTabSz="829366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160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2936" tIns="41469" rIns="82936" bIns="41469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 lIns="82936" tIns="41469" rIns="82936" bIns="41469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fld id="{0671AF6E-282C-49BC-8050-302B2B8945CD}" type="slidenum">
              <a:rPr lang="de-DE" sz="1600">
                <a:solidFill>
                  <a:srgbClr val="000000"/>
                </a:solidFill>
                <a:latin typeface="Arial"/>
              </a:rPr>
              <a:pPr algn="l" defTabSz="829366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160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  <a:prstGeom prst="rect">
            <a:avLst/>
          </a:prstGeom>
        </p:spPr>
        <p:txBody>
          <a:bodyPr vert="eaVert" lIns="82936" tIns="41469" rIns="82936" bIns="41469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 lIns="82936" tIns="41469" rIns="82936" bIns="41469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fld id="{B6FD8B5C-C241-4413-A85E-0CF08C6E8113}" type="slidenum">
              <a:rPr lang="de-DE" sz="1600">
                <a:solidFill>
                  <a:srgbClr val="000000"/>
                </a:solidFill>
                <a:latin typeface="Arial"/>
              </a:rPr>
              <a:pPr algn="l" defTabSz="829366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160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 lIns="82936" tIns="41469" rIns="82936" bIns="41469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fld id="{A6C6AA5F-DDD2-46FD-BE67-FADDD7F3B0F4}" type="slidenum">
              <a:rPr lang="de-DE" sz="1600">
                <a:solidFill>
                  <a:srgbClr val="000000"/>
                </a:solidFill>
                <a:latin typeface="Arial"/>
              </a:rPr>
              <a:pPr algn="l" defTabSz="829366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160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2945" tIns="41473" rIns="82945" bIns="41473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lIns="82945" tIns="41473" rIns="82945" bIns="41473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</a:pPr>
            <a:fld id="{5FE357D7-B9A9-4238-8189-C3CAFAFFC689}" type="slidenum">
              <a:rPr lang="de-DE" sz="1600">
                <a:solidFill>
                  <a:srgbClr val="000000"/>
                </a:solidFill>
                <a:latin typeface="Arial"/>
              </a:rPr>
              <a:pPr algn="l" defTabSz="829366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sz="160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lIns="82936" tIns="41469" rIns="82936" bIns="41469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fld id="{459A7DD8-5831-4507-B9CF-4E5270B7BD02}" type="slidenum">
              <a:rPr lang="de-DE" sz="1600">
                <a:solidFill>
                  <a:srgbClr val="000000"/>
                </a:solidFill>
                <a:latin typeface="Arial"/>
              </a:rPr>
              <a:pPr algn="l" defTabSz="829366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160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lIns="82936" tIns="41469" rIns="82936" bIns="41469"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lIns="82936" tIns="41469" rIns="82936" bIns="41469"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0" indent="0">
              <a:buNone/>
              <a:defRPr sz="1600"/>
            </a:lvl3pPr>
            <a:lvl4pPr marL="1371316" indent="0">
              <a:buNone/>
              <a:defRPr sz="1400"/>
            </a:lvl4pPr>
            <a:lvl5pPr marL="1828421" indent="0">
              <a:buNone/>
              <a:defRPr sz="1400"/>
            </a:lvl5pPr>
            <a:lvl6pPr marL="2285526" indent="0">
              <a:buNone/>
              <a:defRPr sz="1400"/>
            </a:lvl6pPr>
            <a:lvl7pPr marL="2742630" indent="0">
              <a:buNone/>
              <a:defRPr sz="1400"/>
            </a:lvl7pPr>
            <a:lvl8pPr marL="3199736" indent="0">
              <a:buNone/>
              <a:defRPr sz="1400"/>
            </a:lvl8pPr>
            <a:lvl9pPr marL="3656841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fld id="{41D4E5DB-4F2A-4BE2-A377-118AE9CC5E52}" type="slidenum">
              <a:rPr lang="de-DE" sz="1600">
                <a:solidFill>
                  <a:srgbClr val="000000"/>
                </a:solidFill>
                <a:latin typeface="Arial"/>
              </a:rPr>
              <a:pPr algn="l" defTabSz="829366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160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2936" tIns="41469" rIns="82936" bIns="41469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 lIns="82936" tIns="41469" rIns="82936" bIns="4146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 lIns="82936" tIns="41469" rIns="82936" bIns="4146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fld id="{ACB6DD8A-9C2B-4C14-8ED5-8EBDE3CE74C8}" type="slidenum">
              <a:rPr lang="de-DE" sz="1600">
                <a:solidFill>
                  <a:srgbClr val="000000"/>
                </a:solidFill>
                <a:latin typeface="Arial"/>
              </a:rPr>
              <a:pPr algn="l" defTabSz="829366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160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2936" tIns="41469" rIns="82936" bIns="41469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  <a:prstGeom prst="rect">
            <a:avLst/>
          </a:prstGeom>
        </p:spPr>
        <p:txBody>
          <a:bodyPr lIns="82936" tIns="41469" rIns="82936" bIns="41469"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82936" tIns="41469" rIns="82936" bIns="4146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  <a:prstGeom prst="rect">
            <a:avLst/>
          </a:prstGeom>
        </p:spPr>
        <p:txBody>
          <a:bodyPr lIns="82936" tIns="41469" rIns="82936" bIns="41469"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lIns="82936" tIns="41469" rIns="82936" bIns="4146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fld id="{16BDEFE6-13E9-47FD-8FD1-7297F181BB9A}" type="slidenum">
              <a:rPr lang="de-DE" sz="1600">
                <a:solidFill>
                  <a:srgbClr val="000000"/>
                </a:solidFill>
                <a:latin typeface="Arial"/>
              </a:rPr>
              <a:pPr algn="l" defTabSz="829366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160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2936" tIns="41469" rIns="82936" bIns="41469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fld id="{3AE8CB4B-1BFD-408D-9CC0-CB34BE8D6666}" type="slidenum">
              <a:rPr lang="de-DE" sz="1600">
                <a:solidFill>
                  <a:srgbClr val="000000"/>
                </a:solidFill>
                <a:latin typeface="Arial"/>
              </a:rPr>
              <a:pPr algn="l" defTabSz="829366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160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fld id="{B83A041A-C1A6-437C-9197-74CCDCD3A688}" type="slidenum">
              <a:rPr lang="de-DE" sz="1600">
                <a:solidFill>
                  <a:srgbClr val="000000"/>
                </a:solidFill>
                <a:latin typeface="Arial"/>
              </a:rPr>
              <a:pPr algn="l" defTabSz="829366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160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lIns="82936" tIns="41469" rIns="82936" bIns="41469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  <a:prstGeom prst="rect">
            <a:avLst/>
          </a:prstGeom>
        </p:spPr>
        <p:txBody>
          <a:bodyPr lIns="82936" tIns="41469" rIns="82936" bIns="4146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 lIns="82936" tIns="41469" rIns="82936" bIns="41469"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fld id="{7EF3380C-02E4-4F5E-955D-564CAE7D3023}" type="slidenum">
              <a:rPr lang="de-DE" sz="1600">
                <a:solidFill>
                  <a:srgbClr val="000000"/>
                </a:solidFill>
                <a:latin typeface="Arial"/>
              </a:rPr>
              <a:pPr algn="l" defTabSz="829366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160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82936" tIns="41469" rIns="82936" bIns="41469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82936" tIns="41469" rIns="82936" bIns="41469"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82936" tIns="41469" rIns="82936" bIns="41469"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36" tIns="41469" rIns="82936" bIns="41469"/>
          <a:lstStyle>
            <a:lvl1pPr>
              <a:defRPr/>
            </a:lvl1pPr>
          </a:lstStyle>
          <a:p>
            <a:pPr algn="l" defTabSz="829366" fontAlgn="auto">
              <a:spcBef>
                <a:spcPts val="0"/>
              </a:spcBef>
              <a:spcAft>
                <a:spcPts val="0"/>
              </a:spcAft>
              <a:defRPr/>
            </a:pPr>
            <a:fld id="{739F8417-8CBF-4E90-B936-2C91406CDAD0}" type="slidenum">
              <a:rPr lang="de-DE" sz="1600">
                <a:solidFill>
                  <a:srgbClr val="000000"/>
                </a:solidFill>
                <a:latin typeface="Arial"/>
              </a:rPr>
              <a:pPr algn="l" defTabSz="829366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160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uppieren 60"/>
          <p:cNvGrpSpPr/>
          <p:nvPr userDrawn="1"/>
        </p:nvGrpSpPr>
        <p:grpSpPr>
          <a:xfrm>
            <a:off x="0" y="0"/>
            <a:ext cx="9144000" cy="6871954"/>
            <a:chOff x="0" y="0"/>
            <a:chExt cx="9144000" cy="6871954"/>
          </a:xfrm>
        </p:grpSpPr>
        <p:pic>
          <p:nvPicPr>
            <p:cNvPr id="58" name="Grafik 57" descr="Rahmen Astronomie unten.png"/>
            <p:cNvPicPr>
              <a:picLocks/>
            </p:cNvPicPr>
            <p:nvPr userDrawn="1"/>
          </p:nvPicPr>
          <p:blipFill>
            <a:blip r:embed="rId16" cstate="print"/>
            <a:stretch>
              <a:fillRect/>
            </a:stretch>
          </p:blipFill>
          <p:spPr>
            <a:xfrm>
              <a:off x="0" y="6555600"/>
              <a:ext cx="9144000" cy="302400"/>
            </a:xfrm>
            <a:prstGeom prst="rect">
              <a:avLst/>
            </a:prstGeom>
          </p:spPr>
        </p:pic>
        <p:pic>
          <p:nvPicPr>
            <p:cNvPr id="53" name="Grafik 52" descr="Rahmen Astronomie oben.png"/>
            <p:cNvPicPr>
              <a:picLocks/>
            </p:cNvPicPr>
            <p:nvPr userDrawn="1"/>
          </p:nvPicPr>
          <p:blipFill>
            <a:blip r:embed="rId17" cstate="print"/>
            <a:stretch>
              <a:fillRect/>
            </a:stretch>
          </p:blipFill>
          <p:spPr>
            <a:xfrm>
              <a:off x="0" y="0"/>
              <a:ext cx="9144000" cy="403200"/>
            </a:xfrm>
            <a:prstGeom prst="rect">
              <a:avLst/>
            </a:prstGeom>
          </p:spPr>
        </p:pic>
        <p:sp>
          <p:nvSpPr>
            <p:cNvPr id="55" name="Textfeld 54"/>
            <p:cNvSpPr txBox="1"/>
            <p:nvPr userDrawn="1"/>
          </p:nvSpPr>
          <p:spPr>
            <a:xfrm>
              <a:off x="864365" y="6550871"/>
              <a:ext cx="3501109" cy="321083"/>
            </a:xfrm>
            <a:prstGeom prst="rect">
              <a:avLst/>
            </a:prstGeom>
            <a:noFill/>
          </p:spPr>
          <p:txBody>
            <a:bodyPr wrap="square" lIns="82936" tIns="41469" rIns="82936" bIns="41469" rtlCol="0">
              <a:spAutoFit/>
            </a:bodyPr>
            <a:lstStyle/>
            <a:p>
              <a:pPr algn="l" defTabSz="82936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>
                  <a:solidFill>
                    <a:srgbClr val="FFFFFF"/>
                  </a:solidFill>
                  <a:latin typeface="Arial"/>
                </a:rPr>
                <a:t>E. Malz</a:t>
              </a:r>
            </a:p>
          </p:txBody>
        </p:sp>
        <p:pic>
          <p:nvPicPr>
            <p:cNvPr id="57" name="Grafik 56"/>
            <p:cNvPicPr>
              <a:picLocks noChangeAspect="1"/>
            </p:cNvPicPr>
            <p:nvPr userDrawn="1"/>
          </p:nvPicPr>
          <p:blipFill>
            <a:blip r:embed="rId18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65310" y="6597027"/>
              <a:ext cx="601250" cy="211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" name="Titel 1"/>
            <p:cNvSpPr txBox="1">
              <a:spLocks/>
            </p:cNvSpPr>
            <p:nvPr userDrawn="1"/>
          </p:nvSpPr>
          <p:spPr>
            <a:xfrm>
              <a:off x="2" y="2"/>
              <a:ext cx="4685210" cy="392933"/>
            </a:xfrm>
            <a:prstGeom prst="rect">
              <a:avLst/>
            </a:prstGeom>
          </p:spPr>
          <p:txBody>
            <a:bodyPr lIns="82936" tIns="41469" rIns="82936" bIns="41469" anchor="ctr"/>
            <a:lstStyle/>
            <a:p>
              <a:pPr algn="l" defTabSz="829366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200" cap="small" dirty="0">
                  <a:solidFill>
                    <a:srgbClr val="FFFFD1"/>
                  </a:solidFill>
                  <a:latin typeface="Arial" pitchFamily="34" charset="0"/>
                  <a:ea typeface="MS Gothic" pitchFamily="2"/>
                  <a:cs typeface="Arial" pitchFamily="34" charset="0"/>
                </a:rPr>
                <a:t> </a:t>
              </a:r>
              <a:r>
                <a:rPr lang="de-DE" sz="2200" b="1" cap="small" dirty="0">
                  <a:solidFill>
                    <a:schemeClr val="bg1"/>
                  </a:solidFill>
                  <a:latin typeface="Arial" pitchFamily="34" charset="0"/>
                  <a:ea typeface="MS Gothic" pitchFamily="2"/>
                  <a:cs typeface="Arial" pitchFamily="34" charset="0"/>
                </a:rPr>
                <a:t>Physik mit Astrophysik</a:t>
              </a:r>
            </a:p>
          </p:txBody>
        </p:sp>
      </p:grpSp>
      <p:sp>
        <p:nvSpPr>
          <p:cNvPr id="38" name="Titel 1"/>
          <p:cNvSpPr txBox="1">
            <a:spLocks/>
          </p:cNvSpPr>
          <p:nvPr userDrawn="1"/>
        </p:nvSpPr>
        <p:spPr>
          <a:xfrm>
            <a:off x="5544000" y="1"/>
            <a:ext cx="3593197" cy="400049"/>
          </a:xfrm>
          <a:prstGeom prst="rect">
            <a:avLst/>
          </a:prstGeom>
        </p:spPr>
        <p:txBody>
          <a:bodyPr lIns="82936" tIns="41469" rIns="82936" bIns="41469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210" hangingPunct="0">
              <a:defRPr/>
            </a:pPr>
            <a:r>
              <a:rPr lang="de-DE" sz="2200" b="0" cap="small" dirty="0">
                <a:solidFill>
                  <a:srgbClr val="FFFFD1"/>
                </a:solidFill>
                <a:ea typeface="MS Gothic" pitchFamily="2"/>
                <a:cs typeface="Arial" pitchFamily="34" charset="0"/>
              </a:rPr>
              <a:t> </a:t>
            </a:r>
            <a:r>
              <a:rPr lang="de-DE" sz="2200" b="0" cap="small" dirty="0">
                <a:solidFill>
                  <a:srgbClr val="FFFFFF"/>
                </a:solidFill>
                <a:ea typeface="MS Gothic" pitchFamily="2"/>
                <a:cs typeface="Arial" pitchFamily="34" charset="0"/>
              </a:rPr>
              <a:t>Kosmologie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4138040-B5BF-40E4-928F-A71E163B0D90}"/>
              </a:ext>
            </a:extLst>
          </p:cNvPr>
          <p:cNvSpPr/>
          <p:nvPr userDrawn="1"/>
        </p:nvSpPr>
        <p:spPr>
          <a:xfrm>
            <a:off x="7515497" y="6580699"/>
            <a:ext cx="1604352" cy="243385"/>
          </a:xfrm>
          <a:prstGeom prst="rect">
            <a:avLst/>
          </a:prstGeom>
          <a:noFill/>
          <a:ln w="0">
            <a:solidFill>
              <a:srgbClr val="CCCCFF"/>
            </a:solidFill>
            <a:prstDash val="solid"/>
          </a:ln>
        </p:spPr>
        <p:txBody>
          <a:bodyPr vert="horz" wrap="none" lIns="81631" tIns="40816" rIns="81631" bIns="40816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</a:pPr>
            <a:r>
              <a:rPr lang="de-DE" sz="1300" dirty="0">
                <a:solidFill>
                  <a:srgbClr val="FFFFFF"/>
                </a:solidFill>
                <a:latin typeface="Arial" pitchFamily="18"/>
                <a:ea typeface="MS Gothic" pitchFamily="2"/>
                <a:cs typeface="Tahoma" pitchFamily="2"/>
              </a:rPr>
              <a:t>ZPG </a:t>
            </a:r>
            <a:r>
              <a:rPr lang="de-DE" sz="1300" dirty="0">
                <a:solidFill>
                  <a:srgbClr val="CCCCFF"/>
                </a:solidFill>
                <a:latin typeface="Arial" pitchFamily="18"/>
                <a:ea typeface="MS Gothic" pitchFamily="2"/>
                <a:cs typeface="Tahoma" pitchFamily="2"/>
              </a:rPr>
              <a:t>Astrophysik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966C170-D7B3-4E93-B1AD-7321D4082189}"/>
              </a:ext>
            </a:extLst>
          </p:cNvPr>
          <p:cNvPicPr>
            <a:picLocks/>
          </p:cNvPicPr>
          <p:nvPr userDrawn="1"/>
        </p:nvPicPr>
        <p:blipFill>
          <a:blip r:embed="rId19" cstate="print"/>
          <a:srcRect t="42578" b="41016"/>
          <a:stretch>
            <a:fillRect/>
          </a:stretch>
        </p:blipFill>
        <p:spPr>
          <a:xfrm rot="2049229">
            <a:off x="7020000" y="180000"/>
            <a:ext cx="401492" cy="7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31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42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29" indent="-34282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96" indent="-28569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64" indent="-22855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68" indent="-22855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74" indent="-22855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79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84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289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394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10"/>
          <p:cNvGrpSpPr/>
          <p:nvPr/>
        </p:nvGrpSpPr>
        <p:grpSpPr>
          <a:xfrm>
            <a:off x="1" y="362"/>
            <a:ext cx="9144000" cy="6863459"/>
            <a:chOff x="0" y="0"/>
            <a:chExt cx="9144000" cy="6864180"/>
          </a:xfrm>
        </p:grpSpPr>
        <p:pic>
          <p:nvPicPr>
            <p:cNvPr id="12" name="Grafik 11" descr="Rahmen Astronomie unten.pn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555600"/>
              <a:ext cx="9144000" cy="302400"/>
            </a:xfrm>
            <a:prstGeom prst="rect">
              <a:avLst/>
            </a:prstGeom>
          </p:spPr>
        </p:pic>
        <p:pic>
          <p:nvPicPr>
            <p:cNvPr id="14" name="Grafik 13" descr="Rahmen Astronomie oben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403200"/>
            </a:xfrm>
            <a:prstGeom prst="rect">
              <a:avLst/>
            </a:prstGeom>
          </p:spPr>
        </p:pic>
        <p:sp>
          <p:nvSpPr>
            <p:cNvPr id="15" name="Textfeld 14"/>
            <p:cNvSpPr txBox="1"/>
            <p:nvPr/>
          </p:nvSpPr>
          <p:spPr>
            <a:xfrm>
              <a:off x="864365" y="6550871"/>
              <a:ext cx="3501109" cy="313309"/>
            </a:xfrm>
            <a:prstGeom prst="rect">
              <a:avLst/>
            </a:prstGeom>
            <a:noFill/>
          </p:spPr>
          <p:txBody>
            <a:bodyPr wrap="square" lIns="75230" tIns="37616" rIns="75230" bIns="37616" rtlCol="0">
              <a:spAutoFit/>
            </a:bodyPr>
            <a:lstStyle/>
            <a:p>
              <a:pPr algn="l" defTabSz="82919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42" kern="0" dirty="0">
                  <a:solidFill>
                    <a:srgbClr val="FFFFFF"/>
                  </a:solidFill>
                  <a:latin typeface="Arial"/>
                </a:rPr>
                <a:t>S. Hanssen</a:t>
              </a:r>
            </a:p>
          </p:txBody>
        </p:sp>
        <p:sp>
          <p:nvSpPr>
            <p:cNvPr id="16" name="Rechteck 15"/>
            <p:cNvSpPr/>
            <p:nvPr/>
          </p:nvSpPr>
          <p:spPr>
            <a:xfrm>
              <a:off x="7515497" y="6580699"/>
              <a:ext cx="1604352" cy="243385"/>
            </a:xfrm>
            <a:prstGeom prst="rect">
              <a:avLst/>
            </a:prstGeom>
            <a:noFill/>
            <a:ln w="0">
              <a:solidFill>
                <a:srgbClr val="CCCCFF"/>
              </a:solidFill>
              <a:prstDash val="solid"/>
            </a:ln>
          </p:spPr>
          <p:txBody>
            <a:bodyPr vert="horz" wrap="none" lIns="74046" tIns="37024" rIns="74046" bIns="37024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194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270" dirty="0">
                  <a:solidFill>
                    <a:srgbClr val="FFFFFF"/>
                  </a:solidFill>
                  <a:latin typeface="Arial"/>
                  <a:ea typeface="MS Gothic" pitchFamily="2"/>
                  <a:cs typeface="Tahoma" pitchFamily="2"/>
                </a:rPr>
                <a:t>ZPG </a:t>
              </a:r>
              <a:r>
                <a:rPr lang="de-DE" sz="1270" dirty="0">
                  <a:solidFill>
                    <a:srgbClr val="CCCCFF"/>
                  </a:solidFill>
                  <a:latin typeface="Arial"/>
                  <a:ea typeface="MS Gothic" pitchFamily="2"/>
                  <a:cs typeface="Tahoma" pitchFamily="2"/>
                </a:rPr>
                <a:t>Astronomie</a:t>
              </a:r>
            </a:p>
          </p:txBody>
        </p:sp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4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65310" y="6597027"/>
              <a:ext cx="601250" cy="211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Titel 1"/>
            <p:cNvSpPr txBox="1">
              <a:spLocks/>
            </p:cNvSpPr>
            <p:nvPr/>
          </p:nvSpPr>
          <p:spPr>
            <a:xfrm>
              <a:off x="1" y="2"/>
              <a:ext cx="6188797" cy="392933"/>
            </a:xfrm>
            <a:prstGeom prst="rect">
              <a:avLst/>
            </a:prstGeom>
          </p:spPr>
          <p:txBody>
            <a:bodyPr lIns="75230" tIns="37616" rIns="75230" bIns="37616" anchor="ctr"/>
            <a:lstStyle/>
            <a:p>
              <a:pPr algn="l" defTabSz="829194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177" cap="small" dirty="0">
                  <a:solidFill>
                    <a:srgbClr val="FFFFD1"/>
                  </a:solidFill>
                  <a:latin typeface="Arial"/>
                  <a:ea typeface="MS Gothic" pitchFamily="2"/>
                  <a:cs typeface="Arial" pitchFamily="34" charset="0"/>
                </a:rPr>
                <a:t> </a:t>
              </a:r>
              <a:r>
                <a:rPr lang="de-DE" sz="2177" b="1" cap="small" dirty="0">
                  <a:solidFill>
                    <a:srgbClr val="FFFFFF"/>
                  </a:solidFill>
                  <a:latin typeface="Arial"/>
                  <a:ea typeface="MS Gothic" pitchFamily="2"/>
                  <a:cs typeface="Arial" pitchFamily="34" charset="0"/>
                </a:rPr>
                <a:t>Physik mit Astrophysik</a:t>
              </a: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" y="361"/>
            <a:ext cx="9144000" cy="685728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8DB3E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defTabSz="829452"/>
            <a:endParaRPr lang="de-DE" sz="1633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Ellipse 73"/>
          <p:cNvSpPr/>
          <p:nvPr/>
        </p:nvSpPr>
        <p:spPr bwMode="auto">
          <a:xfrm>
            <a:off x="5467350" y="1676585"/>
            <a:ext cx="3420000" cy="3419116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19" tIns="45710" rIns="91419" bIns="45710" numCol="1" rtlCol="0" anchor="ctr" anchorCtr="0" compatLnSpc="1">
            <a:prstTxWarp prst="textNoShape">
              <a:avLst/>
            </a:prstTxWarp>
          </a:bodyPr>
          <a:lstStyle/>
          <a:p>
            <a:pPr defTabSz="829452"/>
            <a:endParaRPr lang="de-DE" sz="1633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5" name="Group 3"/>
          <p:cNvGrpSpPr>
            <a:grpSpLocks noChangeAspect="1"/>
          </p:cNvGrpSpPr>
          <p:nvPr/>
        </p:nvGrpSpPr>
        <p:grpSpPr bwMode="auto">
          <a:xfrm flipH="1">
            <a:off x="6873876" y="3809962"/>
            <a:ext cx="842963" cy="1165103"/>
            <a:chOff x="2594" y="1944"/>
            <a:chExt cx="4024" cy="4274"/>
          </a:xfrm>
        </p:grpSpPr>
        <p:sp>
          <p:nvSpPr>
            <p:cNvPr id="76" name="Oval 4"/>
            <p:cNvSpPr>
              <a:spLocks noChangeAspect="1" noChangeArrowheads="1"/>
            </p:cNvSpPr>
            <p:nvPr/>
          </p:nvSpPr>
          <p:spPr bwMode="auto">
            <a:xfrm>
              <a:off x="4718" y="3030"/>
              <a:ext cx="360" cy="248"/>
            </a:xfrm>
            <a:prstGeom prst="ellipse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defTabSz="829452"/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" name="AutoShape 5"/>
            <p:cNvSpPr>
              <a:spLocks noChangeAspect="1" noChangeArrowheads="1"/>
            </p:cNvSpPr>
            <p:nvPr/>
          </p:nvSpPr>
          <p:spPr bwMode="auto">
            <a:xfrm>
              <a:off x="4679" y="3347"/>
              <a:ext cx="443" cy="12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defTabSz="829452"/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" name="Rectangle 6"/>
            <p:cNvSpPr>
              <a:spLocks noChangeAspect="1" noChangeArrowheads="1"/>
            </p:cNvSpPr>
            <p:nvPr/>
          </p:nvSpPr>
          <p:spPr bwMode="auto">
            <a:xfrm>
              <a:off x="4762" y="3234"/>
              <a:ext cx="270" cy="127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defTabSz="829452"/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" name="AutoShape 7"/>
            <p:cNvSpPr>
              <a:spLocks noChangeAspect="1" noChangeArrowheads="1"/>
            </p:cNvSpPr>
            <p:nvPr/>
          </p:nvSpPr>
          <p:spPr bwMode="auto">
            <a:xfrm rot="1325226">
              <a:off x="4201" y="3323"/>
              <a:ext cx="180" cy="28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defTabSz="829452"/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" name="AutoShape 8"/>
            <p:cNvSpPr>
              <a:spLocks noChangeAspect="1" noChangeArrowheads="1"/>
            </p:cNvSpPr>
            <p:nvPr/>
          </p:nvSpPr>
          <p:spPr bwMode="auto">
            <a:xfrm rot="-1404692">
              <a:off x="5438" y="3294"/>
              <a:ext cx="180" cy="28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defTabSz="829452"/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81" name="Group 9"/>
            <p:cNvGrpSpPr>
              <a:grpSpLocks noChangeAspect="1"/>
            </p:cNvGrpSpPr>
            <p:nvPr/>
          </p:nvGrpSpPr>
          <p:grpSpPr bwMode="auto">
            <a:xfrm rot="-1899001">
              <a:off x="2594" y="1944"/>
              <a:ext cx="4024" cy="755"/>
              <a:chOff x="1609" y="2901"/>
              <a:chExt cx="4024" cy="755"/>
            </a:xfrm>
          </p:grpSpPr>
          <p:sp>
            <p:nvSpPr>
              <p:cNvPr id="88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4853" y="3074"/>
                <a:ext cx="780" cy="510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pPr defTabSz="829452"/>
                <a:endParaRPr lang="de-DE" sz="1633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9" name="AutoShape 11"/>
              <p:cNvSpPr>
                <a:spLocks noChangeAspect="1" noChangeArrowheads="1"/>
              </p:cNvSpPr>
              <p:nvPr/>
            </p:nvSpPr>
            <p:spPr bwMode="auto">
              <a:xfrm rot="5400000">
                <a:off x="3300" y="1980"/>
                <a:ext cx="420" cy="268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pPr defTabSz="829452"/>
                <a:endParaRPr lang="de-DE" sz="1633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0" name="AutoShape 12"/>
              <p:cNvSpPr>
                <a:spLocks noChangeAspect="1" noChangeArrowheads="1"/>
              </p:cNvSpPr>
              <p:nvPr/>
            </p:nvSpPr>
            <p:spPr bwMode="auto">
              <a:xfrm>
                <a:off x="4005" y="3075"/>
                <a:ext cx="143" cy="56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pPr defTabSz="829452"/>
                <a:endParaRPr lang="de-DE" sz="1633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1" name="AutoShape 13"/>
              <p:cNvSpPr>
                <a:spLocks noChangeAspect="1" noChangeArrowheads="1"/>
              </p:cNvSpPr>
              <p:nvPr/>
            </p:nvSpPr>
            <p:spPr bwMode="auto">
              <a:xfrm>
                <a:off x="3240" y="3075"/>
                <a:ext cx="143" cy="56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pPr defTabSz="829452"/>
                <a:endParaRPr lang="de-DE" sz="1633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2" name="AutoShape 14"/>
              <p:cNvSpPr>
                <a:spLocks noChangeAspect="1" noChangeArrowheads="1"/>
              </p:cNvSpPr>
              <p:nvPr/>
            </p:nvSpPr>
            <p:spPr bwMode="auto">
              <a:xfrm>
                <a:off x="4785" y="3015"/>
                <a:ext cx="143" cy="63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pPr defTabSz="829452"/>
                <a:endParaRPr lang="de-DE" sz="1633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3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1822" y="3248"/>
                <a:ext cx="345" cy="143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pPr defTabSz="829452"/>
                <a:endParaRPr lang="de-DE" sz="1633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4" name="AutoShape 16"/>
              <p:cNvSpPr>
                <a:spLocks noChangeAspect="1" noChangeArrowheads="1"/>
              </p:cNvSpPr>
              <p:nvPr/>
            </p:nvSpPr>
            <p:spPr bwMode="auto">
              <a:xfrm rot="16200000">
                <a:off x="1628" y="3188"/>
                <a:ext cx="210" cy="248"/>
              </a:xfrm>
              <a:prstGeom prst="flowChartPunchedCard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pPr defTabSz="829452"/>
                <a:endParaRPr lang="de-DE" sz="1633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5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1664" y="2985"/>
                <a:ext cx="150" cy="263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pPr defTabSz="829452"/>
                <a:endParaRPr lang="de-DE" sz="1633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6" name="AutoShape 18"/>
              <p:cNvSpPr>
                <a:spLocks noChangeAspect="1" noChangeArrowheads="1"/>
              </p:cNvSpPr>
              <p:nvPr/>
            </p:nvSpPr>
            <p:spPr bwMode="auto">
              <a:xfrm rot="5400000">
                <a:off x="1668" y="2868"/>
                <a:ext cx="143" cy="2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pPr defTabSz="829452"/>
                <a:endParaRPr lang="de-DE" sz="1633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7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3240" y="3585"/>
                <a:ext cx="908" cy="71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pPr defTabSz="829452"/>
                <a:endParaRPr lang="de-DE" sz="1633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8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2468" y="2963"/>
                <a:ext cx="353" cy="150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pPr defTabSz="829452"/>
                <a:endParaRPr lang="de-DE" sz="1633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9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2326" y="2997"/>
                <a:ext cx="203" cy="71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pPr defTabSz="829452"/>
                <a:endParaRPr lang="de-DE" sz="1633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0" name="Rectangle 22"/>
              <p:cNvSpPr>
                <a:spLocks noChangeAspect="1" noChangeArrowheads="1"/>
              </p:cNvSpPr>
              <p:nvPr/>
            </p:nvSpPr>
            <p:spPr bwMode="auto">
              <a:xfrm rot="16200000">
                <a:off x="2425" y="3137"/>
                <a:ext cx="203" cy="28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pPr defTabSz="829452"/>
                <a:endParaRPr lang="de-DE" sz="1633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1" name="Rectangle 23"/>
              <p:cNvSpPr>
                <a:spLocks noChangeAspect="1" noChangeArrowheads="1"/>
              </p:cNvSpPr>
              <p:nvPr/>
            </p:nvSpPr>
            <p:spPr bwMode="auto">
              <a:xfrm rot="16200000">
                <a:off x="2582" y="3167"/>
                <a:ext cx="203" cy="28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pPr defTabSz="829452"/>
                <a:endParaRPr lang="de-DE" sz="1633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82" name="Rectangle 24"/>
            <p:cNvSpPr>
              <a:spLocks noChangeAspect="1" noChangeArrowheads="1"/>
            </p:cNvSpPr>
            <p:nvPr/>
          </p:nvSpPr>
          <p:spPr bwMode="auto">
            <a:xfrm rot="-1899001">
              <a:off x="5164" y="2437"/>
              <a:ext cx="83" cy="1433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defTabSz="829452"/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" name="Rectangle 25"/>
            <p:cNvSpPr>
              <a:spLocks noChangeAspect="1" noChangeArrowheads="1"/>
            </p:cNvSpPr>
            <p:nvPr/>
          </p:nvSpPr>
          <p:spPr bwMode="auto">
            <a:xfrm rot="-1899001">
              <a:off x="5179" y="3422"/>
              <a:ext cx="510" cy="191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defTabSz="829452"/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" name="AutoShape 26"/>
            <p:cNvSpPr>
              <a:spLocks noChangeAspect="1" noChangeArrowheads="1"/>
            </p:cNvSpPr>
            <p:nvPr/>
          </p:nvSpPr>
          <p:spPr bwMode="auto">
            <a:xfrm rot="14300999">
              <a:off x="4657" y="2493"/>
              <a:ext cx="457" cy="31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defTabSz="829452"/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" name="Oval 27"/>
            <p:cNvSpPr>
              <a:spLocks noChangeAspect="1" noChangeArrowheads="1"/>
            </p:cNvSpPr>
            <p:nvPr/>
          </p:nvSpPr>
          <p:spPr bwMode="auto">
            <a:xfrm rot="-1899001">
              <a:off x="4698" y="2759"/>
              <a:ext cx="383" cy="367"/>
            </a:xfrm>
            <a:prstGeom prst="ellipse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defTabSz="829452"/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" name="AutoShape 28"/>
            <p:cNvSpPr>
              <a:spLocks noChangeAspect="1" noChangeArrowheads="1"/>
            </p:cNvSpPr>
            <p:nvPr/>
          </p:nvSpPr>
          <p:spPr bwMode="auto">
            <a:xfrm rot="3500999">
              <a:off x="4589" y="2975"/>
              <a:ext cx="232" cy="17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defTabSz="829452"/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" name="Rectangle 29"/>
            <p:cNvSpPr>
              <a:spLocks noChangeAspect="1" noChangeArrowheads="1"/>
            </p:cNvSpPr>
            <p:nvPr/>
          </p:nvSpPr>
          <p:spPr bwMode="auto">
            <a:xfrm>
              <a:off x="4500" y="4275"/>
              <a:ext cx="833" cy="71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defTabSz="829452"/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02" name="AutoShape 35"/>
          <p:cNvSpPr>
            <a:spLocks noChangeArrowheads="1"/>
          </p:cNvSpPr>
          <p:nvPr/>
        </p:nvSpPr>
        <p:spPr bwMode="auto">
          <a:xfrm>
            <a:off x="7927977" y="805141"/>
            <a:ext cx="295275" cy="261909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defTabSz="829452"/>
            <a:endParaRPr lang="de-DE" sz="1633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AutoShape 37"/>
          <p:cNvSpPr>
            <a:spLocks noChangeArrowheads="1"/>
          </p:cNvSpPr>
          <p:nvPr/>
        </p:nvSpPr>
        <p:spPr bwMode="auto">
          <a:xfrm>
            <a:off x="935129" y="1123800"/>
            <a:ext cx="168275" cy="153972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defTabSz="829452"/>
            <a:endParaRPr lang="de-DE" sz="1633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04" name="Group 40"/>
          <p:cNvGrpSpPr>
            <a:grpSpLocks noChangeAspect="1"/>
          </p:cNvGrpSpPr>
          <p:nvPr/>
        </p:nvGrpSpPr>
        <p:grpSpPr bwMode="auto">
          <a:xfrm rot="19840433">
            <a:off x="3697860" y="976904"/>
            <a:ext cx="714375" cy="1349233"/>
            <a:chOff x="4612" y="6685"/>
            <a:chExt cx="1529" cy="2916"/>
          </a:xfrm>
        </p:grpSpPr>
        <p:sp>
          <p:nvSpPr>
            <p:cNvPr id="105" name="Oval 41"/>
            <p:cNvSpPr>
              <a:spLocks noChangeAspect="1" noChangeArrowheads="1"/>
            </p:cNvSpPr>
            <p:nvPr/>
          </p:nvSpPr>
          <p:spPr bwMode="auto">
            <a:xfrm>
              <a:off x="4612" y="6975"/>
              <a:ext cx="171" cy="170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defTabSz="829452"/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" name="Oval 42"/>
            <p:cNvSpPr>
              <a:spLocks noChangeAspect="1" noChangeArrowheads="1"/>
            </p:cNvSpPr>
            <p:nvPr/>
          </p:nvSpPr>
          <p:spPr bwMode="auto">
            <a:xfrm>
              <a:off x="5684" y="7193"/>
              <a:ext cx="146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defTabSz="829452"/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" name="Oval 43"/>
            <p:cNvSpPr>
              <a:spLocks noChangeAspect="1" noChangeArrowheads="1"/>
            </p:cNvSpPr>
            <p:nvPr/>
          </p:nvSpPr>
          <p:spPr bwMode="auto">
            <a:xfrm>
              <a:off x="5250" y="8263"/>
              <a:ext cx="144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defTabSz="829452"/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" name="Oval 44"/>
            <p:cNvSpPr>
              <a:spLocks noChangeAspect="1" noChangeArrowheads="1"/>
            </p:cNvSpPr>
            <p:nvPr/>
          </p:nvSpPr>
          <p:spPr bwMode="auto">
            <a:xfrm>
              <a:off x="5079" y="8353"/>
              <a:ext cx="144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defTabSz="829452"/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" name="Oval 45"/>
            <p:cNvSpPr>
              <a:spLocks noChangeAspect="1" noChangeArrowheads="1"/>
            </p:cNvSpPr>
            <p:nvPr/>
          </p:nvSpPr>
          <p:spPr bwMode="auto">
            <a:xfrm>
              <a:off x="4787" y="9464"/>
              <a:ext cx="137" cy="13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defTabSz="829452"/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" name="Oval 46"/>
            <p:cNvSpPr>
              <a:spLocks noChangeAspect="1" noChangeArrowheads="1"/>
            </p:cNvSpPr>
            <p:nvPr/>
          </p:nvSpPr>
          <p:spPr bwMode="auto">
            <a:xfrm>
              <a:off x="5408" y="8142"/>
              <a:ext cx="135" cy="13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defTabSz="829452"/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" name="Oval 47"/>
            <p:cNvSpPr>
              <a:spLocks noChangeAspect="1" noChangeArrowheads="1"/>
            </p:cNvSpPr>
            <p:nvPr/>
          </p:nvSpPr>
          <p:spPr bwMode="auto">
            <a:xfrm>
              <a:off x="5953" y="9272"/>
              <a:ext cx="188" cy="18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defTabSz="829452"/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" name="Oval 48"/>
            <p:cNvSpPr>
              <a:spLocks noChangeAspect="1" noChangeArrowheads="1"/>
            </p:cNvSpPr>
            <p:nvPr/>
          </p:nvSpPr>
          <p:spPr bwMode="auto">
            <a:xfrm>
              <a:off x="5385" y="6685"/>
              <a:ext cx="94" cy="9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defTabSz="829452"/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" name="Oval 49"/>
            <p:cNvSpPr>
              <a:spLocks noChangeAspect="1" noChangeArrowheads="1"/>
            </p:cNvSpPr>
            <p:nvPr/>
          </p:nvSpPr>
          <p:spPr bwMode="auto">
            <a:xfrm>
              <a:off x="5257" y="8945"/>
              <a:ext cx="120" cy="11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defTabSz="829452"/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" name="Oval 50"/>
            <p:cNvSpPr>
              <a:spLocks noChangeAspect="1" noChangeArrowheads="1"/>
            </p:cNvSpPr>
            <p:nvPr/>
          </p:nvSpPr>
          <p:spPr bwMode="auto">
            <a:xfrm>
              <a:off x="5680" y="8464"/>
              <a:ext cx="103" cy="101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defTabSz="829452"/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" name="Oval 51"/>
            <p:cNvSpPr>
              <a:spLocks noChangeAspect="1" noChangeArrowheads="1"/>
            </p:cNvSpPr>
            <p:nvPr/>
          </p:nvSpPr>
          <p:spPr bwMode="auto">
            <a:xfrm>
              <a:off x="5321" y="6776"/>
              <a:ext cx="94" cy="93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defTabSz="829452"/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6" name="Oval 52"/>
            <p:cNvSpPr>
              <a:spLocks noChangeAspect="1" noChangeArrowheads="1"/>
            </p:cNvSpPr>
            <p:nvPr/>
          </p:nvSpPr>
          <p:spPr bwMode="auto">
            <a:xfrm>
              <a:off x="5395" y="6753"/>
              <a:ext cx="84" cy="86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defTabSz="829452"/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" name="Oval 53"/>
            <p:cNvSpPr>
              <a:spLocks noChangeAspect="1" noChangeArrowheads="1"/>
            </p:cNvSpPr>
            <p:nvPr/>
          </p:nvSpPr>
          <p:spPr bwMode="auto">
            <a:xfrm>
              <a:off x="5291" y="8808"/>
              <a:ext cx="77" cy="76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defTabSz="829452"/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" name="Oval 54"/>
            <p:cNvSpPr>
              <a:spLocks noChangeAspect="1" noChangeArrowheads="1"/>
            </p:cNvSpPr>
            <p:nvPr/>
          </p:nvSpPr>
          <p:spPr bwMode="auto">
            <a:xfrm>
              <a:off x="5291" y="8979"/>
              <a:ext cx="77" cy="7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defTabSz="829452"/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" name="Oval 55"/>
            <p:cNvSpPr>
              <a:spLocks noChangeAspect="1" noChangeArrowheads="1"/>
            </p:cNvSpPr>
            <p:nvPr/>
          </p:nvSpPr>
          <p:spPr bwMode="auto">
            <a:xfrm>
              <a:off x="5291" y="8894"/>
              <a:ext cx="69" cy="6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defTabSz="829452"/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20" name="Text Box 57"/>
          <p:cNvSpPr txBox="1">
            <a:spLocks noChangeArrowheads="1"/>
          </p:cNvSpPr>
          <p:nvPr/>
        </p:nvSpPr>
        <p:spPr bwMode="auto">
          <a:xfrm>
            <a:off x="5172076" y="1746429"/>
            <a:ext cx="3571875" cy="251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marL="457106" lvl="1" defTabSz="829452">
              <a:spcBef>
                <a:spcPts val="563"/>
              </a:spcBef>
              <a:spcAft>
                <a:spcPts val="563"/>
              </a:spcAft>
            </a:pPr>
            <a:endParaRPr lang="de-DE" sz="1633" b="1" dirty="0">
              <a:solidFill>
                <a:srgbClr val="333333"/>
              </a:solidFill>
              <a:latin typeface="Tahoma" pitchFamily="34" charset="0"/>
              <a:cs typeface="Arial" pitchFamily="34" charset="0"/>
            </a:endParaRPr>
          </a:p>
          <a:p>
            <a:pPr marL="457106" lvl="1" defTabSz="829452">
              <a:spcBef>
                <a:spcPts val="563"/>
              </a:spcBef>
              <a:spcAft>
                <a:spcPts val="563"/>
              </a:spcAft>
            </a:pPr>
            <a:r>
              <a:rPr lang="de-DE" sz="3628" b="1" cap="small" dirty="0">
                <a:solidFill>
                  <a:srgbClr val="000000"/>
                </a:solidFill>
                <a:latin typeface="Arial"/>
                <a:cs typeface="Arial" pitchFamily="34" charset="0"/>
              </a:rPr>
              <a:t>Physik mit</a:t>
            </a:r>
          </a:p>
          <a:p>
            <a:pPr marL="457106" lvl="1" defTabSz="829452">
              <a:spcBef>
                <a:spcPts val="563"/>
              </a:spcBef>
              <a:spcAft>
                <a:spcPts val="563"/>
              </a:spcAft>
            </a:pPr>
            <a:r>
              <a:rPr lang="de-DE" sz="3628" b="1" cap="small" dirty="0">
                <a:solidFill>
                  <a:srgbClr val="000000"/>
                </a:solidFill>
                <a:latin typeface="Arial"/>
                <a:cs typeface="Arial" pitchFamily="34" charset="0"/>
              </a:rPr>
              <a:t>Astrophysik</a:t>
            </a:r>
          </a:p>
        </p:txBody>
      </p:sp>
      <p:sp>
        <p:nvSpPr>
          <p:cNvPr id="121" name="Textfeld 120"/>
          <p:cNvSpPr txBox="1"/>
          <p:nvPr/>
        </p:nvSpPr>
        <p:spPr>
          <a:xfrm>
            <a:off x="1049871" y="5371898"/>
            <a:ext cx="7044258" cy="706455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defTabSz="829452"/>
            <a:r>
              <a:rPr lang="de-DE" sz="3991" b="1" cap="small" dirty="0">
                <a:solidFill>
                  <a:srgbClr val="000000"/>
                </a:solidFill>
                <a:latin typeface="Arial"/>
              </a:rPr>
              <a:t>Kosmologie</a:t>
            </a:r>
          </a:p>
        </p:txBody>
      </p:sp>
      <p:grpSp>
        <p:nvGrpSpPr>
          <p:cNvPr id="122" name="Group 78"/>
          <p:cNvGrpSpPr>
            <a:grpSpLocks noChangeAspect="1"/>
          </p:cNvGrpSpPr>
          <p:nvPr/>
        </p:nvGrpSpPr>
        <p:grpSpPr bwMode="auto">
          <a:xfrm>
            <a:off x="793415" y="3752840"/>
            <a:ext cx="1064160" cy="1064160"/>
            <a:chOff x="3066" y="1522"/>
            <a:chExt cx="4625" cy="4625"/>
          </a:xfrm>
        </p:grpSpPr>
        <p:sp>
          <p:nvSpPr>
            <p:cNvPr id="123" name="Oval 79"/>
            <p:cNvSpPr>
              <a:spLocks noChangeAspect="1" noChangeArrowheads="1"/>
            </p:cNvSpPr>
            <p:nvPr/>
          </p:nvSpPr>
          <p:spPr bwMode="auto">
            <a:xfrm rot="-1791744">
              <a:off x="3066" y="3227"/>
              <a:ext cx="4625" cy="1305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algn="l" defTabSz="829452" fontAlgn="auto">
                <a:spcBef>
                  <a:spcPts val="0"/>
                </a:spcBef>
                <a:spcAft>
                  <a:spcPts val="0"/>
                </a:spcAft>
              </a:pPr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4" name="Oval 80"/>
            <p:cNvSpPr>
              <a:spLocks noChangeAspect="1" noChangeArrowheads="1"/>
            </p:cNvSpPr>
            <p:nvPr/>
          </p:nvSpPr>
          <p:spPr bwMode="auto">
            <a:xfrm rot="1830612">
              <a:off x="3066" y="3197"/>
              <a:ext cx="4625" cy="1305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algn="l" defTabSz="829452" fontAlgn="auto">
                <a:spcBef>
                  <a:spcPts val="0"/>
                </a:spcBef>
                <a:spcAft>
                  <a:spcPts val="0"/>
                </a:spcAft>
              </a:pPr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5" name="Oval 81"/>
            <p:cNvSpPr>
              <a:spLocks noChangeAspect="1" noChangeArrowheads="1"/>
            </p:cNvSpPr>
            <p:nvPr/>
          </p:nvSpPr>
          <p:spPr bwMode="auto">
            <a:xfrm rot="16200000">
              <a:off x="3096" y="3182"/>
              <a:ext cx="4625" cy="1305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algn="l" defTabSz="829452" fontAlgn="auto">
                <a:spcBef>
                  <a:spcPts val="0"/>
                </a:spcBef>
                <a:spcAft>
                  <a:spcPts val="0"/>
                </a:spcAft>
              </a:pPr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6" name="Oval 82"/>
            <p:cNvSpPr>
              <a:spLocks noChangeAspect="1" noChangeArrowheads="1"/>
            </p:cNvSpPr>
            <p:nvPr/>
          </p:nvSpPr>
          <p:spPr bwMode="auto">
            <a:xfrm>
              <a:off x="6180" y="2463"/>
              <a:ext cx="435" cy="437"/>
            </a:xfrm>
            <a:prstGeom prst="ellipse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algn="l" defTabSz="829452" fontAlgn="auto">
                <a:spcBef>
                  <a:spcPts val="0"/>
                </a:spcBef>
                <a:spcAft>
                  <a:spcPts val="0"/>
                </a:spcAft>
              </a:pPr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7" name="Oval 83"/>
            <p:cNvSpPr>
              <a:spLocks noChangeAspect="1" noChangeArrowheads="1"/>
            </p:cNvSpPr>
            <p:nvPr/>
          </p:nvSpPr>
          <p:spPr bwMode="auto">
            <a:xfrm>
              <a:off x="3660" y="3318"/>
              <a:ext cx="435" cy="437"/>
            </a:xfrm>
            <a:prstGeom prst="ellipse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algn="l" defTabSz="829452" fontAlgn="auto">
                <a:spcBef>
                  <a:spcPts val="0"/>
                </a:spcBef>
                <a:spcAft>
                  <a:spcPts val="0"/>
                </a:spcAft>
              </a:pPr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8" name="Oval 84"/>
            <p:cNvSpPr>
              <a:spLocks noChangeAspect="1" noChangeArrowheads="1"/>
            </p:cNvSpPr>
            <p:nvPr/>
          </p:nvSpPr>
          <p:spPr bwMode="auto">
            <a:xfrm>
              <a:off x="5700" y="5058"/>
              <a:ext cx="435" cy="437"/>
            </a:xfrm>
            <a:prstGeom prst="ellipse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2944" tIns="41472" rIns="82944" bIns="41472" numCol="1" anchor="t" anchorCtr="0" compatLnSpc="1">
              <a:prstTxWarp prst="textNoShape">
                <a:avLst/>
              </a:prstTxWarp>
            </a:bodyPr>
            <a:lstStyle/>
            <a:p>
              <a:pPr algn="l" defTabSz="829452" fontAlgn="auto">
                <a:spcBef>
                  <a:spcPts val="0"/>
                </a:spcBef>
                <a:spcAft>
                  <a:spcPts val="0"/>
                </a:spcAft>
              </a:pPr>
              <a:endParaRPr lang="de-DE" sz="1633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29" name="Group 85"/>
            <p:cNvGrpSpPr>
              <a:grpSpLocks noChangeAspect="1"/>
            </p:cNvGrpSpPr>
            <p:nvPr/>
          </p:nvGrpSpPr>
          <p:grpSpPr bwMode="auto">
            <a:xfrm>
              <a:off x="4912" y="3303"/>
              <a:ext cx="990" cy="1037"/>
              <a:chOff x="4612" y="7548"/>
              <a:chExt cx="990" cy="1037"/>
            </a:xfrm>
          </p:grpSpPr>
          <p:sp>
            <p:nvSpPr>
              <p:cNvPr id="130" name="Oval 86"/>
              <p:cNvSpPr>
                <a:spLocks noChangeAspect="1" noChangeArrowheads="1"/>
              </p:cNvSpPr>
              <p:nvPr/>
            </p:nvSpPr>
            <p:spPr bwMode="auto">
              <a:xfrm>
                <a:off x="4612" y="7735"/>
                <a:ext cx="435" cy="437"/>
              </a:xfrm>
              <a:prstGeom prst="ellipse">
                <a:avLst/>
              </a:prstGeom>
              <a:gradFill rotWithShape="1">
                <a:gsLst>
                  <a:gs pos="0">
                    <a:srgbClr val="F2F2F2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829452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633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1" name="Oval 87"/>
              <p:cNvSpPr>
                <a:spLocks noChangeAspect="1" noChangeArrowheads="1"/>
              </p:cNvSpPr>
              <p:nvPr/>
            </p:nvSpPr>
            <p:spPr bwMode="auto">
              <a:xfrm>
                <a:off x="5167" y="7706"/>
                <a:ext cx="435" cy="437"/>
              </a:xfrm>
              <a:prstGeom prst="ellipse">
                <a:avLst/>
              </a:prstGeom>
              <a:gradFill rotWithShape="1">
                <a:gsLst>
                  <a:gs pos="0">
                    <a:srgbClr val="F2F2F2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829452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633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2" name="Oval 88"/>
              <p:cNvSpPr>
                <a:spLocks noChangeAspect="1" noChangeArrowheads="1"/>
              </p:cNvSpPr>
              <p:nvPr/>
            </p:nvSpPr>
            <p:spPr bwMode="auto">
              <a:xfrm>
                <a:off x="4883" y="7548"/>
                <a:ext cx="435" cy="437"/>
              </a:xfrm>
              <a:prstGeom prst="ellipse">
                <a:avLst/>
              </a:prstGeom>
              <a:gradFill rotWithShape="1">
                <a:gsLst>
                  <a:gs pos="0">
                    <a:srgbClr val="F2F2F2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829452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633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3" name="Oval 89"/>
              <p:cNvSpPr>
                <a:spLocks noChangeAspect="1" noChangeArrowheads="1"/>
              </p:cNvSpPr>
              <p:nvPr/>
            </p:nvSpPr>
            <p:spPr bwMode="auto">
              <a:xfrm>
                <a:off x="5161" y="8042"/>
                <a:ext cx="435" cy="437"/>
              </a:xfrm>
              <a:prstGeom prst="ellipse">
                <a:avLst/>
              </a:prstGeom>
              <a:gradFill rotWithShape="1">
                <a:gsLst>
                  <a:gs pos="0">
                    <a:srgbClr val="F2F2F2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829452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633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4" name="Oval 90"/>
              <p:cNvSpPr>
                <a:spLocks noChangeAspect="1" noChangeArrowheads="1"/>
              </p:cNvSpPr>
              <p:nvPr/>
            </p:nvSpPr>
            <p:spPr bwMode="auto">
              <a:xfrm>
                <a:off x="4891" y="8148"/>
                <a:ext cx="435" cy="437"/>
              </a:xfrm>
              <a:prstGeom prst="ellipse">
                <a:avLst/>
              </a:prstGeom>
              <a:gradFill rotWithShape="1">
                <a:gsLst>
                  <a:gs pos="0">
                    <a:srgbClr val="F2F2F2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829452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633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5" name="Oval 91"/>
              <p:cNvSpPr>
                <a:spLocks noChangeAspect="1" noChangeArrowheads="1"/>
              </p:cNvSpPr>
              <p:nvPr/>
            </p:nvSpPr>
            <p:spPr bwMode="auto">
              <a:xfrm>
                <a:off x="4635" y="8043"/>
                <a:ext cx="435" cy="437"/>
              </a:xfrm>
              <a:prstGeom prst="ellipse">
                <a:avLst/>
              </a:prstGeom>
              <a:gradFill rotWithShape="1">
                <a:gsLst>
                  <a:gs pos="0">
                    <a:srgbClr val="F2F2F2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829452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633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6" name="Oval 92"/>
              <p:cNvSpPr>
                <a:spLocks noChangeAspect="1" noChangeArrowheads="1"/>
              </p:cNvSpPr>
              <p:nvPr/>
            </p:nvSpPr>
            <p:spPr bwMode="auto">
              <a:xfrm>
                <a:off x="4890" y="7803"/>
                <a:ext cx="435" cy="437"/>
              </a:xfrm>
              <a:prstGeom prst="ellipse">
                <a:avLst/>
              </a:prstGeom>
              <a:gradFill rotWithShape="1">
                <a:gsLst>
                  <a:gs pos="0">
                    <a:srgbClr val="F2F2F2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82944" tIns="41472" rIns="82944" bIns="41472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829452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633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pic>
        <p:nvPicPr>
          <p:cNvPr id="137" name="Grafik 9" descr="K640_IMG_6477.JPG"/>
          <p:cNvPicPr/>
          <p:nvPr/>
        </p:nvPicPr>
        <p:blipFill>
          <a:blip r:embed="rId5" cstate="print"/>
          <a:srcRect t="42578" b="41016"/>
          <a:stretch>
            <a:fillRect/>
          </a:stretch>
        </p:blipFill>
        <p:spPr>
          <a:xfrm rot="2049229">
            <a:off x="1946732" y="3239364"/>
            <a:ext cx="2323877" cy="264626"/>
          </a:xfrm>
          <a:prstGeom prst="rect">
            <a:avLst/>
          </a:prstGeom>
        </p:spPr>
      </p:pic>
      <p:grpSp>
        <p:nvGrpSpPr>
          <p:cNvPr id="139" name="Gruppieren 60"/>
          <p:cNvGrpSpPr/>
          <p:nvPr/>
        </p:nvGrpSpPr>
        <p:grpSpPr>
          <a:xfrm>
            <a:off x="1" y="-8692"/>
            <a:ext cx="9144000" cy="6857280"/>
            <a:chOff x="0" y="0"/>
            <a:chExt cx="9144000" cy="6858000"/>
          </a:xfrm>
        </p:grpSpPr>
        <p:pic>
          <p:nvPicPr>
            <p:cNvPr id="168" name="Grafik 167" descr="Rahmen Astronomie unten.pn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555600"/>
              <a:ext cx="9144000" cy="302400"/>
            </a:xfrm>
            <a:prstGeom prst="rect">
              <a:avLst/>
            </a:prstGeom>
          </p:spPr>
        </p:pic>
        <p:pic>
          <p:nvPicPr>
            <p:cNvPr id="169" name="Grafik 168" descr="Rahmen Astronomie oben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403200"/>
            </a:xfrm>
            <a:prstGeom prst="rect">
              <a:avLst/>
            </a:prstGeom>
          </p:spPr>
        </p:pic>
        <p:sp>
          <p:nvSpPr>
            <p:cNvPr id="173" name="Titel 1"/>
            <p:cNvSpPr txBox="1">
              <a:spLocks/>
            </p:cNvSpPr>
            <p:nvPr/>
          </p:nvSpPr>
          <p:spPr>
            <a:xfrm>
              <a:off x="9145" y="9147"/>
              <a:ext cx="6188797" cy="392933"/>
            </a:xfrm>
            <a:prstGeom prst="rect">
              <a:avLst/>
            </a:prstGeom>
          </p:spPr>
          <p:txBody>
            <a:bodyPr lIns="75230" tIns="37616" rIns="75230" bIns="37616" anchor="ctr"/>
            <a:lstStyle/>
            <a:p>
              <a:pPr algn="l" defTabSz="82928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200" cap="small" dirty="0">
                  <a:solidFill>
                    <a:srgbClr val="FFFFD1"/>
                  </a:solidFill>
                  <a:latin typeface="Arial"/>
                  <a:ea typeface="MS Gothic" pitchFamily="2"/>
                  <a:cs typeface="Arial" pitchFamily="34" charset="0"/>
                </a:rPr>
                <a:t> </a:t>
              </a:r>
              <a:r>
                <a:rPr lang="de-DE" sz="2200" b="1" cap="small" dirty="0">
                  <a:solidFill>
                    <a:srgbClr val="FFFFFF"/>
                  </a:solidFill>
                  <a:latin typeface="Arial"/>
                  <a:ea typeface="MS Gothic" pitchFamily="2"/>
                  <a:cs typeface="Arial" pitchFamily="34" charset="0"/>
                </a:rPr>
                <a:t>Physik mit Astrophysik</a:t>
              </a:r>
            </a:p>
          </p:txBody>
        </p:sp>
      </p:grpSp>
      <p:sp>
        <p:nvSpPr>
          <p:cNvPr id="138" name="Rechteck 137"/>
          <p:cNvSpPr/>
          <p:nvPr/>
        </p:nvSpPr>
        <p:spPr>
          <a:xfrm>
            <a:off x="7626125" y="6295940"/>
            <a:ext cx="1517875" cy="259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8294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89" kern="0" dirty="0">
                <a:solidFill>
                  <a:srgbClr val="FFFFFF"/>
                </a:solidFill>
                <a:latin typeface="Arial"/>
              </a:rPr>
              <a:t>Grafiken: S. Hanssen</a:t>
            </a:r>
          </a:p>
        </p:txBody>
      </p:sp>
      <p:grpSp>
        <p:nvGrpSpPr>
          <p:cNvPr id="140" name="Gruppieren 139">
            <a:extLst>
              <a:ext uri="{FF2B5EF4-FFF2-40B4-BE49-F238E27FC236}">
                <a16:creationId xmlns:a16="http://schemas.microsoft.com/office/drawing/2014/main" id="{1E81328C-8ECB-4F35-98B8-CCF241CFC302}"/>
              </a:ext>
            </a:extLst>
          </p:cNvPr>
          <p:cNvGrpSpPr/>
          <p:nvPr/>
        </p:nvGrpSpPr>
        <p:grpSpPr>
          <a:xfrm>
            <a:off x="0" y="0"/>
            <a:ext cx="9144000" cy="6871954"/>
            <a:chOff x="0" y="0"/>
            <a:chExt cx="9144000" cy="6871954"/>
          </a:xfrm>
        </p:grpSpPr>
        <p:pic>
          <p:nvPicPr>
            <p:cNvPr id="141" name="Grafik 140" descr="Rahmen Astronomie unten.png">
              <a:extLst>
                <a:ext uri="{FF2B5EF4-FFF2-40B4-BE49-F238E27FC236}">
                  <a16:creationId xmlns:a16="http://schemas.microsoft.com/office/drawing/2014/main" id="{E0CBD257-C2CF-4414-9139-AEB3D2782265}"/>
                </a:ext>
              </a:extLst>
            </p:cNvPr>
            <p:cNvPicPr>
              <a:picLocks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0" y="6555600"/>
              <a:ext cx="9144000" cy="302400"/>
            </a:xfrm>
            <a:prstGeom prst="rect">
              <a:avLst/>
            </a:prstGeom>
          </p:spPr>
        </p:pic>
        <p:pic>
          <p:nvPicPr>
            <p:cNvPr id="142" name="Grafik 141" descr="Rahmen Astronomie oben.png">
              <a:extLst>
                <a:ext uri="{FF2B5EF4-FFF2-40B4-BE49-F238E27FC236}">
                  <a16:creationId xmlns:a16="http://schemas.microsoft.com/office/drawing/2014/main" id="{6F2CDD88-4D00-464D-BF0B-68F8F4C5268E}"/>
                </a:ext>
              </a:extLst>
            </p:cNvPr>
            <p:cNvPicPr>
              <a:picLocks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403200"/>
            </a:xfrm>
            <a:prstGeom prst="rect">
              <a:avLst/>
            </a:prstGeom>
          </p:spPr>
        </p:pic>
        <p:sp>
          <p:nvSpPr>
            <p:cNvPr id="143" name="Textfeld 142">
              <a:extLst>
                <a:ext uri="{FF2B5EF4-FFF2-40B4-BE49-F238E27FC236}">
                  <a16:creationId xmlns:a16="http://schemas.microsoft.com/office/drawing/2014/main" id="{4D47B7EC-2B0F-4C4A-9DCA-033C737A134F}"/>
                </a:ext>
              </a:extLst>
            </p:cNvPr>
            <p:cNvSpPr txBox="1"/>
            <p:nvPr userDrawn="1"/>
          </p:nvSpPr>
          <p:spPr>
            <a:xfrm>
              <a:off x="864365" y="6550871"/>
              <a:ext cx="3501109" cy="321083"/>
            </a:xfrm>
            <a:prstGeom prst="rect">
              <a:avLst/>
            </a:prstGeom>
            <a:noFill/>
          </p:spPr>
          <p:txBody>
            <a:bodyPr wrap="square" lIns="82936" tIns="41469" rIns="82936" bIns="41469" rtlCol="0">
              <a:spAutoFit/>
            </a:bodyPr>
            <a:lstStyle/>
            <a:p>
              <a:pPr algn="l" defTabSz="82936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>
                  <a:solidFill>
                    <a:srgbClr val="FFFFFF"/>
                  </a:solidFill>
                  <a:latin typeface="Arial"/>
                </a:rPr>
                <a:t>E. Malz</a:t>
              </a:r>
            </a:p>
          </p:txBody>
        </p:sp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id="{70EBFE88-321D-44FD-8A78-B815ECB4D6D0}"/>
                </a:ext>
              </a:extLst>
            </p:cNvPr>
            <p:cNvSpPr/>
            <p:nvPr userDrawn="1"/>
          </p:nvSpPr>
          <p:spPr>
            <a:xfrm>
              <a:off x="7515497" y="6580699"/>
              <a:ext cx="1604352" cy="243385"/>
            </a:xfrm>
            <a:prstGeom prst="rect">
              <a:avLst/>
            </a:prstGeom>
            <a:noFill/>
            <a:ln w="0">
              <a:solidFill>
                <a:srgbClr val="CCCCFF"/>
              </a:solidFill>
              <a:prstDash val="solid"/>
            </a:ln>
          </p:spPr>
          <p:txBody>
            <a:bodyPr vert="horz" wrap="none" lIns="81631" tIns="40816" rIns="81631" bIns="40816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Font typeface="StarSymbol"/>
                <a:buNone/>
              </a:pPr>
              <a:r>
                <a:rPr lang="de-DE" sz="1300" dirty="0">
                  <a:solidFill>
                    <a:srgbClr val="FFFFFF"/>
                  </a:solidFill>
                  <a:latin typeface="Arial" pitchFamily="18"/>
                  <a:ea typeface="MS Gothic" pitchFamily="2"/>
                  <a:cs typeface="Tahoma" pitchFamily="2"/>
                </a:rPr>
                <a:t>ZPG </a:t>
              </a:r>
              <a:r>
                <a:rPr lang="de-DE" sz="1300" dirty="0">
                  <a:solidFill>
                    <a:srgbClr val="CCCCFF"/>
                  </a:solidFill>
                  <a:latin typeface="Arial" pitchFamily="18"/>
                  <a:ea typeface="MS Gothic" pitchFamily="2"/>
                  <a:cs typeface="Tahoma" pitchFamily="2"/>
                </a:rPr>
                <a:t>Astrophysik</a:t>
              </a:r>
            </a:p>
          </p:txBody>
        </p:sp>
        <p:pic>
          <p:nvPicPr>
            <p:cNvPr id="145" name="Grafik 144">
              <a:extLst>
                <a:ext uri="{FF2B5EF4-FFF2-40B4-BE49-F238E27FC236}">
                  <a16:creationId xmlns:a16="http://schemas.microsoft.com/office/drawing/2014/main" id="{50288FAF-E48B-4FC3-BFB3-5095F279C2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65310" y="6597027"/>
              <a:ext cx="601250" cy="211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" name="Titel 1">
              <a:extLst>
                <a:ext uri="{FF2B5EF4-FFF2-40B4-BE49-F238E27FC236}">
                  <a16:creationId xmlns:a16="http://schemas.microsoft.com/office/drawing/2014/main" id="{4529EC81-9020-4843-A41A-884FE2908E4B}"/>
                </a:ext>
              </a:extLst>
            </p:cNvPr>
            <p:cNvSpPr txBox="1">
              <a:spLocks/>
            </p:cNvSpPr>
            <p:nvPr/>
          </p:nvSpPr>
          <p:spPr>
            <a:xfrm>
              <a:off x="2" y="2"/>
              <a:ext cx="4685210" cy="392933"/>
            </a:xfrm>
            <a:prstGeom prst="rect">
              <a:avLst/>
            </a:prstGeom>
          </p:spPr>
          <p:txBody>
            <a:bodyPr lIns="82936" tIns="41469" rIns="82936" bIns="41469" anchor="ctr"/>
            <a:lstStyle/>
            <a:p>
              <a:pPr algn="l" defTabSz="829366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200" cap="small" dirty="0">
                  <a:solidFill>
                    <a:srgbClr val="FFFFD1"/>
                  </a:solidFill>
                  <a:latin typeface="Arial" pitchFamily="34" charset="0"/>
                  <a:ea typeface="MS Gothic" pitchFamily="2"/>
                  <a:cs typeface="Arial" pitchFamily="34" charset="0"/>
                </a:rPr>
                <a:t> </a:t>
              </a:r>
              <a:r>
                <a:rPr lang="de-DE" sz="2200" b="1" cap="small" dirty="0">
                  <a:solidFill>
                    <a:schemeClr val="bg1"/>
                  </a:solidFill>
                  <a:latin typeface="Arial" pitchFamily="34" charset="0"/>
                  <a:ea typeface="MS Gothic" pitchFamily="2"/>
                  <a:cs typeface="Arial" pitchFamily="34" charset="0"/>
                </a:rPr>
                <a:t>Physik mit Astrophysik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A9DDAFCC-CFF3-487B-85E3-3ADF7F840BB9}"/>
              </a:ext>
            </a:extLst>
          </p:cNvPr>
          <p:cNvSpPr txBox="1"/>
          <p:nvPr/>
        </p:nvSpPr>
        <p:spPr>
          <a:xfrm>
            <a:off x="72000" y="5040000"/>
            <a:ext cx="2127377" cy="27699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</a:rPr>
              <a:t>NASA/WMAP Science Team</a:t>
            </a:r>
            <a:endParaRPr lang="de-DE" sz="1200" dirty="0">
              <a:solidFill>
                <a:schemeClr val="bg1"/>
              </a:solidFill>
            </a:endParaRPr>
          </a:p>
        </p:txBody>
      </p:sp>
      <p:pic>
        <p:nvPicPr>
          <p:cNvPr id="14" name="Inhaltsplatzhalter 13" descr="Ein Bild, das Licht enthält.&#10;&#10;Automatisch generierte Beschreibung">
            <a:extLst>
              <a:ext uri="{FF2B5EF4-FFF2-40B4-BE49-F238E27FC236}">
                <a16:creationId xmlns:a16="http://schemas.microsoft.com/office/drawing/2014/main" id="{27B3772F-F132-4CF3-8F64-CE57493FAF61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9" y="936000"/>
            <a:ext cx="5796000" cy="4126591"/>
          </a:xfr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8DC3C3BB-DD64-4184-9B98-103467EAA727}"/>
              </a:ext>
            </a:extLst>
          </p:cNvPr>
          <p:cNvSpPr txBox="1"/>
          <p:nvPr/>
        </p:nvSpPr>
        <p:spPr>
          <a:xfrm>
            <a:off x="6048000" y="2700000"/>
            <a:ext cx="2826395" cy="64632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Die bisherige Entwicklung</a:t>
            </a:r>
          </a:p>
          <a:p>
            <a:pPr algn="l"/>
            <a:r>
              <a:rPr lang="de-DE" dirty="0">
                <a:solidFill>
                  <a:schemeClr val="bg1"/>
                </a:solidFill>
              </a:rPr>
              <a:t>gemäß </a:t>
            </a:r>
            <a:r>
              <a:rPr lang="el-GR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Λ</a:t>
            </a:r>
            <a:r>
              <a:rPr lang="de-DE" dirty="0">
                <a:solidFill>
                  <a:schemeClr val="bg1"/>
                </a:solidFill>
                <a:latin typeface="+mj-lt"/>
              </a:rPr>
              <a:t>C</a:t>
            </a:r>
            <a:r>
              <a:rPr lang="de-DE" dirty="0">
                <a:solidFill>
                  <a:schemeClr val="bg1"/>
                </a:solidFill>
              </a:rPr>
              <a:t>DM-Modell</a:t>
            </a:r>
          </a:p>
        </p:txBody>
      </p:sp>
    </p:spTree>
    <p:extLst>
      <p:ext uri="{BB962C8B-B14F-4D97-AF65-F5344CB8AC3E}">
        <p14:creationId xmlns:p14="http://schemas.microsoft.com/office/powerpoint/2010/main" val="3983014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A9DDAFCC-CFF3-487B-85E3-3ADF7F840BB9}"/>
              </a:ext>
            </a:extLst>
          </p:cNvPr>
          <p:cNvSpPr txBox="1"/>
          <p:nvPr/>
        </p:nvSpPr>
        <p:spPr>
          <a:xfrm>
            <a:off x="72000" y="5040000"/>
            <a:ext cx="2579532" cy="461655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</a:rPr>
              <a:t>Simon </a:t>
            </a:r>
            <a:r>
              <a:rPr lang="en-US" sz="1200" dirty="0" err="1">
                <a:solidFill>
                  <a:schemeClr val="bg1"/>
                </a:solidFill>
              </a:rPr>
              <a:t>Tyran</a:t>
            </a:r>
            <a:r>
              <a:rPr lang="en-US" sz="1200" dirty="0">
                <a:solidFill>
                  <a:schemeClr val="bg1"/>
                </a:solidFill>
              </a:rPr>
              <a:t>, Wikimedia Commons</a:t>
            </a:r>
          </a:p>
          <a:p>
            <a:pPr algn="l"/>
            <a:r>
              <a:rPr lang="en-US" sz="1200" dirty="0">
                <a:solidFill>
                  <a:schemeClr val="bg1"/>
                </a:solidFill>
              </a:rPr>
              <a:t>CC BY-SA 3.0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DC3C3BB-DD64-4184-9B98-103467EAA727}"/>
              </a:ext>
            </a:extLst>
          </p:cNvPr>
          <p:cNvSpPr txBox="1"/>
          <p:nvPr/>
        </p:nvSpPr>
        <p:spPr>
          <a:xfrm>
            <a:off x="6048000" y="2700000"/>
            <a:ext cx="3137126" cy="92332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Die zeitliche Entwicklung der kosmologischen Horizonte nach dem 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de-DE" dirty="0">
                <a:solidFill>
                  <a:schemeClr val="bg1"/>
                </a:solidFill>
              </a:rPr>
              <a:t>CDM-Modell</a:t>
            </a:r>
          </a:p>
        </p:txBody>
      </p:sp>
      <p:pic>
        <p:nvPicPr>
          <p:cNvPr id="5" name="Inhaltsplatzhalter 4" descr="Ein Bild, das Mann enthält.&#10;&#10;Automatisch generierte Beschreibung">
            <a:extLst>
              <a:ext uri="{FF2B5EF4-FFF2-40B4-BE49-F238E27FC236}">
                <a16:creationId xmlns:a16="http://schemas.microsoft.com/office/drawing/2014/main" id="{DC6B35F0-FD02-4F19-A563-751997B76D24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936000"/>
            <a:ext cx="5796000" cy="4091290"/>
          </a:xfr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97264938"/>
      </p:ext>
    </p:extLst>
  </p:cSld>
  <p:clrMapOvr>
    <a:masterClrMapping/>
  </p:clrMapOvr>
</p:sld>
</file>

<file path=ppt/theme/theme1.xml><?xml version="1.0" encoding="utf-8"?>
<a:theme xmlns:a="http://schemas.openxmlformats.org/drawingml/2006/main" name="2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Bildschirmpräsentation (4:3)</PresentationFormat>
  <Paragraphs>18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Calibri</vt:lpstr>
      <vt:lpstr>StarSymbol</vt:lpstr>
      <vt:lpstr>Tahoma</vt:lpstr>
      <vt:lpstr>2_Standarddesign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Enrico</dc:creator>
  <cp:lastModifiedBy>Sven Hanssen</cp:lastModifiedBy>
  <cp:revision>27</cp:revision>
  <dcterms:created xsi:type="dcterms:W3CDTF">2020-04-14T13:06:24Z</dcterms:created>
  <dcterms:modified xsi:type="dcterms:W3CDTF">2020-09-17T12:08:07Z</dcterms:modified>
</cp:coreProperties>
</file>