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96" r:id="rId2"/>
    <p:sldId id="300" r:id="rId3"/>
    <p:sldId id="322" r:id="rId4"/>
    <p:sldId id="299" r:id="rId5"/>
    <p:sldId id="319" r:id="rId6"/>
    <p:sldId id="352" r:id="rId7"/>
    <p:sldId id="353" r:id="rId8"/>
    <p:sldId id="354" r:id="rId9"/>
  </p:sldIdLst>
  <p:sldSz cx="10080625" cy="7559675"/>
  <p:notesSz cx="7559675" cy="10691813"/>
  <p:defaultTextStyle>
    <a:defPPr>
      <a:defRPr lang="de-DE"/>
    </a:defPPr>
    <a:lvl1pPr marL="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5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15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20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26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367">
          <p15:clr>
            <a:srgbClr val="A4A3A4"/>
          </p15:clr>
        </p15:guide>
        <p15:guide id="2" pos="238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E3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41" autoAdjust="0"/>
    <p:restoredTop sz="94048" autoAdjust="0"/>
  </p:normalViewPr>
  <p:slideViewPr>
    <p:cSldViewPr snapToGrid="0">
      <p:cViewPr varScale="1">
        <p:scale>
          <a:sx n="94" d="100"/>
          <a:sy n="94" d="100"/>
        </p:scale>
        <p:origin x="1866" y="72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-3294" y="-108"/>
      </p:cViewPr>
      <p:guideLst>
        <p:guide orient="horz" pos="3367"/>
        <p:guide pos="238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3" name="Datumsplatzhalt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4" name="Fußzeilenplatzhalt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  <p:sp>
        <p:nvSpPr>
          <p:cNvPr id="5" name="Foliennummernplatzhalt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5DF6575D-088F-4ADF-B1DF-C9E9AA424371}" type="slidenum">
              <a:rPr/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400"/>
              </a:pPr>
              <a:t>‹Nr.›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MS Gothic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5112" cy="400843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izenplatzhalt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4" name="Kopfzeilenplatzhalt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5" name="Datumsplatzhalt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6" name="Fußzeilenplatzhalt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Foliennummernplatzhalt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lvl="0" algn="r" rtl="0" hangingPunct="0">
              <a:buNone/>
              <a:tabLst/>
              <a:defRPr lang="de-DE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069F6EF-14E3-4B0B-80A5-114BAEA2BF52}" type="slidenum">
              <a:rPr/>
              <a:pPr lvl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215956" marR="0" indent="-215956" rtl="0" hangingPunct="0">
      <a:tabLst/>
      <a:defRPr lang="de-DE" sz="2000" b="0" i="0" u="none" strike="noStrike" kern="1200">
        <a:ln>
          <a:noFill/>
        </a:ln>
        <a:latin typeface="Arial" pitchFamily="18"/>
        <a:ea typeface="MS Gothic" pitchFamily="2"/>
        <a:cs typeface="Tahoma" pitchFamily="2"/>
      </a:defRPr>
    </a:lvl1pPr>
    <a:lvl2pPr marL="457105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0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15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20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26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3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37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42" algn="l" defTabSz="9142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/>
            <a:fld id="{C069F6EF-14E3-4B0B-80A5-114BAEA2BF52}" type="slidenum">
              <a:rPr lang="de-DE" smtClean="0"/>
              <a:pPr lvl="0"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6047" y="2348403"/>
            <a:ext cx="8568531" cy="1620430"/>
          </a:xfrm>
          <a:prstGeom prst="rect">
            <a:avLst/>
          </a:prstGeom>
        </p:spPr>
        <p:txBody>
          <a:bodyPr lIns="91401" tIns="45701" rIns="91401" bIns="4570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12094" y="4283818"/>
            <a:ext cx="7056438" cy="1931917"/>
          </a:xfrm>
          <a:prstGeom prst="rect">
            <a:avLst/>
          </a:prstGeom>
        </p:spPr>
        <p:txBody>
          <a:bodyPr lIns="91401" tIns="45701" rIns="91401" bIns="45701"/>
          <a:lstStyle>
            <a:lvl1pPr marL="0" indent="0" algn="ctr">
              <a:buNone/>
              <a:defRPr/>
            </a:lvl1pPr>
            <a:lvl2pPr marL="503763" indent="0" algn="ctr">
              <a:buNone/>
              <a:defRPr/>
            </a:lvl2pPr>
            <a:lvl3pPr marL="1007525" indent="0" algn="ctr">
              <a:buNone/>
              <a:defRPr/>
            </a:lvl3pPr>
            <a:lvl4pPr marL="1511289" indent="0" algn="ctr">
              <a:buNone/>
              <a:defRPr/>
            </a:lvl4pPr>
            <a:lvl5pPr marL="2015050" indent="0" algn="ctr">
              <a:buNone/>
              <a:defRPr/>
            </a:lvl5pPr>
            <a:lvl6pPr marL="2518813" indent="0" algn="ctr">
              <a:buNone/>
              <a:defRPr/>
            </a:lvl6pPr>
            <a:lvl7pPr marL="3022575" indent="0" algn="ctr">
              <a:buNone/>
              <a:defRPr/>
            </a:lvl7pPr>
            <a:lvl8pPr marL="3526337" indent="0" algn="ctr">
              <a:buNone/>
              <a:defRPr/>
            </a:lvl8pPr>
            <a:lvl9pPr marL="40301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0207BD8-F3AF-48B8-A7C4-DB3553FC27EC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01" tIns="45701" rIns="91401" bIns="4570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031" y="1763928"/>
            <a:ext cx="9072563" cy="4989036"/>
          </a:xfrm>
          <a:prstGeom prst="rect">
            <a:avLst/>
          </a:prstGeom>
        </p:spPr>
        <p:txBody>
          <a:bodyPr vert="eaVert" lIns="91401" tIns="45701" rIns="91401" bIns="4570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671AF6E-282C-49BC-8050-302B2B8945CD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08454" y="302742"/>
            <a:ext cx="2268141" cy="6450223"/>
          </a:xfrm>
          <a:prstGeom prst="rect">
            <a:avLst/>
          </a:prstGeom>
        </p:spPr>
        <p:txBody>
          <a:bodyPr vert="eaVert" lIns="91401" tIns="45701" rIns="91401" bIns="4570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04031" y="302742"/>
            <a:ext cx="6636411" cy="6450223"/>
          </a:xfrm>
          <a:prstGeom prst="rect">
            <a:avLst/>
          </a:prstGeom>
        </p:spPr>
        <p:txBody>
          <a:bodyPr vert="eaVert" lIns="91401" tIns="45701" rIns="91401" bIns="4570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6FD8B5C-C241-4413-A85E-0CF08C6E811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/>
          </p:nvPr>
        </p:nvSpPr>
        <p:spPr>
          <a:xfrm>
            <a:off x="504031" y="302742"/>
            <a:ext cx="9072563" cy="6450223"/>
          </a:xfrm>
          <a:prstGeom prst="rect">
            <a:avLst/>
          </a:prstGeom>
        </p:spPr>
        <p:txBody>
          <a:bodyPr lIns="91401" tIns="45701" rIns="91401" bIns="4570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6C6AA5F-DDD2-46FD-BE67-FADDD7F3B0F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4031" y="1763928"/>
            <a:ext cx="9072563" cy="4989036"/>
          </a:xfrm>
          <a:prstGeom prst="rect">
            <a:avLst/>
          </a:prstGeom>
        </p:spPr>
        <p:txBody>
          <a:bodyPr lIns="100750" tIns="50377" rIns="100750" bIns="50377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100750" tIns="50377" rIns="100750" bIns="50377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100750" tIns="50377" rIns="100750" bIns="50377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100750" tIns="50377" rIns="100750" bIns="50377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8BE9B3F-B558-4940-AE3D-81B131373F84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2521" y="251993"/>
            <a:ext cx="9382332" cy="1461188"/>
          </a:xfrm>
          <a:prstGeom prst="rect">
            <a:avLst/>
          </a:prstGeom>
        </p:spPr>
        <p:txBody>
          <a:bodyPr lIns="100772" tIns="50387" rIns="100772" bIns="50387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2521" y="1847921"/>
            <a:ext cx="9415584" cy="4875290"/>
          </a:xfrm>
          <a:prstGeom prst="rect">
            <a:avLst/>
          </a:prstGeom>
        </p:spPr>
        <p:txBody>
          <a:bodyPr lIns="100772" tIns="50387" rIns="100772" bIns="50387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36021" y="6884204"/>
            <a:ext cx="2520156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520156" cy="524977"/>
          </a:xfrm>
          <a:prstGeom prst="rect">
            <a:avLst/>
          </a:prstGeom>
          <a:ln/>
        </p:spPr>
        <p:txBody>
          <a:bodyPr lIns="100772" tIns="50387" rIns="100772" bIns="50387"/>
          <a:lstStyle>
            <a:lvl1pPr>
              <a:defRPr/>
            </a:lvl1pPr>
          </a:lstStyle>
          <a:p>
            <a:pPr>
              <a:defRPr/>
            </a:pPr>
            <a:fld id="{3E2CAF1A-A5A1-442F-B2A6-3C515F6BE5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4031" y="1763928"/>
            <a:ext cx="9072563" cy="4989036"/>
          </a:xfrm>
          <a:prstGeom prst="rect">
            <a:avLst/>
          </a:prstGeom>
        </p:spPr>
        <p:txBody>
          <a:bodyPr lIns="91401" tIns="45701" rIns="91401" bIns="45701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59A7DD8-5831-4507-B9CF-4E5270B7BD0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96300" y="4857796"/>
            <a:ext cx="8568531" cy="1501435"/>
          </a:xfrm>
          <a:prstGeom prst="rect">
            <a:avLst/>
          </a:prstGeom>
        </p:spPr>
        <p:txBody>
          <a:bodyPr lIns="91401" tIns="45701" rIns="91401" bIns="45701" anchor="t"/>
          <a:lstStyle>
            <a:lvl1pPr algn="l">
              <a:defRPr sz="44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96300" y="3204118"/>
            <a:ext cx="8568531" cy="1653678"/>
          </a:xfrm>
          <a:prstGeom prst="rect">
            <a:avLst/>
          </a:prstGeom>
        </p:spPr>
        <p:txBody>
          <a:bodyPr lIns="91401" tIns="45701" rIns="91401" bIns="45701" anchor="b"/>
          <a:lstStyle>
            <a:lvl1pPr marL="0" indent="0">
              <a:buNone/>
              <a:defRPr sz="2200"/>
            </a:lvl1pPr>
            <a:lvl2pPr marL="503763" indent="0">
              <a:buNone/>
              <a:defRPr sz="2000"/>
            </a:lvl2pPr>
            <a:lvl3pPr marL="1007525" indent="0">
              <a:buNone/>
              <a:defRPr sz="1800"/>
            </a:lvl3pPr>
            <a:lvl4pPr marL="1511289" indent="0">
              <a:buNone/>
              <a:defRPr sz="1500"/>
            </a:lvl4pPr>
            <a:lvl5pPr marL="2015050" indent="0">
              <a:buNone/>
              <a:defRPr sz="1500"/>
            </a:lvl5pPr>
            <a:lvl6pPr marL="2518813" indent="0">
              <a:buNone/>
              <a:defRPr sz="1500"/>
            </a:lvl6pPr>
            <a:lvl7pPr marL="3022575" indent="0">
              <a:buNone/>
              <a:defRPr sz="1500"/>
            </a:lvl7pPr>
            <a:lvl8pPr marL="3526337" indent="0">
              <a:buNone/>
              <a:defRPr sz="1500"/>
            </a:lvl8pPr>
            <a:lvl9pPr marL="4030100" indent="0">
              <a:buNone/>
              <a:defRPr sz="15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1D4E5DB-4F2A-4BE2-A377-118AE9CC5E52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01" tIns="45701" rIns="91401" bIns="4570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04031" y="1763928"/>
            <a:ext cx="4452276" cy="4989036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24318" y="1763928"/>
            <a:ext cx="4452276" cy="4989036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CB6DD8A-9C2B-4C14-8ED5-8EBDE3CE74C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  <a:prstGeom prst="rect">
            <a:avLst/>
          </a:prstGeom>
        </p:spPr>
        <p:txBody>
          <a:bodyPr lIns="91401" tIns="45701" rIns="91401" bIns="45701" anchor="b"/>
          <a:lstStyle>
            <a:lvl1pPr marL="0" indent="0">
              <a:buNone/>
              <a:defRPr sz="2600" b="1"/>
            </a:lvl1pPr>
            <a:lvl2pPr marL="503763" indent="0">
              <a:buNone/>
              <a:defRPr sz="2200" b="1"/>
            </a:lvl2pPr>
            <a:lvl3pPr marL="1007525" indent="0">
              <a:buNone/>
              <a:defRPr sz="2000" b="1"/>
            </a:lvl3pPr>
            <a:lvl4pPr marL="1511289" indent="0">
              <a:buNone/>
              <a:defRPr sz="1800" b="1"/>
            </a:lvl4pPr>
            <a:lvl5pPr marL="2015050" indent="0">
              <a:buNone/>
              <a:defRPr sz="1800" b="1"/>
            </a:lvl5pPr>
            <a:lvl6pPr marL="2518813" indent="0">
              <a:buNone/>
              <a:defRPr sz="1800" b="1"/>
            </a:lvl6pPr>
            <a:lvl7pPr marL="3022575" indent="0">
              <a:buNone/>
              <a:defRPr sz="1800" b="1"/>
            </a:lvl7pPr>
            <a:lvl8pPr marL="3526337" indent="0">
              <a:buNone/>
              <a:defRPr sz="1800" b="1"/>
            </a:lvl8pPr>
            <a:lvl9pPr marL="4030100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  <a:prstGeom prst="rect">
            <a:avLst/>
          </a:prstGeom>
        </p:spPr>
        <p:txBody>
          <a:bodyPr lIns="91401" tIns="45701" rIns="91401" bIns="45701" anchor="b"/>
          <a:lstStyle>
            <a:lvl1pPr marL="0" indent="0">
              <a:buNone/>
              <a:defRPr sz="2600" b="1"/>
            </a:lvl1pPr>
            <a:lvl2pPr marL="503763" indent="0">
              <a:buNone/>
              <a:defRPr sz="2200" b="1"/>
            </a:lvl2pPr>
            <a:lvl3pPr marL="1007525" indent="0">
              <a:buNone/>
              <a:defRPr sz="2000" b="1"/>
            </a:lvl3pPr>
            <a:lvl4pPr marL="1511289" indent="0">
              <a:buNone/>
              <a:defRPr sz="1800" b="1"/>
            </a:lvl4pPr>
            <a:lvl5pPr marL="2015050" indent="0">
              <a:buNone/>
              <a:defRPr sz="1800" b="1"/>
            </a:lvl5pPr>
            <a:lvl6pPr marL="2518813" indent="0">
              <a:buNone/>
              <a:defRPr sz="1800" b="1"/>
            </a:lvl6pPr>
            <a:lvl7pPr marL="3022575" indent="0">
              <a:buNone/>
              <a:defRPr sz="1800" b="1"/>
            </a:lvl7pPr>
            <a:lvl8pPr marL="3526337" indent="0">
              <a:buNone/>
              <a:defRPr sz="1800" b="1"/>
            </a:lvl8pPr>
            <a:lvl9pPr marL="4030100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6BDEFE6-13E9-47FD-8FD1-7297F181BB9A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lIns="91401" tIns="45701" rIns="91401" bIns="45701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AE8CB4B-1BFD-408D-9CC0-CB34BE8D6666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83A041A-C1A6-437C-9197-74CCDCD3A688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4034" y="300987"/>
            <a:ext cx="3316456" cy="1280945"/>
          </a:xfrm>
          <a:prstGeom prst="rect">
            <a:avLst/>
          </a:prstGeom>
        </p:spPr>
        <p:txBody>
          <a:bodyPr lIns="91401" tIns="45701" rIns="91401" bIns="45701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41249" y="300992"/>
            <a:ext cx="5635349" cy="6451973"/>
          </a:xfrm>
          <a:prstGeom prst="rect">
            <a:avLst/>
          </a:prstGeom>
        </p:spPr>
        <p:txBody>
          <a:bodyPr lIns="91401" tIns="45701" rIns="91401" bIns="45701"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04034" y="1581937"/>
            <a:ext cx="3316456" cy="5171028"/>
          </a:xfrm>
          <a:prstGeom prst="rect">
            <a:avLst/>
          </a:prstGeom>
        </p:spPr>
        <p:txBody>
          <a:bodyPr lIns="91401" tIns="45701" rIns="91401" bIns="45701"/>
          <a:lstStyle>
            <a:lvl1pPr marL="0" indent="0">
              <a:buNone/>
              <a:defRPr sz="1500"/>
            </a:lvl1pPr>
            <a:lvl2pPr marL="503763" indent="0">
              <a:buNone/>
              <a:defRPr sz="1300"/>
            </a:lvl2pPr>
            <a:lvl3pPr marL="1007525" indent="0">
              <a:buNone/>
              <a:defRPr sz="1100"/>
            </a:lvl3pPr>
            <a:lvl4pPr marL="1511289" indent="0">
              <a:buNone/>
              <a:defRPr sz="1000"/>
            </a:lvl4pPr>
            <a:lvl5pPr marL="2015050" indent="0">
              <a:buNone/>
              <a:defRPr sz="1000"/>
            </a:lvl5pPr>
            <a:lvl6pPr marL="2518813" indent="0">
              <a:buNone/>
              <a:defRPr sz="1000"/>
            </a:lvl6pPr>
            <a:lvl7pPr marL="3022575" indent="0">
              <a:buNone/>
              <a:defRPr sz="1000"/>
            </a:lvl7pPr>
            <a:lvl8pPr marL="3526337" indent="0">
              <a:buNone/>
              <a:defRPr sz="1000"/>
            </a:lvl8pPr>
            <a:lvl9pPr marL="4030100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EF3380C-02E4-4F5E-955D-564CAE7D3023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  <a:prstGeom prst="rect">
            <a:avLst/>
          </a:prstGeom>
        </p:spPr>
        <p:txBody>
          <a:bodyPr lIns="91401" tIns="45701" rIns="91401" bIns="45701" anchor="b"/>
          <a:lstStyle>
            <a:lvl1pPr algn="l">
              <a:defRPr sz="22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  <a:prstGeom prst="rect">
            <a:avLst/>
          </a:prstGeom>
        </p:spPr>
        <p:txBody>
          <a:bodyPr lIns="91401" tIns="45701" rIns="91401" bIns="45701"/>
          <a:lstStyle>
            <a:lvl1pPr marL="0" indent="0">
              <a:buNone/>
              <a:defRPr sz="3500"/>
            </a:lvl1pPr>
            <a:lvl2pPr marL="503763" indent="0">
              <a:buNone/>
              <a:defRPr sz="3100"/>
            </a:lvl2pPr>
            <a:lvl3pPr marL="1007525" indent="0">
              <a:buNone/>
              <a:defRPr sz="2600"/>
            </a:lvl3pPr>
            <a:lvl4pPr marL="1511289" indent="0">
              <a:buNone/>
              <a:defRPr sz="2200"/>
            </a:lvl4pPr>
            <a:lvl5pPr marL="2015050" indent="0">
              <a:buNone/>
              <a:defRPr sz="2200"/>
            </a:lvl5pPr>
            <a:lvl6pPr marL="2518813" indent="0">
              <a:buNone/>
              <a:defRPr sz="2200"/>
            </a:lvl6pPr>
            <a:lvl7pPr marL="3022575" indent="0">
              <a:buNone/>
              <a:defRPr sz="2200"/>
            </a:lvl7pPr>
            <a:lvl8pPr marL="3526337" indent="0">
              <a:buNone/>
              <a:defRPr sz="2200"/>
            </a:lvl8pPr>
            <a:lvl9pPr marL="4030100" indent="0">
              <a:buNone/>
              <a:defRPr sz="22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  <a:prstGeom prst="rect">
            <a:avLst/>
          </a:prstGeom>
        </p:spPr>
        <p:txBody>
          <a:bodyPr lIns="91401" tIns="45701" rIns="91401" bIns="45701"/>
          <a:lstStyle>
            <a:lvl1pPr marL="0" indent="0">
              <a:buNone/>
              <a:defRPr sz="1500"/>
            </a:lvl1pPr>
            <a:lvl2pPr marL="503763" indent="0">
              <a:buNone/>
              <a:defRPr sz="1300"/>
            </a:lvl2pPr>
            <a:lvl3pPr marL="1007525" indent="0">
              <a:buNone/>
              <a:defRPr sz="1100"/>
            </a:lvl3pPr>
            <a:lvl4pPr marL="1511289" indent="0">
              <a:buNone/>
              <a:defRPr sz="1000"/>
            </a:lvl4pPr>
            <a:lvl5pPr marL="2015050" indent="0">
              <a:buNone/>
              <a:defRPr sz="1000"/>
            </a:lvl5pPr>
            <a:lvl6pPr marL="2518813" indent="0">
              <a:buNone/>
              <a:defRPr sz="1000"/>
            </a:lvl6pPr>
            <a:lvl7pPr marL="3022575" indent="0">
              <a:buNone/>
              <a:defRPr sz="1000"/>
            </a:lvl7pPr>
            <a:lvl8pPr marL="3526337" indent="0">
              <a:buNone/>
              <a:defRPr sz="1000"/>
            </a:lvl8pPr>
            <a:lvl9pPr marL="4030100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04031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44214" y="6884204"/>
            <a:ext cx="3192198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448" y="6884204"/>
            <a:ext cx="2352146" cy="524977"/>
          </a:xfrm>
          <a:prstGeom prst="rect">
            <a:avLst/>
          </a:prstGeom>
          <a:ln/>
        </p:spPr>
        <p:txBody>
          <a:bodyPr lIns="91401" tIns="45701" rIns="91401" bIns="45701"/>
          <a:lstStyle>
            <a:lvl1pPr algn="l" defTabSz="914021"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39F8417-8CBF-4E90-B936-2C91406CDAD0}" type="slidenum">
              <a:rPr lang="de-DE" smtClean="0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60"/>
          <p:cNvGrpSpPr/>
          <p:nvPr/>
        </p:nvGrpSpPr>
        <p:grpSpPr>
          <a:xfrm>
            <a:off x="0" y="1"/>
            <a:ext cx="10080625" cy="7575057"/>
            <a:chOff x="0" y="0"/>
            <a:chExt cx="9144000" cy="6871954"/>
          </a:xfrm>
        </p:grpSpPr>
        <p:pic>
          <p:nvPicPr>
            <p:cNvPr id="58" name="Grafik 57" descr="Rahmen Astronomie unten.png"/>
            <p:cNvPicPr>
              <a:picLocks/>
            </p:cNvPicPr>
            <p:nvPr userDrawn="1"/>
          </p:nvPicPr>
          <p:blipFill>
            <a:blip r:embed="rId17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53" name="Grafik 52" descr="Rahmen Astronomie oben.png"/>
            <p:cNvPicPr>
              <a:picLocks/>
            </p:cNvPicPr>
            <p:nvPr userDrawn="1"/>
          </p:nvPicPr>
          <p:blipFill>
            <a:blip r:embed="rId18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55" name="Textfeld 54"/>
            <p:cNvSpPr txBox="1"/>
            <p:nvPr userDrawn="1"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defTabSz="914021">
                <a:defRPr/>
              </a:pPr>
              <a:r>
                <a:rPr lang="de-DE" sz="1700" kern="0" dirty="0">
                  <a:solidFill>
                    <a:srgbClr val="FFFFFF"/>
                  </a:solidFill>
                </a:rPr>
                <a:t>S. Hanssen</a:t>
              </a:r>
            </a:p>
          </p:txBody>
        </p:sp>
        <p:sp>
          <p:nvSpPr>
            <p:cNvPr id="56" name="Rechteck 55"/>
            <p:cNvSpPr/>
            <p:nvPr userDrawn="1"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algn="ctr" defTabSz="914021" hangingPunct="0">
                <a:buFont typeface="StarSymbol"/>
                <a:buNone/>
              </a:pPr>
              <a:r>
                <a:rPr lang="de-DE" sz="1400" dirty="0">
                  <a:solidFill>
                    <a:srgbClr val="FFFFFF"/>
                  </a:solidFill>
                  <a:ea typeface="MS Gothic" pitchFamily="2"/>
                  <a:cs typeface="Tahoma" pitchFamily="2"/>
                </a:rPr>
                <a:t>ZPG </a:t>
              </a:r>
              <a:r>
                <a:rPr lang="de-DE" sz="1400" dirty="0">
                  <a:solidFill>
                    <a:srgbClr val="CCCCFF"/>
                  </a:solidFill>
                  <a:ea typeface="MS Gothic" pitchFamily="2"/>
                  <a:cs typeface="Tahoma" pitchFamily="2"/>
                </a:rPr>
                <a:t>Astrophysik</a:t>
              </a:r>
            </a:p>
          </p:txBody>
        </p:sp>
        <p:pic>
          <p:nvPicPr>
            <p:cNvPr id="57" name="Grafik 56"/>
            <p:cNvPicPr>
              <a:picLocks noChangeAspect="1"/>
            </p:cNvPicPr>
            <p:nvPr userDrawn="1"/>
          </p:nvPicPr>
          <p:blipFill>
            <a:blip r:embed="rId19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9" name="Titel 1"/>
            <p:cNvSpPr txBox="1">
              <a:spLocks/>
            </p:cNvSpPr>
            <p:nvPr userDrawn="1"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defTabSz="914021" hangingPunct="0">
                <a:defRPr/>
              </a:pPr>
              <a:r>
                <a:rPr lang="de-DE" sz="220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200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9" name="Titel 1"/>
          <p:cNvSpPr txBox="1">
            <a:spLocks/>
          </p:cNvSpPr>
          <p:nvPr userDrawn="1"/>
        </p:nvSpPr>
        <p:spPr>
          <a:xfrm>
            <a:off x="7045693" y="1"/>
            <a:ext cx="3034931" cy="433136"/>
          </a:xfrm>
          <a:prstGeom prst="rect">
            <a:avLst/>
          </a:prstGeom>
        </p:spPr>
        <p:txBody>
          <a:bodyPr lIns="82936" tIns="41469" rIns="82936" bIns="41469" anchor="ctr"/>
          <a:lstStyle/>
          <a:p>
            <a:pPr algn="r" defTabSz="914021" hangingPunct="0">
              <a:defRPr/>
            </a:pPr>
            <a:r>
              <a:rPr lang="de-DE" sz="2200" b="0" cap="small" dirty="0">
                <a:solidFill>
                  <a:srgbClr val="FFFFD1"/>
                </a:solidFill>
                <a:ea typeface="MS Gothic" pitchFamily="2"/>
                <a:cs typeface="Arial" pitchFamily="34" charset="0"/>
              </a:rPr>
              <a:t> </a:t>
            </a:r>
            <a:r>
              <a:rPr lang="de-DE" sz="2200" b="0" cap="small" dirty="0">
                <a:solidFill>
                  <a:srgbClr val="FFFFFF"/>
                </a:solidFill>
                <a:ea typeface="MS Gothic" pitchFamily="2"/>
                <a:cs typeface="Arial" pitchFamily="34" charset="0"/>
              </a:rPr>
              <a:t>Hauptreihenstadium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ADDC1C3D-92E0-49F2-8BAB-AB968A830040}"/>
              </a:ext>
            </a:extLst>
          </p:cNvPr>
          <p:cNvPicPr>
            <a:picLocks/>
          </p:cNvPicPr>
          <p:nvPr userDrawn="1"/>
        </p:nvPicPr>
        <p:blipFill>
          <a:blip r:embed="rId20" cstate="print"/>
          <a:srcRect t="42578" b="41016"/>
          <a:stretch>
            <a:fillRect/>
          </a:stretch>
        </p:blipFill>
        <p:spPr>
          <a:xfrm rot="2049229">
            <a:off x="6846264" y="180000"/>
            <a:ext cx="401492" cy="7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5pPr>
      <a:lvl6pPr marL="503763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6pPr>
      <a:lvl7pPr marL="1007525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7pPr>
      <a:lvl8pPr marL="151128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8pPr>
      <a:lvl9pPr marL="2015050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</a:defRPr>
      </a:lvl9pPr>
    </p:titleStyle>
    <p:bodyStyle>
      <a:lvl1pPr marL="377822" indent="-377822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+mn-cs"/>
        </a:defRPr>
      </a:lvl1pPr>
      <a:lvl2pPr marL="818614" indent="-314850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2pPr>
      <a:lvl3pPr marL="1259409" indent="-251882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63170" indent="-251882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66932" indent="-251882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770695" indent="-251882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3274457" indent="-251882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778220" indent="-251882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4281982" indent="-251882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763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525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289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050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8813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2575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6337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0100" algn="l" defTabSz="1007525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10"/>
          <p:cNvGrpSpPr/>
          <p:nvPr/>
        </p:nvGrpSpPr>
        <p:grpSpPr>
          <a:xfrm>
            <a:off x="0" y="1"/>
            <a:ext cx="10080625" cy="7575057"/>
            <a:chOff x="0" y="0"/>
            <a:chExt cx="9144000" cy="6871954"/>
          </a:xfrm>
        </p:grpSpPr>
        <p:pic>
          <p:nvPicPr>
            <p:cNvPr id="12" name="Grafik 11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4" name="Grafik 13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15" name="Textfeld 14"/>
            <p:cNvSpPr txBox="1"/>
            <p:nvPr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defTabSz="914115">
                <a:defRPr/>
              </a:pPr>
              <a:r>
                <a:rPr lang="de-DE" sz="1700" kern="0" dirty="0">
                  <a:solidFill>
                    <a:srgbClr val="FFFFFF"/>
                  </a:solidFill>
                </a:rPr>
                <a:t>S. Hanssen</a:t>
              </a:r>
            </a:p>
          </p:txBody>
        </p:sp>
        <p:sp>
          <p:nvSpPr>
            <p:cNvPr id="16" name="Rechteck 15"/>
            <p:cNvSpPr/>
            <p:nvPr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algn="ctr" defTabSz="914115" hangingPunct="0">
                <a:buNone/>
              </a:pPr>
              <a:r>
                <a:rPr lang="de-DE" sz="1400" dirty="0">
                  <a:solidFill>
                    <a:srgbClr val="FFFFFF"/>
                  </a:solidFill>
                  <a:ea typeface="MS Gothic" pitchFamily="2"/>
                  <a:cs typeface="Tahoma" pitchFamily="2"/>
                </a:rPr>
                <a:t>ZPG </a:t>
              </a:r>
              <a:r>
                <a:rPr lang="de-DE" sz="1400" dirty="0">
                  <a:solidFill>
                    <a:srgbClr val="CCCCFF"/>
                  </a:solidFill>
                  <a:ea typeface="MS Gothic" pitchFamily="2"/>
                  <a:cs typeface="Tahoma" pitchFamily="2"/>
                </a:rPr>
                <a:t>Astronomie</a:t>
              </a:r>
            </a:p>
          </p:txBody>
        </p:sp>
        <p:pic>
          <p:nvPicPr>
            <p:cNvPr id="17" name="Grafik 16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" name="Titel 1"/>
            <p:cNvSpPr txBox="1">
              <a:spLocks/>
            </p:cNvSpPr>
            <p:nvPr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defTabSz="914115" hangingPunct="0">
                <a:defRPr/>
              </a:pPr>
              <a:r>
                <a:rPr lang="de-DE" sz="240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400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" y="0"/>
            <a:ext cx="10080625" cy="7559675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8DB3E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74" name="Ellipse 73"/>
          <p:cNvSpPr/>
          <p:nvPr/>
        </p:nvSpPr>
        <p:spPr bwMode="auto">
          <a:xfrm>
            <a:off x="6027372" y="1847921"/>
            <a:ext cx="3770313" cy="3769338"/>
          </a:xfrm>
          <a:prstGeom prst="ellipse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83" tIns="50392" rIns="100783" bIns="50392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grpSp>
        <p:nvGrpSpPr>
          <p:cNvPr id="75" name="Group 3"/>
          <p:cNvGrpSpPr>
            <a:grpSpLocks noChangeAspect="1"/>
          </p:cNvGrpSpPr>
          <p:nvPr/>
        </p:nvGrpSpPr>
        <p:grpSpPr bwMode="auto">
          <a:xfrm flipH="1">
            <a:off x="7577970" y="4199821"/>
            <a:ext cx="929308" cy="1284445"/>
            <a:chOff x="2594" y="1944"/>
            <a:chExt cx="4024" cy="4274"/>
          </a:xfrm>
        </p:grpSpPr>
        <p:sp>
          <p:nvSpPr>
            <p:cNvPr id="76" name="Oval 4"/>
            <p:cNvSpPr>
              <a:spLocks noChangeAspect="1" noChangeArrowheads="1"/>
            </p:cNvSpPr>
            <p:nvPr/>
          </p:nvSpPr>
          <p:spPr bwMode="auto">
            <a:xfrm>
              <a:off x="4718" y="3030"/>
              <a:ext cx="360" cy="248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7" name="AutoShape 5"/>
            <p:cNvSpPr>
              <a:spLocks noChangeAspect="1" noChangeArrowheads="1"/>
            </p:cNvSpPr>
            <p:nvPr/>
          </p:nvSpPr>
          <p:spPr bwMode="auto">
            <a:xfrm>
              <a:off x="4679" y="3347"/>
              <a:ext cx="443" cy="127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8" name="Rectangle 6"/>
            <p:cNvSpPr>
              <a:spLocks noChangeAspect="1" noChangeArrowheads="1"/>
            </p:cNvSpPr>
            <p:nvPr/>
          </p:nvSpPr>
          <p:spPr bwMode="auto">
            <a:xfrm>
              <a:off x="4762" y="3234"/>
              <a:ext cx="270" cy="127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79" name="AutoShape 7"/>
            <p:cNvSpPr>
              <a:spLocks noChangeAspect="1" noChangeArrowheads="1"/>
            </p:cNvSpPr>
            <p:nvPr/>
          </p:nvSpPr>
          <p:spPr bwMode="auto">
            <a:xfrm rot="1325226">
              <a:off x="4201" y="3323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0" name="AutoShape 8"/>
            <p:cNvSpPr>
              <a:spLocks noChangeAspect="1" noChangeArrowheads="1"/>
            </p:cNvSpPr>
            <p:nvPr/>
          </p:nvSpPr>
          <p:spPr bwMode="auto">
            <a:xfrm rot="-1404692">
              <a:off x="5438" y="3294"/>
              <a:ext cx="180" cy="289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grpSp>
          <p:nvGrpSpPr>
            <p:cNvPr id="81" name="Group 9"/>
            <p:cNvGrpSpPr>
              <a:grpSpLocks noChangeAspect="1"/>
            </p:cNvGrpSpPr>
            <p:nvPr/>
          </p:nvGrpSpPr>
          <p:grpSpPr bwMode="auto">
            <a:xfrm rot="-1899001">
              <a:off x="2594" y="1944"/>
              <a:ext cx="4024" cy="755"/>
              <a:chOff x="1609" y="2901"/>
              <a:chExt cx="4024" cy="755"/>
            </a:xfrm>
          </p:grpSpPr>
          <p:sp>
            <p:nvSpPr>
              <p:cNvPr id="88" name="Rectangle 10"/>
              <p:cNvSpPr>
                <a:spLocks noChangeAspect="1" noChangeArrowheads="1"/>
              </p:cNvSpPr>
              <p:nvPr/>
            </p:nvSpPr>
            <p:spPr bwMode="auto">
              <a:xfrm>
                <a:off x="4853" y="3074"/>
                <a:ext cx="780" cy="51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89" name="AutoShape 11"/>
              <p:cNvSpPr>
                <a:spLocks noChangeAspect="1" noChangeArrowheads="1"/>
              </p:cNvSpPr>
              <p:nvPr/>
            </p:nvSpPr>
            <p:spPr bwMode="auto">
              <a:xfrm rot="5400000">
                <a:off x="3300" y="1980"/>
                <a:ext cx="420" cy="2685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0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4005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1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3240" y="3075"/>
                <a:ext cx="143" cy="56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2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4785" y="3015"/>
                <a:ext cx="143" cy="63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3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1822" y="3248"/>
                <a:ext cx="345" cy="14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4" name="AutoShape 16"/>
              <p:cNvSpPr>
                <a:spLocks noChangeAspect="1" noChangeArrowheads="1"/>
              </p:cNvSpPr>
              <p:nvPr/>
            </p:nvSpPr>
            <p:spPr bwMode="auto">
              <a:xfrm rot="16200000">
                <a:off x="1628" y="3188"/>
                <a:ext cx="210" cy="248"/>
              </a:xfrm>
              <a:prstGeom prst="flowChartPunchedCard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5" name="Rectangle 17"/>
              <p:cNvSpPr>
                <a:spLocks noChangeAspect="1" noChangeArrowheads="1"/>
              </p:cNvSpPr>
              <p:nvPr/>
            </p:nvSpPr>
            <p:spPr bwMode="auto">
              <a:xfrm>
                <a:off x="1664" y="2985"/>
                <a:ext cx="150" cy="263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6" name="AutoShape 18"/>
              <p:cNvSpPr>
                <a:spLocks noChangeAspect="1" noChangeArrowheads="1"/>
              </p:cNvSpPr>
              <p:nvPr/>
            </p:nvSpPr>
            <p:spPr bwMode="auto">
              <a:xfrm rot="5400000">
                <a:off x="1668" y="2868"/>
                <a:ext cx="143" cy="2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7" name="Rectangle 19"/>
              <p:cNvSpPr>
                <a:spLocks noChangeAspect="1" noChangeArrowheads="1"/>
              </p:cNvSpPr>
              <p:nvPr/>
            </p:nvSpPr>
            <p:spPr bwMode="auto">
              <a:xfrm>
                <a:off x="3240" y="3585"/>
                <a:ext cx="908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8" name="Rectangle 20"/>
              <p:cNvSpPr>
                <a:spLocks noChangeAspect="1" noChangeArrowheads="1"/>
              </p:cNvSpPr>
              <p:nvPr/>
            </p:nvSpPr>
            <p:spPr bwMode="auto">
              <a:xfrm>
                <a:off x="2468" y="2963"/>
                <a:ext cx="353" cy="150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99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2326" y="2997"/>
                <a:ext cx="203" cy="71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100" name="Rectangle 22"/>
              <p:cNvSpPr>
                <a:spLocks noChangeAspect="1" noChangeArrowheads="1"/>
              </p:cNvSpPr>
              <p:nvPr/>
            </p:nvSpPr>
            <p:spPr bwMode="auto">
              <a:xfrm rot="16200000">
                <a:off x="2425" y="313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  <p:sp>
            <p:nvSpPr>
              <p:cNvPr id="101" name="Rectangle 23"/>
              <p:cNvSpPr>
                <a:spLocks noChangeAspect="1" noChangeArrowheads="1"/>
              </p:cNvSpPr>
              <p:nvPr/>
            </p:nvSpPr>
            <p:spPr bwMode="auto">
              <a:xfrm rot="16200000">
                <a:off x="2582" y="3167"/>
                <a:ext cx="203" cy="28"/>
              </a:xfrm>
              <a:prstGeom prst="rect">
                <a:avLst/>
              </a:prstGeom>
              <a:gradFill rotWithShape="1">
                <a:gsLst>
                  <a:gs pos="0">
                    <a:srgbClr val="BFBFBF">
                      <a:gamma/>
                      <a:shade val="46275"/>
                      <a:invGamma/>
                    </a:srgbClr>
                  </a:gs>
                  <a:gs pos="50000">
                    <a:srgbClr val="BFBFBF"/>
                  </a:gs>
                  <a:gs pos="100000">
                    <a:srgbClr val="BFBFB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82" name="Rectangle 24"/>
            <p:cNvSpPr>
              <a:spLocks noChangeAspect="1" noChangeArrowheads="1"/>
            </p:cNvSpPr>
            <p:nvPr/>
          </p:nvSpPr>
          <p:spPr bwMode="auto">
            <a:xfrm rot="-1899001">
              <a:off x="5164" y="2437"/>
              <a:ext cx="83" cy="1433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3" name="Rectangle 25"/>
            <p:cNvSpPr>
              <a:spLocks noChangeAspect="1" noChangeArrowheads="1"/>
            </p:cNvSpPr>
            <p:nvPr/>
          </p:nvSpPr>
          <p:spPr bwMode="auto">
            <a:xfrm rot="-1899001">
              <a:off x="5179" y="3422"/>
              <a:ext cx="510" cy="19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4" name="AutoShape 26"/>
            <p:cNvSpPr>
              <a:spLocks noChangeAspect="1" noChangeArrowheads="1"/>
            </p:cNvSpPr>
            <p:nvPr/>
          </p:nvSpPr>
          <p:spPr bwMode="auto">
            <a:xfrm rot="14300999">
              <a:off x="4657" y="2493"/>
              <a:ext cx="457" cy="315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5" name="Oval 27"/>
            <p:cNvSpPr>
              <a:spLocks noChangeAspect="1" noChangeArrowheads="1"/>
            </p:cNvSpPr>
            <p:nvPr/>
          </p:nvSpPr>
          <p:spPr bwMode="auto">
            <a:xfrm rot="-1899001">
              <a:off x="4698" y="2759"/>
              <a:ext cx="383" cy="367"/>
            </a:xfrm>
            <a:prstGeom prst="ellipse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6" name="AutoShape 28"/>
            <p:cNvSpPr>
              <a:spLocks noChangeAspect="1" noChangeArrowheads="1"/>
            </p:cNvSpPr>
            <p:nvPr/>
          </p:nvSpPr>
          <p:spPr bwMode="auto">
            <a:xfrm rot="3500999">
              <a:off x="4589" y="2975"/>
              <a:ext cx="232" cy="173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87" name="Rectangle 29"/>
            <p:cNvSpPr>
              <a:spLocks noChangeAspect="1" noChangeArrowheads="1"/>
            </p:cNvSpPr>
            <p:nvPr/>
          </p:nvSpPr>
          <p:spPr bwMode="auto">
            <a:xfrm>
              <a:off x="4500" y="4275"/>
              <a:ext cx="833" cy="71"/>
            </a:xfrm>
            <a:prstGeom prst="rect">
              <a:avLst/>
            </a:prstGeom>
            <a:gradFill rotWithShape="1">
              <a:gsLst>
                <a:gs pos="0">
                  <a:srgbClr val="BFBFBF">
                    <a:gamma/>
                    <a:shade val="46275"/>
                    <a:invGamma/>
                  </a:srgbClr>
                </a:gs>
                <a:gs pos="50000">
                  <a:srgbClr val="BFBFBF"/>
                </a:gs>
                <a:gs pos="100000">
                  <a:srgbClr val="BFBFB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02" name="AutoShape 35"/>
          <p:cNvSpPr>
            <a:spLocks noChangeArrowheads="1"/>
          </p:cNvSpPr>
          <p:nvPr/>
        </p:nvSpPr>
        <p:spPr bwMode="auto">
          <a:xfrm>
            <a:off x="8740044" y="887214"/>
            <a:ext cx="325520" cy="288737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3" name="AutoShape 37"/>
          <p:cNvSpPr>
            <a:spLocks noChangeArrowheads="1"/>
          </p:cNvSpPr>
          <p:nvPr/>
        </p:nvSpPr>
        <p:spPr bwMode="auto">
          <a:xfrm>
            <a:off x="1030914" y="1238514"/>
            <a:ext cx="185512" cy="169743"/>
          </a:xfrm>
          <a:prstGeom prst="star4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>
              <a:solidFill>
                <a:srgbClr val="000000"/>
              </a:solidFill>
            </a:endParaRPr>
          </a:p>
        </p:txBody>
      </p:sp>
      <p:grpSp>
        <p:nvGrpSpPr>
          <p:cNvPr id="104" name="Group 40"/>
          <p:cNvGrpSpPr>
            <a:grpSpLocks noChangeAspect="1"/>
          </p:cNvGrpSpPr>
          <p:nvPr/>
        </p:nvGrpSpPr>
        <p:grpSpPr bwMode="auto">
          <a:xfrm rot="19840433">
            <a:off x="4076633" y="1076571"/>
            <a:ext cx="787549" cy="1487436"/>
            <a:chOff x="4612" y="6685"/>
            <a:chExt cx="1529" cy="2916"/>
          </a:xfrm>
        </p:grpSpPr>
        <p:sp>
          <p:nvSpPr>
            <p:cNvPr id="105" name="Oval 41"/>
            <p:cNvSpPr>
              <a:spLocks noChangeAspect="1" noChangeArrowheads="1"/>
            </p:cNvSpPr>
            <p:nvPr/>
          </p:nvSpPr>
          <p:spPr bwMode="auto">
            <a:xfrm>
              <a:off x="4612" y="6975"/>
              <a:ext cx="171" cy="170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6" name="Oval 42"/>
            <p:cNvSpPr>
              <a:spLocks noChangeAspect="1" noChangeArrowheads="1"/>
            </p:cNvSpPr>
            <p:nvPr/>
          </p:nvSpPr>
          <p:spPr bwMode="auto">
            <a:xfrm>
              <a:off x="5684" y="7193"/>
              <a:ext cx="146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7" name="Oval 43"/>
            <p:cNvSpPr>
              <a:spLocks noChangeAspect="1" noChangeArrowheads="1"/>
            </p:cNvSpPr>
            <p:nvPr/>
          </p:nvSpPr>
          <p:spPr bwMode="auto">
            <a:xfrm>
              <a:off x="5250" y="826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8" name="Oval 44"/>
            <p:cNvSpPr>
              <a:spLocks noChangeAspect="1" noChangeArrowheads="1"/>
            </p:cNvSpPr>
            <p:nvPr/>
          </p:nvSpPr>
          <p:spPr bwMode="auto">
            <a:xfrm>
              <a:off x="5079" y="8353"/>
              <a:ext cx="144" cy="14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09" name="Oval 45"/>
            <p:cNvSpPr>
              <a:spLocks noChangeAspect="1" noChangeArrowheads="1"/>
            </p:cNvSpPr>
            <p:nvPr/>
          </p:nvSpPr>
          <p:spPr bwMode="auto">
            <a:xfrm>
              <a:off x="4787" y="9464"/>
              <a:ext cx="137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0" name="Oval 46"/>
            <p:cNvSpPr>
              <a:spLocks noChangeAspect="1" noChangeArrowheads="1"/>
            </p:cNvSpPr>
            <p:nvPr/>
          </p:nvSpPr>
          <p:spPr bwMode="auto">
            <a:xfrm>
              <a:off x="5408" y="8142"/>
              <a:ext cx="135" cy="13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1" name="Oval 47"/>
            <p:cNvSpPr>
              <a:spLocks noChangeAspect="1" noChangeArrowheads="1"/>
            </p:cNvSpPr>
            <p:nvPr/>
          </p:nvSpPr>
          <p:spPr bwMode="auto">
            <a:xfrm>
              <a:off x="5953" y="9272"/>
              <a:ext cx="188" cy="18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2" name="Oval 48"/>
            <p:cNvSpPr>
              <a:spLocks noChangeAspect="1" noChangeArrowheads="1"/>
            </p:cNvSpPr>
            <p:nvPr/>
          </p:nvSpPr>
          <p:spPr bwMode="auto">
            <a:xfrm>
              <a:off x="5385" y="6685"/>
              <a:ext cx="94" cy="94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3" name="Oval 49"/>
            <p:cNvSpPr>
              <a:spLocks noChangeAspect="1" noChangeArrowheads="1"/>
            </p:cNvSpPr>
            <p:nvPr/>
          </p:nvSpPr>
          <p:spPr bwMode="auto">
            <a:xfrm>
              <a:off x="5257" y="8945"/>
              <a:ext cx="120" cy="11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4" name="Oval 50"/>
            <p:cNvSpPr>
              <a:spLocks noChangeAspect="1" noChangeArrowheads="1"/>
            </p:cNvSpPr>
            <p:nvPr/>
          </p:nvSpPr>
          <p:spPr bwMode="auto">
            <a:xfrm>
              <a:off x="5680" y="8464"/>
              <a:ext cx="103" cy="101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5" name="Oval 51"/>
            <p:cNvSpPr>
              <a:spLocks noChangeAspect="1" noChangeArrowheads="1"/>
            </p:cNvSpPr>
            <p:nvPr/>
          </p:nvSpPr>
          <p:spPr bwMode="auto">
            <a:xfrm>
              <a:off x="5321" y="6776"/>
              <a:ext cx="94" cy="93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6" name="Oval 52"/>
            <p:cNvSpPr>
              <a:spLocks noChangeAspect="1" noChangeArrowheads="1"/>
            </p:cNvSpPr>
            <p:nvPr/>
          </p:nvSpPr>
          <p:spPr bwMode="auto">
            <a:xfrm>
              <a:off x="5395" y="6753"/>
              <a:ext cx="84" cy="8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7" name="Oval 53"/>
            <p:cNvSpPr>
              <a:spLocks noChangeAspect="1" noChangeArrowheads="1"/>
            </p:cNvSpPr>
            <p:nvPr/>
          </p:nvSpPr>
          <p:spPr bwMode="auto">
            <a:xfrm>
              <a:off x="5291" y="8808"/>
              <a:ext cx="77" cy="76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8" name="Oval 54"/>
            <p:cNvSpPr>
              <a:spLocks noChangeAspect="1" noChangeArrowheads="1"/>
            </p:cNvSpPr>
            <p:nvPr/>
          </p:nvSpPr>
          <p:spPr bwMode="auto">
            <a:xfrm>
              <a:off x="5291" y="8979"/>
              <a:ext cx="77" cy="77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  <p:sp>
          <p:nvSpPr>
            <p:cNvPr id="119" name="Oval 55"/>
            <p:cNvSpPr>
              <a:spLocks noChangeAspect="1" noChangeArrowheads="1"/>
            </p:cNvSpPr>
            <p:nvPr/>
          </p:nvSpPr>
          <p:spPr bwMode="auto">
            <a:xfrm>
              <a:off x="5291" y="8894"/>
              <a:ext cx="69" cy="68"/>
            </a:xfrm>
            <a:prstGeom prst="ellipse">
              <a:avLst/>
            </a:prstGeom>
            <a:solidFill>
              <a:srgbClr val="FFFFFF"/>
            </a:solidFill>
            <a:ln w="508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de-DE">
                <a:solidFill>
                  <a:srgbClr val="000000"/>
                </a:solidFill>
              </a:endParaRPr>
            </a:p>
          </p:txBody>
        </p:sp>
      </p:grpSp>
      <p:sp>
        <p:nvSpPr>
          <p:cNvPr id="120" name="Text Box 57"/>
          <p:cNvSpPr txBox="1">
            <a:spLocks noChangeArrowheads="1"/>
          </p:cNvSpPr>
          <p:nvPr/>
        </p:nvSpPr>
        <p:spPr bwMode="auto">
          <a:xfrm>
            <a:off x="5701854" y="1924919"/>
            <a:ext cx="3937744" cy="2768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endParaRPr lang="de-DE" b="1" dirty="0">
              <a:solidFill>
                <a:srgbClr val="333333"/>
              </a:solidFill>
              <a:latin typeface="Tahoma" pitchFamily="34" charset="0"/>
              <a:cs typeface="Arial" pitchFamily="34" charset="0"/>
            </a:endParaRPr>
          </a:p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r>
              <a:rPr lang="de-DE" sz="4000" b="1" cap="small" dirty="0">
                <a:solidFill>
                  <a:srgbClr val="000000"/>
                </a:solidFill>
                <a:cs typeface="Arial" pitchFamily="34" charset="0"/>
              </a:rPr>
              <a:t>Physik mit</a:t>
            </a:r>
          </a:p>
          <a:p>
            <a:pPr marL="503920" lvl="1" algn="ctr" fontAlgn="base">
              <a:spcBef>
                <a:spcPts val="621"/>
              </a:spcBef>
              <a:spcAft>
                <a:spcPts val="621"/>
              </a:spcAft>
            </a:pPr>
            <a:r>
              <a:rPr lang="de-DE" sz="4000" b="1" cap="small" dirty="0">
                <a:solidFill>
                  <a:srgbClr val="000000"/>
                </a:solidFill>
                <a:cs typeface="Arial" pitchFamily="34" charset="0"/>
              </a:rPr>
              <a:t>Astrophysik</a:t>
            </a:r>
          </a:p>
        </p:txBody>
      </p:sp>
      <p:sp>
        <p:nvSpPr>
          <p:cNvPr id="121" name="Textfeld 120"/>
          <p:cNvSpPr txBox="1"/>
          <p:nvPr/>
        </p:nvSpPr>
        <p:spPr>
          <a:xfrm>
            <a:off x="1585600" y="5921747"/>
            <a:ext cx="7035436" cy="780313"/>
          </a:xfrm>
          <a:prstGeom prst="rect">
            <a:avLst/>
          </a:prstGeom>
          <a:noFill/>
        </p:spPr>
        <p:txBody>
          <a:bodyPr wrap="square" lIns="100783" tIns="50392" rIns="100783" bIns="50392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de-DE" sz="4400" b="1" cap="small" dirty="0">
                <a:solidFill>
                  <a:srgbClr val="000000"/>
                </a:solidFill>
              </a:rPr>
              <a:t>Hauptreihenstadium</a:t>
            </a:r>
          </a:p>
        </p:txBody>
      </p:sp>
      <p:grpSp>
        <p:nvGrpSpPr>
          <p:cNvPr id="122" name="Group 78"/>
          <p:cNvGrpSpPr>
            <a:grpSpLocks noChangeAspect="1"/>
          </p:cNvGrpSpPr>
          <p:nvPr/>
        </p:nvGrpSpPr>
        <p:grpSpPr bwMode="auto">
          <a:xfrm>
            <a:off x="874685" y="4136848"/>
            <a:ext cx="1173162" cy="1173162"/>
            <a:chOff x="3066" y="1522"/>
            <a:chExt cx="4625" cy="4625"/>
          </a:xfrm>
        </p:grpSpPr>
        <p:sp>
          <p:nvSpPr>
            <p:cNvPr id="123" name="Oval 79"/>
            <p:cNvSpPr>
              <a:spLocks noChangeAspect="1" noChangeArrowheads="1"/>
            </p:cNvSpPr>
            <p:nvPr/>
          </p:nvSpPr>
          <p:spPr bwMode="auto">
            <a:xfrm rot="-1791744">
              <a:off x="3066" y="322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4" name="Oval 80"/>
            <p:cNvSpPr>
              <a:spLocks noChangeAspect="1" noChangeArrowheads="1"/>
            </p:cNvSpPr>
            <p:nvPr/>
          </p:nvSpPr>
          <p:spPr bwMode="auto">
            <a:xfrm rot="1830612">
              <a:off x="3066" y="3197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5" name="Oval 81"/>
            <p:cNvSpPr>
              <a:spLocks noChangeAspect="1" noChangeArrowheads="1"/>
            </p:cNvSpPr>
            <p:nvPr/>
          </p:nvSpPr>
          <p:spPr bwMode="auto">
            <a:xfrm rot="16200000">
              <a:off x="3096" y="3182"/>
              <a:ext cx="4625" cy="130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6" name="Oval 82"/>
            <p:cNvSpPr>
              <a:spLocks noChangeAspect="1" noChangeArrowheads="1"/>
            </p:cNvSpPr>
            <p:nvPr/>
          </p:nvSpPr>
          <p:spPr bwMode="auto">
            <a:xfrm>
              <a:off x="6180" y="2463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7" name="Oval 83"/>
            <p:cNvSpPr>
              <a:spLocks noChangeAspect="1" noChangeArrowheads="1"/>
            </p:cNvSpPr>
            <p:nvPr/>
          </p:nvSpPr>
          <p:spPr bwMode="auto">
            <a:xfrm>
              <a:off x="3660" y="331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28" name="Oval 84"/>
            <p:cNvSpPr>
              <a:spLocks noChangeAspect="1" noChangeArrowheads="1"/>
            </p:cNvSpPr>
            <p:nvPr/>
          </p:nvSpPr>
          <p:spPr bwMode="auto">
            <a:xfrm>
              <a:off x="5700" y="5058"/>
              <a:ext cx="435" cy="437"/>
            </a:xfrm>
            <a:prstGeom prst="ellipse">
              <a:avLst/>
            </a:prstGeom>
            <a:gradFill rotWithShape="1">
              <a:gsLst>
                <a:gs pos="0">
                  <a:srgbClr val="F2F2F2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29" name="Group 85"/>
            <p:cNvGrpSpPr>
              <a:grpSpLocks noChangeAspect="1"/>
            </p:cNvGrpSpPr>
            <p:nvPr/>
          </p:nvGrpSpPr>
          <p:grpSpPr bwMode="auto">
            <a:xfrm>
              <a:off x="4912" y="3303"/>
              <a:ext cx="990" cy="1037"/>
              <a:chOff x="4612" y="7548"/>
              <a:chExt cx="990" cy="1037"/>
            </a:xfrm>
          </p:grpSpPr>
          <p:sp>
            <p:nvSpPr>
              <p:cNvPr id="130" name="Oval 86"/>
              <p:cNvSpPr>
                <a:spLocks noChangeAspect="1" noChangeArrowheads="1"/>
              </p:cNvSpPr>
              <p:nvPr/>
            </p:nvSpPr>
            <p:spPr bwMode="auto">
              <a:xfrm>
                <a:off x="4612" y="7735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1" name="Oval 87"/>
              <p:cNvSpPr>
                <a:spLocks noChangeAspect="1" noChangeArrowheads="1"/>
              </p:cNvSpPr>
              <p:nvPr/>
            </p:nvSpPr>
            <p:spPr bwMode="auto">
              <a:xfrm>
                <a:off x="5167" y="7706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2" name="Oval 88"/>
              <p:cNvSpPr>
                <a:spLocks noChangeAspect="1" noChangeArrowheads="1"/>
              </p:cNvSpPr>
              <p:nvPr/>
            </p:nvSpPr>
            <p:spPr bwMode="auto">
              <a:xfrm>
                <a:off x="4883" y="75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3" name="Oval 89"/>
              <p:cNvSpPr>
                <a:spLocks noChangeAspect="1" noChangeArrowheads="1"/>
              </p:cNvSpPr>
              <p:nvPr/>
            </p:nvSpPr>
            <p:spPr bwMode="auto">
              <a:xfrm>
                <a:off x="5161" y="8042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4" name="Oval 90"/>
              <p:cNvSpPr>
                <a:spLocks noChangeAspect="1" noChangeArrowheads="1"/>
              </p:cNvSpPr>
              <p:nvPr/>
            </p:nvSpPr>
            <p:spPr bwMode="auto">
              <a:xfrm>
                <a:off x="4891" y="8148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5" name="Oval 91"/>
              <p:cNvSpPr>
                <a:spLocks noChangeAspect="1" noChangeArrowheads="1"/>
              </p:cNvSpPr>
              <p:nvPr/>
            </p:nvSpPr>
            <p:spPr bwMode="auto">
              <a:xfrm>
                <a:off x="4635" y="804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36" name="Oval 92"/>
              <p:cNvSpPr>
                <a:spLocks noChangeAspect="1" noChangeArrowheads="1"/>
              </p:cNvSpPr>
              <p:nvPr/>
            </p:nvSpPr>
            <p:spPr bwMode="auto">
              <a:xfrm>
                <a:off x="4890" y="7803"/>
                <a:ext cx="435" cy="437"/>
              </a:xfrm>
              <a:prstGeom prst="ellipse">
                <a:avLst/>
              </a:prstGeom>
              <a:gradFill rotWithShape="1">
                <a:gsLst>
                  <a:gs pos="0">
                    <a:srgbClr val="F2F2F2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pic>
        <p:nvPicPr>
          <p:cNvPr id="137" name="Grafik 9" descr="K640_IMG_6477.JPG"/>
          <p:cNvPicPr/>
          <p:nvPr/>
        </p:nvPicPr>
        <p:blipFill>
          <a:blip r:embed="rId5" cstate="print"/>
          <a:srcRect t="42578" b="41016"/>
          <a:stretch>
            <a:fillRect/>
          </a:stretch>
        </p:blipFill>
        <p:spPr>
          <a:xfrm rot="2049229">
            <a:off x="2146136" y="3570776"/>
            <a:ext cx="2561913" cy="291732"/>
          </a:xfrm>
          <a:prstGeom prst="rect">
            <a:avLst/>
          </a:prstGeom>
        </p:spPr>
      </p:pic>
      <p:grpSp>
        <p:nvGrpSpPr>
          <p:cNvPr id="139" name="Gruppieren 60"/>
          <p:cNvGrpSpPr/>
          <p:nvPr/>
        </p:nvGrpSpPr>
        <p:grpSpPr>
          <a:xfrm>
            <a:off x="0" y="0"/>
            <a:ext cx="10080625" cy="7575057"/>
            <a:chOff x="0" y="0"/>
            <a:chExt cx="9144000" cy="6871954"/>
          </a:xfrm>
        </p:grpSpPr>
        <p:pic>
          <p:nvPicPr>
            <p:cNvPr id="168" name="Grafik 167" descr="Rahmen Astronomie unten.png"/>
            <p:cNvPicPr>
              <a:picLocks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6555600"/>
              <a:ext cx="9144000" cy="302400"/>
            </a:xfrm>
            <a:prstGeom prst="rect">
              <a:avLst/>
            </a:prstGeom>
          </p:spPr>
        </p:pic>
        <p:pic>
          <p:nvPicPr>
            <p:cNvPr id="169" name="Grafik 168" descr="Rahmen Astronomie oben.png"/>
            <p:cNvPicPr>
              <a:picLocks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9144000" cy="403200"/>
            </a:xfrm>
            <a:prstGeom prst="rect">
              <a:avLst/>
            </a:prstGeom>
          </p:spPr>
        </p:pic>
        <p:sp>
          <p:nvSpPr>
            <p:cNvPr id="170" name="Textfeld 169"/>
            <p:cNvSpPr txBox="1"/>
            <p:nvPr/>
          </p:nvSpPr>
          <p:spPr>
            <a:xfrm>
              <a:off x="864365" y="6550871"/>
              <a:ext cx="3501109" cy="321083"/>
            </a:xfrm>
            <a:prstGeom prst="rect">
              <a:avLst/>
            </a:prstGeom>
            <a:noFill/>
          </p:spPr>
          <p:txBody>
            <a:bodyPr wrap="square" lIns="82936" tIns="41469" rIns="82936" bIns="41469" rtlCol="0">
              <a:spAutoFit/>
            </a:bodyPr>
            <a:lstStyle/>
            <a:p>
              <a:pPr defTabSz="914210">
                <a:defRPr/>
              </a:pPr>
              <a:r>
                <a:rPr lang="de-DE" sz="1700" kern="0" dirty="0">
                  <a:solidFill>
                    <a:srgbClr val="FFFFFF"/>
                  </a:solidFill>
                </a:rPr>
                <a:t>S. Hanssen</a:t>
              </a:r>
            </a:p>
          </p:txBody>
        </p:sp>
        <p:sp>
          <p:nvSpPr>
            <p:cNvPr id="171" name="Rechteck 170"/>
            <p:cNvSpPr/>
            <p:nvPr/>
          </p:nvSpPr>
          <p:spPr>
            <a:xfrm>
              <a:off x="7515497" y="6580699"/>
              <a:ext cx="1604352" cy="243385"/>
            </a:xfrm>
            <a:prstGeom prst="rect">
              <a:avLst/>
            </a:prstGeom>
            <a:noFill/>
            <a:ln w="0">
              <a:solidFill>
                <a:srgbClr val="CCCCFF"/>
              </a:solidFill>
              <a:prstDash val="solid"/>
            </a:ln>
          </p:spPr>
          <p:txBody>
            <a:bodyPr vert="horz" wrap="none" lIns="81631" tIns="40816" rIns="81631" bIns="40816" anchor="ctr" anchorCtr="1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algn="ctr" defTabSz="914210" hangingPunct="0">
                <a:buFont typeface="StarSymbol"/>
                <a:buNone/>
              </a:pPr>
              <a:r>
                <a:rPr lang="de-DE" sz="1400" dirty="0">
                  <a:solidFill>
                    <a:srgbClr val="FFFFFF"/>
                  </a:solidFill>
                  <a:ea typeface="MS Gothic" pitchFamily="2"/>
                  <a:cs typeface="Tahoma" pitchFamily="2"/>
                </a:rPr>
                <a:t>ZPG </a:t>
              </a:r>
              <a:r>
                <a:rPr lang="de-DE" sz="1400" dirty="0">
                  <a:solidFill>
                    <a:srgbClr val="CCCCFF"/>
                  </a:solidFill>
                  <a:ea typeface="MS Gothic" pitchFamily="2"/>
                  <a:cs typeface="Tahoma" pitchFamily="2"/>
                </a:rPr>
                <a:t>Astrophysik</a:t>
              </a:r>
            </a:p>
          </p:txBody>
        </p:sp>
        <p:pic>
          <p:nvPicPr>
            <p:cNvPr id="172" name="Grafik 171"/>
            <p:cNvPicPr>
              <a:picLocks noChangeAspect="1"/>
            </p:cNvPicPr>
            <p:nvPr/>
          </p:nvPicPr>
          <p:blipFill>
            <a:blip r:embed="rId4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65310" y="6597027"/>
              <a:ext cx="601250" cy="21199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3" name="Titel 1"/>
            <p:cNvSpPr txBox="1">
              <a:spLocks/>
            </p:cNvSpPr>
            <p:nvPr/>
          </p:nvSpPr>
          <p:spPr>
            <a:xfrm>
              <a:off x="1" y="2"/>
              <a:ext cx="6188797" cy="392933"/>
            </a:xfrm>
            <a:prstGeom prst="rect">
              <a:avLst/>
            </a:prstGeom>
          </p:spPr>
          <p:txBody>
            <a:bodyPr lIns="82936" tIns="41469" rIns="82936" bIns="41469" anchor="ctr"/>
            <a:lstStyle/>
            <a:p>
              <a:pPr defTabSz="914210" hangingPunct="0">
                <a:defRPr/>
              </a:pPr>
              <a:r>
                <a:rPr lang="de-DE" sz="2200" cap="small" dirty="0">
                  <a:solidFill>
                    <a:srgbClr val="FFFFD1"/>
                  </a:solidFill>
                  <a:ea typeface="MS Gothic" pitchFamily="2"/>
                  <a:cs typeface="Arial" pitchFamily="34" charset="0"/>
                </a:rPr>
                <a:t> </a:t>
              </a:r>
              <a:r>
                <a:rPr lang="de-DE" sz="2200" b="1" cap="small" dirty="0">
                  <a:solidFill>
                    <a:srgbClr val="FFFFFF"/>
                  </a:solidFill>
                  <a:ea typeface="MS Gothic" pitchFamily="2"/>
                  <a:cs typeface="Arial" pitchFamily="34" charset="0"/>
                </a:rPr>
                <a:t>Physik mit Astrophysik</a:t>
              </a:r>
            </a:p>
          </p:txBody>
        </p:sp>
      </p:grpSp>
      <p:sp>
        <p:nvSpPr>
          <p:cNvPr id="138" name="Rechteck 137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nhaltsplatzhalter 2"/>
          <p:cNvSpPr txBox="1">
            <a:spLocks/>
          </p:cNvSpPr>
          <p:nvPr/>
        </p:nvSpPr>
        <p:spPr bwMode="auto">
          <a:xfrm>
            <a:off x="340728" y="711391"/>
            <a:ext cx="9374773" cy="2156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Sterne in ihrem besten Lebensalter fusionieren im Kern: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Wasserstoffkerne zu Heliumkernen ( H → He )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Solche Sterne befinden sich in einem Zustandsdiagramm (Ordinate: Leuchtkraft, Abszisse: Temperatur) auf einer Linie: </a:t>
            </a:r>
            <a:r>
              <a:rPr lang="de-DE" sz="2000" kern="0" dirty="0">
                <a:solidFill>
                  <a:srgbClr val="92D050"/>
                </a:solidFill>
              </a:rPr>
              <a:t>Hauptreihe</a:t>
            </a:r>
            <a:r>
              <a:rPr lang="de-DE" sz="2000" kern="0" dirty="0">
                <a:solidFill>
                  <a:srgbClr val="FFFFFF"/>
                </a:solidFill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Daher: Hauptreihenstadium</a:t>
            </a:r>
          </a:p>
        </p:txBody>
      </p:sp>
      <p:grpSp>
        <p:nvGrpSpPr>
          <p:cNvPr id="340" name="Gruppieren 339"/>
          <p:cNvGrpSpPr/>
          <p:nvPr/>
        </p:nvGrpSpPr>
        <p:grpSpPr>
          <a:xfrm>
            <a:off x="1739732" y="2616871"/>
            <a:ext cx="6039601" cy="4301703"/>
            <a:chOff x="1739731" y="2990947"/>
            <a:chExt cx="6039601" cy="4301703"/>
          </a:xfrm>
        </p:grpSpPr>
        <p:sp>
          <p:nvSpPr>
            <p:cNvPr id="80" name="Text Box 4"/>
            <p:cNvSpPr txBox="1">
              <a:spLocks noChangeArrowheads="1"/>
            </p:cNvSpPr>
            <p:nvPr/>
          </p:nvSpPr>
          <p:spPr bwMode="auto">
            <a:xfrm>
              <a:off x="1739731" y="4667576"/>
              <a:ext cx="577440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 dirty="0">
                  <a:solidFill>
                    <a:schemeClr val="bg1"/>
                  </a:solidFill>
                </a:rPr>
                <a:t>L</a:t>
              </a:r>
              <a:r>
                <a:rPr lang="de-DE" baseline="-25000" dirty="0">
                  <a:solidFill>
                    <a:schemeClr val="bg1"/>
                  </a:solidFill>
                  <a:sym typeface="Wingdings 2"/>
                </a:rPr>
                <a:t></a:t>
              </a:r>
              <a:endParaRPr lang="de-DE" dirty="0">
                <a:solidFill>
                  <a:srgbClr val="FFFFFF"/>
                </a:solidFill>
              </a:endParaRPr>
            </a:p>
          </p:txBody>
        </p:sp>
        <p:sp>
          <p:nvSpPr>
            <p:cNvPr id="81" name="Line 6"/>
            <p:cNvSpPr>
              <a:spLocks noChangeShapeType="1"/>
            </p:cNvSpPr>
            <p:nvPr/>
          </p:nvSpPr>
          <p:spPr bwMode="auto">
            <a:xfrm flipH="1">
              <a:off x="2966216" y="6630933"/>
              <a:ext cx="4813116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none" w="med" len="lg"/>
            </a:ln>
          </p:spPr>
          <p:txBody>
            <a:bodyPr lIns="100794" tIns="50397" rIns="100794" bIns="50397"/>
            <a:lstStyle/>
            <a:p>
              <a:endParaRPr lang="de-DE" sz="800" dirty="0">
                <a:solidFill>
                  <a:srgbClr val="FFFFFF"/>
                </a:solidFill>
              </a:endParaRPr>
            </a:p>
          </p:txBody>
        </p:sp>
        <p:sp>
          <p:nvSpPr>
            <p:cNvPr id="82" name="Text Box 7"/>
            <p:cNvSpPr txBox="1">
              <a:spLocks noChangeArrowheads="1"/>
            </p:cNvSpPr>
            <p:nvPr/>
          </p:nvSpPr>
          <p:spPr bwMode="auto">
            <a:xfrm>
              <a:off x="3927164" y="6909044"/>
              <a:ext cx="3533508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Spektralklasse (Temperatur)</a:t>
              </a:r>
            </a:p>
          </p:txBody>
        </p:sp>
        <p:cxnSp>
          <p:nvCxnSpPr>
            <p:cNvPr id="83" name="Gerade Verbindung 82"/>
            <p:cNvCxnSpPr/>
            <p:nvPr/>
          </p:nvCxnSpPr>
          <p:spPr bwMode="auto">
            <a:xfrm>
              <a:off x="3501007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Gerade Verbindung 83"/>
            <p:cNvCxnSpPr/>
            <p:nvPr/>
          </p:nvCxnSpPr>
          <p:spPr bwMode="auto">
            <a:xfrm>
              <a:off x="4035798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Gerade Verbindung 84"/>
            <p:cNvCxnSpPr/>
            <p:nvPr/>
          </p:nvCxnSpPr>
          <p:spPr bwMode="auto">
            <a:xfrm>
              <a:off x="4570588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Gerade Verbindung 85"/>
            <p:cNvCxnSpPr/>
            <p:nvPr/>
          </p:nvCxnSpPr>
          <p:spPr bwMode="auto">
            <a:xfrm>
              <a:off x="5105379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Gerade Verbindung 86"/>
            <p:cNvCxnSpPr/>
            <p:nvPr/>
          </p:nvCxnSpPr>
          <p:spPr bwMode="auto">
            <a:xfrm>
              <a:off x="5640170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Gerade Verbindung 87"/>
            <p:cNvCxnSpPr/>
            <p:nvPr/>
          </p:nvCxnSpPr>
          <p:spPr bwMode="auto">
            <a:xfrm>
              <a:off x="6709751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Gerade Verbindung 88"/>
            <p:cNvCxnSpPr/>
            <p:nvPr/>
          </p:nvCxnSpPr>
          <p:spPr bwMode="auto">
            <a:xfrm>
              <a:off x="6174961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Gerade Verbindung 89"/>
            <p:cNvCxnSpPr/>
            <p:nvPr/>
          </p:nvCxnSpPr>
          <p:spPr bwMode="auto">
            <a:xfrm>
              <a:off x="7244542" y="6630932"/>
              <a:ext cx="0" cy="53474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1" name="Text Box 4"/>
            <p:cNvSpPr txBox="1">
              <a:spLocks noChangeArrowheads="1"/>
            </p:cNvSpPr>
            <p:nvPr/>
          </p:nvSpPr>
          <p:spPr bwMode="auto">
            <a:xfrm>
              <a:off x="3599098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00B0F0"/>
                  </a:solidFill>
                </a:rPr>
                <a:t>B</a:t>
              </a:r>
            </a:p>
          </p:txBody>
        </p:sp>
        <p:sp>
          <p:nvSpPr>
            <p:cNvPr id="92" name="Text Box 4"/>
            <p:cNvSpPr txBox="1">
              <a:spLocks noChangeArrowheads="1"/>
            </p:cNvSpPr>
            <p:nvPr/>
          </p:nvSpPr>
          <p:spPr bwMode="auto">
            <a:xfrm>
              <a:off x="3085088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0070C0"/>
                  </a:solidFill>
                </a:rPr>
                <a:t>O</a:t>
              </a:r>
            </a:p>
          </p:txBody>
        </p:sp>
        <p:sp>
          <p:nvSpPr>
            <p:cNvPr id="93" name="Text Box 4"/>
            <p:cNvSpPr txBox="1">
              <a:spLocks noChangeArrowheads="1"/>
            </p:cNvSpPr>
            <p:nvPr/>
          </p:nvSpPr>
          <p:spPr bwMode="auto">
            <a:xfrm>
              <a:off x="5727870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C000"/>
                  </a:solidFill>
                </a:rPr>
                <a:t>K</a:t>
              </a:r>
            </a:p>
          </p:txBody>
        </p:sp>
        <p:sp>
          <p:nvSpPr>
            <p:cNvPr id="94" name="Text Box 4"/>
            <p:cNvSpPr txBox="1">
              <a:spLocks noChangeArrowheads="1"/>
            </p:cNvSpPr>
            <p:nvPr/>
          </p:nvSpPr>
          <p:spPr bwMode="auto">
            <a:xfrm>
              <a:off x="4123498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A</a:t>
              </a:r>
            </a:p>
          </p:txBody>
        </p:sp>
        <p:sp>
          <p:nvSpPr>
            <p:cNvPr id="95" name="Text Box 4"/>
            <p:cNvSpPr txBox="1">
              <a:spLocks noChangeArrowheads="1"/>
            </p:cNvSpPr>
            <p:nvPr/>
          </p:nvSpPr>
          <p:spPr bwMode="auto">
            <a:xfrm>
              <a:off x="6273054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C00000"/>
                  </a:solidFill>
                </a:rPr>
                <a:t>M</a:t>
              </a:r>
            </a:p>
          </p:txBody>
        </p:sp>
        <p:sp>
          <p:nvSpPr>
            <p:cNvPr id="96" name="Text Box 4"/>
            <p:cNvSpPr txBox="1">
              <a:spLocks noChangeArrowheads="1"/>
            </p:cNvSpPr>
            <p:nvPr/>
          </p:nvSpPr>
          <p:spPr bwMode="auto">
            <a:xfrm>
              <a:off x="4679071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66"/>
                  </a:solidFill>
                </a:rPr>
                <a:t>F</a:t>
              </a:r>
            </a:p>
          </p:txBody>
        </p:sp>
        <p:sp>
          <p:nvSpPr>
            <p:cNvPr id="97" name="Text Box 4"/>
            <p:cNvSpPr txBox="1">
              <a:spLocks noChangeArrowheads="1"/>
            </p:cNvSpPr>
            <p:nvPr/>
          </p:nvSpPr>
          <p:spPr bwMode="auto">
            <a:xfrm>
              <a:off x="5193079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23"/>
                  </a:solidFill>
                </a:rPr>
                <a:t>G</a:t>
              </a:r>
            </a:p>
          </p:txBody>
        </p:sp>
        <p:sp>
          <p:nvSpPr>
            <p:cNvPr id="98" name="Text Box 4"/>
            <p:cNvSpPr txBox="1">
              <a:spLocks noChangeArrowheads="1"/>
            </p:cNvSpPr>
            <p:nvPr/>
          </p:nvSpPr>
          <p:spPr bwMode="auto">
            <a:xfrm>
              <a:off x="7363415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993300"/>
                  </a:solidFill>
                </a:rPr>
                <a:t>T</a:t>
              </a:r>
            </a:p>
          </p:txBody>
        </p:sp>
        <p:sp>
          <p:nvSpPr>
            <p:cNvPr id="99" name="Text Box 4"/>
            <p:cNvSpPr txBox="1">
              <a:spLocks noChangeArrowheads="1"/>
            </p:cNvSpPr>
            <p:nvPr/>
          </p:nvSpPr>
          <p:spPr bwMode="auto">
            <a:xfrm>
              <a:off x="6828625" y="6630930"/>
              <a:ext cx="2673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C00000"/>
                  </a:solidFill>
                </a:rPr>
                <a:t>L</a:t>
              </a:r>
            </a:p>
          </p:txBody>
        </p:sp>
        <p:sp>
          <p:nvSpPr>
            <p:cNvPr id="100" name="Ellipse 99"/>
            <p:cNvSpPr/>
            <p:nvPr/>
          </p:nvSpPr>
          <p:spPr bwMode="auto">
            <a:xfrm>
              <a:off x="5165931" y="5243870"/>
              <a:ext cx="92251" cy="93566"/>
            </a:xfrm>
            <a:prstGeom prst="ellipse">
              <a:avLst/>
            </a:prstGeom>
            <a:solidFill>
              <a:srgbClr val="FFFF00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1" name="Ellipse 100"/>
            <p:cNvSpPr/>
            <p:nvPr/>
          </p:nvSpPr>
          <p:spPr bwMode="auto">
            <a:xfrm>
              <a:off x="3535208" y="4603370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2" name="Ellipse 101"/>
            <p:cNvSpPr/>
            <p:nvPr/>
          </p:nvSpPr>
          <p:spPr bwMode="auto">
            <a:xfrm>
              <a:off x="6371858" y="651083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3" name="Ellipse 102"/>
            <p:cNvSpPr/>
            <p:nvPr/>
          </p:nvSpPr>
          <p:spPr bwMode="auto">
            <a:xfrm>
              <a:off x="4817571" y="5447486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4" name="Ellipse 103"/>
            <p:cNvSpPr/>
            <p:nvPr/>
          </p:nvSpPr>
          <p:spPr bwMode="auto">
            <a:xfrm>
              <a:off x="4009611" y="4632888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5" name="Ellipse 104"/>
            <p:cNvSpPr/>
            <p:nvPr/>
          </p:nvSpPr>
          <p:spPr bwMode="auto">
            <a:xfrm>
              <a:off x="6872771" y="6426796"/>
              <a:ext cx="40104" cy="40100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6" name="Ellipse 105"/>
            <p:cNvSpPr/>
            <p:nvPr/>
          </p:nvSpPr>
          <p:spPr bwMode="auto">
            <a:xfrm>
              <a:off x="3146741" y="3400345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7" name="Ellipse 106"/>
            <p:cNvSpPr/>
            <p:nvPr/>
          </p:nvSpPr>
          <p:spPr bwMode="auto">
            <a:xfrm>
              <a:off x="4449626" y="5129616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8" name="Ellipse 107"/>
            <p:cNvSpPr/>
            <p:nvPr/>
          </p:nvSpPr>
          <p:spPr bwMode="auto">
            <a:xfrm>
              <a:off x="5143599" y="540865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09" name="Ellipse 108"/>
            <p:cNvSpPr/>
            <p:nvPr/>
          </p:nvSpPr>
          <p:spPr bwMode="auto">
            <a:xfrm>
              <a:off x="6060328" y="6111937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0" name="Ellipse 109"/>
            <p:cNvSpPr/>
            <p:nvPr/>
          </p:nvSpPr>
          <p:spPr bwMode="auto">
            <a:xfrm>
              <a:off x="3510938" y="3502310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1" name="Ellipse 110"/>
            <p:cNvSpPr/>
            <p:nvPr/>
          </p:nvSpPr>
          <p:spPr bwMode="auto">
            <a:xfrm>
              <a:off x="5345379" y="5276050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2" name="Ellipse 111"/>
            <p:cNvSpPr/>
            <p:nvPr/>
          </p:nvSpPr>
          <p:spPr bwMode="auto">
            <a:xfrm>
              <a:off x="6177992" y="555729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3" name="Ellipse 112"/>
            <p:cNvSpPr/>
            <p:nvPr/>
          </p:nvSpPr>
          <p:spPr bwMode="auto">
            <a:xfrm>
              <a:off x="6560121" y="6026779"/>
              <a:ext cx="40104" cy="40100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4" name="Ellipse 113"/>
            <p:cNvSpPr/>
            <p:nvPr/>
          </p:nvSpPr>
          <p:spPr bwMode="auto">
            <a:xfrm>
              <a:off x="5644581" y="5319749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5" name="Ellipse 114"/>
            <p:cNvSpPr/>
            <p:nvPr/>
          </p:nvSpPr>
          <p:spPr bwMode="auto">
            <a:xfrm>
              <a:off x="3967167" y="5177517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6" name="Ellipse 115"/>
            <p:cNvSpPr/>
            <p:nvPr/>
          </p:nvSpPr>
          <p:spPr bwMode="auto">
            <a:xfrm>
              <a:off x="3277501" y="3608407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7" name="Ellipse 116"/>
            <p:cNvSpPr/>
            <p:nvPr/>
          </p:nvSpPr>
          <p:spPr bwMode="auto">
            <a:xfrm>
              <a:off x="3422515" y="3682675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8" name="Ellipse 117"/>
            <p:cNvSpPr/>
            <p:nvPr/>
          </p:nvSpPr>
          <p:spPr bwMode="auto">
            <a:xfrm>
              <a:off x="3305797" y="4015111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19" name="Ellipse 118"/>
            <p:cNvSpPr/>
            <p:nvPr/>
          </p:nvSpPr>
          <p:spPr bwMode="auto">
            <a:xfrm>
              <a:off x="3475569" y="3866575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0" name="Ellipse 119"/>
            <p:cNvSpPr/>
            <p:nvPr/>
          </p:nvSpPr>
          <p:spPr bwMode="auto">
            <a:xfrm>
              <a:off x="3464958" y="4107062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1" name="Ellipse 120"/>
            <p:cNvSpPr/>
            <p:nvPr/>
          </p:nvSpPr>
          <p:spPr bwMode="auto">
            <a:xfrm>
              <a:off x="3372998" y="3824137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2" name="Ellipse 121"/>
            <p:cNvSpPr/>
            <p:nvPr/>
          </p:nvSpPr>
          <p:spPr bwMode="auto">
            <a:xfrm>
              <a:off x="3549845" y="4004501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3" name="Ellipse 122"/>
            <p:cNvSpPr/>
            <p:nvPr/>
          </p:nvSpPr>
          <p:spPr bwMode="auto">
            <a:xfrm>
              <a:off x="3418978" y="4252060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4" name="Ellipse 123"/>
            <p:cNvSpPr/>
            <p:nvPr/>
          </p:nvSpPr>
          <p:spPr bwMode="auto">
            <a:xfrm>
              <a:off x="3454347" y="4411205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5" name="Ellipse 124"/>
            <p:cNvSpPr/>
            <p:nvPr/>
          </p:nvSpPr>
          <p:spPr bwMode="auto">
            <a:xfrm>
              <a:off x="3571066" y="4227305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6" name="Ellipse 125"/>
            <p:cNvSpPr/>
            <p:nvPr/>
          </p:nvSpPr>
          <p:spPr bwMode="auto">
            <a:xfrm>
              <a:off x="3723120" y="4707155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7" name="Ellipse 126"/>
            <p:cNvSpPr/>
            <p:nvPr/>
          </p:nvSpPr>
          <p:spPr bwMode="auto">
            <a:xfrm>
              <a:off x="3779710" y="4526791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8" name="Ellipse 127"/>
            <p:cNvSpPr/>
            <p:nvPr/>
          </p:nvSpPr>
          <p:spPr bwMode="auto">
            <a:xfrm>
              <a:off x="3836301" y="4703619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29" name="Ellipse 128"/>
            <p:cNvSpPr/>
            <p:nvPr/>
          </p:nvSpPr>
          <p:spPr bwMode="auto">
            <a:xfrm>
              <a:off x="3825690" y="4993616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0" name="Ellipse 129"/>
            <p:cNvSpPr/>
            <p:nvPr/>
          </p:nvSpPr>
          <p:spPr bwMode="auto">
            <a:xfrm>
              <a:off x="3680677" y="4427768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1" name="Ellipse 130"/>
            <p:cNvSpPr/>
            <p:nvPr/>
          </p:nvSpPr>
          <p:spPr bwMode="auto">
            <a:xfrm>
              <a:off x="3853986" y="4809715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2" name="Ellipse 131"/>
            <p:cNvSpPr/>
            <p:nvPr/>
          </p:nvSpPr>
          <p:spPr bwMode="auto">
            <a:xfrm>
              <a:off x="3712509" y="455508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3" name="Ellipse 132"/>
            <p:cNvSpPr/>
            <p:nvPr/>
          </p:nvSpPr>
          <p:spPr bwMode="auto">
            <a:xfrm>
              <a:off x="3818617" y="4395939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4" name="Ellipse 133"/>
            <p:cNvSpPr/>
            <p:nvPr/>
          </p:nvSpPr>
          <p:spPr bwMode="auto">
            <a:xfrm>
              <a:off x="3910577" y="484154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5" name="Ellipse 134"/>
            <p:cNvSpPr/>
            <p:nvPr/>
          </p:nvSpPr>
          <p:spPr bwMode="auto">
            <a:xfrm>
              <a:off x="3953020" y="4975933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6" name="Ellipse 135"/>
            <p:cNvSpPr/>
            <p:nvPr/>
          </p:nvSpPr>
          <p:spPr bwMode="auto">
            <a:xfrm>
              <a:off x="3938872" y="4678862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7" name="Ellipse 136"/>
            <p:cNvSpPr/>
            <p:nvPr/>
          </p:nvSpPr>
          <p:spPr bwMode="auto">
            <a:xfrm>
              <a:off x="3861059" y="4569230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8" name="Ellipse 137"/>
            <p:cNvSpPr/>
            <p:nvPr/>
          </p:nvSpPr>
          <p:spPr bwMode="auto">
            <a:xfrm>
              <a:off x="3765562" y="4845081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39" name="Ellipse 138"/>
            <p:cNvSpPr/>
            <p:nvPr/>
          </p:nvSpPr>
          <p:spPr bwMode="auto">
            <a:xfrm>
              <a:off x="3924724" y="476020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0" name="Ellipse 139"/>
            <p:cNvSpPr/>
            <p:nvPr/>
          </p:nvSpPr>
          <p:spPr bwMode="auto">
            <a:xfrm>
              <a:off x="3924724" y="4130697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1" name="Ellipse 140"/>
            <p:cNvSpPr/>
            <p:nvPr/>
          </p:nvSpPr>
          <p:spPr bwMode="auto">
            <a:xfrm>
              <a:off x="3868133" y="493349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2" name="Ellipse 141"/>
            <p:cNvSpPr/>
            <p:nvPr/>
          </p:nvSpPr>
          <p:spPr bwMode="auto">
            <a:xfrm>
              <a:off x="4152524" y="4821935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3" name="Ellipse 142"/>
            <p:cNvSpPr/>
            <p:nvPr/>
          </p:nvSpPr>
          <p:spPr bwMode="auto">
            <a:xfrm>
              <a:off x="4198504" y="4984617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4" name="Ellipse 143"/>
            <p:cNvSpPr/>
            <p:nvPr/>
          </p:nvSpPr>
          <p:spPr bwMode="auto">
            <a:xfrm>
              <a:off x="4219725" y="5136689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5" name="Ellipse 144"/>
            <p:cNvSpPr/>
            <p:nvPr/>
          </p:nvSpPr>
          <p:spPr bwMode="auto">
            <a:xfrm>
              <a:off x="4332907" y="5012910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6" name="Ellipse 145"/>
            <p:cNvSpPr/>
            <p:nvPr/>
          </p:nvSpPr>
          <p:spPr bwMode="auto">
            <a:xfrm>
              <a:off x="4318759" y="5126079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7" name="Ellipse 146"/>
            <p:cNvSpPr/>
            <p:nvPr/>
          </p:nvSpPr>
          <p:spPr bwMode="auto">
            <a:xfrm>
              <a:off x="4431941" y="5239248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8" name="Ellipse 147"/>
            <p:cNvSpPr/>
            <p:nvPr/>
          </p:nvSpPr>
          <p:spPr bwMode="auto">
            <a:xfrm>
              <a:off x="4431941" y="5041202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49" name="Ellipse 148"/>
            <p:cNvSpPr/>
            <p:nvPr/>
          </p:nvSpPr>
          <p:spPr bwMode="auto">
            <a:xfrm>
              <a:off x="4393034" y="5164981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0" name="Ellipse 149"/>
            <p:cNvSpPr/>
            <p:nvPr/>
          </p:nvSpPr>
          <p:spPr bwMode="auto">
            <a:xfrm>
              <a:off x="4290464" y="5225102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1" name="Ellipse 150"/>
            <p:cNvSpPr/>
            <p:nvPr/>
          </p:nvSpPr>
          <p:spPr bwMode="auto">
            <a:xfrm>
              <a:off x="4212651" y="4906813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2" name="Ellipse 151"/>
            <p:cNvSpPr/>
            <p:nvPr/>
          </p:nvSpPr>
          <p:spPr bwMode="auto">
            <a:xfrm>
              <a:off x="4110080" y="4910349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3" name="Ellipse 152"/>
            <p:cNvSpPr/>
            <p:nvPr/>
          </p:nvSpPr>
          <p:spPr bwMode="auto">
            <a:xfrm>
              <a:off x="4138376" y="5168518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4" name="Ellipse 153"/>
            <p:cNvSpPr/>
            <p:nvPr/>
          </p:nvSpPr>
          <p:spPr bwMode="auto">
            <a:xfrm>
              <a:off x="4400108" y="5313517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5" name="Ellipse 154"/>
            <p:cNvSpPr/>
            <p:nvPr/>
          </p:nvSpPr>
          <p:spPr bwMode="auto">
            <a:xfrm>
              <a:off x="4509754" y="5232176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6" name="Ellipse 155"/>
            <p:cNvSpPr/>
            <p:nvPr/>
          </p:nvSpPr>
          <p:spPr bwMode="auto">
            <a:xfrm>
              <a:off x="4481458" y="5345346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7" name="Ellipse 156"/>
            <p:cNvSpPr/>
            <p:nvPr/>
          </p:nvSpPr>
          <p:spPr bwMode="auto">
            <a:xfrm>
              <a:off x="4463773" y="5073031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8" name="Ellipse 157"/>
            <p:cNvSpPr/>
            <p:nvPr/>
          </p:nvSpPr>
          <p:spPr bwMode="auto">
            <a:xfrm>
              <a:off x="4290464" y="4846691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59" name="Ellipse 158"/>
            <p:cNvSpPr/>
            <p:nvPr/>
          </p:nvSpPr>
          <p:spPr bwMode="auto">
            <a:xfrm>
              <a:off x="4141913" y="5034129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0" name="Ellipse 159"/>
            <p:cNvSpPr/>
            <p:nvPr/>
          </p:nvSpPr>
          <p:spPr bwMode="auto">
            <a:xfrm>
              <a:off x="4170208" y="5242785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1" name="Ellipse 160"/>
            <p:cNvSpPr/>
            <p:nvPr/>
          </p:nvSpPr>
          <p:spPr bwMode="auto">
            <a:xfrm>
              <a:off x="4294001" y="5320590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2" name="Ellipse 161"/>
            <p:cNvSpPr/>
            <p:nvPr/>
          </p:nvSpPr>
          <p:spPr bwMode="auto">
            <a:xfrm>
              <a:off x="4690242" y="527419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3" name="Ellipse 162"/>
            <p:cNvSpPr/>
            <p:nvPr/>
          </p:nvSpPr>
          <p:spPr bwMode="auto">
            <a:xfrm>
              <a:off x="4814034" y="5267122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4" name="Ellipse 163"/>
            <p:cNvSpPr/>
            <p:nvPr/>
          </p:nvSpPr>
          <p:spPr bwMode="auto">
            <a:xfrm>
              <a:off x="4895383" y="5373218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5" name="Ellipse 164"/>
            <p:cNvSpPr/>
            <p:nvPr/>
          </p:nvSpPr>
          <p:spPr bwMode="auto">
            <a:xfrm>
              <a:off x="4623039" y="5412121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6" name="Ellipse 165"/>
            <p:cNvSpPr/>
            <p:nvPr/>
          </p:nvSpPr>
          <p:spPr bwMode="auto">
            <a:xfrm>
              <a:off x="4955511" y="548992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7" name="Ellipse 166"/>
            <p:cNvSpPr/>
            <p:nvPr/>
          </p:nvSpPr>
          <p:spPr bwMode="auto">
            <a:xfrm>
              <a:off x="4718537" y="547931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8" name="Ellipse 167"/>
            <p:cNvSpPr/>
            <p:nvPr/>
          </p:nvSpPr>
          <p:spPr bwMode="auto">
            <a:xfrm>
              <a:off x="4633651" y="5136268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69" name="Ellipse 168"/>
            <p:cNvSpPr/>
            <p:nvPr/>
          </p:nvSpPr>
          <p:spPr bwMode="auto">
            <a:xfrm>
              <a:off x="4626577" y="5267121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0" name="Ellipse 169"/>
            <p:cNvSpPr/>
            <p:nvPr/>
          </p:nvSpPr>
          <p:spPr bwMode="auto">
            <a:xfrm>
              <a:off x="4739759" y="5380290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1" name="Ellipse 170"/>
            <p:cNvSpPr/>
            <p:nvPr/>
          </p:nvSpPr>
          <p:spPr bwMode="auto">
            <a:xfrm>
              <a:off x="4856478" y="5557118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2" name="Ellipse 171"/>
            <p:cNvSpPr/>
            <p:nvPr/>
          </p:nvSpPr>
          <p:spPr bwMode="auto">
            <a:xfrm>
              <a:off x="4969659" y="5539435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3" name="Ellipse 172"/>
            <p:cNvSpPr/>
            <p:nvPr/>
          </p:nvSpPr>
          <p:spPr bwMode="auto">
            <a:xfrm>
              <a:off x="4962586" y="519285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4" name="Ellipse 173"/>
            <p:cNvSpPr/>
            <p:nvPr/>
          </p:nvSpPr>
          <p:spPr bwMode="auto">
            <a:xfrm>
              <a:off x="4976732" y="5316633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5" name="Ellipse 174"/>
            <p:cNvSpPr/>
            <p:nvPr/>
          </p:nvSpPr>
          <p:spPr bwMode="auto">
            <a:xfrm>
              <a:off x="4750370" y="516102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6" name="Ellipse 175"/>
            <p:cNvSpPr/>
            <p:nvPr/>
          </p:nvSpPr>
          <p:spPr bwMode="auto">
            <a:xfrm>
              <a:off x="5122377" y="5192924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7" name="Ellipse 176"/>
            <p:cNvSpPr/>
            <p:nvPr/>
          </p:nvSpPr>
          <p:spPr bwMode="auto">
            <a:xfrm>
              <a:off x="5281539" y="546523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8" name="Ellipse 177"/>
            <p:cNvSpPr/>
            <p:nvPr/>
          </p:nvSpPr>
          <p:spPr bwMode="auto">
            <a:xfrm>
              <a:off x="5394720" y="539097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79" name="Ellipse 178"/>
            <p:cNvSpPr/>
            <p:nvPr/>
          </p:nvSpPr>
          <p:spPr bwMode="auto">
            <a:xfrm>
              <a:off x="5302761" y="5634993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0" name="Ellipse 179"/>
            <p:cNvSpPr/>
            <p:nvPr/>
          </p:nvSpPr>
          <p:spPr bwMode="auto">
            <a:xfrm>
              <a:off x="5104692" y="556779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1" name="Ellipse 180"/>
            <p:cNvSpPr/>
            <p:nvPr/>
          </p:nvSpPr>
          <p:spPr bwMode="auto">
            <a:xfrm>
              <a:off x="5348741" y="558194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2" name="Ellipse 181"/>
            <p:cNvSpPr/>
            <p:nvPr/>
          </p:nvSpPr>
          <p:spPr bwMode="auto">
            <a:xfrm>
              <a:off x="5472534" y="5553653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3" name="Ellipse 182"/>
            <p:cNvSpPr/>
            <p:nvPr/>
          </p:nvSpPr>
          <p:spPr bwMode="auto">
            <a:xfrm>
              <a:off x="5504365" y="5448990"/>
              <a:ext cx="33954" cy="38665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4" name="Ellipse 183"/>
            <p:cNvSpPr/>
            <p:nvPr/>
          </p:nvSpPr>
          <p:spPr bwMode="auto">
            <a:xfrm>
              <a:off x="5380573" y="5642067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5" name="Ellipse 184"/>
            <p:cNvSpPr/>
            <p:nvPr/>
          </p:nvSpPr>
          <p:spPr bwMode="auto">
            <a:xfrm>
              <a:off x="5518513" y="565974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6" name="Ellipse 185"/>
            <p:cNvSpPr/>
            <p:nvPr/>
          </p:nvSpPr>
          <p:spPr bwMode="auto">
            <a:xfrm>
              <a:off x="5178968" y="559255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7" name="Ellipse 186"/>
            <p:cNvSpPr/>
            <p:nvPr/>
          </p:nvSpPr>
          <p:spPr bwMode="auto">
            <a:xfrm>
              <a:off x="5461922" y="569511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8" name="Ellipse 187"/>
            <p:cNvSpPr/>
            <p:nvPr/>
          </p:nvSpPr>
          <p:spPr bwMode="auto">
            <a:xfrm>
              <a:off x="5405331" y="5482922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89" name="Ellipse 188"/>
            <p:cNvSpPr/>
            <p:nvPr/>
          </p:nvSpPr>
          <p:spPr bwMode="auto">
            <a:xfrm>
              <a:off x="5507902" y="528841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0" name="Ellipse 189"/>
            <p:cNvSpPr/>
            <p:nvPr/>
          </p:nvSpPr>
          <p:spPr bwMode="auto">
            <a:xfrm>
              <a:off x="5667729" y="5811331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1" name="Ellipse 190"/>
            <p:cNvSpPr/>
            <p:nvPr/>
          </p:nvSpPr>
          <p:spPr bwMode="auto">
            <a:xfrm>
              <a:off x="5763226" y="5857306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2" name="Ellipse 191"/>
            <p:cNvSpPr/>
            <p:nvPr/>
          </p:nvSpPr>
          <p:spPr bwMode="auto">
            <a:xfrm>
              <a:off x="5876407" y="5974012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3" name="Ellipse 192"/>
            <p:cNvSpPr/>
            <p:nvPr/>
          </p:nvSpPr>
          <p:spPr bwMode="auto">
            <a:xfrm>
              <a:off x="5773836" y="5461212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4" name="Ellipse 193"/>
            <p:cNvSpPr/>
            <p:nvPr/>
          </p:nvSpPr>
          <p:spPr bwMode="auto">
            <a:xfrm>
              <a:off x="5678340" y="5542552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5" name="Ellipse 194"/>
            <p:cNvSpPr/>
            <p:nvPr/>
          </p:nvSpPr>
          <p:spPr bwMode="auto">
            <a:xfrm>
              <a:off x="5819817" y="5701697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6" name="Ellipse 195"/>
            <p:cNvSpPr/>
            <p:nvPr/>
          </p:nvSpPr>
          <p:spPr bwMode="auto">
            <a:xfrm>
              <a:off x="5918851" y="5443529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7" name="Ellipse 196"/>
            <p:cNvSpPr/>
            <p:nvPr/>
          </p:nvSpPr>
          <p:spPr bwMode="auto">
            <a:xfrm>
              <a:off x="5975441" y="5790111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8" name="Ellipse 197"/>
            <p:cNvSpPr/>
            <p:nvPr/>
          </p:nvSpPr>
          <p:spPr bwMode="auto">
            <a:xfrm>
              <a:off x="5954220" y="5556698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199" name="Ellipse 198"/>
            <p:cNvSpPr/>
            <p:nvPr/>
          </p:nvSpPr>
          <p:spPr bwMode="auto">
            <a:xfrm>
              <a:off x="6233917" y="5683279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0" name="Ellipse 199"/>
            <p:cNvSpPr/>
            <p:nvPr/>
          </p:nvSpPr>
          <p:spPr bwMode="auto">
            <a:xfrm>
              <a:off x="6431985" y="566913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1" name="Ellipse 200"/>
            <p:cNvSpPr/>
            <p:nvPr/>
          </p:nvSpPr>
          <p:spPr bwMode="auto">
            <a:xfrm>
              <a:off x="6375394" y="5799986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2" name="Ellipse 201"/>
            <p:cNvSpPr/>
            <p:nvPr/>
          </p:nvSpPr>
          <p:spPr bwMode="auto">
            <a:xfrm>
              <a:off x="6262212" y="577169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3" name="Ellipse 202"/>
            <p:cNvSpPr/>
            <p:nvPr/>
          </p:nvSpPr>
          <p:spPr bwMode="auto">
            <a:xfrm>
              <a:off x="6460280" y="5909618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4" name="Ellipse 203"/>
            <p:cNvSpPr/>
            <p:nvPr/>
          </p:nvSpPr>
          <p:spPr bwMode="auto">
            <a:xfrm>
              <a:off x="6403689" y="5983886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5" name="Ellipse 204"/>
            <p:cNvSpPr/>
            <p:nvPr/>
          </p:nvSpPr>
          <p:spPr bwMode="auto">
            <a:xfrm>
              <a:off x="6291174" y="567046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6" name="Ellipse 205"/>
            <p:cNvSpPr/>
            <p:nvPr/>
          </p:nvSpPr>
          <p:spPr bwMode="auto">
            <a:xfrm>
              <a:off x="6234583" y="5893266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7" name="Ellipse 206"/>
            <p:cNvSpPr/>
            <p:nvPr/>
          </p:nvSpPr>
          <p:spPr bwMode="auto">
            <a:xfrm>
              <a:off x="6220435" y="6034729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8" name="Ellipse 207"/>
            <p:cNvSpPr/>
            <p:nvPr/>
          </p:nvSpPr>
          <p:spPr bwMode="auto">
            <a:xfrm>
              <a:off x="6223973" y="6147899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09" name="Ellipse 208"/>
            <p:cNvSpPr/>
            <p:nvPr/>
          </p:nvSpPr>
          <p:spPr bwMode="auto">
            <a:xfrm>
              <a:off x="6301785" y="5999364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0" name="Ellipse 209"/>
            <p:cNvSpPr/>
            <p:nvPr/>
          </p:nvSpPr>
          <p:spPr bwMode="auto">
            <a:xfrm>
              <a:off x="6333617" y="6147899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1" name="Ellipse 210"/>
            <p:cNvSpPr/>
            <p:nvPr/>
          </p:nvSpPr>
          <p:spPr bwMode="auto">
            <a:xfrm>
              <a:off x="6269952" y="628936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2" name="Ellipse 211"/>
            <p:cNvSpPr/>
            <p:nvPr/>
          </p:nvSpPr>
          <p:spPr bwMode="auto">
            <a:xfrm>
              <a:off x="6372523" y="640253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3" name="Ellipse 212"/>
            <p:cNvSpPr/>
            <p:nvPr/>
          </p:nvSpPr>
          <p:spPr bwMode="auto">
            <a:xfrm>
              <a:off x="6446799" y="6261068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4" name="Ellipse 213"/>
            <p:cNvSpPr/>
            <p:nvPr/>
          </p:nvSpPr>
          <p:spPr bwMode="auto">
            <a:xfrm>
              <a:off x="6450336" y="611253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5" name="Ellipse 214"/>
            <p:cNvSpPr/>
            <p:nvPr/>
          </p:nvSpPr>
          <p:spPr bwMode="auto">
            <a:xfrm>
              <a:off x="6648543" y="6200071"/>
              <a:ext cx="40104" cy="40100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6" name="Ellipse 215"/>
            <p:cNvSpPr/>
            <p:nvPr/>
          </p:nvSpPr>
          <p:spPr bwMode="auto">
            <a:xfrm>
              <a:off x="6800632" y="6313240"/>
              <a:ext cx="40104" cy="40100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7" name="Ellipse 216"/>
            <p:cNvSpPr/>
            <p:nvPr/>
          </p:nvSpPr>
          <p:spPr bwMode="auto">
            <a:xfrm>
              <a:off x="6627322" y="6497142"/>
              <a:ext cx="40104" cy="40100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18" name="Ellipse 217"/>
            <p:cNvSpPr/>
            <p:nvPr/>
          </p:nvSpPr>
          <p:spPr bwMode="auto">
            <a:xfrm>
              <a:off x="6227510" y="652631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dirty="0">
                <a:latin typeface="Arial" charset="0"/>
              </a:endParaRPr>
            </a:p>
          </p:txBody>
        </p:sp>
        <p:sp>
          <p:nvSpPr>
            <p:cNvPr id="219" name="Ellipse 218"/>
            <p:cNvSpPr/>
            <p:nvPr/>
          </p:nvSpPr>
          <p:spPr bwMode="auto">
            <a:xfrm>
              <a:off x="6368985" y="544766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0" name="Ellipse 219"/>
            <p:cNvSpPr/>
            <p:nvPr/>
          </p:nvSpPr>
          <p:spPr bwMode="auto">
            <a:xfrm>
              <a:off x="6003737" y="5312676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1" name="Ellipse 220"/>
            <p:cNvSpPr/>
            <p:nvPr/>
          </p:nvSpPr>
          <p:spPr bwMode="auto">
            <a:xfrm>
              <a:off x="5830428" y="5149995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2" name="Ellipse 221"/>
            <p:cNvSpPr/>
            <p:nvPr/>
          </p:nvSpPr>
          <p:spPr bwMode="auto">
            <a:xfrm>
              <a:off x="5738468" y="5004997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3" name="Ellipse 222"/>
            <p:cNvSpPr/>
            <p:nvPr/>
          </p:nvSpPr>
          <p:spPr bwMode="auto">
            <a:xfrm>
              <a:off x="5802133" y="5570845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4" name="Ellipse 223"/>
            <p:cNvSpPr/>
            <p:nvPr/>
          </p:nvSpPr>
          <p:spPr bwMode="auto">
            <a:xfrm>
              <a:off x="5932999" y="5659259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5" name="Ellipse 224"/>
            <p:cNvSpPr/>
            <p:nvPr/>
          </p:nvSpPr>
          <p:spPr bwMode="auto">
            <a:xfrm>
              <a:off x="6039106" y="5698161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6" name="Ellipse 225"/>
            <p:cNvSpPr/>
            <p:nvPr/>
          </p:nvSpPr>
          <p:spPr bwMode="auto">
            <a:xfrm>
              <a:off x="6024959" y="5924501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7" name="Ellipse 226"/>
            <p:cNvSpPr/>
            <p:nvPr/>
          </p:nvSpPr>
          <p:spPr bwMode="auto">
            <a:xfrm>
              <a:off x="5720783" y="5457675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8" name="Ellipse 227"/>
            <p:cNvSpPr/>
            <p:nvPr/>
          </p:nvSpPr>
          <p:spPr bwMode="auto">
            <a:xfrm>
              <a:off x="5865797" y="5521334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29" name="Ellipse 228"/>
            <p:cNvSpPr/>
            <p:nvPr/>
          </p:nvSpPr>
          <p:spPr bwMode="auto">
            <a:xfrm>
              <a:off x="5717246" y="5701697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0" name="Ellipse 229"/>
            <p:cNvSpPr/>
            <p:nvPr/>
          </p:nvSpPr>
          <p:spPr bwMode="auto">
            <a:xfrm>
              <a:off x="6266414" y="535217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1" name="Ellipse 230"/>
            <p:cNvSpPr/>
            <p:nvPr/>
          </p:nvSpPr>
          <p:spPr bwMode="auto">
            <a:xfrm>
              <a:off x="5200364" y="490117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2" name="Ellipse 231"/>
            <p:cNvSpPr/>
            <p:nvPr/>
          </p:nvSpPr>
          <p:spPr bwMode="auto">
            <a:xfrm>
              <a:off x="5317083" y="508153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3" name="Ellipse 232"/>
            <p:cNvSpPr/>
            <p:nvPr/>
          </p:nvSpPr>
          <p:spPr bwMode="auto">
            <a:xfrm>
              <a:off x="5469171" y="502849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4" name="Ellipse 233"/>
            <p:cNvSpPr/>
            <p:nvPr/>
          </p:nvSpPr>
          <p:spPr bwMode="auto">
            <a:xfrm>
              <a:off x="5214512" y="5824215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5" name="Ellipse 234"/>
            <p:cNvSpPr/>
            <p:nvPr/>
          </p:nvSpPr>
          <p:spPr bwMode="auto">
            <a:xfrm>
              <a:off x="5366600" y="5760557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6" name="Ellipse 235"/>
            <p:cNvSpPr/>
            <p:nvPr/>
          </p:nvSpPr>
          <p:spPr bwMode="auto">
            <a:xfrm>
              <a:off x="5479782" y="5877264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7" name="Ellipse 236"/>
            <p:cNvSpPr/>
            <p:nvPr/>
          </p:nvSpPr>
          <p:spPr bwMode="auto">
            <a:xfrm>
              <a:off x="5256955" y="5375074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8" name="Ellipse 237"/>
            <p:cNvSpPr/>
            <p:nvPr/>
          </p:nvSpPr>
          <p:spPr bwMode="auto">
            <a:xfrm>
              <a:off x="5766763" y="5634503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39" name="Ellipse 238"/>
            <p:cNvSpPr/>
            <p:nvPr/>
          </p:nvSpPr>
          <p:spPr bwMode="auto">
            <a:xfrm>
              <a:off x="5887019" y="5779502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0" name="Ellipse 239"/>
            <p:cNvSpPr/>
            <p:nvPr/>
          </p:nvSpPr>
          <p:spPr bwMode="auto">
            <a:xfrm>
              <a:off x="4799887" y="4938221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1" name="Ellipse 240"/>
            <p:cNvSpPr/>
            <p:nvPr/>
          </p:nvSpPr>
          <p:spPr bwMode="auto">
            <a:xfrm>
              <a:off x="4654872" y="4948831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2" name="Ellipse 241"/>
            <p:cNvSpPr/>
            <p:nvPr/>
          </p:nvSpPr>
          <p:spPr bwMode="auto">
            <a:xfrm>
              <a:off x="4902458" y="5019562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3" name="Ellipse 242"/>
            <p:cNvSpPr/>
            <p:nvPr/>
          </p:nvSpPr>
          <p:spPr bwMode="auto">
            <a:xfrm>
              <a:off x="4679631" y="4736638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4" name="Ellipse 243"/>
            <p:cNvSpPr/>
            <p:nvPr/>
          </p:nvSpPr>
          <p:spPr bwMode="auto">
            <a:xfrm>
              <a:off x="4212652" y="4365720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5" name="Ellipse 244"/>
            <p:cNvSpPr/>
            <p:nvPr/>
          </p:nvSpPr>
          <p:spPr bwMode="auto">
            <a:xfrm>
              <a:off x="4226800" y="4673400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6" name="Ellipse 245"/>
            <p:cNvSpPr/>
            <p:nvPr/>
          </p:nvSpPr>
          <p:spPr bwMode="auto">
            <a:xfrm>
              <a:off x="4414256" y="4606206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7" name="Ellipse 246"/>
            <p:cNvSpPr/>
            <p:nvPr/>
          </p:nvSpPr>
          <p:spPr bwMode="auto">
            <a:xfrm>
              <a:off x="4414256" y="4910349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8" name="Ellipse 247"/>
            <p:cNvSpPr/>
            <p:nvPr/>
          </p:nvSpPr>
          <p:spPr bwMode="auto">
            <a:xfrm>
              <a:off x="4336445" y="3944870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49" name="Ellipse 248"/>
            <p:cNvSpPr/>
            <p:nvPr/>
          </p:nvSpPr>
          <p:spPr bwMode="auto">
            <a:xfrm>
              <a:off x="3808005" y="388667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0" name="Ellipse 249"/>
            <p:cNvSpPr/>
            <p:nvPr/>
          </p:nvSpPr>
          <p:spPr bwMode="auto">
            <a:xfrm>
              <a:off x="3691287" y="424740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1" name="Ellipse 250"/>
            <p:cNvSpPr/>
            <p:nvPr/>
          </p:nvSpPr>
          <p:spPr bwMode="auto">
            <a:xfrm>
              <a:off x="3677138" y="4859227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2" name="Ellipse 251"/>
            <p:cNvSpPr/>
            <p:nvPr/>
          </p:nvSpPr>
          <p:spPr bwMode="auto">
            <a:xfrm>
              <a:off x="3723119" y="5227029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3" name="Ellipse 252"/>
            <p:cNvSpPr/>
            <p:nvPr/>
          </p:nvSpPr>
          <p:spPr bwMode="auto">
            <a:xfrm>
              <a:off x="3999000" y="4898129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4" name="Ellipse 253"/>
            <p:cNvSpPr/>
            <p:nvPr/>
          </p:nvSpPr>
          <p:spPr bwMode="auto">
            <a:xfrm>
              <a:off x="3061749" y="4064623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5" name="Ellipse 254"/>
            <p:cNvSpPr/>
            <p:nvPr/>
          </p:nvSpPr>
          <p:spPr bwMode="auto">
            <a:xfrm>
              <a:off x="3136024" y="3880722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6" name="Ellipse 255"/>
            <p:cNvSpPr/>
            <p:nvPr/>
          </p:nvSpPr>
          <p:spPr bwMode="auto">
            <a:xfrm>
              <a:off x="3309333" y="3304263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7" name="Ellipse 256"/>
            <p:cNvSpPr/>
            <p:nvPr/>
          </p:nvSpPr>
          <p:spPr bwMode="auto">
            <a:xfrm>
              <a:off x="3492765" y="5010074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8" name="Ellipse 257"/>
            <p:cNvSpPr/>
            <p:nvPr/>
          </p:nvSpPr>
          <p:spPr bwMode="auto">
            <a:xfrm>
              <a:off x="3224447" y="4252059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59" name="Ellipse 258"/>
            <p:cNvSpPr/>
            <p:nvPr/>
          </p:nvSpPr>
          <p:spPr bwMode="auto">
            <a:xfrm>
              <a:off x="4686704" y="5631386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0" name="Ellipse 259"/>
            <p:cNvSpPr/>
            <p:nvPr/>
          </p:nvSpPr>
          <p:spPr bwMode="auto">
            <a:xfrm>
              <a:off x="4884772" y="5178707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1" name="Ellipse 260"/>
            <p:cNvSpPr/>
            <p:nvPr/>
          </p:nvSpPr>
          <p:spPr bwMode="auto">
            <a:xfrm>
              <a:off x="4881236" y="5298949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2" name="Ellipse 261"/>
            <p:cNvSpPr/>
            <p:nvPr/>
          </p:nvSpPr>
          <p:spPr bwMode="auto">
            <a:xfrm>
              <a:off x="5264030" y="5191172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3" name="Ellipse 262"/>
            <p:cNvSpPr/>
            <p:nvPr/>
          </p:nvSpPr>
          <p:spPr bwMode="auto">
            <a:xfrm>
              <a:off x="5409043" y="524422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4" name="Ellipse 263"/>
            <p:cNvSpPr/>
            <p:nvPr/>
          </p:nvSpPr>
          <p:spPr bwMode="auto">
            <a:xfrm>
              <a:off x="5412581" y="530787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5" name="Ellipse 264"/>
            <p:cNvSpPr/>
            <p:nvPr/>
          </p:nvSpPr>
          <p:spPr bwMode="auto">
            <a:xfrm>
              <a:off x="5122552" y="512044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6" name="Ellipse 265"/>
            <p:cNvSpPr/>
            <p:nvPr/>
          </p:nvSpPr>
          <p:spPr bwMode="auto">
            <a:xfrm>
              <a:off x="4048517" y="5113859"/>
              <a:ext cx="40104" cy="40100"/>
            </a:xfrm>
            <a:prstGeom prst="ellipse">
              <a:avLst/>
            </a:prstGeom>
            <a:solidFill>
              <a:srgbClr val="CCE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7" name="Ellipse 266"/>
            <p:cNvSpPr/>
            <p:nvPr/>
          </p:nvSpPr>
          <p:spPr bwMode="auto">
            <a:xfrm>
              <a:off x="4023759" y="5018371"/>
              <a:ext cx="40104" cy="40100"/>
            </a:xfrm>
            <a:prstGeom prst="ellipse">
              <a:avLst/>
            </a:prstGeom>
            <a:solidFill>
              <a:srgbClr val="CCE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8" name="Ellipse 267"/>
            <p:cNvSpPr/>
            <p:nvPr/>
          </p:nvSpPr>
          <p:spPr bwMode="auto">
            <a:xfrm>
              <a:off x="4066202" y="4862764"/>
              <a:ext cx="40104" cy="40100"/>
            </a:xfrm>
            <a:prstGeom prst="ellipse">
              <a:avLst/>
            </a:prstGeom>
            <a:solidFill>
              <a:srgbClr val="CCE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69" name="Ellipse 268"/>
            <p:cNvSpPr/>
            <p:nvPr/>
          </p:nvSpPr>
          <p:spPr bwMode="auto">
            <a:xfrm>
              <a:off x="4037907" y="4756667"/>
              <a:ext cx="40104" cy="40100"/>
            </a:xfrm>
            <a:prstGeom prst="ellipse">
              <a:avLst/>
            </a:prstGeom>
            <a:solidFill>
              <a:srgbClr val="CCEC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0" name="Ellipse 269"/>
            <p:cNvSpPr/>
            <p:nvPr/>
          </p:nvSpPr>
          <p:spPr bwMode="auto">
            <a:xfrm>
              <a:off x="4555838" y="5153951"/>
              <a:ext cx="40104" cy="40100"/>
            </a:xfrm>
            <a:prstGeom prst="ellipse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1" name="Ellipse 270"/>
            <p:cNvSpPr/>
            <p:nvPr/>
          </p:nvSpPr>
          <p:spPr bwMode="auto">
            <a:xfrm>
              <a:off x="4548764" y="5380290"/>
              <a:ext cx="40104" cy="40100"/>
            </a:xfrm>
            <a:prstGeom prst="ellipse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2" name="Ellipse 271"/>
            <p:cNvSpPr/>
            <p:nvPr/>
          </p:nvSpPr>
          <p:spPr bwMode="auto">
            <a:xfrm>
              <a:off x="4573523" y="5040781"/>
              <a:ext cx="40104" cy="40100"/>
            </a:xfrm>
            <a:prstGeom prst="ellipse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3" name="Ellipse 272"/>
            <p:cNvSpPr/>
            <p:nvPr/>
          </p:nvSpPr>
          <p:spPr bwMode="auto">
            <a:xfrm>
              <a:off x="4577059" y="5302485"/>
              <a:ext cx="40104" cy="40100"/>
            </a:xfrm>
            <a:prstGeom prst="ellipse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4" name="Ellipse 273"/>
            <p:cNvSpPr/>
            <p:nvPr/>
          </p:nvSpPr>
          <p:spPr bwMode="auto">
            <a:xfrm>
              <a:off x="4531080" y="4814441"/>
              <a:ext cx="40104" cy="40100"/>
            </a:xfrm>
            <a:prstGeom prst="ellipse">
              <a:avLst/>
            </a:prstGeom>
            <a:solidFill>
              <a:srgbClr val="FFFFCC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5" name="Ellipse 274"/>
            <p:cNvSpPr/>
            <p:nvPr/>
          </p:nvSpPr>
          <p:spPr bwMode="auto">
            <a:xfrm>
              <a:off x="5026881" y="5596091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6" name="Ellipse 275"/>
            <p:cNvSpPr/>
            <p:nvPr/>
          </p:nvSpPr>
          <p:spPr bwMode="auto">
            <a:xfrm>
              <a:off x="5065787" y="5274265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7" name="Ellipse 276"/>
            <p:cNvSpPr/>
            <p:nvPr/>
          </p:nvSpPr>
          <p:spPr bwMode="auto">
            <a:xfrm>
              <a:off x="5026881" y="5398045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8" name="Ellipse 277"/>
            <p:cNvSpPr/>
            <p:nvPr/>
          </p:nvSpPr>
          <p:spPr bwMode="auto">
            <a:xfrm>
              <a:off x="5026881" y="4917073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79" name="Ellipse 278"/>
            <p:cNvSpPr/>
            <p:nvPr/>
          </p:nvSpPr>
          <p:spPr bwMode="auto">
            <a:xfrm>
              <a:off x="5602138" y="5482431"/>
              <a:ext cx="40104" cy="40100"/>
            </a:xfrm>
            <a:prstGeom prst="ellips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0" name="Ellipse 279"/>
            <p:cNvSpPr/>
            <p:nvPr/>
          </p:nvSpPr>
          <p:spPr bwMode="auto">
            <a:xfrm>
              <a:off x="5612749" y="5715844"/>
              <a:ext cx="40104" cy="40100"/>
            </a:xfrm>
            <a:prstGeom prst="ellips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1" name="Ellipse 280"/>
            <p:cNvSpPr/>
            <p:nvPr/>
          </p:nvSpPr>
          <p:spPr bwMode="auto">
            <a:xfrm>
              <a:off x="5633971" y="5903281"/>
              <a:ext cx="40104" cy="40100"/>
            </a:xfrm>
            <a:prstGeom prst="ellips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2" name="Ellipse 281"/>
            <p:cNvSpPr/>
            <p:nvPr/>
          </p:nvSpPr>
          <p:spPr bwMode="auto">
            <a:xfrm>
              <a:off x="5595065" y="5104020"/>
              <a:ext cx="40104" cy="40100"/>
            </a:xfrm>
            <a:prstGeom prst="ellipse">
              <a:avLst/>
            </a:prstGeom>
            <a:solidFill>
              <a:srgbClr val="FFCC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3" name="Ellipse 282"/>
            <p:cNvSpPr/>
            <p:nvPr/>
          </p:nvSpPr>
          <p:spPr bwMode="auto">
            <a:xfrm>
              <a:off x="6116918" y="5984623"/>
              <a:ext cx="40104" cy="40100"/>
            </a:xfrm>
            <a:prstGeom prst="ellipse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4" name="Ellipse 283"/>
            <p:cNvSpPr/>
            <p:nvPr/>
          </p:nvSpPr>
          <p:spPr bwMode="auto">
            <a:xfrm>
              <a:off x="6138140" y="5779502"/>
              <a:ext cx="40104" cy="40100"/>
            </a:xfrm>
            <a:prstGeom prst="ellipse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5" name="Ellipse 284"/>
            <p:cNvSpPr/>
            <p:nvPr/>
          </p:nvSpPr>
          <p:spPr bwMode="auto">
            <a:xfrm>
              <a:off x="6141677" y="5372799"/>
              <a:ext cx="40104" cy="40100"/>
            </a:xfrm>
            <a:prstGeom prst="ellipse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6" name="Ellipse 285"/>
            <p:cNvSpPr/>
            <p:nvPr/>
          </p:nvSpPr>
          <p:spPr bwMode="auto">
            <a:xfrm>
              <a:off x="6095697" y="5507187"/>
              <a:ext cx="40104" cy="40100"/>
            </a:xfrm>
            <a:prstGeom prst="ellipse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7" name="Ellipse 286"/>
            <p:cNvSpPr/>
            <p:nvPr/>
          </p:nvSpPr>
          <p:spPr bwMode="auto">
            <a:xfrm>
              <a:off x="3330555" y="6292652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8" name="Ellipse 287"/>
            <p:cNvSpPr/>
            <p:nvPr/>
          </p:nvSpPr>
          <p:spPr bwMode="auto">
            <a:xfrm>
              <a:off x="3355314" y="6069848"/>
              <a:ext cx="40104" cy="40100"/>
            </a:xfrm>
            <a:prstGeom prst="ellipse">
              <a:avLst/>
            </a:prstGeom>
            <a:solidFill>
              <a:srgbClr val="0070C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89" name="Ellipse 288"/>
            <p:cNvSpPr/>
            <p:nvPr/>
          </p:nvSpPr>
          <p:spPr bwMode="auto">
            <a:xfrm>
              <a:off x="3758488" y="6482506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0" name="Ellipse 289"/>
            <p:cNvSpPr/>
            <p:nvPr/>
          </p:nvSpPr>
          <p:spPr bwMode="auto">
            <a:xfrm>
              <a:off x="4099470" y="6360336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1" name="Ellipse 290"/>
            <p:cNvSpPr/>
            <p:nvPr/>
          </p:nvSpPr>
          <p:spPr bwMode="auto">
            <a:xfrm>
              <a:off x="4538049" y="6261313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2" name="Ellipse 291"/>
            <p:cNvSpPr/>
            <p:nvPr/>
          </p:nvSpPr>
          <p:spPr bwMode="auto">
            <a:xfrm>
              <a:off x="4244484" y="6123387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3" name="Ellipse 292"/>
            <p:cNvSpPr/>
            <p:nvPr/>
          </p:nvSpPr>
          <p:spPr bwMode="auto">
            <a:xfrm>
              <a:off x="4304612" y="5808634"/>
              <a:ext cx="40104" cy="401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4" name="Ellipse 293"/>
            <p:cNvSpPr/>
            <p:nvPr/>
          </p:nvSpPr>
          <p:spPr bwMode="auto">
            <a:xfrm>
              <a:off x="4806960" y="6289185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5" name="Ellipse 294"/>
            <p:cNvSpPr/>
            <p:nvPr/>
          </p:nvSpPr>
          <p:spPr bwMode="auto">
            <a:xfrm>
              <a:off x="3917650" y="590958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6" name="Ellipse 295"/>
            <p:cNvSpPr/>
            <p:nvPr/>
          </p:nvSpPr>
          <p:spPr bwMode="auto">
            <a:xfrm>
              <a:off x="3613474" y="5764585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7" name="Ellipse 296"/>
            <p:cNvSpPr/>
            <p:nvPr/>
          </p:nvSpPr>
          <p:spPr bwMode="auto">
            <a:xfrm>
              <a:off x="3811543" y="6146534"/>
              <a:ext cx="40104" cy="4010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8" name="Ellipse 297"/>
            <p:cNvSpPr/>
            <p:nvPr/>
          </p:nvSpPr>
          <p:spPr bwMode="auto">
            <a:xfrm>
              <a:off x="4676094" y="6013334"/>
              <a:ext cx="40104" cy="40100"/>
            </a:xfrm>
            <a:prstGeom prst="ellipse">
              <a:avLst/>
            </a:prstGeom>
            <a:solidFill>
              <a:srgbClr val="FFFF66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299" name="Ellipse 298"/>
            <p:cNvSpPr/>
            <p:nvPr/>
          </p:nvSpPr>
          <p:spPr bwMode="auto">
            <a:xfrm>
              <a:off x="5189753" y="4038256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0" name="Ellipse 299"/>
            <p:cNvSpPr/>
            <p:nvPr/>
          </p:nvSpPr>
          <p:spPr bwMode="auto">
            <a:xfrm>
              <a:off x="5278176" y="3744721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1" name="Ellipse 300"/>
            <p:cNvSpPr/>
            <p:nvPr/>
          </p:nvSpPr>
          <p:spPr bwMode="auto">
            <a:xfrm>
              <a:off x="5678340" y="3431229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2" name="Ellipse 301"/>
            <p:cNvSpPr/>
            <p:nvPr/>
          </p:nvSpPr>
          <p:spPr bwMode="auto">
            <a:xfrm>
              <a:off x="5890556" y="3084647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3" name="Ellipse 302"/>
            <p:cNvSpPr/>
            <p:nvPr/>
          </p:nvSpPr>
          <p:spPr bwMode="auto">
            <a:xfrm>
              <a:off x="6315931" y="3297435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4" name="Ellipse 303"/>
            <p:cNvSpPr/>
            <p:nvPr/>
          </p:nvSpPr>
          <p:spPr bwMode="auto">
            <a:xfrm>
              <a:off x="6591811" y="3513164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5" name="Ellipse 304"/>
            <p:cNvSpPr/>
            <p:nvPr/>
          </p:nvSpPr>
          <p:spPr bwMode="auto">
            <a:xfrm>
              <a:off x="6623644" y="445035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6" name="Ellipse 305"/>
            <p:cNvSpPr/>
            <p:nvPr/>
          </p:nvSpPr>
          <p:spPr bwMode="auto">
            <a:xfrm>
              <a:off x="6570590" y="4800470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7" name="Ellipse 306"/>
            <p:cNvSpPr/>
            <p:nvPr/>
          </p:nvSpPr>
          <p:spPr bwMode="auto">
            <a:xfrm>
              <a:off x="5564668" y="3850817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8" name="Ellipse 307"/>
            <p:cNvSpPr/>
            <p:nvPr/>
          </p:nvSpPr>
          <p:spPr bwMode="auto">
            <a:xfrm>
              <a:off x="5596500" y="4179718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09" name="Ellipse 308"/>
            <p:cNvSpPr/>
            <p:nvPr/>
          </p:nvSpPr>
          <p:spPr bwMode="auto">
            <a:xfrm>
              <a:off x="6220434" y="3735967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0" name="Ellipse 309"/>
            <p:cNvSpPr/>
            <p:nvPr/>
          </p:nvSpPr>
          <p:spPr bwMode="auto">
            <a:xfrm>
              <a:off x="6294710" y="3979989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1" name="Ellipse 310"/>
            <p:cNvSpPr/>
            <p:nvPr/>
          </p:nvSpPr>
          <p:spPr bwMode="auto">
            <a:xfrm>
              <a:off x="6499852" y="3880966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2" name="Ellipse 311"/>
            <p:cNvSpPr/>
            <p:nvPr/>
          </p:nvSpPr>
          <p:spPr bwMode="auto">
            <a:xfrm>
              <a:off x="5844576" y="3738909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3" name="Ellipse 312"/>
            <p:cNvSpPr/>
            <p:nvPr/>
          </p:nvSpPr>
          <p:spPr bwMode="auto">
            <a:xfrm>
              <a:off x="5982516" y="3990005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4" name="Ellipse 313"/>
            <p:cNvSpPr/>
            <p:nvPr/>
          </p:nvSpPr>
          <p:spPr bwMode="auto">
            <a:xfrm>
              <a:off x="6007274" y="3374644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5" name="Ellipse 314"/>
            <p:cNvSpPr/>
            <p:nvPr/>
          </p:nvSpPr>
          <p:spPr bwMode="auto">
            <a:xfrm>
              <a:off x="5331230" y="435300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6" name="Ellipse 315"/>
            <p:cNvSpPr/>
            <p:nvPr/>
          </p:nvSpPr>
          <p:spPr bwMode="auto">
            <a:xfrm>
              <a:off x="5490392" y="4604104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7" name="Ellipse 316"/>
            <p:cNvSpPr/>
            <p:nvPr/>
          </p:nvSpPr>
          <p:spPr bwMode="auto">
            <a:xfrm>
              <a:off x="5214512" y="4558129"/>
              <a:ext cx="40104" cy="40100"/>
            </a:xfrm>
            <a:prstGeom prst="ellipse">
              <a:avLst/>
            </a:prstGeom>
            <a:solidFill>
              <a:srgbClr val="FFFF23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8" name="Ellipse 317"/>
            <p:cNvSpPr/>
            <p:nvPr/>
          </p:nvSpPr>
          <p:spPr bwMode="auto">
            <a:xfrm>
              <a:off x="5872871" y="4205735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19" name="Ellipse 318"/>
            <p:cNvSpPr/>
            <p:nvPr/>
          </p:nvSpPr>
          <p:spPr bwMode="auto">
            <a:xfrm>
              <a:off x="5745542" y="4743291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20" name="Ellipse 319"/>
            <p:cNvSpPr/>
            <p:nvPr/>
          </p:nvSpPr>
          <p:spPr bwMode="auto">
            <a:xfrm>
              <a:off x="5996663" y="4506342"/>
              <a:ext cx="40104" cy="40100"/>
            </a:xfrm>
            <a:prstGeom prst="ellipse">
              <a:avLst/>
            </a:prstGeom>
            <a:solidFill>
              <a:srgbClr val="FFC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21" name="Ellipse 320"/>
            <p:cNvSpPr/>
            <p:nvPr/>
          </p:nvSpPr>
          <p:spPr bwMode="auto">
            <a:xfrm>
              <a:off x="6323005" y="4358401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22" name="Ellipse 321"/>
            <p:cNvSpPr/>
            <p:nvPr/>
          </p:nvSpPr>
          <p:spPr bwMode="auto">
            <a:xfrm>
              <a:off x="6241656" y="4807543"/>
              <a:ext cx="40104" cy="40100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94" tIns="50397" rIns="100794" bIns="50397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  <p:sp>
          <p:nvSpPr>
            <p:cNvPr id="327" name="Line 5"/>
            <p:cNvSpPr>
              <a:spLocks noChangeShapeType="1"/>
            </p:cNvSpPr>
            <p:nvPr/>
          </p:nvSpPr>
          <p:spPr bwMode="auto">
            <a:xfrm flipH="1" flipV="1">
              <a:off x="2974140" y="2990947"/>
              <a:ext cx="0" cy="3636195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none" w="med" len="lg"/>
            </a:ln>
          </p:spPr>
          <p:txBody>
            <a:bodyPr lIns="100794" tIns="50397" rIns="100794" bIns="50397"/>
            <a:lstStyle/>
            <a:p>
              <a:endParaRPr lang="de-DE" sz="800" dirty="0">
                <a:solidFill>
                  <a:srgbClr val="FFFFFF"/>
                </a:solidFill>
              </a:endParaRPr>
            </a:p>
          </p:txBody>
        </p:sp>
        <p:cxnSp>
          <p:nvCxnSpPr>
            <p:cNvPr id="328" name="Gerade Verbindung 327"/>
            <p:cNvCxnSpPr/>
            <p:nvPr/>
          </p:nvCxnSpPr>
          <p:spPr bwMode="auto">
            <a:xfrm>
              <a:off x="2922802" y="5287096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9" name="Gerade Verbindung 328"/>
            <p:cNvCxnSpPr/>
            <p:nvPr/>
          </p:nvCxnSpPr>
          <p:spPr bwMode="auto">
            <a:xfrm>
              <a:off x="2922802" y="3896787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0" name="Gerade Verbindung 329"/>
            <p:cNvCxnSpPr/>
            <p:nvPr/>
          </p:nvCxnSpPr>
          <p:spPr bwMode="auto">
            <a:xfrm>
              <a:off x="2922802" y="4538469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1" name="Gerade Verbindung 330"/>
            <p:cNvCxnSpPr/>
            <p:nvPr/>
          </p:nvCxnSpPr>
          <p:spPr bwMode="auto">
            <a:xfrm>
              <a:off x="2922802" y="5928778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2" name="Gerade Verbindung 331"/>
            <p:cNvCxnSpPr/>
            <p:nvPr/>
          </p:nvCxnSpPr>
          <p:spPr bwMode="auto">
            <a:xfrm>
              <a:off x="2922802" y="3255105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3" name="Gerade Verbindung 332"/>
            <p:cNvCxnSpPr/>
            <p:nvPr/>
          </p:nvCxnSpPr>
          <p:spPr bwMode="auto">
            <a:xfrm>
              <a:off x="2922802" y="6570460"/>
              <a:ext cx="53479" cy="0"/>
            </a:xfrm>
            <a:prstGeom prst="line">
              <a:avLst/>
            </a:prstGeom>
            <a:solidFill>
              <a:srgbClr val="000000"/>
            </a:solidFill>
            <a:ln w="2857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4" name="Text Box 4"/>
            <p:cNvSpPr txBox="1">
              <a:spLocks noChangeArrowheads="1"/>
            </p:cNvSpPr>
            <p:nvPr/>
          </p:nvSpPr>
          <p:spPr bwMode="auto">
            <a:xfrm>
              <a:off x="2556161" y="5124586"/>
              <a:ext cx="527459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1</a:t>
              </a:r>
            </a:p>
          </p:txBody>
        </p:sp>
        <p:sp>
          <p:nvSpPr>
            <p:cNvPr id="335" name="Text Box 4"/>
            <p:cNvSpPr txBox="1">
              <a:spLocks noChangeArrowheads="1"/>
            </p:cNvSpPr>
            <p:nvPr/>
          </p:nvSpPr>
          <p:spPr bwMode="auto">
            <a:xfrm>
              <a:off x="2327562" y="3096204"/>
              <a:ext cx="1130131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10</a:t>
              </a:r>
              <a:r>
                <a:rPr lang="de-DE" baseline="30000" dirty="0">
                  <a:solidFill>
                    <a:srgbClr val="FFFFFF"/>
                  </a:solidFill>
                </a:rPr>
                <a:t>6</a:t>
              </a:r>
            </a:p>
          </p:txBody>
        </p:sp>
        <p:sp>
          <p:nvSpPr>
            <p:cNvPr id="336" name="Text Box 4"/>
            <p:cNvSpPr txBox="1">
              <a:spLocks noChangeArrowheads="1"/>
            </p:cNvSpPr>
            <p:nvPr/>
          </p:nvSpPr>
          <p:spPr bwMode="auto">
            <a:xfrm>
              <a:off x="2254825" y="5776657"/>
              <a:ext cx="943095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0,01</a:t>
              </a:r>
            </a:p>
          </p:txBody>
        </p:sp>
        <p:sp>
          <p:nvSpPr>
            <p:cNvPr id="337" name="Text Box 4"/>
            <p:cNvSpPr txBox="1">
              <a:spLocks noChangeArrowheads="1"/>
            </p:cNvSpPr>
            <p:nvPr/>
          </p:nvSpPr>
          <p:spPr bwMode="auto">
            <a:xfrm>
              <a:off x="2015836" y="6380167"/>
              <a:ext cx="1029614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0,0001</a:t>
              </a:r>
            </a:p>
          </p:txBody>
        </p:sp>
        <p:sp>
          <p:nvSpPr>
            <p:cNvPr id="338" name="Text Box 4"/>
            <p:cNvSpPr txBox="1">
              <a:spLocks noChangeArrowheads="1"/>
            </p:cNvSpPr>
            <p:nvPr/>
          </p:nvSpPr>
          <p:spPr bwMode="auto">
            <a:xfrm>
              <a:off x="2334489" y="3716195"/>
              <a:ext cx="1130131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10</a:t>
              </a:r>
              <a:r>
                <a:rPr lang="de-DE" baseline="30000" dirty="0">
                  <a:solidFill>
                    <a:srgbClr val="FFFFFF"/>
                  </a:solidFill>
                </a:rPr>
                <a:t>4</a:t>
              </a:r>
            </a:p>
          </p:txBody>
        </p:sp>
        <p:sp>
          <p:nvSpPr>
            <p:cNvPr id="339" name="Text Box 4"/>
            <p:cNvSpPr txBox="1">
              <a:spLocks noChangeArrowheads="1"/>
            </p:cNvSpPr>
            <p:nvPr/>
          </p:nvSpPr>
          <p:spPr bwMode="auto">
            <a:xfrm>
              <a:off x="2320634" y="4388140"/>
              <a:ext cx="1130131" cy="383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00794" tIns="50397" rIns="100794" bIns="50397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 dirty="0">
                  <a:solidFill>
                    <a:srgbClr val="FFFFFF"/>
                  </a:solidFill>
                </a:rPr>
                <a:t> 10</a:t>
              </a:r>
              <a:r>
                <a:rPr lang="de-DE" baseline="30000" dirty="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341" name="Freihandform 340"/>
          <p:cNvSpPr/>
          <p:nvPr/>
        </p:nvSpPr>
        <p:spPr bwMode="auto">
          <a:xfrm>
            <a:off x="3219651" y="2988593"/>
            <a:ext cx="3361832" cy="2897594"/>
          </a:xfrm>
          <a:custGeom>
            <a:avLst/>
            <a:gdLst>
              <a:gd name="connsiteX0" fmla="*/ 0 w 4526733"/>
              <a:gd name="connsiteY0" fmla="*/ 0 h 3902043"/>
              <a:gd name="connsiteX1" fmla="*/ 380246 w 4526733"/>
              <a:gd name="connsiteY1" fmla="*/ 1086415 h 3902043"/>
              <a:gd name="connsiteX2" fmla="*/ 1140737 w 4526733"/>
              <a:gd name="connsiteY2" fmla="*/ 2037029 h 3902043"/>
              <a:gd name="connsiteX3" fmla="*/ 2064191 w 4526733"/>
              <a:gd name="connsiteY3" fmla="*/ 2525916 h 3902043"/>
              <a:gd name="connsiteX4" fmla="*/ 3204927 w 4526733"/>
              <a:gd name="connsiteY4" fmla="*/ 2942376 h 3902043"/>
              <a:gd name="connsiteX5" fmla="*/ 4046899 w 4526733"/>
              <a:gd name="connsiteY5" fmla="*/ 3340728 h 3902043"/>
              <a:gd name="connsiteX6" fmla="*/ 4526733 w 4526733"/>
              <a:gd name="connsiteY6" fmla="*/ 3902043 h 3902043"/>
              <a:gd name="connsiteX7" fmla="*/ 4526733 w 4526733"/>
              <a:gd name="connsiteY7" fmla="*/ 3902043 h 3902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26733" h="3902043">
                <a:moveTo>
                  <a:pt x="0" y="0"/>
                </a:moveTo>
                <a:cubicBezTo>
                  <a:pt x="95061" y="373455"/>
                  <a:pt x="190123" y="746910"/>
                  <a:pt x="380246" y="1086415"/>
                </a:cubicBezTo>
                <a:cubicBezTo>
                  <a:pt x="570369" y="1425920"/>
                  <a:pt x="860080" y="1797112"/>
                  <a:pt x="1140737" y="2037029"/>
                </a:cubicBezTo>
                <a:cubicBezTo>
                  <a:pt x="1421395" y="2276946"/>
                  <a:pt x="1720159" y="2375025"/>
                  <a:pt x="2064191" y="2525916"/>
                </a:cubicBezTo>
                <a:cubicBezTo>
                  <a:pt x="2408223" y="2676807"/>
                  <a:pt x="2874476" y="2806574"/>
                  <a:pt x="3204927" y="2942376"/>
                </a:cubicBezTo>
                <a:cubicBezTo>
                  <a:pt x="3535378" y="3078178"/>
                  <a:pt x="3826598" y="3180784"/>
                  <a:pt x="4046899" y="3340728"/>
                </a:cubicBezTo>
                <a:cubicBezTo>
                  <a:pt x="4267200" y="3500673"/>
                  <a:pt x="4526733" y="3902043"/>
                  <a:pt x="4526733" y="3902043"/>
                </a:cubicBezTo>
                <a:lnTo>
                  <a:pt x="4526733" y="3902043"/>
                </a:lnTo>
              </a:path>
            </a:pathLst>
          </a:custGeom>
          <a:noFill/>
          <a:ln w="34925" cap="flat" cmpd="sng" algn="ctr">
            <a:solidFill>
              <a:srgbClr val="92D050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none" lIns="100783" tIns="50392" rIns="100783" bIns="50392" numCol="1" rtlCol="0" anchor="ctr" anchorCtr="0" compatLnSpc="1">
            <a:prstTxWarp prst="textNoShape">
              <a:avLst/>
            </a:prstTxWarp>
          </a:bodyPr>
          <a:lstStyle/>
          <a:p>
            <a:pPr algn="ctr" defTabSz="1007838" fontAlgn="base">
              <a:spcBef>
                <a:spcPct val="0"/>
              </a:spcBef>
              <a:spcAft>
                <a:spcPct val="0"/>
              </a:spcAft>
            </a:pPr>
            <a:endParaRPr lang="de-DE" sz="800" dirty="0">
              <a:latin typeface="Arial" charset="0"/>
            </a:endParaRPr>
          </a:p>
        </p:txBody>
      </p:sp>
      <p:sp>
        <p:nvSpPr>
          <p:cNvPr id="342" name="Text Box 4"/>
          <p:cNvSpPr txBox="1">
            <a:spLocks noChangeArrowheads="1"/>
          </p:cNvSpPr>
          <p:nvPr/>
        </p:nvSpPr>
        <p:spPr bwMode="auto">
          <a:xfrm rot="1312631">
            <a:off x="4340024" y="5035105"/>
            <a:ext cx="1353016" cy="378777"/>
          </a:xfrm>
          <a:prstGeom prst="rect">
            <a:avLst/>
          </a:prstGeom>
          <a:solidFill>
            <a:srgbClr val="92D050">
              <a:alpha val="76000"/>
            </a:srgbClr>
          </a:solidFill>
          <a:ln w="9525">
            <a:noFill/>
            <a:miter lim="800000"/>
            <a:headEnd/>
            <a:tailEnd/>
          </a:ln>
        </p:spPr>
        <p:txBody>
          <a:bodyPr wrap="square" lIns="100783" tIns="50392" rIns="100783" bIns="5039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000000"/>
                </a:solidFill>
              </a:rPr>
              <a:t>Hauptreihe</a:t>
            </a:r>
          </a:p>
        </p:txBody>
      </p:sp>
      <p:sp>
        <p:nvSpPr>
          <p:cNvPr id="343" name="Text Box 4"/>
          <p:cNvSpPr txBox="1">
            <a:spLocks noChangeArrowheads="1"/>
          </p:cNvSpPr>
          <p:nvPr/>
        </p:nvSpPr>
        <p:spPr bwMode="auto">
          <a:xfrm>
            <a:off x="5646754" y="3163891"/>
            <a:ext cx="1263199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83" tIns="50392" rIns="100783" bIns="5039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Rote Riesen</a:t>
            </a:r>
          </a:p>
        </p:txBody>
      </p:sp>
      <p:sp>
        <p:nvSpPr>
          <p:cNvPr id="344" name="Text Box 4"/>
          <p:cNvSpPr txBox="1">
            <a:spLocks noChangeArrowheads="1"/>
          </p:cNvSpPr>
          <p:nvPr/>
        </p:nvSpPr>
        <p:spPr bwMode="auto">
          <a:xfrm>
            <a:off x="3474302" y="5420657"/>
            <a:ext cx="1484410" cy="65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0783" tIns="50392" rIns="100783" bIns="50392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Weiße Zwerge</a:t>
            </a:r>
          </a:p>
        </p:txBody>
      </p:sp>
      <p:sp>
        <p:nvSpPr>
          <p:cNvPr id="323" name="Rechteck 322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uiExpand="1" build="p"/>
      <p:bldP spid="341" grpId="0" animBg="1"/>
      <p:bldP spid="342" grpId="0" animBg="1"/>
      <p:bldP spid="343" grpId="0"/>
      <p:bldP spid="344" grpId="0"/>
      <p:bldP spid="3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593725" y="1818120"/>
            <a:ext cx="184740" cy="465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0" tIns="45711" rIns="91420" bIns="45711">
            <a:spAutoFit/>
          </a:bodyPr>
          <a:lstStyle/>
          <a:p>
            <a:pPr algn="l"/>
            <a:endParaRPr lang="de-DE" sz="2400" dirty="0">
              <a:latin typeface="Times New Roman" pitchFamily="18" charset="0"/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24000" y="1235507"/>
            <a:ext cx="6769100" cy="1015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Gravitationsdruck zu gering: Keine Wasserstofffusion.</a:t>
            </a:r>
          </a:p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Ab 1 Mio. K kann Deuteriumfusion stattfinden.</a:t>
            </a:r>
          </a:p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  <a:sym typeface="Wingdings" pitchFamily="2" charset="2"/>
              </a:rPr>
              <a:t>Wärmetransport nur über Konvektion   </a:t>
            </a:r>
            <a:r>
              <a:rPr lang="de-DE" sz="2000" kern="0" dirty="0">
                <a:solidFill>
                  <a:schemeClr val="bg1"/>
                </a:solidFill>
              </a:rPr>
              <a:t>Brauner Zwerg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 l="449" t="394"/>
          <a:stretch>
            <a:fillRect/>
          </a:stretch>
        </p:blipFill>
        <p:spPr bwMode="auto">
          <a:xfrm>
            <a:off x="2053655" y="2279682"/>
            <a:ext cx="6091805" cy="4568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Inhaltsplatzhalter 2"/>
          <p:cNvSpPr txBox="1">
            <a:spLocks/>
          </p:cNvSpPr>
          <p:nvPr/>
        </p:nvSpPr>
        <p:spPr bwMode="auto">
          <a:xfrm>
            <a:off x="340727" y="711394"/>
            <a:ext cx="8435400" cy="682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Massearme Fragmente ( &lt; 0,08 M</a:t>
            </a:r>
            <a:r>
              <a:rPr lang="de-DE" sz="24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400" kern="0" dirty="0">
                <a:solidFill>
                  <a:srgbClr val="FFFFFF"/>
                </a:solidFill>
              </a:rPr>
              <a:t> ):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A6158174-68FB-471D-9F72-ACF78FA3BB9F}"/>
              </a:ext>
            </a:extLst>
          </p:cNvPr>
          <p:cNvSpPr/>
          <p:nvPr/>
        </p:nvSpPr>
        <p:spPr>
          <a:xfrm>
            <a:off x="5760720" y="6789438"/>
            <a:ext cx="4319904" cy="461647"/>
          </a:xfrm>
          <a:prstGeom prst="rect">
            <a:avLst/>
          </a:prstGeom>
        </p:spPr>
        <p:txBody>
          <a:bodyPr wrap="square" lIns="91420" tIns="45711" rIns="91420" bIns="45711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Von MPIA/V. </a:t>
            </a:r>
            <a:r>
              <a:rPr lang="en-US" sz="1200" dirty="0" err="1">
                <a:solidFill>
                  <a:schemeClr val="bg1"/>
                </a:solidFill>
              </a:rPr>
              <a:t>Joergens</a:t>
            </a:r>
            <a:r>
              <a:rPr lang="en-US" sz="1200" dirty="0">
                <a:solidFill>
                  <a:schemeClr val="bg1"/>
                </a:solidFill>
              </a:rPr>
              <a:t> CC BY 3.0</a:t>
            </a:r>
          </a:p>
          <a:p>
            <a:r>
              <a:rPr lang="en-US" sz="1200" dirty="0">
                <a:solidFill>
                  <a:schemeClr val="bg1"/>
                </a:solidFill>
              </a:rPr>
              <a:t>https://commons.wikimedia.org/w/index.php?curid=36501167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8"/>
          <p:cNvSpPr>
            <a:spLocks noChangeAspect="1" noChangeArrowheads="1"/>
          </p:cNvSpPr>
          <p:nvPr/>
        </p:nvSpPr>
        <p:spPr bwMode="auto">
          <a:xfrm>
            <a:off x="2460625" y="2857501"/>
            <a:ext cx="1349375" cy="1281112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91420" tIns="45711" rIns="91420" bIns="45711"/>
          <a:lstStyle/>
          <a:p>
            <a:pPr>
              <a:defRPr/>
            </a:pPr>
            <a:endParaRPr lang="de-DE" kern="0" dirty="0">
              <a:solidFill>
                <a:sysClr val="windowText" lastClr="000000"/>
              </a:solidFill>
            </a:endParaRPr>
          </a:p>
        </p:txBody>
      </p:sp>
      <p:sp>
        <p:nvSpPr>
          <p:cNvPr id="32" name="AutoShape 9"/>
          <p:cNvSpPr>
            <a:spLocks noChangeAspect="1" noChangeArrowheads="1"/>
          </p:cNvSpPr>
          <p:nvPr/>
        </p:nvSpPr>
        <p:spPr bwMode="auto">
          <a:xfrm>
            <a:off x="1235075" y="1622427"/>
            <a:ext cx="3794125" cy="3787775"/>
          </a:xfrm>
          <a:custGeom>
            <a:avLst/>
            <a:gdLst>
              <a:gd name="T0" fmla="*/ 333226549 w 21600"/>
              <a:gd name="T1" fmla="*/ 0 h 21600"/>
              <a:gd name="T2" fmla="*/ 97592105 w 21600"/>
              <a:gd name="T3" fmla="*/ 97265862 h 21600"/>
              <a:gd name="T4" fmla="*/ 0 w 21600"/>
              <a:gd name="T5" fmla="*/ 332112080 h 21600"/>
              <a:gd name="T6" fmla="*/ 97592105 w 21600"/>
              <a:gd name="T7" fmla="*/ 566958341 h 21600"/>
              <a:gd name="T8" fmla="*/ 333226549 w 21600"/>
              <a:gd name="T9" fmla="*/ 664223808 h 21600"/>
              <a:gd name="T10" fmla="*/ 568860860 w 21600"/>
              <a:gd name="T11" fmla="*/ 566958341 h 21600"/>
              <a:gd name="T12" fmla="*/ 666452746 w 21600"/>
              <a:gd name="T13" fmla="*/ 332112080 h 21600"/>
              <a:gd name="T14" fmla="*/ 568860860 w 21600"/>
              <a:gd name="T15" fmla="*/ 97265862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7314" y="10800"/>
                </a:moveTo>
                <a:cubicBezTo>
                  <a:pt x="7314" y="12725"/>
                  <a:pt x="8875" y="14286"/>
                  <a:pt x="10800" y="14286"/>
                </a:cubicBezTo>
                <a:cubicBezTo>
                  <a:pt x="12725" y="14286"/>
                  <a:pt x="14286" y="12725"/>
                  <a:pt x="14286" y="10800"/>
                </a:cubicBezTo>
                <a:cubicBezTo>
                  <a:pt x="14286" y="8875"/>
                  <a:pt x="12725" y="7314"/>
                  <a:pt x="10800" y="7314"/>
                </a:cubicBezTo>
                <a:cubicBezTo>
                  <a:pt x="8875" y="7314"/>
                  <a:pt x="7314" y="8875"/>
                  <a:pt x="7314" y="10800"/>
                </a:cubicBezTo>
                <a:close/>
              </a:path>
            </a:pathLst>
          </a:custGeom>
          <a:gradFill rotWithShape="1">
            <a:gsLst>
              <a:gs pos="0">
                <a:srgbClr val="FFFF99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lIns="91420" tIns="45711" rIns="91420" bIns="45711"/>
          <a:lstStyle/>
          <a:p>
            <a:pPr>
              <a:defRPr/>
            </a:pPr>
            <a:endParaRPr lang="de-DE" kern="0" dirty="0">
              <a:solidFill>
                <a:sysClr val="windowText" lastClr="000000"/>
              </a:solidFill>
            </a:endParaRPr>
          </a:p>
        </p:txBody>
      </p:sp>
      <p:grpSp>
        <p:nvGrpSpPr>
          <p:cNvPr id="33" name="Group 43"/>
          <p:cNvGrpSpPr>
            <a:grpSpLocks/>
          </p:cNvGrpSpPr>
          <p:nvPr/>
        </p:nvGrpSpPr>
        <p:grpSpPr bwMode="auto">
          <a:xfrm>
            <a:off x="1517650" y="1946276"/>
            <a:ext cx="3209925" cy="3201988"/>
            <a:chOff x="1121" y="1360"/>
            <a:chExt cx="2022" cy="2017"/>
          </a:xfrm>
        </p:grpSpPr>
        <p:sp>
          <p:nvSpPr>
            <p:cNvPr id="34" name="AutoShape 21"/>
            <p:cNvSpPr>
              <a:spLocks noChangeAspect="1" noChangeArrowheads="1"/>
            </p:cNvSpPr>
            <p:nvPr/>
          </p:nvSpPr>
          <p:spPr bwMode="auto">
            <a:xfrm>
              <a:off x="2107" y="1360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5" name="AutoShape 22"/>
            <p:cNvSpPr>
              <a:spLocks noChangeAspect="1" noChangeArrowheads="1"/>
            </p:cNvSpPr>
            <p:nvPr/>
          </p:nvSpPr>
          <p:spPr bwMode="auto">
            <a:xfrm rot="10800000">
              <a:off x="2109" y="2951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6" name="AutoShape 23"/>
            <p:cNvSpPr>
              <a:spLocks noChangeAspect="1" noChangeArrowheads="1"/>
            </p:cNvSpPr>
            <p:nvPr/>
          </p:nvSpPr>
          <p:spPr bwMode="auto">
            <a:xfrm rot="5400000">
              <a:off x="2902" y="2159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AutoShape 24"/>
            <p:cNvSpPr>
              <a:spLocks noChangeAspect="1" noChangeArrowheads="1"/>
            </p:cNvSpPr>
            <p:nvPr/>
          </p:nvSpPr>
          <p:spPr bwMode="auto">
            <a:xfrm rot="-5400000">
              <a:off x="1306" y="2161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AutoShape 25"/>
            <p:cNvSpPr>
              <a:spLocks noChangeAspect="1" noChangeArrowheads="1"/>
            </p:cNvSpPr>
            <p:nvPr/>
          </p:nvSpPr>
          <p:spPr bwMode="auto">
            <a:xfrm rot="2700000">
              <a:off x="2668" y="1599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AutoShape 26"/>
            <p:cNvSpPr>
              <a:spLocks noChangeAspect="1" noChangeArrowheads="1"/>
            </p:cNvSpPr>
            <p:nvPr/>
          </p:nvSpPr>
          <p:spPr bwMode="auto">
            <a:xfrm rot="-2700000">
              <a:off x="1541" y="1592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0" name="AutoShape 27"/>
            <p:cNvSpPr>
              <a:spLocks noChangeAspect="1" noChangeArrowheads="1"/>
            </p:cNvSpPr>
            <p:nvPr/>
          </p:nvSpPr>
          <p:spPr bwMode="auto">
            <a:xfrm rot="-8100000">
              <a:off x="1550" y="2722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1" name="AutoShape 28"/>
            <p:cNvSpPr>
              <a:spLocks noChangeAspect="1" noChangeArrowheads="1"/>
            </p:cNvSpPr>
            <p:nvPr/>
          </p:nvSpPr>
          <p:spPr bwMode="auto">
            <a:xfrm rot="8100000">
              <a:off x="2663" y="2719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990000"/>
                </a:gs>
                <a:gs pos="100000">
                  <a:srgbClr val="470000"/>
                </a:gs>
              </a:gsLst>
              <a:lin ang="5400000" scaled="1"/>
            </a:gra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42" name="Text Box 11"/>
          <p:cNvSpPr txBox="1">
            <a:spLocks noChangeAspect="1" noChangeArrowheads="1"/>
          </p:cNvSpPr>
          <p:nvPr/>
        </p:nvSpPr>
        <p:spPr bwMode="auto">
          <a:xfrm>
            <a:off x="2605520" y="3145415"/>
            <a:ext cx="1352550" cy="105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1" rIns="91420" bIns="45711"/>
          <a:lstStyle/>
          <a:p>
            <a:pPr>
              <a:defRPr/>
            </a:pPr>
            <a:r>
              <a:rPr lang="de-DE" kern="0" dirty="0">
                <a:solidFill>
                  <a:srgbClr val="000000"/>
                </a:solidFill>
              </a:rPr>
              <a:t>H → He</a:t>
            </a:r>
          </a:p>
          <a:p>
            <a:pPr>
              <a:defRPr/>
            </a:pPr>
            <a:r>
              <a:rPr lang="de-DE" kern="0" dirty="0">
                <a:solidFill>
                  <a:srgbClr val="000000"/>
                </a:solidFill>
              </a:rPr>
              <a:t>&gt; 5 Mio. K</a:t>
            </a:r>
          </a:p>
          <a:p>
            <a:pPr>
              <a:defRPr/>
            </a:pPr>
            <a:endParaRPr lang="de-DE" kern="0" dirty="0">
              <a:solidFill>
                <a:sysClr val="windowText" lastClr="000000"/>
              </a:solidFill>
            </a:endParaRPr>
          </a:p>
        </p:txBody>
      </p:sp>
      <p:sp>
        <p:nvSpPr>
          <p:cNvPr id="43" name="WordArt 40"/>
          <p:cNvSpPr>
            <a:spLocks noChangeArrowheads="1" noChangeShapeType="1" noTextEdit="1"/>
          </p:cNvSpPr>
          <p:nvPr/>
        </p:nvSpPr>
        <p:spPr bwMode="auto">
          <a:xfrm>
            <a:off x="5646738" y="3719515"/>
            <a:ext cx="2198688" cy="211137"/>
          </a:xfrm>
          <a:prstGeom prst="rect">
            <a:avLst/>
          </a:prstGeom>
        </p:spPr>
        <p:txBody>
          <a:bodyPr wrap="none" lIns="91420" tIns="45711" rIns="91420" bIns="4571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de-DE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470000"/>
                    </a:gs>
                    <a:gs pos="100000">
                      <a:srgbClr val="9900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Gravitationsdruck</a:t>
            </a:r>
          </a:p>
        </p:txBody>
      </p:sp>
      <p:sp>
        <p:nvSpPr>
          <p:cNvPr id="44" name="WordArt 41"/>
          <p:cNvSpPr>
            <a:spLocks noChangeArrowheads="1" noChangeShapeType="1" noTextEdit="1"/>
          </p:cNvSpPr>
          <p:nvPr/>
        </p:nvSpPr>
        <p:spPr bwMode="auto">
          <a:xfrm>
            <a:off x="6132513" y="4465638"/>
            <a:ext cx="1150938" cy="211137"/>
          </a:xfrm>
          <a:prstGeom prst="rect">
            <a:avLst/>
          </a:prstGeom>
        </p:spPr>
        <p:txBody>
          <a:bodyPr wrap="none" lIns="91420" tIns="45711" rIns="91420" bIns="45711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de-DE" sz="36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66"/>
                    </a:gs>
                    <a:gs pos="100000">
                      <a:srgbClr val="FFCC00"/>
                    </a:gs>
                  </a:gsLst>
                  <a:path path="rect">
                    <a:fillToRect l="50000" t="50000" r="50000" b="50000"/>
                  </a:path>
                </a:gradFill>
                <a:latin typeface="Arial"/>
                <a:cs typeface="Arial"/>
              </a:rPr>
              <a:t>Gasdruck</a:t>
            </a:r>
          </a:p>
        </p:txBody>
      </p:sp>
      <p:sp>
        <p:nvSpPr>
          <p:cNvPr id="45" name="Text Box 42"/>
          <p:cNvSpPr txBox="1">
            <a:spLocks noChangeArrowheads="1"/>
          </p:cNvSpPr>
          <p:nvPr/>
        </p:nvSpPr>
        <p:spPr bwMode="auto">
          <a:xfrm>
            <a:off x="6535737" y="3960812"/>
            <a:ext cx="779463" cy="465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1" rIns="91420" bIns="45711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de-DE" sz="2400" kern="0" dirty="0">
                <a:solidFill>
                  <a:schemeClr val="bg1"/>
                </a:solidFill>
              </a:rPr>
              <a:t>=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5075240" y="1487489"/>
            <a:ext cx="3527425" cy="163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Gravitationsdruck erzeugt Kerntemperaturen &gt; 5 Mio. K</a:t>
            </a:r>
          </a:p>
          <a:p>
            <a:pPr>
              <a:defRPr/>
            </a:pPr>
            <a:r>
              <a:rPr lang="de-DE" kern="0" dirty="0">
                <a:solidFill>
                  <a:schemeClr val="bg1"/>
                </a:solidFill>
                <a:sym typeface="Wingdings" pitchFamily="2" charset="2"/>
              </a:rPr>
              <a:t>   </a:t>
            </a:r>
            <a:r>
              <a:rPr lang="de-DE" sz="2000" kern="0" dirty="0">
                <a:solidFill>
                  <a:schemeClr val="bg1"/>
                </a:solidFill>
              </a:rPr>
              <a:t>Kernfusion</a:t>
            </a:r>
          </a:p>
          <a:p>
            <a:pPr>
              <a:defRPr/>
            </a:pPr>
            <a:r>
              <a:rPr lang="de-DE" kern="0" dirty="0">
                <a:solidFill>
                  <a:schemeClr val="bg1"/>
                </a:solidFill>
                <a:sym typeface="Wingdings" pitchFamily="2" charset="2"/>
              </a:rPr>
              <a:t>   </a:t>
            </a:r>
            <a:r>
              <a:rPr lang="de-DE" sz="2000" kern="0" dirty="0">
                <a:solidFill>
                  <a:schemeClr val="bg1"/>
                </a:solidFill>
              </a:rPr>
              <a:t>Gasdruck</a:t>
            </a:r>
          </a:p>
          <a:p>
            <a:pPr>
              <a:defRPr/>
            </a:pPr>
            <a:endParaRPr lang="de-DE" sz="2000" kern="0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>
            <a:spLocks noRot="1" noChangeArrowheads="1"/>
          </p:cNvSpPr>
          <p:nvPr/>
        </p:nvSpPr>
        <p:spPr bwMode="auto">
          <a:xfrm>
            <a:off x="324000" y="5334000"/>
            <a:ext cx="9412282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0" tIns="45711" rIns="91420" bIns="45711" anchor="ctr"/>
          <a:lstStyle/>
          <a:p>
            <a:pPr>
              <a:defRPr/>
            </a:pPr>
            <a:r>
              <a:rPr lang="de-DE" sz="2400" kern="0" dirty="0">
                <a:solidFill>
                  <a:schemeClr val="bg1"/>
                </a:solidFill>
              </a:rPr>
              <a:t>Dieser Zustand hält bei unserer Sonne seit 4,6 Milliarden Jahren und noch weitere 5,2 Milliarden Jahre an.</a:t>
            </a:r>
          </a:p>
        </p:txBody>
      </p:sp>
      <p:grpSp>
        <p:nvGrpSpPr>
          <p:cNvPr id="48" name="Group 48"/>
          <p:cNvGrpSpPr>
            <a:grpSpLocks/>
          </p:cNvGrpSpPr>
          <p:nvPr/>
        </p:nvGrpSpPr>
        <p:grpSpPr bwMode="auto">
          <a:xfrm>
            <a:off x="1882775" y="2290765"/>
            <a:ext cx="2486025" cy="2471737"/>
            <a:chOff x="1229" y="1821"/>
            <a:chExt cx="1566" cy="1557"/>
          </a:xfrm>
        </p:grpSpPr>
        <p:sp>
          <p:nvSpPr>
            <p:cNvPr id="49" name="AutoShape 49"/>
            <p:cNvSpPr>
              <a:spLocks noChangeAspect="1" noChangeArrowheads="1"/>
            </p:cNvSpPr>
            <p:nvPr/>
          </p:nvSpPr>
          <p:spPr bwMode="auto">
            <a:xfrm rot="-6780000">
              <a:off x="2555" y="2168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0" name="AutoShape 50"/>
            <p:cNvSpPr>
              <a:spLocks noChangeAspect="1" noChangeArrowheads="1"/>
            </p:cNvSpPr>
            <p:nvPr/>
          </p:nvSpPr>
          <p:spPr bwMode="auto">
            <a:xfrm rot="-4080000">
              <a:off x="2547" y="2635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1" name="AutoShape 51"/>
            <p:cNvSpPr>
              <a:spLocks noChangeAspect="1" noChangeArrowheads="1"/>
            </p:cNvSpPr>
            <p:nvPr/>
          </p:nvSpPr>
          <p:spPr bwMode="auto">
            <a:xfrm rot="-1380000">
              <a:off x="2215" y="2952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2" name="AutoShape 52"/>
            <p:cNvSpPr>
              <a:spLocks noChangeAspect="1" noChangeArrowheads="1"/>
            </p:cNvSpPr>
            <p:nvPr/>
          </p:nvSpPr>
          <p:spPr bwMode="auto">
            <a:xfrm rot="1320000">
              <a:off x="1762" y="2949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3" name="AutoShape 53"/>
            <p:cNvSpPr>
              <a:spLocks noChangeAspect="1" noChangeArrowheads="1"/>
            </p:cNvSpPr>
            <p:nvPr/>
          </p:nvSpPr>
          <p:spPr bwMode="auto">
            <a:xfrm rot="4020000">
              <a:off x="1436" y="2642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4" name="AutoShape 54"/>
            <p:cNvSpPr>
              <a:spLocks noChangeAspect="1" noChangeArrowheads="1"/>
            </p:cNvSpPr>
            <p:nvPr/>
          </p:nvSpPr>
          <p:spPr bwMode="auto">
            <a:xfrm rot="6720000">
              <a:off x="1415" y="2174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5" name="AutoShape 55"/>
            <p:cNvSpPr>
              <a:spLocks noChangeAspect="1" noChangeArrowheads="1"/>
            </p:cNvSpPr>
            <p:nvPr/>
          </p:nvSpPr>
          <p:spPr bwMode="auto">
            <a:xfrm rot="9420000">
              <a:off x="1734" y="1829"/>
              <a:ext cx="55" cy="426"/>
            </a:xfrm>
            <a:prstGeom prst="downArrow">
              <a:avLst>
                <a:gd name="adj1" fmla="val 50000"/>
                <a:gd name="adj2" fmla="val 193636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6" name="AutoShape 56"/>
            <p:cNvSpPr>
              <a:spLocks noChangeAspect="1" noChangeArrowheads="1"/>
            </p:cNvSpPr>
            <p:nvPr/>
          </p:nvSpPr>
          <p:spPr bwMode="auto">
            <a:xfrm rot="-9480000">
              <a:off x="2224" y="1821"/>
              <a:ext cx="54" cy="426"/>
            </a:xfrm>
            <a:prstGeom prst="downArrow">
              <a:avLst>
                <a:gd name="adj1" fmla="val 50000"/>
                <a:gd name="adj2" fmla="val 197222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FFCC00"/>
                </a:gs>
              </a:gsLst>
              <a:lin ang="5400000" scaled="1"/>
            </a:gra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de-DE" kern="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9" name="Inhaltsplatzhalter 2"/>
          <p:cNvSpPr txBox="1">
            <a:spLocks/>
          </p:cNvSpPr>
          <p:nvPr/>
        </p:nvSpPr>
        <p:spPr bwMode="auto">
          <a:xfrm>
            <a:off x="340726" y="711394"/>
            <a:ext cx="9582591" cy="682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Fragmente mit mehr als 0,08 M</a:t>
            </a:r>
            <a:r>
              <a:rPr lang="de-DE" sz="24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400" dirty="0">
                <a:solidFill>
                  <a:schemeClr val="bg1"/>
                </a:solidFill>
                <a:sym typeface="Wingdings 2"/>
              </a:rPr>
              <a:t> :</a:t>
            </a:r>
            <a:r>
              <a:rPr lang="de-DE" sz="2400" kern="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9" name="Rechteck 28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2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1"/>
      <p:bldP spid="44" grpId="0" animBg="1"/>
      <p:bldP spid="45" grpId="0"/>
      <p:bldP spid="46" grpId="0" uiExpand="1" build="p"/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https://cdn.eso.org/images/screen/eso1030a.jpg"/>
          <p:cNvPicPr>
            <a:picLocks noChangeAspect="1" noChangeArrowheads="1"/>
          </p:cNvPicPr>
          <p:nvPr/>
        </p:nvPicPr>
        <p:blipFill>
          <a:blip r:embed="rId2" cstate="print"/>
          <a:srcRect r="65171"/>
          <a:stretch>
            <a:fillRect/>
          </a:stretch>
        </p:blipFill>
        <p:spPr bwMode="auto">
          <a:xfrm>
            <a:off x="400125" y="2364831"/>
            <a:ext cx="4246305" cy="4124326"/>
          </a:xfrm>
          <a:prstGeom prst="rect">
            <a:avLst/>
          </a:prstGeom>
          <a:noFill/>
        </p:spPr>
      </p:pic>
      <p:pic>
        <p:nvPicPr>
          <p:cNvPr id="17" name="Picture 6" descr="https://cdn.eso.org/images/screen/eso1030a.jpg"/>
          <p:cNvPicPr>
            <a:picLocks noChangeAspect="1" noChangeArrowheads="1"/>
          </p:cNvPicPr>
          <p:nvPr/>
        </p:nvPicPr>
        <p:blipFill>
          <a:blip r:embed="rId2" cstate="print"/>
          <a:srcRect l="34973" r="32409"/>
          <a:stretch>
            <a:fillRect/>
          </a:stretch>
        </p:blipFill>
        <p:spPr bwMode="auto">
          <a:xfrm>
            <a:off x="670817" y="2357981"/>
            <a:ext cx="3976577" cy="4124326"/>
          </a:xfrm>
          <a:prstGeom prst="rect">
            <a:avLst/>
          </a:prstGeom>
          <a:noFill/>
        </p:spPr>
      </p:pic>
      <p:pic>
        <p:nvPicPr>
          <p:cNvPr id="18" name="Picture 6" descr="https://cdn.eso.org/images/screen/eso1030a.jpg"/>
          <p:cNvPicPr>
            <a:picLocks noChangeAspect="1" noChangeArrowheads="1"/>
          </p:cNvPicPr>
          <p:nvPr/>
        </p:nvPicPr>
        <p:blipFill>
          <a:blip r:embed="rId2" cstate="print"/>
          <a:srcRect l="67561" r="686"/>
          <a:stretch>
            <a:fillRect/>
          </a:stretch>
        </p:blipFill>
        <p:spPr bwMode="auto">
          <a:xfrm>
            <a:off x="669612" y="2371917"/>
            <a:ext cx="3871217" cy="4124326"/>
          </a:xfrm>
          <a:prstGeom prst="rect">
            <a:avLst/>
          </a:prstGeom>
          <a:noFill/>
        </p:spPr>
      </p:pic>
      <p:sp>
        <p:nvSpPr>
          <p:cNvPr id="24" name="Rechteck 23"/>
          <p:cNvSpPr/>
          <p:nvPr/>
        </p:nvSpPr>
        <p:spPr>
          <a:xfrm>
            <a:off x="7355395" y="6931790"/>
            <a:ext cx="2725230" cy="276981"/>
          </a:xfrm>
          <a:prstGeom prst="rect">
            <a:avLst/>
          </a:prstGeom>
        </p:spPr>
        <p:txBody>
          <a:bodyPr wrap="square" lIns="91420" tIns="45711" rIns="91420" bIns="45711">
            <a:sp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Bilder: ESO/P. </a:t>
            </a:r>
            <a:r>
              <a:rPr lang="de-DE" sz="1200" dirty="0" err="1">
                <a:solidFill>
                  <a:schemeClr val="bg1"/>
                </a:solidFill>
              </a:rPr>
              <a:t>Crowther</a:t>
            </a:r>
            <a:r>
              <a:rPr lang="de-DE" sz="1200" dirty="0">
                <a:solidFill>
                  <a:schemeClr val="bg1"/>
                </a:solidFill>
              </a:rPr>
              <a:t>/C.J. Evans</a:t>
            </a:r>
          </a:p>
        </p:txBody>
      </p:sp>
      <p:sp>
        <p:nvSpPr>
          <p:cNvPr id="26" name="Inhaltsplatzhalter 2"/>
          <p:cNvSpPr txBox="1">
            <a:spLocks/>
          </p:cNvSpPr>
          <p:nvPr/>
        </p:nvSpPr>
        <p:spPr bwMode="auto">
          <a:xfrm>
            <a:off x="340728" y="711392"/>
            <a:ext cx="9374773" cy="155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100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Massereiche Sterne ( &gt; 8 M</a:t>
            </a:r>
            <a:r>
              <a:rPr lang="de-DE" sz="24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400" kern="0" dirty="0">
                <a:solidFill>
                  <a:srgbClr val="FFFFFF"/>
                </a:solidFill>
              </a:rPr>
              <a:t> ):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Wie groß die massereichsten Sterne </a:t>
            </a:r>
            <a:r>
              <a:rPr lang="de-DE" sz="2000" kern="0">
                <a:solidFill>
                  <a:srgbClr val="FFFFFF"/>
                </a:solidFill>
              </a:rPr>
              <a:t>sein können, </a:t>
            </a:r>
            <a:r>
              <a:rPr lang="de-DE" sz="2000" kern="0" dirty="0">
                <a:solidFill>
                  <a:srgbClr val="FFFFFF"/>
                </a:solidFill>
              </a:rPr>
              <a:t>ist genauso wenig klar, wie derart beobachtete Objekte entstehen und stabil sein können:</a:t>
            </a:r>
          </a:p>
        </p:txBody>
      </p:sp>
      <p:sp>
        <p:nvSpPr>
          <p:cNvPr id="16" name="Rechteck 15"/>
          <p:cNvSpPr/>
          <p:nvPr/>
        </p:nvSpPr>
        <p:spPr>
          <a:xfrm>
            <a:off x="4769428" y="3552251"/>
            <a:ext cx="5103379" cy="1862030"/>
          </a:xfrm>
          <a:prstGeom prst="rect">
            <a:avLst/>
          </a:prstGeom>
        </p:spPr>
        <p:txBody>
          <a:bodyPr wrap="square" lIns="91420" tIns="45711" rIns="91420" bIns="45711">
            <a:spAutoFit/>
          </a:bodyPr>
          <a:lstStyle/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</a:rPr>
              <a:t>Große Magellansche Wolke:</a:t>
            </a:r>
          </a:p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</a:rPr>
              <a:t>Sternhaufen R136 im Tarantelnebel:</a:t>
            </a:r>
          </a:p>
          <a:p>
            <a:pPr>
              <a:spcAft>
                <a:spcPts val="600"/>
              </a:spcAft>
            </a:pPr>
            <a:r>
              <a:rPr lang="de-DE" sz="2000" dirty="0">
                <a:solidFill>
                  <a:schemeClr val="bg1"/>
                </a:solidFill>
              </a:rPr>
              <a:t>Neun stellare Riesen mit mehr als 100 M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000" dirty="0">
                <a:solidFill>
                  <a:schemeClr val="bg1"/>
                </a:solidFill>
                <a:sym typeface="Wingdings 2"/>
              </a:rPr>
              <a:t>.</a:t>
            </a:r>
          </a:p>
          <a:p>
            <a:r>
              <a:rPr lang="de-DE" sz="2000" dirty="0">
                <a:solidFill>
                  <a:schemeClr val="bg1"/>
                </a:solidFill>
                <a:sym typeface="Wingdings 2"/>
              </a:rPr>
              <a:t>T ~ 40 000 K,  L ~ 10</a:t>
            </a:r>
            <a:r>
              <a:rPr lang="de-DE" sz="2000" baseline="30000" dirty="0">
                <a:solidFill>
                  <a:schemeClr val="bg1"/>
                </a:solidFill>
                <a:sym typeface="Wingdings 2"/>
              </a:rPr>
              <a:t>6</a:t>
            </a:r>
            <a:r>
              <a:rPr lang="de-DE" sz="2000" dirty="0">
                <a:solidFill>
                  <a:schemeClr val="bg1"/>
                </a:solidFill>
                <a:sym typeface="Wingdings 2"/>
              </a:rPr>
              <a:t> </a:t>
            </a:r>
            <a:r>
              <a:rPr lang="de-DE" sz="2000" dirty="0">
                <a:solidFill>
                  <a:schemeClr val="bg1"/>
                </a:solidFill>
              </a:rPr>
              <a:t>L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endParaRPr lang="de-DE" sz="2000" dirty="0">
              <a:solidFill>
                <a:schemeClr val="bg1"/>
              </a:solidFill>
              <a:sym typeface="Wingdings 2"/>
            </a:endParaRPr>
          </a:p>
          <a:p>
            <a:endParaRPr lang="de-DE" sz="2000" dirty="0">
              <a:solidFill>
                <a:schemeClr val="bg1"/>
              </a:solidFill>
              <a:sym typeface="Wingdings 2"/>
            </a:endParaRPr>
          </a:p>
        </p:txBody>
      </p:sp>
      <p:sp>
        <p:nvSpPr>
          <p:cNvPr id="19" name="Rechteck 18"/>
          <p:cNvSpPr/>
          <p:nvPr/>
        </p:nvSpPr>
        <p:spPr bwMode="auto">
          <a:xfrm>
            <a:off x="4457702" y="2431481"/>
            <a:ext cx="322118" cy="3917372"/>
          </a:xfrm>
          <a:prstGeom prst="rect">
            <a:avLst/>
          </a:pr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20" tIns="45711" rIns="91420" bIns="45711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de-DE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6" grpId="0" uiExpand="1" build="p"/>
      <p:bldP spid="16" grpId="0" uiExpand="1" build="p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1396532" y="5856630"/>
            <a:ext cx="870406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FFFF23"/>
                </a:solidFill>
              </a:rPr>
              <a:t>Sonne</a:t>
            </a:r>
            <a:endParaRPr lang="de-DE" dirty="0"/>
          </a:p>
        </p:txBody>
      </p:sp>
      <p:sp>
        <p:nvSpPr>
          <p:cNvPr id="5" name="Ellipse 4"/>
          <p:cNvSpPr/>
          <p:nvPr/>
        </p:nvSpPr>
        <p:spPr bwMode="auto">
          <a:xfrm>
            <a:off x="1737389" y="5555086"/>
            <a:ext cx="198438" cy="198417"/>
          </a:xfrm>
          <a:prstGeom prst="ellipse">
            <a:avLst/>
          </a:prstGeom>
          <a:gradFill flip="none" rotWithShape="1">
            <a:gsLst>
              <a:gs pos="100000">
                <a:srgbClr val="FF0000"/>
              </a:gs>
              <a:gs pos="49000">
                <a:srgbClr val="FFFF23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numCol="1" rtlCol="0" anchor="ctr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latin typeface="Arial" charset="0"/>
            </a:endParaRPr>
          </a:p>
        </p:txBody>
      </p:sp>
      <p:sp>
        <p:nvSpPr>
          <p:cNvPr id="6" name="Ellipse 5"/>
          <p:cNvSpPr/>
          <p:nvPr/>
        </p:nvSpPr>
        <p:spPr bwMode="auto">
          <a:xfrm>
            <a:off x="2870874" y="5390670"/>
            <a:ext cx="357188" cy="357150"/>
          </a:xfrm>
          <a:prstGeom prst="ellipse">
            <a:avLst/>
          </a:prstGeom>
          <a:gradFill flip="none" rotWithShape="1">
            <a:gsLst>
              <a:gs pos="72000">
                <a:srgbClr val="FFFFB1"/>
              </a:gs>
              <a:gs pos="26000">
                <a:schemeClr val="bg1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numCol="1" rtlCol="0" anchor="ctr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latin typeface="Arial" charset="0"/>
            </a:endParaRPr>
          </a:p>
        </p:txBody>
      </p:sp>
      <p:sp>
        <p:nvSpPr>
          <p:cNvPr id="8" name="Ellipse 7"/>
          <p:cNvSpPr>
            <a:spLocks noChangeAspect="1"/>
          </p:cNvSpPr>
          <p:nvPr/>
        </p:nvSpPr>
        <p:spPr bwMode="auto">
          <a:xfrm>
            <a:off x="3948411" y="4200746"/>
            <a:ext cx="1547813" cy="1547650"/>
          </a:xfrm>
          <a:prstGeom prst="ellipse">
            <a:avLst/>
          </a:prstGeom>
          <a:gradFill flip="none" rotWithShape="1">
            <a:gsLst>
              <a:gs pos="12000">
                <a:schemeClr val="bg1"/>
              </a:gs>
              <a:gs pos="67000">
                <a:srgbClr val="66CCFF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numCol="1" rtlCol="0" anchor="ctr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latin typeface="Arial" charset="0"/>
            </a:endParaRPr>
          </a:p>
        </p:txBody>
      </p:sp>
      <p:sp>
        <p:nvSpPr>
          <p:cNvPr id="19" name="Ellipse 18"/>
          <p:cNvSpPr>
            <a:spLocks noChangeAspect="1"/>
          </p:cNvSpPr>
          <p:nvPr/>
        </p:nvSpPr>
        <p:spPr bwMode="auto">
          <a:xfrm>
            <a:off x="718803" y="5724341"/>
            <a:ext cx="27781" cy="27778"/>
          </a:xfrm>
          <a:prstGeom prst="ellipse">
            <a:avLst/>
          </a:prstGeom>
          <a:gradFill>
            <a:gsLst>
              <a:gs pos="100000">
                <a:srgbClr val="C00000"/>
              </a:gs>
              <a:gs pos="49000">
                <a:srgbClr val="FF9900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numCol="1" rtlCol="0" anchor="ctr" anchorCtr="0" compatLnSpc="1">
            <a:prstTxWarp prst="textNoShape">
              <a:avLst/>
            </a:prstTxWarp>
          </a:bodyPr>
          <a:lstStyle/>
          <a:p>
            <a:pPr algn="ctr" defTabSz="1007943" fontAlgn="base">
              <a:spcBef>
                <a:spcPct val="0"/>
              </a:spcBef>
              <a:spcAft>
                <a:spcPct val="0"/>
              </a:spcAft>
            </a:pPr>
            <a:endParaRPr lang="de-DE" sz="2000" dirty="0">
              <a:latin typeface="Arial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2658234" y="5825457"/>
            <a:ext cx="780638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Sirius</a:t>
            </a:r>
          </a:p>
        </p:txBody>
      </p:sp>
      <p:sp>
        <p:nvSpPr>
          <p:cNvPr id="22" name="Rechteck 21"/>
          <p:cNvSpPr/>
          <p:nvPr/>
        </p:nvSpPr>
        <p:spPr>
          <a:xfrm>
            <a:off x="4334494" y="5862411"/>
            <a:ext cx="780638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00B0F0"/>
                </a:solidFill>
              </a:rPr>
              <a:t>Spica</a:t>
            </a:r>
          </a:p>
        </p:txBody>
      </p:sp>
      <p:sp>
        <p:nvSpPr>
          <p:cNvPr id="25" name="Rechteck 24"/>
          <p:cNvSpPr/>
          <p:nvPr/>
        </p:nvSpPr>
        <p:spPr>
          <a:xfrm>
            <a:off x="278323" y="4573306"/>
            <a:ext cx="1103668" cy="655776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Proxima</a:t>
            </a:r>
          </a:p>
          <a:p>
            <a:r>
              <a:rPr lang="de-DE" dirty="0">
                <a:solidFill>
                  <a:srgbClr val="FF0000"/>
                </a:solidFill>
              </a:rPr>
              <a:t>Centauri</a:t>
            </a:r>
          </a:p>
        </p:txBody>
      </p:sp>
      <p:cxnSp>
        <p:nvCxnSpPr>
          <p:cNvPr id="27" name="Gerade Verbindung mit Pfeil 26"/>
          <p:cNvCxnSpPr>
            <a:stCxn id="25" idx="2"/>
          </p:cNvCxnSpPr>
          <p:nvPr/>
        </p:nvCxnSpPr>
        <p:spPr bwMode="auto">
          <a:xfrm flipH="1">
            <a:off x="761213" y="5229082"/>
            <a:ext cx="68944" cy="413960"/>
          </a:xfrm>
          <a:prstGeom prst="straightConnector1">
            <a:avLst/>
          </a:prstGeom>
          <a:solidFill>
            <a:srgbClr val="000000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1" name="Rechteck 30"/>
          <p:cNvSpPr/>
          <p:nvPr/>
        </p:nvSpPr>
        <p:spPr>
          <a:xfrm>
            <a:off x="1586598" y="6507798"/>
            <a:ext cx="512369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FFFF23"/>
                </a:solidFill>
              </a:rPr>
              <a:t>R</a:t>
            </a:r>
            <a:r>
              <a:rPr lang="de-DE" b="1" baseline="-25000" dirty="0">
                <a:solidFill>
                  <a:srgbClr val="FFFF23"/>
                </a:solidFill>
                <a:sym typeface="Wingdings 2"/>
              </a:rPr>
              <a:t></a:t>
            </a:r>
            <a:endParaRPr lang="de-DE" b="1" baseline="-25000" dirty="0"/>
          </a:p>
        </p:txBody>
      </p:sp>
      <p:sp>
        <p:nvSpPr>
          <p:cNvPr id="32" name="Rechteck 31"/>
          <p:cNvSpPr/>
          <p:nvPr/>
        </p:nvSpPr>
        <p:spPr>
          <a:xfrm>
            <a:off x="2513193" y="6497407"/>
            <a:ext cx="1134902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R = 2 R</a:t>
            </a:r>
            <a:r>
              <a:rPr lang="de-DE" b="1" baseline="-25000" dirty="0">
                <a:solidFill>
                  <a:schemeClr val="bg1"/>
                </a:solidFill>
                <a:sym typeface="Wingdings 2"/>
              </a:rPr>
              <a:t>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4112818" y="6513579"/>
            <a:ext cx="1327262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00B0F0"/>
                </a:solidFill>
              </a:rPr>
              <a:t>R = 7,8 R</a:t>
            </a:r>
            <a:r>
              <a:rPr lang="de-DE" b="1" baseline="-25000" dirty="0">
                <a:solidFill>
                  <a:srgbClr val="00B0F0"/>
                </a:solidFill>
                <a:sym typeface="Wingdings 2"/>
              </a:rPr>
              <a:t>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-13913" y="6509086"/>
            <a:ext cx="1453921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pPr algn="ctr"/>
            <a:r>
              <a:rPr lang="de-DE" dirty="0">
                <a:solidFill>
                  <a:srgbClr val="FF0000"/>
                </a:solidFill>
              </a:rPr>
              <a:t>R = 0,15</a:t>
            </a:r>
            <a:r>
              <a:rPr lang="de-DE" dirty="0">
                <a:solidFill>
                  <a:srgbClr val="FFFF23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R</a:t>
            </a:r>
            <a:r>
              <a:rPr lang="de-DE" b="1" baseline="-25000" dirty="0">
                <a:solidFill>
                  <a:srgbClr val="FF0000"/>
                </a:solidFill>
                <a:sym typeface="Wingdings 2"/>
              </a:rPr>
              <a:t></a:t>
            </a:r>
            <a:endParaRPr lang="de-DE" b="1" baseline="-25000" dirty="0">
              <a:solidFill>
                <a:srgbClr val="FF0000"/>
              </a:solidFill>
            </a:endParaRPr>
          </a:p>
        </p:txBody>
      </p:sp>
      <p:sp>
        <p:nvSpPr>
          <p:cNvPr id="40" name="Ellipse 39"/>
          <p:cNvSpPr>
            <a:spLocks noChangeAspect="1"/>
          </p:cNvSpPr>
          <p:nvPr/>
        </p:nvSpPr>
        <p:spPr bwMode="auto">
          <a:xfrm>
            <a:off x="5637782" y="1460823"/>
            <a:ext cx="4320000" cy="4320000"/>
          </a:xfrm>
          <a:prstGeom prst="ellipse">
            <a:avLst/>
          </a:prstGeom>
          <a:gradFill flip="none" rotWithShape="1">
            <a:gsLst>
              <a:gs pos="73000">
                <a:srgbClr val="0070C0"/>
              </a:gs>
              <a:gs pos="48000">
                <a:srgbClr val="00B0F0"/>
              </a:gs>
              <a:gs pos="17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Rechteck 40"/>
          <p:cNvSpPr/>
          <p:nvPr/>
        </p:nvSpPr>
        <p:spPr>
          <a:xfrm>
            <a:off x="7339606" y="5858949"/>
            <a:ext cx="960174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Alnilam</a:t>
            </a:r>
          </a:p>
        </p:txBody>
      </p:sp>
      <p:sp>
        <p:nvSpPr>
          <p:cNvPr id="42" name="Rechteck 41"/>
          <p:cNvSpPr/>
          <p:nvPr/>
        </p:nvSpPr>
        <p:spPr>
          <a:xfrm>
            <a:off x="7253013" y="6510117"/>
            <a:ext cx="1274462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R = 26 R</a:t>
            </a:r>
            <a:r>
              <a:rPr lang="de-DE" b="1" baseline="-25000" dirty="0">
                <a:solidFill>
                  <a:srgbClr val="0070C0"/>
                </a:solidFill>
                <a:sym typeface="Wingdings 2"/>
              </a:rPr>
              <a:t>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1583133" y="6151039"/>
            <a:ext cx="588570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FFFF23"/>
                </a:solidFill>
              </a:rPr>
              <a:t>M</a:t>
            </a:r>
            <a:r>
              <a:rPr lang="de-DE" b="1" baseline="-25000" dirty="0">
                <a:solidFill>
                  <a:srgbClr val="FFFF23"/>
                </a:solidFill>
                <a:sym typeface="Wingdings 2"/>
              </a:rPr>
              <a:t></a:t>
            </a:r>
            <a:endParaRPr lang="de-DE" b="1" baseline="-25000" dirty="0"/>
          </a:p>
        </p:txBody>
      </p:sp>
      <p:sp>
        <p:nvSpPr>
          <p:cNvPr id="44" name="Rechteck 43"/>
          <p:cNvSpPr/>
          <p:nvPr/>
        </p:nvSpPr>
        <p:spPr>
          <a:xfrm>
            <a:off x="2465131" y="6140648"/>
            <a:ext cx="1373446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M = 2,1 M</a:t>
            </a:r>
            <a:r>
              <a:rPr lang="de-DE" b="1" baseline="-25000" dirty="0">
                <a:solidFill>
                  <a:schemeClr val="bg1"/>
                </a:solidFill>
                <a:sym typeface="Wingdings 2"/>
              </a:rPr>
              <a:t>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45" name="Rechteck 44"/>
          <p:cNvSpPr/>
          <p:nvPr/>
        </p:nvSpPr>
        <p:spPr>
          <a:xfrm>
            <a:off x="4119744" y="6156820"/>
            <a:ext cx="1297318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00B0F0"/>
                </a:solidFill>
              </a:rPr>
              <a:t>M = 11 M</a:t>
            </a:r>
            <a:r>
              <a:rPr lang="de-DE" b="1" baseline="-25000" dirty="0">
                <a:solidFill>
                  <a:srgbClr val="00B0F0"/>
                </a:solidFill>
                <a:sym typeface="Wingdings 2"/>
              </a:rPr>
              <a:t>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47" name="Rechteck 46"/>
          <p:cNvSpPr/>
          <p:nvPr/>
        </p:nvSpPr>
        <p:spPr>
          <a:xfrm>
            <a:off x="-20783" y="6152327"/>
            <a:ext cx="1498890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FF0000"/>
                </a:solidFill>
              </a:rPr>
              <a:t>M = 0,12</a:t>
            </a:r>
            <a:r>
              <a:rPr lang="de-DE" dirty="0">
                <a:solidFill>
                  <a:srgbClr val="FFFF23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M</a:t>
            </a:r>
            <a:r>
              <a:rPr lang="de-DE" b="1" baseline="-25000" dirty="0">
                <a:solidFill>
                  <a:srgbClr val="FF0000"/>
                </a:solidFill>
                <a:sym typeface="Wingdings 2"/>
              </a:rPr>
              <a:t></a:t>
            </a:r>
            <a:endParaRPr lang="de-DE" b="1" baseline="-25000" dirty="0">
              <a:solidFill>
                <a:srgbClr val="FF0000"/>
              </a:solidFill>
            </a:endParaRPr>
          </a:p>
        </p:txBody>
      </p:sp>
      <p:sp>
        <p:nvSpPr>
          <p:cNvPr id="48" name="Rechteck 47"/>
          <p:cNvSpPr/>
          <p:nvPr/>
        </p:nvSpPr>
        <p:spPr>
          <a:xfrm>
            <a:off x="7249548" y="6153358"/>
            <a:ext cx="1312570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M = 40 M</a:t>
            </a:r>
            <a:r>
              <a:rPr lang="de-DE" b="1" baseline="-25000" dirty="0">
                <a:solidFill>
                  <a:srgbClr val="0070C0"/>
                </a:solidFill>
                <a:sym typeface="Wingdings 2"/>
              </a:rPr>
              <a:t>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8" name="Rechteck 37"/>
          <p:cNvSpPr/>
          <p:nvPr/>
        </p:nvSpPr>
        <p:spPr>
          <a:xfrm>
            <a:off x="1375924" y="6836845"/>
            <a:ext cx="928256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FFFF23"/>
                </a:solidFill>
              </a:rPr>
              <a:t>5700 K</a:t>
            </a:r>
            <a:endParaRPr lang="de-DE" b="1" baseline="-25000" dirty="0"/>
          </a:p>
        </p:txBody>
      </p:sp>
      <p:sp>
        <p:nvSpPr>
          <p:cNvPr id="39" name="Rechteck 38"/>
          <p:cNvSpPr/>
          <p:nvPr/>
        </p:nvSpPr>
        <p:spPr>
          <a:xfrm>
            <a:off x="2606280" y="6826454"/>
            <a:ext cx="934526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9940 K</a:t>
            </a:r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49" name="Rechteck 48"/>
          <p:cNvSpPr/>
          <p:nvPr/>
        </p:nvSpPr>
        <p:spPr>
          <a:xfrm>
            <a:off x="4163903" y="6842626"/>
            <a:ext cx="1126886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r>
              <a:rPr lang="de-DE" dirty="0">
                <a:solidFill>
                  <a:srgbClr val="00B0F0"/>
                </a:solidFill>
              </a:rPr>
              <a:t>22 400 K</a:t>
            </a:r>
            <a:endParaRPr lang="de-DE" b="1" dirty="0">
              <a:solidFill>
                <a:srgbClr val="00B0F0"/>
              </a:solidFill>
            </a:endParaRPr>
          </a:p>
        </p:txBody>
      </p:sp>
      <p:sp>
        <p:nvSpPr>
          <p:cNvPr id="51" name="Rechteck 50"/>
          <p:cNvSpPr/>
          <p:nvPr/>
        </p:nvSpPr>
        <p:spPr>
          <a:xfrm>
            <a:off x="261297" y="6838133"/>
            <a:ext cx="934526" cy="378777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de-DE" dirty="0">
                <a:solidFill>
                  <a:srgbClr val="FF0000"/>
                </a:solidFill>
              </a:rPr>
              <a:t>3000 K</a:t>
            </a:r>
            <a:endParaRPr lang="de-DE" b="1" baseline="-25000" dirty="0">
              <a:solidFill>
                <a:srgbClr val="FF0000"/>
              </a:solidFill>
            </a:endParaRPr>
          </a:p>
        </p:txBody>
      </p:sp>
      <p:sp>
        <p:nvSpPr>
          <p:cNvPr id="52" name="Rechteck 51"/>
          <p:cNvSpPr/>
          <p:nvPr/>
        </p:nvSpPr>
        <p:spPr>
          <a:xfrm>
            <a:off x="7331799" y="6839164"/>
            <a:ext cx="1135926" cy="378777"/>
          </a:xfrm>
          <a:prstGeom prst="rect">
            <a:avLst/>
          </a:prstGeom>
        </p:spPr>
        <p:txBody>
          <a:bodyPr wrap="square" lIns="100794" tIns="50397" rIns="100794" bIns="50397">
            <a:spAutoFit/>
          </a:bodyPr>
          <a:lstStyle/>
          <a:p>
            <a:r>
              <a:rPr lang="de-DE" dirty="0">
                <a:solidFill>
                  <a:srgbClr val="0070C0"/>
                </a:solidFill>
              </a:rPr>
              <a:t>25 000 K</a:t>
            </a:r>
            <a:endParaRPr lang="de-DE" b="1" dirty="0">
              <a:solidFill>
                <a:srgbClr val="0070C0"/>
              </a:solidFill>
            </a:endParaRPr>
          </a:p>
        </p:txBody>
      </p:sp>
      <p:sp>
        <p:nvSpPr>
          <p:cNvPr id="30" name="Inhaltsplatzhalter 2"/>
          <p:cNvSpPr txBox="1">
            <a:spLocks/>
          </p:cNvSpPr>
          <p:nvPr/>
        </p:nvSpPr>
        <p:spPr bwMode="auto">
          <a:xfrm>
            <a:off x="340728" y="711392"/>
            <a:ext cx="9374773" cy="155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ts val="60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Maßstäbliche Darstellung einiger</a:t>
            </a:r>
          </a:p>
          <a:p>
            <a:pPr fontAlgn="base">
              <a:spcBef>
                <a:spcPct val="0"/>
              </a:spcBef>
              <a:spcAft>
                <a:spcPts val="100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Hauptreihensterne:</a:t>
            </a:r>
            <a:endParaRPr lang="de-DE" sz="2000" kern="0" dirty="0">
              <a:solidFill>
                <a:srgbClr val="FFFFFF"/>
              </a:solidFill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8" grpId="0" animBg="1"/>
      <p:bldP spid="19" grpId="0" animBg="1"/>
      <p:bldP spid="21" grpId="0"/>
      <p:bldP spid="22" grpId="0"/>
      <p:bldP spid="25" grpId="0"/>
      <p:bldP spid="31" grpId="0"/>
      <p:bldP spid="32" grpId="0"/>
      <p:bldP spid="33" grpId="0"/>
      <p:bldP spid="35" grpId="0"/>
      <p:bldP spid="40" grpId="0" animBg="1"/>
      <p:bldP spid="41" grpId="0"/>
      <p:bldP spid="42" grpId="0"/>
      <p:bldP spid="43" grpId="0"/>
      <p:bldP spid="44" grpId="0"/>
      <p:bldP spid="45" grpId="0"/>
      <p:bldP spid="47" grpId="0"/>
      <p:bldP spid="48" grpId="0"/>
      <p:bldP spid="38" grpId="0"/>
      <p:bldP spid="39" grpId="0"/>
      <p:bldP spid="49" grpId="0"/>
      <p:bldP spid="51" grpId="0"/>
      <p:bldP spid="52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3" name="Gruppieren 322"/>
          <p:cNvGrpSpPr>
            <a:grpSpLocks noChangeAspect="1"/>
          </p:cNvGrpSpPr>
          <p:nvPr/>
        </p:nvGrpSpPr>
        <p:grpSpPr>
          <a:xfrm>
            <a:off x="1278761" y="1849587"/>
            <a:ext cx="7061005" cy="5029198"/>
            <a:chOff x="1739732" y="2803909"/>
            <a:chExt cx="6039601" cy="4301703"/>
          </a:xfrm>
        </p:grpSpPr>
        <p:grpSp>
          <p:nvGrpSpPr>
            <p:cNvPr id="6" name="Gruppieren 339"/>
            <p:cNvGrpSpPr/>
            <p:nvPr/>
          </p:nvGrpSpPr>
          <p:grpSpPr>
            <a:xfrm>
              <a:off x="1739732" y="2803909"/>
              <a:ext cx="6039601" cy="4301703"/>
              <a:chOff x="1739731" y="2990947"/>
              <a:chExt cx="6039601" cy="4301703"/>
            </a:xfrm>
          </p:grpSpPr>
          <p:sp>
            <p:nvSpPr>
              <p:cNvPr id="80" name="Text Box 4"/>
              <p:cNvSpPr txBox="1">
                <a:spLocks noChangeArrowheads="1"/>
              </p:cNvSpPr>
              <p:nvPr/>
            </p:nvSpPr>
            <p:spPr bwMode="auto">
              <a:xfrm>
                <a:off x="1739731" y="4667576"/>
                <a:ext cx="577440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de-DE" dirty="0">
                    <a:solidFill>
                      <a:schemeClr val="bg1"/>
                    </a:solidFill>
                  </a:rPr>
                  <a:t>L</a:t>
                </a:r>
                <a:r>
                  <a:rPr lang="de-DE" baseline="-25000" dirty="0">
                    <a:solidFill>
                      <a:schemeClr val="bg1"/>
                    </a:solidFill>
                    <a:sym typeface="Wingdings 2"/>
                  </a:rPr>
                  <a:t></a:t>
                </a:r>
                <a:endParaRPr lang="de-DE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1" name="Line 6"/>
              <p:cNvSpPr>
                <a:spLocks noChangeShapeType="1"/>
              </p:cNvSpPr>
              <p:nvPr/>
            </p:nvSpPr>
            <p:spPr bwMode="auto">
              <a:xfrm flipH="1">
                <a:off x="2966216" y="6630933"/>
                <a:ext cx="4813116" cy="0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none" w="med" len="lg"/>
              </a:ln>
            </p:spPr>
            <p:txBody>
              <a:bodyPr lIns="100794" tIns="50397" rIns="100794" bIns="50397"/>
              <a:lstStyle/>
              <a:p>
                <a:endParaRPr lang="de-DE" sz="8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2" name="Text Box 7"/>
              <p:cNvSpPr txBox="1">
                <a:spLocks noChangeArrowheads="1"/>
              </p:cNvSpPr>
              <p:nvPr/>
            </p:nvSpPr>
            <p:spPr bwMode="auto">
              <a:xfrm>
                <a:off x="3927164" y="6909044"/>
                <a:ext cx="3533508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Spektralklasse (Temperatur)</a:t>
                </a:r>
              </a:p>
            </p:txBody>
          </p:sp>
          <p:cxnSp>
            <p:nvCxnSpPr>
              <p:cNvPr id="83" name="Gerade Verbindung 82"/>
              <p:cNvCxnSpPr/>
              <p:nvPr/>
            </p:nvCxnSpPr>
            <p:spPr bwMode="auto">
              <a:xfrm>
                <a:off x="3501007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4" name="Gerade Verbindung 83"/>
              <p:cNvCxnSpPr/>
              <p:nvPr/>
            </p:nvCxnSpPr>
            <p:spPr bwMode="auto">
              <a:xfrm>
                <a:off x="4035798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5" name="Gerade Verbindung 84"/>
              <p:cNvCxnSpPr/>
              <p:nvPr/>
            </p:nvCxnSpPr>
            <p:spPr bwMode="auto">
              <a:xfrm>
                <a:off x="4570588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6" name="Gerade Verbindung 85"/>
              <p:cNvCxnSpPr/>
              <p:nvPr/>
            </p:nvCxnSpPr>
            <p:spPr bwMode="auto">
              <a:xfrm>
                <a:off x="5105379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7" name="Gerade Verbindung 86"/>
              <p:cNvCxnSpPr/>
              <p:nvPr/>
            </p:nvCxnSpPr>
            <p:spPr bwMode="auto">
              <a:xfrm>
                <a:off x="5640170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8" name="Gerade Verbindung 87"/>
              <p:cNvCxnSpPr/>
              <p:nvPr/>
            </p:nvCxnSpPr>
            <p:spPr bwMode="auto">
              <a:xfrm>
                <a:off x="6709751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9" name="Gerade Verbindung 88"/>
              <p:cNvCxnSpPr/>
              <p:nvPr/>
            </p:nvCxnSpPr>
            <p:spPr bwMode="auto">
              <a:xfrm>
                <a:off x="6174961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90" name="Gerade Verbindung 89"/>
              <p:cNvCxnSpPr/>
              <p:nvPr/>
            </p:nvCxnSpPr>
            <p:spPr bwMode="auto">
              <a:xfrm>
                <a:off x="7244542" y="6630932"/>
                <a:ext cx="0" cy="53474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1" name="Text Box 4"/>
              <p:cNvSpPr txBox="1">
                <a:spLocks noChangeArrowheads="1"/>
              </p:cNvSpPr>
              <p:nvPr/>
            </p:nvSpPr>
            <p:spPr bwMode="auto">
              <a:xfrm>
                <a:off x="3599098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00B0F0"/>
                    </a:solidFill>
                  </a:rPr>
                  <a:t>B</a:t>
                </a:r>
              </a:p>
            </p:txBody>
          </p:sp>
          <p:sp>
            <p:nvSpPr>
              <p:cNvPr id="92" name="Text Box 4"/>
              <p:cNvSpPr txBox="1">
                <a:spLocks noChangeArrowheads="1"/>
              </p:cNvSpPr>
              <p:nvPr/>
            </p:nvSpPr>
            <p:spPr bwMode="auto">
              <a:xfrm>
                <a:off x="3085088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0070C0"/>
                    </a:solidFill>
                  </a:rPr>
                  <a:t>O</a:t>
                </a:r>
              </a:p>
            </p:txBody>
          </p:sp>
          <p:sp>
            <p:nvSpPr>
              <p:cNvPr id="93" name="Text Box 4"/>
              <p:cNvSpPr txBox="1">
                <a:spLocks noChangeArrowheads="1"/>
              </p:cNvSpPr>
              <p:nvPr/>
            </p:nvSpPr>
            <p:spPr bwMode="auto">
              <a:xfrm>
                <a:off x="5727870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C000"/>
                    </a:solidFill>
                  </a:rPr>
                  <a:t>K</a:t>
                </a:r>
              </a:p>
            </p:txBody>
          </p:sp>
          <p:sp>
            <p:nvSpPr>
              <p:cNvPr id="94" name="Text Box 4"/>
              <p:cNvSpPr txBox="1">
                <a:spLocks noChangeArrowheads="1"/>
              </p:cNvSpPr>
              <p:nvPr/>
            </p:nvSpPr>
            <p:spPr bwMode="auto">
              <a:xfrm>
                <a:off x="4123498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A</a:t>
                </a:r>
              </a:p>
            </p:txBody>
          </p:sp>
          <p:sp>
            <p:nvSpPr>
              <p:cNvPr id="95" name="Text Box 4"/>
              <p:cNvSpPr txBox="1">
                <a:spLocks noChangeArrowheads="1"/>
              </p:cNvSpPr>
              <p:nvPr/>
            </p:nvSpPr>
            <p:spPr bwMode="auto">
              <a:xfrm>
                <a:off x="6273054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C00000"/>
                    </a:solidFill>
                  </a:rPr>
                  <a:t>M</a:t>
                </a:r>
              </a:p>
            </p:txBody>
          </p:sp>
          <p:sp>
            <p:nvSpPr>
              <p:cNvPr id="96" name="Text Box 4"/>
              <p:cNvSpPr txBox="1">
                <a:spLocks noChangeArrowheads="1"/>
              </p:cNvSpPr>
              <p:nvPr/>
            </p:nvSpPr>
            <p:spPr bwMode="auto">
              <a:xfrm>
                <a:off x="4679071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66"/>
                    </a:solidFill>
                  </a:rPr>
                  <a:t>F</a:t>
                </a:r>
              </a:p>
            </p:txBody>
          </p:sp>
          <p:sp>
            <p:nvSpPr>
              <p:cNvPr id="97" name="Text Box 4"/>
              <p:cNvSpPr txBox="1">
                <a:spLocks noChangeArrowheads="1"/>
              </p:cNvSpPr>
              <p:nvPr/>
            </p:nvSpPr>
            <p:spPr bwMode="auto">
              <a:xfrm>
                <a:off x="5193079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23"/>
                    </a:solidFill>
                  </a:rPr>
                  <a:t>G</a:t>
                </a:r>
              </a:p>
            </p:txBody>
          </p:sp>
          <p:sp>
            <p:nvSpPr>
              <p:cNvPr id="98" name="Text Box 4"/>
              <p:cNvSpPr txBox="1">
                <a:spLocks noChangeArrowheads="1"/>
              </p:cNvSpPr>
              <p:nvPr/>
            </p:nvSpPr>
            <p:spPr bwMode="auto">
              <a:xfrm>
                <a:off x="7363415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993300"/>
                    </a:solidFill>
                  </a:rPr>
                  <a:t>T</a:t>
                </a:r>
              </a:p>
            </p:txBody>
          </p:sp>
          <p:sp>
            <p:nvSpPr>
              <p:cNvPr id="99" name="Text Box 4"/>
              <p:cNvSpPr txBox="1">
                <a:spLocks noChangeArrowheads="1"/>
              </p:cNvSpPr>
              <p:nvPr/>
            </p:nvSpPr>
            <p:spPr bwMode="auto">
              <a:xfrm>
                <a:off x="6828625" y="6630930"/>
                <a:ext cx="2673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C00000"/>
                    </a:solidFill>
                  </a:rPr>
                  <a:t>L</a:t>
                </a:r>
              </a:p>
            </p:txBody>
          </p:sp>
          <p:sp>
            <p:nvSpPr>
              <p:cNvPr id="100" name="Ellipse 99"/>
              <p:cNvSpPr/>
              <p:nvPr/>
            </p:nvSpPr>
            <p:spPr bwMode="auto">
              <a:xfrm>
                <a:off x="5165931" y="5243870"/>
                <a:ext cx="92251" cy="93566"/>
              </a:xfrm>
              <a:prstGeom prst="ellipse">
                <a:avLst/>
              </a:prstGeom>
              <a:solidFill>
                <a:srgbClr val="FFFF00"/>
              </a:solidFill>
              <a:ln w="381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1" name="Ellipse 100"/>
              <p:cNvSpPr/>
              <p:nvPr/>
            </p:nvSpPr>
            <p:spPr bwMode="auto">
              <a:xfrm>
                <a:off x="3535208" y="4603370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2" name="Ellipse 101"/>
              <p:cNvSpPr/>
              <p:nvPr/>
            </p:nvSpPr>
            <p:spPr bwMode="auto">
              <a:xfrm>
                <a:off x="6371858" y="651083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3" name="Ellipse 102"/>
              <p:cNvSpPr/>
              <p:nvPr/>
            </p:nvSpPr>
            <p:spPr bwMode="auto">
              <a:xfrm>
                <a:off x="4817571" y="5447486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4" name="Ellipse 103"/>
              <p:cNvSpPr/>
              <p:nvPr/>
            </p:nvSpPr>
            <p:spPr bwMode="auto">
              <a:xfrm>
                <a:off x="4009611" y="4632888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5" name="Ellipse 104"/>
              <p:cNvSpPr/>
              <p:nvPr/>
            </p:nvSpPr>
            <p:spPr bwMode="auto">
              <a:xfrm>
                <a:off x="6872771" y="6426796"/>
                <a:ext cx="40104" cy="4010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6" name="Ellipse 105"/>
              <p:cNvSpPr/>
              <p:nvPr/>
            </p:nvSpPr>
            <p:spPr bwMode="auto">
              <a:xfrm>
                <a:off x="3146741" y="3400345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7" name="Ellipse 106"/>
              <p:cNvSpPr/>
              <p:nvPr/>
            </p:nvSpPr>
            <p:spPr bwMode="auto">
              <a:xfrm>
                <a:off x="4449626" y="5129616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8" name="Ellipse 107"/>
              <p:cNvSpPr/>
              <p:nvPr/>
            </p:nvSpPr>
            <p:spPr bwMode="auto">
              <a:xfrm>
                <a:off x="5143599" y="540865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09" name="Ellipse 108"/>
              <p:cNvSpPr/>
              <p:nvPr/>
            </p:nvSpPr>
            <p:spPr bwMode="auto">
              <a:xfrm>
                <a:off x="6060328" y="6111937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0" name="Ellipse 109"/>
              <p:cNvSpPr/>
              <p:nvPr/>
            </p:nvSpPr>
            <p:spPr bwMode="auto">
              <a:xfrm>
                <a:off x="3510938" y="3502310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1" name="Ellipse 110"/>
              <p:cNvSpPr/>
              <p:nvPr/>
            </p:nvSpPr>
            <p:spPr bwMode="auto">
              <a:xfrm>
                <a:off x="5345379" y="5276050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2" name="Ellipse 111"/>
              <p:cNvSpPr/>
              <p:nvPr/>
            </p:nvSpPr>
            <p:spPr bwMode="auto">
              <a:xfrm>
                <a:off x="6177992" y="555729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3" name="Ellipse 112"/>
              <p:cNvSpPr/>
              <p:nvPr/>
            </p:nvSpPr>
            <p:spPr bwMode="auto">
              <a:xfrm>
                <a:off x="6560121" y="6026779"/>
                <a:ext cx="40104" cy="4010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4" name="Ellipse 113"/>
              <p:cNvSpPr/>
              <p:nvPr/>
            </p:nvSpPr>
            <p:spPr bwMode="auto">
              <a:xfrm>
                <a:off x="5644581" y="5319749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5" name="Ellipse 114"/>
              <p:cNvSpPr/>
              <p:nvPr/>
            </p:nvSpPr>
            <p:spPr bwMode="auto">
              <a:xfrm>
                <a:off x="3967167" y="5177517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6" name="Ellipse 115"/>
              <p:cNvSpPr/>
              <p:nvPr/>
            </p:nvSpPr>
            <p:spPr bwMode="auto">
              <a:xfrm>
                <a:off x="3277501" y="3608407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7" name="Ellipse 116"/>
              <p:cNvSpPr/>
              <p:nvPr/>
            </p:nvSpPr>
            <p:spPr bwMode="auto">
              <a:xfrm>
                <a:off x="3422515" y="3682675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8" name="Ellipse 117"/>
              <p:cNvSpPr/>
              <p:nvPr/>
            </p:nvSpPr>
            <p:spPr bwMode="auto">
              <a:xfrm>
                <a:off x="3305797" y="4015111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19" name="Ellipse 118"/>
              <p:cNvSpPr/>
              <p:nvPr/>
            </p:nvSpPr>
            <p:spPr bwMode="auto">
              <a:xfrm>
                <a:off x="3475569" y="3866575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0" name="Ellipse 119"/>
              <p:cNvSpPr/>
              <p:nvPr/>
            </p:nvSpPr>
            <p:spPr bwMode="auto">
              <a:xfrm>
                <a:off x="3464958" y="4107062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1" name="Ellipse 120"/>
              <p:cNvSpPr/>
              <p:nvPr/>
            </p:nvSpPr>
            <p:spPr bwMode="auto">
              <a:xfrm>
                <a:off x="3372998" y="3824137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2" name="Ellipse 121"/>
              <p:cNvSpPr/>
              <p:nvPr/>
            </p:nvSpPr>
            <p:spPr bwMode="auto">
              <a:xfrm>
                <a:off x="3549845" y="4004501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3" name="Ellipse 122"/>
              <p:cNvSpPr/>
              <p:nvPr/>
            </p:nvSpPr>
            <p:spPr bwMode="auto">
              <a:xfrm>
                <a:off x="3418978" y="4252060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4" name="Ellipse 123"/>
              <p:cNvSpPr/>
              <p:nvPr/>
            </p:nvSpPr>
            <p:spPr bwMode="auto">
              <a:xfrm>
                <a:off x="3454347" y="4411205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5" name="Ellipse 124"/>
              <p:cNvSpPr/>
              <p:nvPr/>
            </p:nvSpPr>
            <p:spPr bwMode="auto">
              <a:xfrm>
                <a:off x="3571066" y="4227305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6" name="Ellipse 125"/>
              <p:cNvSpPr/>
              <p:nvPr/>
            </p:nvSpPr>
            <p:spPr bwMode="auto">
              <a:xfrm>
                <a:off x="3723120" y="4707155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7" name="Ellipse 126"/>
              <p:cNvSpPr/>
              <p:nvPr/>
            </p:nvSpPr>
            <p:spPr bwMode="auto">
              <a:xfrm>
                <a:off x="3779710" y="4526791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8" name="Ellipse 127"/>
              <p:cNvSpPr/>
              <p:nvPr/>
            </p:nvSpPr>
            <p:spPr bwMode="auto">
              <a:xfrm>
                <a:off x="3836301" y="4703619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29" name="Ellipse 128"/>
              <p:cNvSpPr/>
              <p:nvPr/>
            </p:nvSpPr>
            <p:spPr bwMode="auto">
              <a:xfrm>
                <a:off x="3825690" y="4993616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0" name="Ellipse 129"/>
              <p:cNvSpPr/>
              <p:nvPr/>
            </p:nvSpPr>
            <p:spPr bwMode="auto">
              <a:xfrm>
                <a:off x="3680677" y="4427768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1" name="Ellipse 130"/>
              <p:cNvSpPr/>
              <p:nvPr/>
            </p:nvSpPr>
            <p:spPr bwMode="auto">
              <a:xfrm>
                <a:off x="3853986" y="4809715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2" name="Ellipse 131"/>
              <p:cNvSpPr/>
              <p:nvPr/>
            </p:nvSpPr>
            <p:spPr bwMode="auto">
              <a:xfrm>
                <a:off x="3712509" y="455508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3" name="Ellipse 132"/>
              <p:cNvSpPr/>
              <p:nvPr/>
            </p:nvSpPr>
            <p:spPr bwMode="auto">
              <a:xfrm>
                <a:off x="3818617" y="4395939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4" name="Ellipse 133"/>
              <p:cNvSpPr/>
              <p:nvPr/>
            </p:nvSpPr>
            <p:spPr bwMode="auto">
              <a:xfrm>
                <a:off x="3910577" y="484154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5" name="Ellipse 134"/>
              <p:cNvSpPr/>
              <p:nvPr/>
            </p:nvSpPr>
            <p:spPr bwMode="auto">
              <a:xfrm>
                <a:off x="3953020" y="4975933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6" name="Ellipse 135"/>
              <p:cNvSpPr/>
              <p:nvPr/>
            </p:nvSpPr>
            <p:spPr bwMode="auto">
              <a:xfrm>
                <a:off x="3938872" y="4678862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7" name="Ellipse 136"/>
              <p:cNvSpPr/>
              <p:nvPr/>
            </p:nvSpPr>
            <p:spPr bwMode="auto">
              <a:xfrm>
                <a:off x="3861059" y="4569230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8" name="Ellipse 137"/>
              <p:cNvSpPr/>
              <p:nvPr/>
            </p:nvSpPr>
            <p:spPr bwMode="auto">
              <a:xfrm>
                <a:off x="3765562" y="4845081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39" name="Ellipse 138"/>
              <p:cNvSpPr/>
              <p:nvPr/>
            </p:nvSpPr>
            <p:spPr bwMode="auto">
              <a:xfrm>
                <a:off x="3924724" y="476020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0" name="Ellipse 139"/>
              <p:cNvSpPr/>
              <p:nvPr/>
            </p:nvSpPr>
            <p:spPr bwMode="auto">
              <a:xfrm>
                <a:off x="3924724" y="4130697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1" name="Ellipse 140"/>
              <p:cNvSpPr/>
              <p:nvPr/>
            </p:nvSpPr>
            <p:spPr bwMode="auto">
              <a:xfrm>
                <a:off x="3868133" y="493349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2" name="Ellipse 141"/>
              <p:cNvSpPr/>
              <p:nvPr/>
            </p:nvSpPr>
            <p:spPr bwMode="auto">
              <a:xfrm>
                <a:off x="4152524" y="4821935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3" name="Ellipse 142"/>
              <p:cNvSpPr/>
              <p:nvPr/>
            </p:nvSpPr>
            <p:spPr bwMode="auto">
              <a:xfrm>
                <a:off x="4198504" y="4984617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4" name="Ellipse 143"/>
              <p:cNvSpPr/>
              <p:nvPr/>
            </p:nvSpPr>
            <p:spPr bwMode="auto">
              <a:xfrm>
                <a:off x="4219725" y="5136689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5" name="Ellipse 144"/>
              <p:cNvSpPr/>
              <p:nvPr/>
            </p:nvSpPr>
            <p:spPr bwMode="auto">
              <a:xfrm>
                <a:off x="4332907" y="5012910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6" name="Ellipse 145"/>
              <p:cNvSpPr/>
              <p:nvPr/>
            </p:nvSpPr>
            <p:spPr bwMode="auto">
              <a:xfrm>
                <a:off x="4318759" y="5126079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7" name="Ellipse 146"/>
              <p:cNvSpPr/>
              <p:nvPr/>
            </p:nvSpPr>
            <p:spPr bwMode="auto">
              <a:xfrm>
                <a:off x="4431941" y="5239248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8" name="Ellipse 147"/>
              <p:cNvSpPr/>
              <p:nvPr/>
            </p:nvSpPr>
            <p:spPr bwMode="auto">
              <a:xfrm>
                <a:off x="4431941" y="5041202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49" name="Ellipse 148"/>
              <p:cNvSpPr/>
              <p:nvPr/>
            </p:nvSpPr>
            <p:spPr bwMode="auto">
              <a:xfrm>
                <a:off x="4393034" y="5164981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0" name="Ellipse 149"/>
              <p:cNvSpPr/>
              <p:nvPr/>
            </p:nvSpPr>
            <p:spPr bwMode="auto">
              <a:xfrm>
                <a:off x="4290464" y="5225102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1" name="Ellipse 150"/>
              <p:cNvSpPr/>
              <p:nvPr/>
            </p:nvSpPr>
            <p:spPr bwMode="auto">
              <a:xfrm>
                <a:off x="4212651" y="4906813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2" name="Ellipse 151"/>
              <p:cNvSpPr/>
              <p:nvPr/>
            </p:nvSpPr>
            <p:spPr bwMode="auto">
              <a:xfrm>
                <a:off x="4110080" y="4910349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3" name="Ellipse 152"/>
              <p:cNvSpPr/>
              <p:nvPr/>
            </p:nvSpPr>
            <p:spPr bwMode="auto">
              <a:xfrm>
                <a:off x="4138376" y="5168518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4" name="Ellipse 153"/>
              <p:cNvSpPr/>
              <p:nvPr/>
            </p:nvSpPr>
            <p:spPr bwMode="auto">
              <a:xfrm>
                <a:off x="4400108" y="5313517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5" name="Ellipse 154"/>
              <p:cNvSpPr/>
              <p:nvPr/>
            </p:nvSpPr>
            <p:spPr bwMode="auto">
              <a:xfrm>
                <a:off x="4509754" y="5232176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6" name="Ellipse 155"/>
              <p:cNvSpPr/>
              <p:nvPr/>
            </p:nvSpPr>
            <p:spPr bwMode="auto">
              <a:xfrm>
                <a:off x="4481458" y="5345346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7" name="Ellipse 156"/>
              <p:cNvSpPr/>
              <p:nvPr/>
            </p:nvSpPr>
            <p:spPr bwMode="auto">
              <a:xfrm>
                <a:off x="4463773" y="5073031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8" name="Ellipse 157"/>
              <p:cNvSpPr/>
              <p:nvPr/>
            </p:nvSpPr>
            <p:spPr bwMode="auto">
              <a:xfrm>
                <a:off x="4290464" y="4846691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59" name="Ellipse 158"/>
              <p:cNvSpPr/>
              <p:nvPr/>
            </p:nvSpPr>
            <p:spPr bwMode="auto">
              <a:xfrm>
                <a:off x="4141913" y="5034129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0" name="Ellipse 159"/>
              <p:cNvSpPr/>
              <p:nvPr/>
            </p:nvSpPr>
            <p:spPr bwMode="auto">
              <a:xfrm>
                <a:off x="4170208" y="5242785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1" name="Ellipse 160"/>
              <p:cNvSpPr/>
              <p:nvPr/>
            </p:nvSpPr>
            <p:spPr bwMode="auto">
              <a:xfrm>
                <a:off x="4294001" y="5320590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2" name="Ellipse 161"/>
              <p:cNvSpPr/>
              <p:nvPr/>
            </p:nvSpPr>
            <p:spPr bwMode="auto">
              <a:xfrm>
                <a:off x="4690242" y="527419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3" name="Ellipse 162"/>
              <p:cNvSpPr/>
              <p:nvPr/>
            </p:nvSpPr>
            <p:spPr bwMode="auto">
              <a:xfrm>
                <a:off x="4814034" y="5267122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4" name="Ellipse 163"/>
              <p:cNvSpPr/>
              <p:nvPr/>
            </p:nvSpPr>
            <p:spPr bwMode="auto">
              <a:xfrm>
                <a:off x="4895383" y="5373218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5" name="Ellipse 164"/>
              <p:cNvSpPr/>
              <p:nvPr/>
            </p:nvSpPr>
            <p:spPr bwMode="auto">
              <a:xfrm>
                <a:off x="4623039" y="5412121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6" name="Ellipse 165"/>
              <p:cNvSpPr/>
              <p:nvPr/>
            </p:nvSpPr>
            <p:spPr bwMode="auto">
              <a:xfrm>
                <a:off x="4955511" y="548992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7" name="Ellipse 166"/>
              <p:cNvSpPr/>
              <p:nvPr/>
            </p:nvSpPr>
            <p:spPr bwMode="auto">
              <a:xfrm>
                <a:off x="4718537" y="547931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8" name="Ellipse 167"/>
              <p:cNvSpPr/>
              <p:nvPr/>
            </p:nvSpPr>
            <p:spPr bwMode="auto">
              <a:xfrm>
                <a:off x="4633651" y="5136268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69" name="Ellipse 168"/>
              <p:cNvSpPr/>
              <p:nvPr/>
            </p:nvSpPr>
            <p:spPr bwMode="auto">
              <a:xfrm>
                <a:off x="4626577" y="5267121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0" name="Ellipse 169"/>
              <p:cNvSpPr/>
              <p:nvPr/>
            </p:nvSpPr>
            <p:spPr bwMode="auto">
              <a:xfrm>
                <a:off x="4739759" y="5380290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1" name="Ellipse 170"/>
              <p:cNvSpPr/>
              <p:nvPr/>
            </p:nvSpPr>
            <p:spPr bwMode="auto">
              <a:xfrm>
                <a:off x="4856478" y="5557118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2" name="Ellipse 171"/>
              <p:cNvSpPr/>
              <p:nvPr/>
            </p:nvSpPr>
            <p:spPr bwMode="auto">
              <a:xfrm>
                <a:off x="4969659" y="5539435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3" name="Ellipse 172"/>
              <p:cNvSpPr/>
              <p:nvPr/>
            </p:nvSpPr>
            <p:spPr bwMode="auto">
              <a:xfrm>
                <a:off x="4962586" y="519285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4" name="Ellipse 173"/>
              <p:cNvSpPr/>
              <p:nvPr/>
            </p:nvSpPr>
            <p:spPr bwMode="auto">
              <a:xfrm>
                <a:off x="4976732" y="5316633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5" name="Ellipse 174"/>
              <p:cNvSpPr/>
              <p:nvPr/>
            </p:nvSpPr>
            <p:spPr bwMode="auto">
              <a:xfrm>
                <a:off x="4750370" y="516102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6" name="Ellipse 175"/>
              <p:cNvSpPr/>
              <p:nvPr/>
            </p:nvSpPr>
            <p:spPr bwMode="auto">
              <a:xfrm>
                <a:off x="5122377" y="5192924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7" name="Ellipse 176"/>
              <p:cNvSpPr/>
              <p:nvPr/>
            </p:nvSpPr>
            <p:spPr bwMode="auto">
              <a:xfrm>
                <a:off x="5281539" y="546523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8" name="Ellipse 177"/>
              <p:cNvSpPr/>
              <p:nvPr/>
            </p:nvSpPr>
            <p:spPr bwMode="auto">
              <a:xfrm>
                <a:off x="5394720" y="539097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79" name="Ellipse 178"/>
              <p:cNvSpPr/>
              <p:nvPr/>
            </p:nvSpPr>
            <p:spPr bwMode="auto">
              <a:xfrm>
                <a:off x="5302761" y="5634993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0" name="Ellipse 179"/>
              <p:cNvSpPr/>
              <p:nvPr/>
            </p:nvSpPr>
            <p:spPr bwMode="auto">
              <a:xfrm>
                <a:off x="5104692" y="556779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1" name="Ellipse 180"/>
              <p:cNvSpPr/>
              <p:nvPr/>
            </p:nvSpPr>
            <p:spPr bwMode="auto">
              <a:xfrm>
                <a:off x="5348741" y="558194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2" name="Ellipse 181"/>
              <p:cNvSpPr/>
              <p:nvPr/>
            </p:nvSpPr>
            <p:spPr bwMode="auto">
              <a:xfrm>
                <a:off x="5472534" y="5553653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3" name="Ellipse 182"/>
              <p:cNvSpPr/>
              <p:nvPr/>
            </p:nvSpPr>
            <p:spPr bwMode="auto">
              <a:xfrm>
                <a:off x="5504365" y="5448990"/>
                <a:ext cx="33954" cy="38665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4" name="Ellipse 183"/>
              <p:cNvSpPr/>
              <p:nvPr/>
            </p:nvSpPr>
            <p:spPr bwMode="auto">
              <a:xfrm>
                <a:off x="5380573" y="5642067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5" name="Ellipse 184"/>
              <p:cNvSpPr/>
              <p:nvPr/>
            </p:nvSpPr>
            <p:spPr bwMode="auto">
              <a:xfrm>
                <a:off x="5518513" y="565974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6" name="Ellipse 185"/>
              <p:cNvSpPr/>
              <p:nvPr/>
            </p:nvSpPr>
            <p:spPr bwMode="auto">
              <a:xfrm>
                <a:off x="5178968" y="559255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7" name="Ellipse 186"/>
              <p:cNvSpPr/>
              <p:nvPr/>
            </p:nvSpPr>
            <p:spPr bwMode="auto">
              <a:xfrm>
                <a:off x="5461922" y="569511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8" name="Ellipse 187"/>
              <p:cNvSpPr/>
              <p:nvPr/>
            </p:nvSpPr>
            <p:spPr bwMode="auto">
              <a:xfrm>
                <a:off x="5405331" y="5482922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89" name="Ellipse 188"/>
              <p:cNvSpPr/>
              <p:nvPr/>
            </p:nvSpPr>
            <p:spPr bwMode="auto">
              <a:xfrm>
                <a:off x="5507902" y="528841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0" name="Ellipse 189"/>
              <p:cNvSpPr/>
              <p:nvPr/>
            </p:nvSpPr>
            <p:spPr bwMode="auto">
              <a:xfrm>
                <a:off x="5667729" y="5811331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1" name="Ellipse 190"/>
              <p:cNvSpPr/>
              <p:nvPr/>
            </p:nvSpPr>
            <p:spPr bwMode="auto">
              <a:xfrm>
                <a:off x="5763226" y="5857306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2" name="Ellipse 191"/>
              <p:cNvSpPr/>
              <p:nvPr/>
            </p:nvSpPr>
            <p:spPr bwMode="auto">
              <a:xfrm>
                <a:off x="5876407" y="5974012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3" name="Ellipse 192"/>
              <p:cNvSpPr/>
              <p:nvPr/>
            </p:nvSpPr>
            <p:spPr bwMode="auto">
              <a:xfrm>
                <a:off x="5773836" y="5461212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4" name="Ellipse 193"/>
              <p:cNvSpPr/>
              <p:nvPr/>
            </p:nvSpPr>
            <p:spPr bwMode="auto">
              <a:xfrm>
                <a:off x="5678340" y="5542552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5" name="Ellipse 194"/>
              <p:cNvSpPr/>
              <p:nvPr/>
            </p:nvSpPr>
            <p:spPr bwMode="auto">
              <a:xfrm>
                <a:off x="5819817" y="5701697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6" name="Ellipse 195"/>
              <p:cNvSpPr/>
              <p:nvPr/>
            </p:nvSpPr>
            <p:spPr bwMode="auto">
              <a:xfrm>
                <a:off x="5918851" y="5443529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7" name="Ellipse 196"/>
              <p:cNvSpPr/>
              <p:nvPr/>
            </p:nvSpPr>
            <p:spPr bwMode="auto">
              <a:xfrm>
                <a:off x="5975441" y="5790111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8" name="Ellipse 197"/>
              <p:cNvSpPr/>
              <p:nvPr/>
            </p:nvSpPr>
            <p:spPr bwMode="auto">
              <a:xfrm>
                <a:off x="5954220" y="5556698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199" name="Ellipse 198"/>
              <p:cNvSpPr/>
              <p:nvPr/>
            </p:nvSpPr>
            <p:spPr bwMode="auto">
              <a:xfrm>
                <a:off x="6233917" y="5683279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0" name="Ellipse 199"/>
              <p:cNvSpPr/>
              <p:nvPr/>
            </p:nvSpPr>
            <p:spPr bwMode="auto">
              <a:xfrm>
                <a:off x="6431985" y="566913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1" name="Ellipse 200"/>
              <p:cNvSpPr/>
              <p:nvPr/>
            </p:nvSpPr>
            <p:spPr bwMode="auto">
              <a:xfrm>
                <a:off x="6375394" y="5799986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2" name="Ellipse 201"/>
              <p:cNvSpPr/>
              <p:nvPr/>
            </p:nvSpPr>
            <p:spPr bwMode="auto">
              <a:xfrm>
                <a:off x="6262212" y="577169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3" name="Ellipse 202"/>
              <p:cNvSpPr/>
              <p:nvPr/>
            </p:nvSpPr>
            <p:spPr bwMode="auto">
              <a:xfrm>
                <a:off x="6460280" y="5909618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4" name="Ellipse 203"/>
              <p:cNvSpPr/>
              <p:nvPr/>
            </p:nvSpPr>
            <p:spPr bwMode="auto">
              <a:xfrm>
                <a:off x="6403689" y="5983886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5" name="Ellipse 204"/>
              <p:cNvSpPr/>
              <p:nvPr/>
            </p:nvSpPr>
            <p:spPr bwMode="auto">
              <a:xfrm>
                <a:off x="6291174" y="567046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6" name="Ellipse 205"/>
              <p:cNvSpPr/>
              <p:nvPr/>
            </p:nvSpPr>
            <p:spPr bwMode="auto">
              <a:xfrm>
                <a:off x="6234583" y="5893266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7" name="Ellipse 206"/>
              <p:cNvSpPr/>
              <p:nvPr/>
            </p:nvSpPr>
            <p:spPr bwMode="auto">
              <a:xfrm>
                <a:off x="6220435" y="6034729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8" name="Ellipse 207"/>
              <p:cNvSpPr/>
              <p:nvPr/>
            </p:nvSpPr>
            <p:spPr bwMode="auto">
              <a:xfrm>
                <a:off x="6223973" y="6147899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09" name="Ellipse 208"/>
              <p:cNvSpPr/>
              <p:nvPr/>
            </p:nvSpPr>
            <p:spPr bwMode="auto">
              <a:xfrm>
                <a:off x="6301785" y="5999364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0" name="Ellipse 209"/>
              <p:cNvSpPr/>
              <p:nvPr/>
            </p:nvSpPr>
            <p:spPr bwMode="auto">
              <a:xfrm>
                <a:off x="6333617" y="6147899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1" name="Ellipse 210"/>
              <p:cNvSpPr/>
              <p:nvPr/>
            </p:nvSpPr>
            <p:spPr bwMode="auto">
              <a:xfrm>
                <a:off x="6269952" y="628936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2" name="Ellipse 211"/>
              <p:cNvSpPr/>
              <p:nvPr/>
            </p:nvSpPr>
            <p:spPr bwMode="auto">
              <a:xfrm>
                <a:off x="6372523" y="640253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3" name="Ellipse 212"/>
              <p:cNvSpPr/>
              <p:nvPr/>
            </p:nvSpPr>
            <p:spPr bwMode="auto">
              <a:xfrm>
                <a:off x="6446799" y="6261068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4" name="Ellipse 213"/>
              <p:cNvSpPr/>
              <p:nvPr/>
            </p:nvSpPr>
            <p:spPr bwMode="auto">
              <a:xfrm>
                <a:off x="6450336" y="611253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5" name="Ellipse 214"/>
              <p:cNvSpPr/>
              <p:nvPr/>
            </p:nvSpPr>
            <p:spPr bwMode="auto">
              <a:xfrm>
                <a:off x="6648543" y="6200071"/>
                <a:ext cx="40104" cy="4010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6" name="Ellipse 215"/>
              <p:cNvSpPr/>
              <p:nvPr/>
            </p:nvSpPr>
            <p:spPr bwMode="auto">
              <a:xfrm>
                <a:off x="6800632" y="6313240"/>
                <a:ext cx="40104" cy="4010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7" name="Ellipse 216"/>
              <p:cNvSpPr/>
              <p:nvPr/>
            </p:nvSpPr>
            <p:spPr bwMode="auto">
              <a:xfrm>
                <a:off x="6627322" y="6497142"/>
                <a:ext cx="40104" cy="40100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18" name="Ellipse 217"/>
              <p:cNvSpPr/>
              <p:nvPr/>
            </p:nvSpPr>
            <p:spPr bwMode="auto">
              <a:xfrm>
                <a:off x="6227510" y="652631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dirty="0">
                  <a:latin typeface="Arial" charset="0"/>
                </a:endParaRPr>
              </a:p>
            </p:txBody>
          </p:sp>
          <p:sp>
            <p:nvSpPr>
              <p:cNvPr id="219" name="Ellipse 218"/>
              <p:cNvSpPr/>
              <p:nvPr/>
            </p:nvSpPr>
            <p:spPr bwMode="auto">
              <a:xfrm>
                <a:off x="6368985" y="544766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0" name="Ellipse 219"/>
              <p:cNvSpPr/>
              <p:nvPr/>
            </p:nvSpPr>
            <p:spPr bwMode="auto">
              <a:xfrm>
                <a:off x="6003737" y="5312676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1" name="Ellipse 220"/>
              <p:cNvSpPr/>
              <p:nvPr/>
            </p:nvSpPr>
            <p:spPr bwMode="auto">
              <a:xfrm>
                <a:off x="5830428" y="5149995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2" name="Ellipse 221"/>
              <p:cNvSpPr/>
              <p:nvPr/>
            </p:nvSpPr>
            <p:spPr bwMode="auto">
              <a:xfrm>
                <a:off x="5738468" y="5004997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3" name="Ellipse 222"/>
              <p:cNvSpPr/>
              <p:nvPr/>
            </p:nvSpPr>
            <p:spPr bwMode="auto">
              <a:xfrm>
                <a:off x="5802133" y="5570845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4" name="Ellipse 223"/>
              <p:cNvSpPr/>
              <p:nvPr/>
            </p:nvSpPr>
            <p:spPr bwMode="auto">
              <a:xfrm>
                <a:off x="5932999" y="5659259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5" name="Ellipse 224"/>
              <p:cNvSpPr/>
              <p:nvPr/>
            </p:nvSpPr>
            <p:spPr bwMode="auto">
              <a:xfrm>
                <a:off x="6039106" y="5698161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6" name="Ellipse 225"/>
              <p:cNvSpPr/>
              <p:nvPr/>
            </p:nvSpPr>
            <p:spPr bwMode="auto">
              <a:xfrm>
                <a:off x="6024959" y="5924501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7" name="Ellipse 226"/>
              <p:cNvSpPr/>
              <p:nvPr/>
            </p:nvSpPr>
            <p:spPr bwMode="auto">
              <a:xfrm>
                <a:off x="5720783" y="5457675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8" name="Ellipse 227"/>
              <p:cNvSpPr/>
              <p:nvPr/>
            </p:nvSpPr>
            <p:spPr bwMode="auto">
              <a:xfrm>
                <a:off x="5865797" y="5521334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29" name="Ellipse 228"/>
              <p:cNvSpPr/>
              <p:nvPr/>
            </p:nvSpPr>
            <p:spPr bwMode="auto">
              <a:xfrm>
                <a:off x="5717246" y="5701697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0" name="Ellipse 229"/>
              <p:cNvSpPr/>
              <p:nvPr/>
            </p:nvSpPr>
            <p:spPr bwMode="auto">
              <a:xfrm>
                <a:off x="6266414" y="535217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1" name="Ellipse 230"/>
              <p:cNvSpPr/>
              <p:nvPr/>
            </p:nvSpPr>
            <p:spPr bwMode="auto">
              <a:xfrm>
                <a:off x="5200364" y="490117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2" name="Ellipse 231"/>
              <p:cNvSpPr/>
              <p:nvPr/>
            </p:nvSpPr>
            <p:spPr bwMode="auto">
              <a:xfrm>
                <a:off x="5317083" y="508153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3" name="Ellipse 232"/>
              <p:cNvSpPr/>
              <p:nvPr/>
            </p:nvSpPr>
            <p:spPr bwMode="auto">
              <a:xfrm>
                <a:off x="5469171" y="502849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4" name="Ellipse 233"/>
              <p:cNvSpPr/>
              <p:nvPr/>
            </p:nvSpPr>
            <p:spPr bwMode="auto">
              <a:xfrm>
                <a:off x="5214512" y="5824215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5" name="Ellipse 234"/>
              <p:cNvSpPr/>
              <p:nvPr/>
            </p:nvSpPr>
            <p:spPr bwMode="auto">
              <a:xfrm>
                <a:off x="5366600" y="5760557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6" name="Ellipse 235"/>
              <p:cNvSpPr/>
              <p:nvPr/>
            </p:nvSpPr>
            <p:spPr bwMode="auto">
              <a:xfrm>
                <a:off x="5479782" y="5877264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7" name="Ellipse 236"/>
              <p:cNvSpPr/>
              <p:nvPr/>
            </p:nvSpPr>
            <p:spPr bwMode="auto">
              <a:xfrm>
                <a:off x="5256955" y="5375074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8" name="Ellipse 237"/>
              <p:cNvSpPr/>
              <p:nvPr/>
            </p:nvSpPr>
            <p:spPr bwMode="auto">
              <a:xfrm>
                <a:off x="5766763" y="5634503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39" name="Ellipse 238"/>
              <p:cNvSpPr/>
              <p:nvPr/>
            </p:nvSpPr>
            <p:spPr bwMode="auto">
              <a:xfrm>
                <a:off x="5887019" y="5779502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0" name="Ellipse 239"/>
              <p:cNvSpPr/>
              <p:nvPr/>
            </p:nvSpPr>
            <p:spPr bwMode="auto">
              <a:xfrm>
                <a:off x="4799887" y="4938221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1" name="Ellipse 240"/>
              <p:cNvSpPr/>
              <p:nvPr/>
            </p:nvSpPr>
            <p:spPr bwMode="auto">
              <a:xfrm>
                <a:off x="4654872" y="4948831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2" name="Ellipse 241"/>
              <p:cNvSpPr/>
              <p:nvPr/>
            </p:nvSpPr>
            <p:spPr bwMode="auto">
              <a:xfrm>
                <a:off x="4902458" y="5019562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3" name="Ellipse 242"/>
              <p:cNvSpPr/>
              <p:nvPr/>
            </p:nvSpPr>
            <p:spPr bwMode="auto">
              <a:xfrm>
                <a:off x="4679631" y="4736638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4" name="Ellipse 243"/>
              <p:cNvSpPr/>
              <p:nvPr/>
            </p:nvSpPr>
            <p:spPr bwMode="auto">
              <a:xfrm>
                <a:off x="4212652" y="4365720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5" name="Ellipse 244"/>
              <p:cNvSpPr/>
              <p:nvPr/>
            </p:nvSpPr>
            <p:spPr bwMode="auto">
              <a:xfrm>
                <a:off x="4226800" y="4673400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6" name="Ellipse 245"/>
              <p:cNvSpPr/>
              <p:nvPr/>
            </p:nvSpPr>
            <p:spPr bwMode="auto">
              <a:xfrm>
                <a:off x="4414256" y="4606206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7" name="Ellipse 246"/>
              <p:cNvSpPr/>
              <p:nvPr/>
            </p:nvSpPr>
            <p:spPr bwMode="auto">
              <a:xfrm>
                <a:off x="4414256" y="4910349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8" name="Ellipse 247"/>
              <p:cNvSpPr/>
              <p:nvPr/>
            </p:nvSpPr>
            <p:spPr bwMode="auto">
              <a:xfrm>
                <a:off x="4336445" y="3944870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49" name="Ellipse 248"/>
              <p:cNvSpPr/>
              <p:nvPr/>
            </p:nvSpPr>
            <p:spPr bwMode="auto">
              <a:xfrm>
                <a:off x="3808005" y="388667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0" name="Ellipse 249"/>
              <p:cNvSpPr/>
              <p:nvPr/>
            </p:nvSpPr>
            <p:spPr bwMode="auto">
              <a:xfrm>
                <a:off x="3691287" y="424740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1" name="Ellipse 250"/>
              <p:cNvSpPr/>
              <p:nvPr/>
            </p:nvSpPr>
            <p:spPr bwMode="auto">
              <a:xfrm>
                <a:off x="3677138" y="4859227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2" name="Ellipse 251"/>
              <p:cNvSpPr/>
              <p:nvPr/>
            </p:nvSpPr>
            <p:spPr bwMode="auto">
              <a:xfrm>
                <a:off x="3723119" y="5227029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3" name="Ellipse 252"/>
              <p:cNvSpPr/>
              <p:nvPr/>
            </p:nvSpPr>
            <p:spPr bwMode="auto">
              <a:xfrm>
                <a:off x="3999000" y="4898129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4" name="Ellipse 253"/>
              <p:cNvSpPr/>
              <p:nvPr/>
            </p:nvSpPr>
            <p:spPr bwMode="auto">
              <a:xfrm>
                <a:off x="3061749" y="4064623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5" name="Ellipse 254"/>
              <p:cNvSpPr/>
              <p:nvPr/>
            </p:nvSpPr>
            <p:spPr bwMode="auto">
              <a:xfrm>
                <a:off x="3136024" y="3880722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6" name="Ellipse 255"/>
              <p:cNvSpPr/>
              <p:nvPr/>
            </p:nvSpPr>
            <p:spPr bwMode="auto">
              <a:xfrm>
                <a:off x="3309333" y="3304263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7" name="Ellipse 256"/>
              <p:cNvSpPr/>
              <p:nvPr/>
            </p:nvSpPr>
            <p:spPr bwMode="auto">
              <a:xfrm>
                <a:off x="3492765" y="5010074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8" name="Ellipse 257"/>
              <p:cNvSpPr/>
              <p:nvPr/>
            </p:nvSpPr>
            <p:spPr bwMode="auto">
              <a:xfrm>
                <a:off x="3224447" y="4252059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59" name="Ellipse 258"/>
              <p:cNvSpPr/>
              <p:nvPr/>
            </p:nvSpPr>
            <p:spPr bwMode="auto">
              <a:xfrm>
                <a:off x="4686704" y="5631386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0" name="Ellipse 259"/>
              <p:cNvSpPr/>
              <p:nvPr/>
            </p:nvSpPr>
            <p:spPr bwMode="auto">
              <a:xfrm>
                <a:off x="4884772" y="5178707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1" name="Ellipse 260"/>
              <p:cNvSpPr/>
              <p:nvPr/>
            </p:nvSpPr>
            <p:spPr bwMode="auto">
              <a:xfrm>
                <a:off x="4881236" y="5298949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2" name="Ellipse 261"/>
              <p:cNvSpPr/>
              <p:nvPr/>
            </p:nvSpPr>
            <p:spPr bwMode="auto">
              <a:xfrm>
                <a:off x="5264030" y="5191172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3" name="Ellipse 262"/>
              <p:cNvSpPr/>
              <p:nvPr/>
            </p:nvSpPr>
            <p:spPr bwMode="auto">
              <a:xfrm>
                <a:off x="5409043" y="524422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4" name="Ellipse 263"/>
              <p:cNvSpPr/>
              <p:nvPr/>
            </p:nvSpPr>
            <p:spPr bwMode="auto">
              <a:xfrm>
                <a:off x="5412581" y="530787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5" name="Ellipse 264"/>
              <p:cNvSpPr/>
              <p:nvPr/>
            </p:nvSpPr>
            <p:spPr bwMode="auto">
              <a:xfrm>
                <a:off x="5122552" y="512044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6" name="Ellipse 265"/>
              <p:cNvSpPr/>
              <p:nvPr/>
            </p:nvSpPr>
            <p:spPr bwMode="auto">
              <a:xfrm>
                <a:off x="4048517" y="5113859"/>
                <a:ext cx="40104" cy="40100"/>
              </a:xfrm>
              <a:prstGeom prst="ellipse">
                <a:avLst/>
              </a:prstGeom>
              <a:solidFill>
                <a:srgbClr val="CCEC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7" name="Ellipse 266"/>
              <p:cNvSpPr/>
              <p:nvPr/>
            </p:nvSpPr>
            <p:spPr bwMode="auto">
              <a:xfrm>
                <a:off x="4023759" y="5018371"/>
                <a:ext cx="40104" cy="40100"/>
              </a:xfrm>
              <a:prstGeom prst="ellipse">
                <a:avLst/>
              </a:prstGeom>
              <a:solidFill>
                <a:srgbClr val="CCEC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8" name="Ellipse 267"/>
              <p:cNvSpPr/>
              <p:nvPr/>
            </p:nvSpPr>
            <p:spPr bwMode="auto">
              <a:xfrm>
                <a:off x="4066202" y="4862764"/>
                <a:ext cx="40104" cy="40100"/>
              </a:xfrm>
              <a:prstGeom prst="ellipse">
                <a:avLst/>
              </a:prstGeom>
              <a:solidFill>
                <a:srgbClr val="CCEC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69" name="Ellipse 268"/>
              <p:cNvSpPr/>
              <p:nvPr/>
            </p:nvSpPr>
            <p:spPr bwMode="auto">
              <a:xfrm>
                <a:off x="4037907" y="4756667"/>
                <a:ext cx="40104" cy="40100"/>
              </a:xfrm>
              <a:prstGeom prst="ellipse">
                <a:avLst/>
              </a:prstGeom>
              <a:solidFill>
                <a:srgbClr val="CCEC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0" name="Ellipse 269"/>
              <p:cNvSpPr/>
              <p:nvPr/>
            </p:nvSpPr>
            <p:spPr bwMode="auto">
              <a:xfrm>
                <a:off x="4555838" y="5153951"/>
                <a:ext cx="40104" cy="40100"/>
              </a:xfrm>
              <a:prstGeom prst="ellipse">
                <a:avLst/>
              </a:prstGeom>
              <a:solidFill>
                <a:srgbClr val="FF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1" name="Ellipse 270"/>
              <p:cNvSpPr/>
              <p:nvPr/>
            </p:nvSpPr>
            <p:spPr bwMode="auto">
              <a:xfrm>
                <a:off x="4548764" y="5380290"/>
                <a:ext cx="40104" cy="40100"/>
              </a:xfrm>
              <a:prstGeom prst="ellipse">
                <a:avLst/>
              </a:prstGeom>
              <a:solidFill>
                <a:srgbClr val="FF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2" name="Ellipse 271"/>
              <p:cNvSpPr/>
              <p:nvPr/>
            </p:nvSpPr>
            <p:spPr bwMode="auto">
              <a:xfrm>
                <a:off x="4573523" y="5040781"/>
                <a:ext cx="40104" cy="40100"/>
              </a:xfrm>
              <a:prstGeom prst="ellipse">
                <a:avLst/>
              </a:prstGeom>
              <a:solidFill>
                <a:srgbClr val="FF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3" name="Ellipse 272"/>
              <p:cNvSpPr/>
              <p:nvPr/>
            </p:nvSpPr>
            <p:spPr bwMode="auto">
              <a:xfrm>
                <a:off x="4577059" y="5302485"/>
                <a:ext cx="40104" cy="40100"/>
              </a:xfrm>
              <a:prstGeom prst="ellipse">
                <a:avLst/>
              </a:prstGeom>
              <a:solidFill>
                <a:srgbClr val="FF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4" name="Ellipse 273"/>
              <p:cNvSpPr/>
              <p:nvPr/>
            </p:nvSpPr>
            <p:spPr bwMode="auto">
              <a:xfrm>
                <a:off x="4531080" y="4814441"/>
                <a:ext cx="40104" cy="40100"/>
              </a:xfrm>
              <a:prstGeom prst="ellipse">
                <a:avLst/>
              </a:prstGeom>
              <a:solidFill>
                <a:srgbClr val="FFFFCC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5" name="Ellipse 274"/>
              <p:cNvSpPr/>
              <p:nvPr/>
            </p:nvSpPr>
            <p:spPr bwMode="auto">
              <a:xfrm>
                <a:off x="5026881" y="5596091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6" name="Ellipse 275"/>
              <p:cNvSpPr/>
              <p:nvPr/>
            </p:nvSpPr>
            <p:spPr bwMode="auto">
              <a:xfrm>
                <a:off x="5065787" y="5274265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7" name="Ellipse 276"/>
              <p:cNvSpPr/>
              <p:nvPr/>
            </p:nvSpPr>
            <p:spPr bwMode="auto">
              <a:xfrm>
                <a:off x="5026881" y="5398045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8" name="Ellipse 277"/>
              <p:cNvSpPr/>
              <p:nvPr/>
            </p:nvSpPr>
            <p:spPr bwMode="auto">
              <a:xfrm>
                <a:off x="5026881" y="4917073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79" name="Ellipse 278"/>
              <p:cNvSpPr/>
              <p:nvPr/>
            </p:nvSpPr>
            <p:spPr bwMode="auto">
              <a:xfrm>
                <a:off x="5602138" y="5482431"/>
                <a:ext cx="40104" cy="40100"/>
              </a:xfrm>
              <a:prstGeom prst="ellipse">
                <a:avLst/>
              </a:prstGeom>
              <a:solidFill>
                <a:srgbClr val="FFCC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0" name="Ellipse 279"/>
              <p:cNvSpPr/>
              <p:nvPr/>
            </p:nvSpPr>
            <p:spPr bwMode="auto">
              <a:xfrm>
                <a:off x="5612749" y="5715844"/>
                <a:ext cx="40104" cy="40100"/>
              </a:xfrm>
              <a:prstGeom prst="ellipse">
                <a:avLst/>
              </a:prstGeom>
              <a:solidFill>
                <a:srgbClr val="FFCC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1" name="Ellipse 280"/>
              <p:cNvSpPr/>
              <p:nvPr/>
            </p:nvSpPr>
            <p:spPr bwMode="auto">
              <a:xfrm>
                <a:off x="5633971" y="5903281"/>
                <a:ext cx="40104" cy="40100"/>
              </a:xfrm>
              <a:prstGeom prst="ellipse">
                <a:avLst/>
              </a:prstGeom>
              <a:solidFill>
                <a:srgbClr val="FFCC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2" name="Ellipse 281"/>
              <p:cNvSpPr/>
              <p:nvPr/>
            </p:nvSpPr>
            <p:spPr bwMode="auto">
              <a:xfrm>
                <a:off x="5595065" y="5104020"/>
                <a:ext cx="40104" cy="40100"/>
              </a:xfrm>
              <a:prstGeom prst="ellipse">
                <a:avLst/>
              </a:prstGeom>
              <a:solidFill>
                <a:srgbClr val="FFCC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3" name="Ellipse 282"/>
              <p:cNvSpPr/>
              <p:nvPr/>
            </p:nvSpPr>
            <p:spPr bwMode="auto">
              <a:xfrm>
                <a:off x="6116918" y="5984623"/>
                <a:ext cx="40104" cy="40100"/>
              </a:xfrm>
              <a:prstGeom prst="ellipse">
                <a:avLst/>
              </a:prstGeom>
              <a:solidFill>
                <a:srgbClr val="FF99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4" name="Ellipse 283"/>
              <p:cNvSpPr/>
              <p:nvPr/>
            </p:nvSpPr>
            <p:spPr bwMode="auto">
              <a:xfrm>
                <a:off x="6138140" y="5779502"/>
                <a:ext cx="40104" cy="40100"/>
              </a:xfrm>
              <a:prstGeom prst="ellipse">
                <a:avLst/>
              </a:prstGeom>
              <a:solidFill>
                <a:srgbClr val="FF99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5" name="Ellipse 284"/>
              <p:cNvSpPr/>
              <p:nvPr/>
            </p:nvSpPr>
            <p:spPr bwMode="auto">
              <a:xfrm>
                <a:off x="6141677" y="5372799"/>
                <a:ext cx="40104" cy="40100"/>
              </a:xfrm>
              <a:prstGeom prst="ellipse">
                <a:avLst/>
              </a:prstGeom>
              <a:solidFill>
                <a:srgbClr val="FF99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6" name="Ellipse 285"/>
              <p:cNvSpPr/>
              <p:nvPr/>
            </p:nvSpPr>
            <p:spPr bwMode="auto">
              <a:xfrm>
                <a:off x="6095697" y="5507187"/>
                <a:ext cx="40104" cy="40100"/>
              </a:xfrm>
              <a:prstGeom prst="ellipse">
                <a:avLst/>
              </a:prstGeom>
              <a:solidFill>
                <a:srgbClr val="FF99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7" name="Ellipse 286"/>
              <p:cNvSpPr/>
              <p:nvPr/>
            </p:nvSpPr>
            <p:spPr bwMode="auto">
              <a:xfrm>
                <a:off x="3330555" y="6292652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8" name="Ellipse 287"/>
              <p:cNvSpPr/>
              <p:nvPr/>
            </p:nvSpPr>
            <p:spPr bwMode="auto">
              <a:xfrm>
                <a:off x="3355314" y="6069848"/>
                <a:ext cx="40104" cy="40100"/>
              </a:xfrm>
              <a:prstGeom prst="ellipse">
                <a:avLst/>
              </a:prstGeom>
              <a:solidFill>
                <a:srgbClr val="0070C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89" name="Ellipse 288"/>
              <p:cNvSpPr/>
              <p:nvPr/>
            </p:nvSpPr>
            <p:spPr bwMode="auto">
              <a:xfrm>
                <a:off x="3758488" y="6482506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0" name="Ellipse 289"/>
              <p:cNvSpPr/>
              <p:nvPr/>
            </p:nvSpPr>
            <p:spPr bwMode="auto">
              <a:xfrm>
                <a:off x="4099470" y="6360336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1" name="Ellipse 290"/>
              <p:cNvSpPr/>
              <p:nvPr/>
            </p:nvSpPr>
            <p:spPr bwMode="auto">
              <a:xfrm>
                <a:off x="4538049" y="6261313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2" name="Ellipse 291"/>
              <p:cNvSpPr/>
              <p:nvPr/>
            </p:nvSpPr>
            <p:spPr bwMode="auto">
              <a:xfrm>
                <a:off x="4244484" y="6123387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3" name="Ellipse 292"/>
              <p:cNvSpPr/>
              <p:nvPr/>
            </p:nvSpPr>
            <p:spPr bwMode="auto">
              <a:xfrm>
                <a:off x="4304612" y="5808634"/>
                <a:ext cx="40104" cy="40100"/>
              </a:xfrm>
              <a:prstGeom prst="ellipse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4" name="Ellipse 293"/>
              <p:cNvSpPr/>
              <p:nvPr/>
            </p:nvSpPr>
            <p:spPr bwMode="auto">
              <a:xfrm>
                <a:off x="4806960" y="6289185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5" name="Ellipse 294"/>
              <p:cNvSpPr/>
              <p:nvPr/>
            </p:nvSpPr>
            <p:spPr bwMode="auto">
              <a:xfrm>
                <a:off x="3917650" y="590958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6" name="Ellipse 295"/>
              <p:cNvSpPr/>
              <p:nvPr/>
            </p:nvSpPr>
            <p:spPr bwMode="auto">
              <a:xfrm>
                <a:off x="3613474" y="5764585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7" name="Ellipse 296"/>
              <p:cNvSpPr/>
              <p:nvPr/>
            </p:nvSpPr>
            <p:spPr bwMode="auto">
              <a:xfrm>
                <a:off x="3811543" y="6146534"/>
                <a:ext cx="40104" cy="40100"/>
              </a:xfrm>
              <a:prstGeom prst="ellipse">
                <a:avLst/>
              </a:prstGeom>
              <a:solidFill>
                <a:srgbClr val="00B0F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8" name="Ellipse 297"/>
              <p:cNvSpPr/>
              <p:nvPr/>
            </p:nvSpPr>
            <p:spPr bwMode="auto">
              <a:xfrm>
                <a:off x="4676094" y="6013334"/>
                <a:ext cx="40104" cy="40100"/>
              </a:xfrm>
              <a:prstGeom prst="ellipse">
                <a:avLst/>
              </a:prstGeom>
              <a:solidFill>
                <a:srgbClr val="FFFF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299" name="Ellipse 298"/>
              <p:cNvSpPr/>
              <p:nvPr/>
            </p:nvSpPr>
            <p:spPr bwMode="auto">
              <a:xfrm>
                <a:off x="5189753" y="4038256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0" name="Ellipse 299"/>
              <p:cNvSpPr/>
              <p:nvPr/>
            </p:nvSpPr>
            <p:spPr bwMode="auto">
              <a:xfrm>
                <a:off x="5278176" y="3744721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1" name="Ellipse 300"/>
              <p:cNvSpPr/>
              <p:nvPr/>
            </p:nvSpPr>
            <p:spPr bwMode="auto">
              <a:xfrm>
                <a:off x="5678340" y="3431229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2" name="Ellipse 301"/>
              <p:cNvSpPr/>
              <p:nvPr/>
            </p:nvSpPr>
            <p:spPr bwMode="auto">
              <a:xfrm>
                <a:off x="5890556" y="3084647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3" name="Ellipse 302"/>
              <p:cNvSpPr/>
              <p:nvPr/>
            </p:nvSpPr>
            <p:spPr bwMode="auto">
              <a:xfrm>
                <a:off x="6315931" y="3297435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4" name="Ellipse 303"/>
              <p:cNvSpPr/>
              <p:nvPr/>
            </p:nvSpPr>
            <p:spPr bwMode="auto">
              <a:xfrm>
                <a:off x="6591811" y="3513164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5" name="Ellipse 304"/>
              <p:cNvSpPr/>
              <p:nvPr/>
            </p:nvSpPr>
            <p:spPr bwMode="auto">
              <a:xfrm>
                <a:off x="6623644" y="445035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6" name="Ellipse 305"/>
              <p:cNvSpPr/>
              <p:nvPr/>
            </p:nvSpPr>
            <p:spPr bwMode="auto">
              <a:xfrm>
                <a:off x="6570590" y="4800470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7" name="Ellipse 306"/>
              <p:cNvSpPr/>
              <p:nvPr/>
            </p:nvSpPr>
            <p:spPr bwMode="auto">
              <a:xfrm>
                <a:off x="5564668" y="3850817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8" name="Ellipse 307"/>
              <p:cNvSpPr/>
              <p:nvPr/>
            </p:nvSpPr>
            <p:spPr bwMode="auto">
              <a:xfrm>
                <a:off x="5596500" y="4179718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09" name="Ellipse 308"/>
              <p:cNvSpPr/>
              <p:nvPr/>
            </p:nvSpPr>
            <p:spPr bwMode="auto">
              <a:xfrm>
                <a:off x="6220434" y="3735967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0" name="Ellipse 309"/>
              <p:cNvSpPr/>
              <p:nvPr/>
            </p:nvSpPr>
            <p:spPr bwMode="auto">
              <a:xfrm>
                <a:off x="6294710" y="3979989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1" name="Ellipse 310"/>
              <p:cNvSpPr/>
              <p:nvPr/>
            </p:nvSpPr>
            <p:spPr bwMode="auto">
              <a:xfrm>
                <a:off x="6499852" y="3880966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2" name="Ellipse 311"/>
              <p:cNvSpPr/>
              <p:nvPr/>
            </p:nvSpPr>
            <p:spPr bwMode="auto">
              <a:xfrm>
                <a:off x="5844576" y="3738909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3" name="Ellipse 312"/>
              <p:cNvSpPr/>
              <p:nvPr/>
            </p:nvSpPr>
            <p:spPr bwMode="auto">
              <a:xfrm>
                <a:off x="5982516" y="3990005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4" name="Ellipse 313"/>
              <p:cNvSpPr/>
              <p:nvPr/>
            </p:nvSpPr>
            <p:spPr bwMode="auto">
              <a:xfrm>
                <a:off x="6007274" y="3374644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5" name="Ellipse 314"/>
              <p:cNvSpPr/>
              <p:nvPr/>
            </p:nvSpPr>
            <p:spPr bwMode="auto">
              <a:xfrm>
                <a:off x="5331230" y="435300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6" name="Ellipse 315"/>
              <p:cNvSpPr/>
              <p:nvPr/>
            </p:nvSpPr>
            <p:spPr bwMode="auto">
              <a:xfrm>
                <a:off x="5490392" y="4604104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7" name="Ellipse 316"/>
              <p:cNvSpPr/>
              <p:nvPr/>
            </p:nvSpPr>
            <p:spPr bwMode="auto">
              <a:xfrm>
                <a:off x="5214512" y="4558129"/>
                <a:ext cx="40104" cy="40100"/>
              </a:xfrm>
              <a:prstGeom prst="ellipse">
                <a:avLst/>
              </a:prstGeom>
              <a:solidFill>
                <a:srgbClr val="FFFF23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8" name="Ellipse 317"/>
              <p:cNvSpPr/>
              <p:nvPr/>
            </p:nvSpPr>
            <p:spPr bwMode="auto">
              <a:xfrm>
                <a:off x="5872871" y="4205735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19" name="Ellipse 318"/>
              <p:cNvSpPr/>
              <p:nvPr/>
            </p:nvSpPr>
            <p:spPr bwMode="auto">
              <a:xfrm>
                <a:off x="5745542" y="4743291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20" name="Ellipse 319"/>
              <p:cNvSpPr/>
              <p:nvPr/>
            </p:nvSpPr>
            <p:spPr bwMode="auto">
              <a:xfrm>
                <a:off x="5996663" y="4506342"/>
                <a:ext cx="40104" cy="40100"/>
              </a:xfrm>
              <a:prstGeom prst="ellipse">
                <a:avLst/>
              </a:prstGeom>
              <a:solidFill>
                <a:srgbClr val="FFC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21" name="Ellipse 320"/>
              <p:cNvSpPr/>
              <p:nvPr/>
            </p:nvSpPr>
            <p:spPr bwMode="auto">
              <a:xfrm>
                <a:off x="6323005" y="4358401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22" name="Ellipse 321"/>
              <p:cNvSpPr/>
              <p:nvPr/>
            </p:nvSpPr>
            <p:spPr bwMode="auto">
              <a:xfrm>
                <a:off x="6241656" y="4807543"/>
                <a:ext cx="40104" cy="40100"/>
              </a:xfrm>
              <a:prstGeom prst="ellipse">
                <a:avLst/>
              </a:prstGeom>
              <a:solidFill>
                <a:srgbClr val="FF00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100794" tIns="50397" rIns="100794" bIns="50397" numCol="1" rtlCol="0" anchor="ctr" anchorCtr="0" compatLnSpc="1">
                <a:prstTxWarp prst="textNoShape">
                  <a:avLst/>
                </a:prstTxWarp>
              </a:bodyPr>
              <a:lstStyle/>
              <a:p>
                <a:pPr algn="ctr" defTabSz="1007838" fontAlgn="base">
                  <a:spcBef>
                    <a:spcPct val="0"/>
                  </a:spcBef>
                  <a:spcAft>
                    <a:spcPct val="0"/>
                  </a:spcAft>
                </a:pPr>
                <a:endParaRPr lang="de-DE" sz="800" dirty="0">
                  <a:latin typeface="Arial" charset="0"/>
                </a:endParaRPr>
              </a:p>
            </p:txBody>
          </p:sp>
          <p:sp>
            <p:nvSpPr>
              <p:cNvPr id="327" name="Line 5"/>
              <p:cNvSpPr>
                <a:spLocks noChangeShapeType="1"/>
              </p:cNvSpPr>
              <p:nvPr/>
            </p:nvSpPr>
            <p:spPr bwMode="auto">
              <a:xfrm flipH="1" flipV="1">
                <a:off x="2974140" y="2990947"/>
                <a:ext cx="0" cy="3636195"/>
              </a:xfrm>
              <a:prstGeom prst="line">
                <a:avLst/>
              </a:prstGeom>
              <a:noFill/>
              <a:ln w="28575">
                <a:solidFill>
                  <a:schemeClr val="bg1"/>
                </a:solidFill>
                <a:round/>
                <a:headEnd/>
                <a:tailEnd type="none" w="med" len="lg"/>
              </a:ln>
            </p:spPr>
            <p:txBody>
              <a:bodyPr lIns="100794" tIns="50397" rIns="100794" bIns="50397"/>
              <a:lstStyle/>
              <a:p>
                <a:endParaRPr lang="de-DE" sz="800" dirty="0">
                  <a:solidFill>
                    <a:srgbClr val="FFFFFF"/>
                  </a:solidFill>
                </a:endParaRPr>
              </a:p>
            </p:txBody>
          </p:sp>
          <p:cxnSp>
            <p:nvCxnSpPr>
              <p:cNvPr id="328" name="Gerade Verbindung 327"/>
              <p:cNvCxnSpPr/>
              <p:nvPr/>
            </p:nvCxnSpPr>
            <p:spPr bwMode="auto">
              <a:xfrm>
                <a:off x="2922802" y="5287096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9" name="Gerade Verbindung 328"/>
              <p:cNvCxnSpPr/>
              <p:nvPr/>
            </p:nvCxnSpPr>
            <p:spPr bwMode="auto">
              <a:xfrm>
                <a:off x="2922802" y="3896787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0" name="Gerade Verbindung 329"/>
              <p:cNvCxnSpPr/>
              <p:nvPr/>
            </p:nvCxnSpPr>
            <p:spPr bwMode="auto">
              <a:xfrm>
                <a:off x="2922802" y="4538469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1" name="Gerade Verbindung 330"/>
              <p:cNvCxnSpPr/>
              <p:nvPr/>
            </p:nvCxnSpPr>
            <p:spPr bwMode="auto">
              <a:xfrm>
                <a:off x="2922802" y="5928778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2" name="Gerade Verbindung 331"/>
              <p:cNvCxnSpPr/>
              <p:nvPr/>
            </p:nvCxnSpPr>
            <p:spPr bwMode="auto">
              <a:xfrm>
                <a:off x="2922802" y="3255105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3" name="Gerade Verbindung 332"/>
              <p:cNvCxnSpPr/>
              <p:nvPr/>
            </p:nvCxnSpPr>
            <p:spPr bwMode="auto">
              <a:xfrm>
                <a:off x="2922802" y="6570460"/>
                <a:ext cx="53479" cy="0"/>
              </a:xfrm>
              <a:prstGeom prst="line">
                <a:avLst/>
              </a:prstGeom>
              <a:solidFill>
                <a:srgbClr val="000000"/>
              </a:solidFill>
              <a:ln w="28575" cap="flat" cmpd="sng" algn="ctr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34" name="Text Box 4"/>
              <p:cNvSpPr txBox="1">
                <a:spLocks noChangeArrowheads="1"/>
              </p:cNvSpPr>
              <p:nvPr/>
            </p:nvSpPr>
            <p:spPr bwMode="auto">
              <a:xfrm>
                <a:off x="2556161" y="5124586"/>
                <a:ext cx="527459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1</a:t>
                </a:r>
              </a:p>
            </p:txBody>
          </p:sp>
          <p:sp>
            <p:nvSpPr>
              <p:cNvPr id="335" name="Text Box 4"/>
              <p:cNvSpPr txBox="1">
                <a:spLocks noChangeArrowheads="1"/>
              </p:cNvSpPr>
              <p:nvPr/>
            </p:nvSpPr>
            <p:spPr bwMode="auto">
              <a:xfrm>
                <a:off x="2327562" y="3096204"/>
                <a:ext cx="1130131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10</a:t>
                </a:r>
                <a:r>
                  <a:rPr lang="de-DE" baseline="30000" dirty="0">
                    <a:solidFill>
                      <a:srgbClr val="FFFFFF"/>
                    </a:solidFill>
                  </a:rPr>
                  <a:t>6</a:t>
                </a:r>
              </a:p>
            </p:txBody>
          </p:sp>
          <p:sp>
            <p:nvSpPr>
              <p:cNvPr id="336" name="Text Box 4"/>
              <p:cNvSpPr txBox="1">
                <a:spLocks noChangeArrowheads="1"/>
              </p:cNvSpPr>
              <p:nvPr/>
            </p:nvSpPr>
            <p:spPr bwMode="auto">
              <a:xfrm>
                <a:off x="2254825" y="5776657"/>
                <a:ext cx="943095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0,01</a:t>
                </a:r>
              </a:p>
            </p:txBody>
          </p:sp>
          <p:sp>
            <p:nvSpPr>
              <p:cNvPr id="337" name="Text Box 4"/>
              <p:cNvSpPr txBox="1">
                <a:spLocks noChangeArrowheads="1"/>
              </p:cNvSpPr>
              <p:nvPr/>
            </p:nvSpPr>
            <p:spPr bwMode="auto">
              <a:xfrm>
                <a:off x="2015836" y="6380167"/>
                <a:ext cx="1029614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0,0001</a:t>
                </a:r>
              </a:p>
            </p:txBody>
          </p:sp>
          <p:sp>
            <p:nvSpPr>
              <p:cNvPr id="338" name="Text Box 4"/>
              <p:cNvSpPr txBox="1">
                <a:spLocks noChangeArrowheads="1"/>
              </p:cNvSpPr>
              <p:nvPr/>
            </p:nvSpPr>
            <p:spPr bwMode="auto">
              <a:xfrm>
                <a:off x="2334489" y="3716195"/>
                <a:ext cx="1130131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10</a:t>
                </a:r>
                <a:r>
                  <a:rPr lang="de-DE" baseline="30000" dirty="0">
                    <a:solidFill>
                      <a:srgbClr val="FFFFFF"/>
                    </a:solidFill>
                  </a:rPr>
                  <a:t>4</a:t>
                </a:r>
              </a:p>
            </p:txBody>
          </p:sp>
          <p:sp>
            <p:nvSpPr>
              <p:cNvPr id="339" name="Text Box 4"/>
              <p:cNvSpPr txBox="1">
                <a:spLocks noChangeArrowheads="1"/>
              </p:cNvSpPr>
              <p:nvPr/>
            </p:nvSpPr>
            <p:spPr bwMode="auto">
              <a:xfrm>
                <a:off x="2320634" y="4388140"/>
                <a:ext cx="1130131" cy="3836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100794" tIns="50397" rIns="100794" bIns="50397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de-DE" dirty="0">
                    <a:solidFill>
                      <a:srgbClr val="FFFFFF"/>
                    </a:solidFill>
                  </a:rPr>
                  <a:t> 10</a:t>
                </a:r>
                <a:r>
                  <a:rPr lang="de-DE" baseline="30000" dirty="0">
                    <a:solidFill>
                      <a:srgbClr val="FFFFFF"/>
                    </a:solidFill>
                  </a:rPr>
                  <a:t>2</a:t>
                </a:r>
              </a:p>
            </p:txBody>
          </p:sp>
        </p:grpSp>
        <p:sp>
          <p:nvSpPr>
            <p:cNvPr id="341" name="Freihandform 340"/>
            <p:cNvSpPr/>
            <p:nvPr/>
          </p:nvSpPr>
          <p:spPr bwMode="auto">
            <a:xfrm>
              <a:off x="3219651" y="3175631"/>
              <a:ext cx="3361832" cy="2897594"/>
            </a:xfrm>
            <a:custGeom>
              <a:avLst/>
              <a:gdLst>
                <a:gd name="connsiteX0" fmla="*/ 0 w 4526733"/>
                <a:gd name="connsiteY0" fmla="*/ 0 h 3902043"/>
                <a:gd name="connsiteX1" fmla="*/ 380246 w 4526733"/>
                <a:gd name="connsiteY1" fmla="*/ 1086415 h 3902043"/>
                <a:gd name="connsiteX2" fmla="*/ 1140737 w 4526733"/>
                <a:gd name="connsiteY2" fmla="*/ 2037029 h 3902043"/>
                <a:gd name="connsiteX3" fmla="*/ 2064191 w 4526733"/>
                <a:gd name="connsiteY3" fmla="*/ 2525916 h 3902043"/>
                <a:gd name="connsiteX4" fmla="*/ 3204927 w 4526733"/>
                <a:gd name="connsiteY4" fmla="*/ 2942376 h 3902043"/>
                <a:gd name="connsiteX5" fmla="*/ 4046899 w 4526733"/>
                <a:gd name="connsiteY5" fmla="*/ 3340728 h 3902043"/>
                <a:gd name="connsiteX6" fmla="*/ 4526733 w 4526733"/>
                <a:gd name="connsiteY6" fmla="*/ 3902043 h 3902043"/>
                <a:gd name="connsiteX7" fmla="*/ 4526733 w 4526733"/>
                <a:gd name="connsiteY7" fmla="*/ 3902043 h 39020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26733" h="3902043">
                  <a:moveTo>
                    <a:pt x="0" y="0"/>
                  </a:moveTo>
                  <a:cubicBezTo>
                    <a:pt x="95061" y="373455"/>
                    <a:pt x="190123" y="746910"/>
                    <a:pt x="380246" y="1086415"/>
                  </a:cubicBezTo>
                  <a:cubicBezTo>
                    <a:pt x="570369" y="1425920"/>
                    <a:pt x="860080" y="1797112"/>
                    <a:pt x="1140737" y="2037029"/>
                  </a:cubicBezTo>
                  <a:cubicBezTo>
                    <a:pt x="1421395" y="2276946"/>
                    <a:pt x="1720159" y="2375025"/>
                    <a:pt x="2064191" y="2525916"/>
                  </a:cubicBezTo>
                  <a:cubicBezTo>
                    <a:pt x="2408223" y="2676807"/>
                    <a:pt x="2874476" y="2806574"/>
                    <a:pt x="3204927" y="2942376"/>
                  </a:cubicBezTo>
                  <a:cubicBezTo>
                    <a:pt x="3535378" y="3078178"/>
                    <a:pt x="3826598" y="3180784"/>
                    <a:pt x="4046899" y="3340728"/>
                  </a:cubicBezTo>
                  <a:cubicBezTo>
                    <a:pt x="4267200" y="3500673"/>
                    <a:pt x="4526733" y="3902043"/>
                    <a:pt x="4526733" y="3902043"/>
                  </a:cubicBezTo>
                  <a:lnTo>
                    <a:pt x="4526733" y="3902043"/>
                  </a:lnTo>
                </a:path>
              </a:pathLst>
            </a:custGeom>
            <a:noFill/>
            <a:ln w="34925" cap="flat" cmpd="sng" algn="ctr">
              <a:solidFill>
                <a:srgbClr val="92D05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100783" tIns="50392" rIns="100783" bIns="50392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1007838" fontAlgn="base">
                <a:spcBef>
                  <a:spcPct val="0"/>
                </a:spcBef>
                <a:spcAft>
                  <a:spcPct val="0"/>
                </a:spcAft>
              </a:pPr>
              <a:endParaRPr lang="de-DE" sz="800" dirty="0">
                <a:latin typeface="Arial" charset="0"/>
              </a:endParaRPr>
            </a:p>
          </p:txBody>
        </p:sp>
      </p:grpSp>
      <p:sp>
        <p:nvSpPr>
          <p:cNvPr id="324" name="Text Box 4"/>
          <p:cNvSpPr txBox="1">
            <a:spLocks noChangeArrowheads="1"/>
          </p:cNvSpPr>
          <p:nvPr/>
        </p:nvSpPr>
        <p:spPr bwMode="auto">
          <a:xfrm>
            <a:off x="6758523" y="4496836"/>
            <a:ext cx="1811526" cy="36933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0,5 M</a:t>
            </a:r>
            <a:r>
              <a:rPr lang="de-DE" baseline="-25000" dirty="0">
                <a:solidFill>
                  <a:srgbClr val="FFFFFF"/>
                </a:solidFill>
              </a:rPr>
              <a:t>ʘ</a:t>
            </a:r>
            <a:r>
              <a:rPr lang="de-DE" dirty="0">
                <a:solidFill>
                  <a:srgbClr val="FFFFFF"/>
                </a:solidFill>
              </a:rPr>
              <a:t> 10</a:t>
            </a:r>
            <a:r>
              <a:rPr lang="de-DE" baseline="30000" dirty="0">
                <a:solidFill>
                  <a:srgbClr val="FFFFFF"/>
                </a:solidFill>
              </a:rPr>
              <a:t>11</a:t>
            </a:r>
            <a:r>
              <a:rPr lang="de-DE" dirty="0">
                <a:solidFill>
                  <a:srgbClr val="FFFFFF"/>
                </a:solidFill>
              </a:rPr>
              <a:t> a</a:t>
            </a:r>
            <a:endParaRPr lang="de-DE" baseline="-25000" dirty="0">
              <a:solidFill>
                <a:srgbClr val="FFFFFF"/>
              </a:solidFill>
            </a:endParaRPr>
          </a:p>
        </p:txBody>
      </p:sp>
      <p:sp>
        <p:nvSpPr>
          <p:cNvPr id="325" name="Text Box 4"/>
          <p:cNvSpPr txBox="1">
            <a:spLocks noChangeArrowheads="1"/>
          </p:cNvSpPr>
          <p:nvPr/>
        </p:nvSpPr>
        <p:spPr bwMode="auto">
          <a:xfrm>
            <a:off x="5927442" y="4029262"/>
            <a:ext cx="2395676" cy="36933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1 M</a:t>
            </a:r>
            <a:r>
              <a:rPr lang="de-DE" baseline="-25000" dirty="0">
                <a:solidFill>
                  <a:srgbClr val="FFFFFF"/>
                </a:solidFill>
              </a:rPr>
              <a:t>ʘ </a:t>
            </a:r>
            <a:r>
              <a:rPr lang="de-DE" dirty="0">
                <a:solidFill>
                  <a:srgbClr val="FFFFFF"/>
                </a:solidFill>
              </a:rPr>
              <a:t>10</a:t>
            </a:r>
            <a:r>
              <a:rPr lang="de-DE" baseline="30000" dirty="0">
                <a:solidFill>
                  <a:srgbClr val="FFFFFF"/>
                </a:solidFill>
              </a:rPr>
              <a:t>10</a:t>
            </a:r>
            <a:r>
              <a:rPr lang="de-DE" dirty="0">
                <a:solidFill>
                  <a:srgbClr val="FFFFFF"/>
                </a:solidFill>
              </a:rPr>
              <a:t> a (Sonne)</a:t>
            </a:r>
            <a:endParaRPr lang="de-DE" baseline="-25000" dirty="0">
              <a:solidFill>
                <a:srgbClr val="FFFFFF"/>
              </a:solidFill>
            </a:endParaRPr>
          </a:p>
        </p:txBody>
      </p:sp>
      <p:sp>
        <p:nvSpPr>
          <p:cNvPr id="326" name="Text Box 4"/>
          <p:cNvSpPr txBox="1">
            <a:spLocks noChangeArrowheads="1"/>
          </p:cNvSpPr>
          <p:nvPr/>
        </p:nvSpPr>
        <p:spPr bwMode="auto">
          <a:xfrm>
            <a:off x="4569612" y="3044258"/>
            <a:ext cx="1672016" cy="36933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5 M</a:t>
            </a:r>
            <a:r>
              <a:rPr lang="de-DE" baseline="-25000" dirty="0">
                <a:solidFill>
                  <a:srgbClr val="FFFFFF"/>
                </a:solidFill>
              </a:rPr>
              <a:t>ʘ</a:t>
            </a:r>
            <a:r>
              <a:rPr lang="de-DE" dirty="0">
                <a:solidFill>
                  <a:srgbClr val="FFFFFF"/>
                </a:solidFill>
              </a:rPr>
              <a:t> 10</a:t>
            </a:r>
            <a:r>
              <a:rPr lang="de-DE" baseline="30000" dirty="0">
                <a:solidFill>
                  <a:srgbClr val="FFFFFF"/>
                </a:solidFill>
              </a:rPr>
              <a:t>8</a:t>
            </a:r>
            <a:r>
              <a:rPr lang="de-DE" dirty="0">
                <a:solidFill>
                  <a:srgbClr val="FFFFFF"/>
                </a:solidFill>
              </a:rPr>
              <a:t> a</a:t>
            </a:r>
            <a:endParaRPr lang="de-DE" baseline="-25000" dirty="0">
              <a:solidFill>
                <a:srgbClr val="FFFFFF"/>
              </a:solidFill>
            </a:endParaRPr>
          </a:p>
        </p:txBody>
      </p:sp>
      <p:sp>
        <p:nvSpPr>
          <p:cNvPr id="340" name="Text Box 4"/>
          <p:cNvSpPr txBox="1">
            <a:spLocks noChangeArrowheads="1"/>
          </p:cNvSpPr>
          <p:nvPr/>
        </p:nvSpPr>
        <p:spPr bwMode="auto">
          <a:xfrm>
            <a:off x="3617500" y="2197572"/>
            <a:ext cx="2346881" cy="36933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FFFF"/>
                </a:solidFill>
              </a:rPr>
              <a:t>40 M</a:t>
            </a:r>
            <a:r>
              <a:rPr lang="de-DE" baseline="-25000" dirty="0">
                <a:solidFill>
                  <a:srgbClr val="FFFFFF"/>
                </a:solidFill>
              </a:rPr>
              <a:t>ʘ </a:t>
            </a:r>
            <a:r>
              <a:rPr lang="de-DE" dirty="0">
                <a:solidFill>
                  <a:srgbClr val="FFFFFF"/>
                </a:solidFill>
              </a:rPr>
              <a:t>10</a:t>
            </a:r>
            <a:r>
              <a:rPr lang="de-DE" baseline="30000" dirty="0">
                <a:solidFill>
                  <a:srgbClr val="FFFFFF"/>
                </a:solidFill>
              </a:rPr>
              <a:t>7</a:t>
            </a:r>
            <a:r>
              <a:rPr lang="de-DE" dirty="0">
                <a:solidFill>
                  <a:srgbClr val="FFFFFF"/>
                </a:solidFill>
              </a:rPr>
              <a:t> a (Alnilam)</a:t>
            </a:r>
          </a:p>
        </p:txBody>
      </p:sp>
      <p:sp>
        <p:nvSpPr>
          <p:cNvPr id="345" name="Line 5"/>
          <p:cNvSpPr>
            <a:spLocks noChangeShapeType="1"/>
          </p:cNvSpPr>
          <p:nvPr/>
        </p:nvSpPr>
        <p:spPr bwMode="auto">
          <a:xfrm flipV="1">
            <a:off x="3241086" y="2424971"/>
            <a:ext cx="372462" cy="234431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de-DE">
              <a:solidFill>
                <a:srgbClr val="FFFFFF"/>
              </a:solidFill>
            </a:endParaRPr>
          </a:p>
        </p:txBody>
      </p:sp>
      <p:sp>
        <p:nvSpPr>
          <p:cNvPr id="346" name="Line 5"/>
          <p:cNvSpPr>
            <a:spLocks noChangeShapeType="1"/>
          </p:cNvSpPr>
          <p:nvPr/>
        </p:nvSpPr>
        <p:spPr bwMode="auto">
          <a:xfrm flipV="1">
            <a:off x="3872358" y="3390169"/>
            <a:ext cx="695998" cy="44869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de-DE">
              <a:solidFill>
                <a:srgbClr val="FFFFFF"/>
              </a:solidFill>
            </a:endParaRPr>
          </a:p>
        </p:txBody>
      </p:sp>
      <p:sp>
        <p:nvSpPr>
          <p:cNvPr id="347" name="Line 5"/>
          <p:cNvSpPr>
            <a:spLocks noChangeShapeType="1"/>
          </p:cNvSpPr>
          <p:nvPr/>
        </p:nvSpPr>
        <p:spPr bwMode="auto">
          <a:xfrm flipV="1">
            <a:off x="4977258" y="4012469"/>
            <a:ext cx="607098" cy="372497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de-DE">
              <a:solidFill>
                <a:srgbClr val="FFFFFF"/>
              </a:solidFill>
            </a:endParaRPr>
          </a:p>
        </p:txBody>
      </p:sp>
      <p:sp>
        <p:nvSpPr>
          <p:cNvPr id="348" name="Line 5"/>
          <p:cNvSpPr>
            <a:spLocks noChangeShapeType="1"/>
          </p:cNvSpPr>
          <p:nvPr/>
        </p:nvSpPr>
        <p:spPr bwMode="auto">
          <a:xfrm flipV="1">
            <a:off x="5530981" y="4299807"/>
            <a:ext cx="372462" cy="234431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de-DE">
              <a:solidFill>
                <a:srgbClr val="FFFFFF"/>
              </a:solidFill>
            </a:endParaRPr>
          </a:p>
        </p:txBody>
      </p:sp>
      <p:sp>
        <p:nvSpPr>
          <p:cNvPr id="349" name="Line 5"/>
          <p:cNvSpPr>
            <a:spLocks noChangeShapeType="1"/>
          </p:cNvSpPr>
          <p:nvPr/>
        </p:nvSpPr>
        <p:spPr bwMode="auto">
          <a:xfrm flipV="1">
            <a:off x="6431094" y="4799870"/>
            <a:ext cx="372462" cy="234431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 type="none" w="med" len="lg"/>
          </a:ln>
        </p:spPr>
        <p:txBody>
          <a:bodyPr/>
          <a:lstStyle/>
          <a:p>
            <a:endParaRPr lang="de-DE">
              <a:solidFill>
                <a:srgbClr val="FFFFFF"/>
              </a:solidFill>
            </a:endParaRPr>
          </a:p>
        </p:txBody>
      </p:sp>
      <p:sp>
        <p:nvSpPr>
          <p:cNvPr id="350" name="Text Box 4"/>
          <p:cNvSpPr txBox="1">
            <a:spLocks noChangeArrowheads="1"/>
          </p:cNvSpPr>
          <p:nvPr/>
        </p:nvSpPr>
        <p:spPr bwMode="auto">
          <a:xfrm>
            <a:off x="5597180" y="3697034"/>
            <a:ext cx="2279129" cy="36933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</a:pPr>
            <a:r>
              <a:rPr lang="de-DE" dirty="0">
                <a:solidFill>
                  <a:srgbClr val="FFFFFF"/>
                </a:solidFill>
              </a:rPr>
              <a:t>2 M</a:t>
            </a:r>
            <a:r>
              <a:rPr lang="de-DE" baseline="-25000" dirty="0">
                <a:solidFill>
                  <a:srgbClr val="FFFFFF"/>
                </a:solidFill>
              </a:rPr>
              <a:t>ʘ</a:t>
            </a:r>
            <a:r>
              <a:rPr lang="de-DE" dirty="0">
                <a:solidFill>
                  <a:srgbClr val="FFFFFF"/>
                </a:solidFill>
              </a:rPr>
              <a:t> 10</a:t>
            </a:r>
            <a:r>
              <a:rPr lang="de-DE" baseline="30000" dirty="0">
                <a:solidFill>
                  <a:srgbClr val="FFFFFF"/>
                </a:solidFill>
              </a:rPr>
              <a:t>9</a:t>
            </a:r>
            <a:r>
              <a:rPr lang="de-DE" dirty="0">
                <a:solidFill>
                  <a:srgbClr val="FFFFFF"/>
                </a:solidFill>
              </a:rPr>
              <a:t> a (Sirius)</a:t>
            </a:r>
          </a:p>
        </p:txBody>
      </p:sp>
      <p:sp>
        <p:nvSpPr>
          <p:cNvPr id="351" name="Ellipse 350"/>
          <p:cNvSpPr/>
          <p:nvPr/>
        </p:nvSpPr>
        <p:spPr bwMode="auto">
          <a:xfrm>
            <a:off x="2996045" y="2066951"/>
            <a:ext cx="46886" cy="46882"/>
          </a:xfrm>
          <a:prstGeom prst="ellipse">
            <a:avLst/>
          </a:prstGeom>
          <a:solidFill>
            <a:srgbClr val="0070C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00794" tIns="50397" rIns="100794" bIns="50397" numCol="1" rtlCol="0" anchor="ctr" anchorCtr="0" compatLnSpc="1">
            <a:prstTxWarp prst="textNoShape">
              <a:avLst/>
            </a:prstTxWarp>
          </a:bodyPr>
          <a:lstStyle/>
          <a:p>
            <a:pPr algn="ctr" defTabSz="1007838" fontAlgn="base">
              <a:spcBef>
                <a:spcPct val="0"/>
              </a:spcBef>
              <a:spcAft>
                <a:spcPct val="0"/>
              </a:spcAft>
            </a:pPr>
            <a:endParaRPr lang="de-DE" sz="800" dirty="0">
              <a:latin typeface="Arial" charset="0"/>
            </a:endParaRPr>
          </a:p>
        </p:txBody>
      </p:sp>
      <p:sp>
        <p:nvSpPr>
          <p:cNvPr id="354" name="Inhaltsplatzhalter 2"/>
          <p:cNvSpPr txBox="1">
            <a:spLocks/>
          </p:cNvSpPr>
          <p:nvPr/>
        </p:nvSpPr>
        <p:spPr bwMode="auto">
          <a:xfrm>
            <a:off x="340726" y="711394"/>
            <a:ext cx="9582591" cy="682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Sternalter auf der Hauptreihe</a:t>
            </a:r>
          </a:p>
        </p:txBody>
      </p:sp>
      <p:sp>
        <p:nvSpPr>
          <p:cNvPr id="342" name="Rechteck 341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" grpId="0" animBg="1"/>
      <p:bldP spid="325" grpId="0" animBg="1"/>
      <p:bldP spid="326" grpId="0" animBg="1"/>
      <p:bldP spid="340" grpId="0" animBg="1"/>
      <p:bldP spid="345" grpId="0" animBg="1"/>
      <p:bldP spid="346" grpId="0" animBg="1"/>
      <p:bldP spid="347" grpId="0" animBg="1"/>
      <p:bldP spid="348" grpId="0" animBg="1"/>
      <p:bldP spid="3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Inhaltsplatzhalter 2"/>
          <p:cNvSpPr txBox="1">
            <a:spLocks/>
          </p:cNvSpPr>
          <p:nvPr/>
        </p:nvSpPr>
        <p:spPr bwMode="auto">
          <a:xfrm>
            <a:off x="340726" y="711394"/>
            <a:ext cx="9582591" cy="493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kern="0" dirty="0">
                <a:solidFill>
                  <a:srgbClr val="FFFFFF"/>
                </a:solidFill>
              </a:rPr>
              <a:t>Fragmente mit mehr als 0,08 M</a:t>
            </a:r>
            <a:r>
              <a:rPr lang="de-DE" sz="24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400" dirty="0">
                <a:solidFill>
                  <a:schemeClr val="bg1"/>
                </a:solidFill>
                <a:sym typeface="Wingdings 2"/>
              </a:rPr>
              <a:t>:</a:t>
            </a:r>
            <a:r>
              <a:rPr lang="de-DE" sz="2400" kern="0" dirty="0">
                <a:solidFill>
                  <a:srgbClr val="FFFFFF"/>
                </a:solidFill>
              </a:rPr>
              <a:t> </a:t>
            </a:r>
          </a:p>
        </p:txBody>
      </p:sp>
      <p:grpSp>
        <p:nvGrpSpPr>
          <p:cNvPr id="30" name="Gruppieren 10"/>
          <p:cNvGrpSpPr>
            <a:grpSpLocks noChangeAspect="1"/>
          </p:cNvGrpSpPr>
          <p:nvPr/>
        </p:nvGrpSpPr>
        <p:grpSpPr>
          <a:xfrm>
            <a:off x="3032689" y="2666759"/>
            <a:ext cx="2568009" cy="2567740"/>
            <a:chOff x="2459662" y="1526366"/>
            <a:chExt cx="3609975" cy="3609975"/>
          </a:xfrm>
        </p:grpSpPr>
        <p:sp>
          <p:nvSpPr>
            <p:cNvPr id="33" name="AutoShape 3"/>
            <p:cNvSpPr>
              <a:spLocks noChangeAspect="1" noChangeArrowheads="1"/>
            </p:cNvSpPr>
            <p:nvPr/>
          </p:nvSpPr>
          <p:spPr bwMode="auto">
            <a:xfrm>
              <a:off x="2913687" y="1993091"/>
              <a:ext cx="2693988" cy="2693987"/>
            </a:xfrm>
            <a:custGeom>
              <a:avLst/>
              <a:gdLst>
                <a:gd name="G0" fmla="+- 8469 0 0"/>
                <a:gd name="G1" fmla="+- 21600 0 8469"/>
                <a:gd name="G2" fmla="+- 21600 0 8469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8469" y="10800"/>
                  </a:moveTo>
                  <a:cubicBezTo>
                    <a:pt x="8469" y="12087"/>
                    <a:pt x="9513" y="13131"/>
                    <a:pt x="10800" y="13131"/>
                  </a:cubicBezTo>
                  <a:cubicBezTo>
                    <a:pt x="12087" y="13131"/>
                    <a:pt x="13131" y="12087"/>
                    <a:pt x="13131" y="10800"/>
                  </a:cubicBezTo>
                  <a:cubicBezTo>
                    <a:pt x="13131" y="9513"/>
                    <a:pt x="12087" y="8469"/>
                    <a:pt x="10800" y="8469"/>
                  </a:cubicBezTo>
                  <a:cubicBezTo>
                    <a:pt x="9513" y="8469"/>
                    <a:pt x="8469" y="9513"/>
                    <a:pt x="8469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000"/>
                </a:gs>
                <a:gs pos="100000">
                  <a:srgbClr val="F4EE00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8" name="AutoShape 2"/>
            <p:cNvSpPr>
              <a:spLocks noChangeAspect="1" noChangeArrowheads="1"/>
            </p:cNvSpPr>
            <p:nvPr/>
          </p:nvSpPr>
          <p:spPr bwMode="auto">
            <a:xfrm>
              <a:off x="2459662" y="1526366"/>
              <a:ext cx="3609975" cy="3609975"/>
            </a:xfrm>
            <a:custGeom>
              <a:avLst/>
              <a:gdLst>
                <a:gd name="G0" fmla="+- 3704 0 0"/>
                <a:gd name="G1" fmla="+- 21600 0 3704"/>
                <a:gd name="G2" fmla="+- 21600 0 3704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3704" y="10800"/>
                  </a:moveTo>
                  <a:cubicBezTo>
                    <a:pt x="3704" y="14719"/>
                    <a:pt x="6881" y="17896"/>
                    <a:pt x="10800" y="17896"/>
                  </a:cubicBezTo>
                  <a:cubicBezTo>
                    <a:pt x="14719" y="17896"/>
                    <a:pt x="17896" y="14719"/>
                    <a:pt x="17896" y="10800"/>
                  </a:cubicBezTo>
                  <a:cubicBezTo>
                    <a:pt x="17896" y="6881"/>
                    <a:pt x="14719" y="3704"/>
                    <a:pt x="10800" y="3704"/>
                  </a:cubicBezTo>
                  <a:cubicBezTo>
                    <a:pt x="6881" y="3704"/>
                    <a:pt x="3704" y="6881"/>
                    <a:pt x="3704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AB406"/>
                </a:gs>
              </a:gsLst>
              <a:path path="rect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58" name="Oval 4"/>
            <p:cNvSpPr>
              <a:spLocks noChangeAspect="1" noChangeArrowheads="1"/>
            </p:cNvSpPr>
            <p:nvPr/>
          </p:nvSpPr>
          <p:spPr bwMode="auto">
            <a:xfrm>
              <a:off x="3905875" y="2975753"/>
              <a:ext cx="720725" cy="719138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grpSp>
        <p:nvGrpSpPr>
          <p:cNvPr id="314" name="Gruppieren 313"/>
          <p:cNvGrpSpPr/>
          <p:nvPr/>
        </p:nvGrpSpPr>
        <p:grpSpPr>
          <a:xfrm>
            <a:off x="3574144" y="3203346"/>
            <a:ext cx="1492660" cy="1494108"/>
            <a:chOff x="3574144" y="3447928"/>
            <a:chExt cx="1492660" cy="1494108"/>
          </a:xfrm>
        </p:grpSpPr>
        <p:cxnSp>
          <p:nvCxnSpPr>
            <p:cNvPr id="60" name="Gerade Verbindung mit Pfeil 59"/>
            <p:cNvCxnSpPr/>
            <p:nvPr/>
          </p:nvCxnSpPr>
          <p:spPr>
            <a:xfrm>
              <a:off x="4691635" y="4194982"/>
              <a:ext cx="375169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Gerade Verbindung mit Pfeil 60"/>
            <p:cNvCxnSpPr/>
            <p:nvPr/>
          </p:nvCxnSpPr>
          <p:spPr>
            <a:xfrm rot="5400000">
              <a:off x="4130504" y="4754471"/>
              <a:ext cx="375130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Gerade Verbindung mit Pfeil 61"/>
            <p:cNvCxnSpPr/>
            <p:nvPr/>
          </p:nvCxnSpPr>
          <p:spPr>
            <a:xfrm rot="16200000">
              <a:off x="4127299" y="3635493"/>
              <a:ext cx="375130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Gerade Verbindung mit Pfeil 62"/>
            <p:cNvCxnSpPr/>
            <p:nvPr/>
          </p:nvCxnSpPr>
          <p:spPr>
            <a:xfrm rot="2700000">
              <a:off x="4513690" y="4589349"/>
              <a:ext cx="375130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Gerade Verbindung mit Pfeil 63"/>
            <p:cNvCxnSpPr/>
            <p:nvPr/>
          </p:nvCxnSpPr>
          <p:spPr>
            <a:xfrm rot="18900000">
              <a:off x="4534509" y="3792599"/>
              <a:ext cx="375169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mit Pfeil 64"/>
            <p:cNvCxnSpPr/>
            <p:nvPr/>
          </p:nvCxnSpPr>
          <p:spPr>
            <a:xfrm rot="10800000">
              <a:off x="3574144" y="4198188"/>
              <a:ext cx="375169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Gerade Verbindung mit Pfeil 65"/>
            <p:cNvCxnSpPr/>
            <p:nvPr/>
          </p:nvCxnSpPr>
          <p:spPr>
            <a:xfrm rot="13500000">
              <a:off x="3728076" y="3794201"/>
              <a:ext cx="375130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mit Pfeil 66"/>
            <p:cNvCxnSpPr/>
            <p:nvPr/>
          </p:nvCxnSpPr>
          <p:spPr>
            <a:xfrm rot="18900000">
              <a:off x="3729659" y="4594159"/>
              <a:ext cx="375169" cy="0"/>
            </a:xfrm>
            <a:prstGeom prst="straightConnector1">
              <a:avLst/>
            </a:prstGeom>
            <a:ln w="28575">
              <a:solidFill>
                <a:srgbClr val="FF330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5" name="Gruppieren 314"/>
          <p:cNvGrpSpPr/>
          <p:nvPr/>
        </p:nvGrpSpPr>
        <p:grpSpPr>
          <a:xfrm>
            <a:off x="3117208" y="2757680"/>
            <a:ext cx="2393708" cy="2387043"/>
            <a:chOff x="3117208" y="3002262"/>
            <a:chExt cx="2393708" cy="2387043"/>
          </a:xfrm>
        </p:grpSpPr>
        <p:grpSp>
          <p:nvGrpSpPr>
            <p:cNvPr id="68" name="Gruppieren 46"/>
            <p:cNvGrpSpPr/>
            <p:nvPr/>
          </p:nvGrpSpPr>
          <p:grpSpPr>
            <a:xfrm>
              <a:off x="4249129" y="3002262"/>
              <a:ext cx="139485" cy="264515"/>
              <a:chOff x="4357396" y="1073020"/>
              <a:chExt cx="410547" cy="531845"/>
            </a:xfrm>
          </p:grpSpPr>
          <p:sp>
            <p:nvSpPr>
              <p:cNvPr id="69" name="Ellipse 68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70" name="Gerade Verbindung mit Pfeil 69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Gerade Verbindung mit Pfeil 70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2" name="Gruppieren 47"/>
            <p:cNvGrpSpPr/>
            <p:nvPr/>
          </p:nvGrpSpPr>
          <p:grpSpPr>
            <a:xfrm>
              <a:off x="4245922" y="5124790"/>
              <a:ext cx="139485" cy="264515"/>
              <a:chOff x="4357396" y="1073020"/>
              <a:chExt cx="410547" cy="531845"/>
            </a:xfrm>
          </p:grpSpPr>
          <p:sp>
            <p:nvSpPr>
              <p:cNvPr id="73" name="Ellipse 72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74" name="Gerade Verbindung mit Pfeil 73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Gerade Verbindung mit Pfeil 74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6" name="Gruppieren 51"/>
            <p:cNvGrpSpPr/>
            <p:nvPr/>
          </p:nvGrpSpPr>
          <p:grpSpPr>
            <a:xfrm rot="18000000">
              <a:off x="3332056" y="3537691"/>
              <a:ext cx="139471" cy="264543"/>
              <a:chOff x="4357396" y="1073020"/>
              <a:chExt cx="410547" cy="531845"/>
            </a:xfrm>
          </p:grpSpPr>
          <p:sp>
            <p:nvSpPr>
              <p:cNvPr id="77" name="Ellipse 76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78" name="Gerade Verbindung mit Pfeil 77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Gerade Verbindung mit Pfeil 78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uppieren 55"/>
            <p:cNvGrpSpPr/>
            <p:nvPr/>
          </p:nvGrpSpPr>
          <p:grpSpPr>
            <a:xfrm rot="5400000">
              <a:off x="3179744" y="4068322"/>
              <a:ext cx="139471" cy="264543"/>
              <a:chOff x="4357396" y="1073020"/>
              <a:chExt cx="410547" cy="531845"/>
            </a:xfrm>
          </p:grpSpPr>
          <p:sp>
            <p:nvSpPr>
              <p:cNvPr id="81" name="Ellipse 80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82" name="Gerade Verbindung mit Pfeil 81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Gerade Verbindung mit Pfeil 82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uppieren 59"/>
            <p:cNvGrpSpPr/>
            <p:nvPr/>
          </p:nvGrpSpPr>
          <p:grpSpPr>
            <a:xfrm rot="3600000">
              <a:off x="5172629" y="3536087"/>
              <a:ext cx="139471" cy="264543"/>
              <a:chOff x="4357396" y="1073020"/>
              <a:chExt cx="410547" cy="531845"/>
            </a:xfrm>
          </p:grpSpPr>
          <p:sp>
            <p:nvSpPr>
              <p:cNvPr id="85" name="Ellipse 84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86" name="Gerade Verbindung mit Pfeil 85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Gerade Verbindung mit Pfeil 86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8" name="Gruppieren 63"/>
            <p:cNvGrpSpPr/>
            <p:nvPr/>
          </p:nvGrpSpPr>
          <p:grpSpPr>
            <a:xfrm rot="5400000">
              <a:off x="5308909" y="4061909"/>
              <a:ext cx="139471" cy="264543"/>
              <a:chOff x="4357396" y="1073020"/>
              <a:chExt cx="410547" cy="531845"/>
            </a:xfrm>
          </p:grpSpPr>
          <p:sp>
            <p:nvSpPr>
              <p:cNvPr id="89" name="Ellipse 88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90" name="Gerade Verbindung mit Pfeil 89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Gerade Verbindung mit Pfeil 90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2" name="Gruppieren 67"/>
            <p:cNvGrpSpPr/>
            <p:nvPr/>
          </p:nvGrpSpPr>
          <p:grpSpPr>
            <a:xfrm rot="19800000">
              <a:off x="3721647" y="3148145"/>
              <a:ext cx="139485" cy="264515"/>
              <a:chOff x="4357396" y="1073020"/>
              <a:chExt cx="410547" cy="531845"/>
            </a:xfrm>
          </p:grpSpPr>
          <p:sp>
            <p:nvSpPr>
              <p:cNvPr id="93" name="Ellipse 92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94" name="Gerade Verbindung mit Pfeil 93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Gerade Verbindung mit Pfeil 94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uppieren 71"/>
            <p:cNvGrpSpPr/>
            <p:nvPr/>
          </p:nvGrpSpPr>
          <p:grpSpPr>
            <a:xfrm rot="1800000">
              <a:off x="4784625" y="3143335"/>
              <a:ext cx="139485" cy="264515"/>
              <a:chOff x="4357396" y="1073020"/>
              <a:chExt cx="410547" cy="531845"/>
            </a:xfrm>
          </p:grpSpPr>
          <p:sp>
            <p:nvSpPr>
              <p:cNvPr id="97" name="Ellipse 96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98" name="Gerade Verbindung mit Pfeil 97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Gerade Verbindung mit Pfeil 98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Gruppieren 94"/>
            <p:cNvGrpSpPr/>
            <p:nvPr/>
          </p:nvGrpSpPr>
          <p:grpSpPr>
            <a:xfrm rot="3600000">
              <a:off x="3336866" y="4605367"/>
              <a:ext cx="139471" cy="264543"/>
              <a:chOff x="4357396" y="1073020"/>
              <a:chExt cx="410547" cy="531845"/>
            </a:xfrm>
          </p:grpSpPr>
          <p:sp>
            <p:nvSpPr>
              <p:cNvPr id="101" name="Ellipse 100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02" name="Gerade Verbindung mit Pfeil 101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Gerade Verbindung mit Pfeil 102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4" name="Gruppieren 98"/>
            <p:cNvGrpSpPr/>
            <p:nvPr/>
          </p:nvGrpSpPr>
          <p:grpSpPr>
            <a:xfrm rot="1800000">
              <a:off x="3718440" y="4982113"/>
              <a:ext cx="139485" cy="264515"/>
              <a:chOff x="4357396" y="1073020"/>
              <a:chExt cx="410547" cy="531845"/>
            </a:xfrm>
          </p:grpSpPr>
          <p:sp>
            <p:nvSpPr>
              <p:cNvPr id="105" name="Ellipse 104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06" name="Gerade Verbindung mit Pfeil 105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Gerade Verbindung mit Pfeil 106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8" name="Gruppieren 102"/>
            <p:cNvGrpSpPr/>
            <p:nvPr/>
          </p:nvGrpSpPr>
          <p:grpSpPr>
            <a:xfrm rot="18000000">
              <a:off x="5171026" y="4602161"/>
              <a:ext cx="139471" cy="264543"/>
              <a:chOff x="4357396" y="1073020"/>
              <a:chExt cx="410547" cy="531845"/>
            </a:xfrm>
          </p:grpSpPr>
          <p:sp>
            <p:nvSpPr>
              <p:cNvPr id="109" name="Ellipse 108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10" name="Gerade Verbindung mit Pfeil 109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Gerade Verbindung mit Pfeil 110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Gruppieren 106"/>
            <p:cNvGrpSpPr/>
            <p:nvPr/>
          </p:nvGrpSpPr>
          <p:grpSpPr>
            <a:xfrm rot="19800000">
              <a:off x="4781420" y="4982113"/>
              <a:ext cx="139485" cy="264515"/>
              <a:chOff x="4357396" y="1073020"/>
              <a:chExt cx="410547" cy="531845"/>
            </a:xfrm>
          </p:grpSpPr>
          <p:sp>
            <p:nvSpPr>
              <p:cNvPr id="113" name="Ellipse 112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905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14" name="Gerade Verbindung mit Pfeil 113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Gerade Verbindung mit Pfeil 114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254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9" name="AutoShape 3"/>
          <p:cNvSpPr>
            <a:spLocks noChangeAspect="1" noChangeArrowheads="1"/>
          </p:cNvSpPr>
          <p:nvPr/>
        </p:nvSpPr>
        <p:spPr bwMode="auto">
          <a:xfrm>
            <a:off x="541999" y="3044174"/>
            <a:ext cx="1786864" cy="1786675"/>
          </a:xfrm>
          <a:custGeom>
            <a:avLst/>
            <a:gdLst>
              <a:gd name="G0" fmla="+- 8469 0 0"/>
              <a:gd name="G1" fmla="+- 21600 0 8469"/>
              <a:gd name="G2" fmla="+- 21600 0 8469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8469" y="10800"/>
                </a:moveTo>
                <a:cubicBezTo>
                  <a:pt x="8469" y="12087"/>
                  <a:pt x="9513" y="13131"/>
                  <a:pt x="10800" y="13131"/>
                </a:cubicBezTo>
                <a:cubicBezTo>
                  <a:pt x="12087" y="13131"/>
                  <a:pt x="13131" y="12087"/>
                  <a:pt x="13131" y="10800"/>
                </a:cubicBezTo>
                <a:cubicBezTo>
                  <a:pt x="13131" y="9513"/>
                  <a:pt x="12087" y="8469"/>
                  <a:pt x="10800" y="8469"/>
                </a:cubicBezTo>
                <a:cubicBezTo>
                  <a:pt x="9513" y="8469"/>
                  <a:pt x="8469" y="9513"/>
                  <a:pt x="8469" y="1080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rgbClr val="C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181" name="Oval 4"/>
          <p:cNvSpPr>
            <a:spLocks noChangeAspect="1" noChangeArrowheads="1"/>
          </p:cNvSpPr>
          <p:nvPr/>
        </p:nvSpPr>
        <p:spPr bwMode="auto">
          <a:xfrm>
            <a:off x="1237345" y="3745000"/>
            <a:ext cx="391427" cy="390525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42000">
                <a:srgbClr val="FFC000"/>
              </a:gs>
            </a:gsLst>
            <a:path path="rect">
              <a:fillToRect l="50000" t="50000" r="50000" b="50000"/>
            </a:path>
            <a:tileRect/>
          </a:gradFill>
          <a:ln w="9525">
            <a:solidFill>
              <a:srgbClr val="FFC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grpSp>
        <p:nvGrpSpPr>
          <p:cNvPr id="246" name="Gruppieren 245"/>
          <p:cNvGrpSpPr/>
          <p:nvPr/>
        </p:nvGrpSpPr>
        <p:grpSpPr>
          <a:xfrm>
            <a:off x="624744" y="3128951"/>
            <a:ext cx="1617817" cy="1632379"/>
            <a:chOff x="624744" y="2960589"/>
            <a:chExt cx="1617817" cy="1632379"/>
          </a:xfrm>
        </p:grpSpPr>
        <p:grpSp>
          <p:nvGrpSpPr>
            <p:cNvPr id="131" name="Gruppieren 46"/>
            <p:cNvGrpSpPr/>
            <p:nvPr/>
          </p:nvGrpSpPr>
          <p:grpSpPr>
            <a:xfrm>
              <a:off x="1388714" y="2960589"/>
              <a:ext cx="94389" cy="720000"/>
              <a:chOff x="4357396" y="1073020"/>
              <a:chExt cx="410547" cy="531845"/>
            </a:xfrm>
          </p:grpSpPr>
          <p:sp>
            <p:nvSpPr>
              <p:cNvPr id="176" name="Ellipse 175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77" name="Gerade Verbindung mit Pfeil 176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Gerade Verbindung mit Pfeil 177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2" name="Gruppieren 47"/>
            <p:cNvGrpSpPr/>
            <p:nvPr/>
          </p:nvGrpSpPr>
          <p:grpSpPr>
            <a:xfrm>
              <a:off x="1386544" y="3872968"/>
              <a:ext cx="94389" cy="720000"/>
              <a:chOff x="4357396" y="1073020"/>
              <a:chExt cx="410547" cy="531845"/>
            </a:xfrm>
          </p:grpSpPr>
          <p:sp>
            <p:nvSpPr>
              <p:cNvPr id="173" name="Ellipse 172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74" name="Gerade Verbindung mit Pfeil 173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Gerade Verbindung mit Pfeil 174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3" name="Gruppieren 51"/>
            <p:cNvGrpSpPr/>
            <p:nvPr/>
          </p:nvGrpSpPr>
          <p:grpSpPr>
            <a:xfrm rot="18000000">
              <a:off x="1002379" y="3187665"/>
              <a:ext cx="94380" cy="720000"/>
              <a:chOff x="4357396" y="1073020"/>
              <a:chExt cx="410547" cy="531845"/>
            </a:xfrm>
          </p:grpSpPr>
          <p:sp>
            <p:nvSpPr>
              <p:cNvPr id="170" name="Ellipse 169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71" name="Gerade Verbindung mit Pfeil 170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Gerade Verbindung mit Pfeil 171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4" name="Gruppieren 55"/>
            <p:cNvGrpSpPr/>
            <p:nvPr/>
          </p:nvGrpSpPr>
          <p:grpSpPr>
            <a:xfrm rot="5400000">
              <a:off x="937554" y="3411495"/>
              <a:ext cx="94380" cy="720000"/>
              <a:chOff x="4357396" y="1073020"/>
              <a:chExt cx="410547" cy="531845"/>
            </a:xfrm>
          </p:grpSpPr>
          <p:sp>
            <p:nvSpPr>
              <p:cNvPr id="167" name="Ellipse 166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68" name="Gerade Verbindung mit Pfeil 167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Gerade Verbindung mit Pfeil 168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5" name="Gruppieren 59"/>
            <p:cNvGrpSpPr/>
            <p:nvPr/>
          </p:nvGrpSpPr>
          <p:grpSpPr>
            <a:xfrm rot="3600000">
              <a:off x="1779399" y="3186580"/>
              <a:ext cx="94380" cy="720000"/>
              <a:chOff x="4357396" y="1073020"/>
              <a:chExt cx="410547" cy="531845"/>
            </a:xfrm>
          </p:grpSpPr>
          <p:sp>
            <p:nvSpPr>
              <p:cNvPr id="164" name="Ellipse 163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65" name="Gerade Verbindung mit Pfeil 164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Gerade Verbindung mit Pfeil 165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6" name="Gruppieren 63"/>
            <p:cNvGrpSpPr/>
            <p:nvPr/>
          </p:nvGrpSpPr>
          <p:grpSpPr>
            <a:xfrm rot="5400000">
              <a:off x="1835371" y="3407156"/>
              <a:ext cx="94380" cy="720000"/>
              <a:chOff x="4357396" y="1073020"/>
              <a:chExt cx="410547" cy="531845"/>
            </a:xfrm>
          </p:grpSpPr>
          <p:sp>
            <p:nvSpPr>
              <p:cNvPr id="161" name="Ellipse 160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62" name="Gerade Verbindung mit Pfeil 161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3" name="Gerade Verbindung mit Pfeil 162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uppieren 67"/>
            <p:cNvGrpSpPr/>
            <p:nvPr/>
          </p:nvGrpSpPr>
          <p:grpSpPr>
            <a:xfrm rot="19800000">
              <a:off x="1167020" y="3023059"/>
              <a:ext cx="94389" cy="720000"/>
              <a:chOff x="4357396" y="1073020"/>
              <a:chExt cx="410547" cy="531845"/>
            </a:xfrm>
          </p:grpSpPr>
          <p:sp>
            <p:nvSpPr>
              <p:cNvPr id="158" name="Ellipse 157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59" name="Gerade Verbindung mit Pfeil 158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0" name="Gerade Verbindung mit Pfeil 159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uppieren 71"/>
            <p:cNvGrpSpPr/>
            <p:nvPr/>
          </p:nvGrpSpPr>
          <p:grpSpPr>
            <a:xfrm rot="1800000">
              <a:off x="1615832" y="3019806"/>
              <a:ext cx="94389" cy="720000"/>
              <a:chOff x="4357396" y="1073020"/>
              <a:chExt cx="410547" cy="531845"/>
            </a:xfrm>
          </p:grpSpPr>
          <p:sp>
            <p:nvSpPr>
              <p:cNvPr id="155" name="Ellipse 154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56" name="Gerade Verbindung mit Pfeil 155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Gerade Verbindung mit Pfeil 156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9" name="Gruppieren 94"/>
            <p:cNvGrpSpPr/>
            <p:nvPr/>
          </p:nvGrpSpPr>
          <p:grpSpPr>
            <a:xfrm rot="3600000">
              <a:off x="1003918" y="3643431"/>
              <a:ext cx="94380" cy="720000"/>
              <a:chOff x="4357396" y="1073020"/>
              <a:chExt cx="410547" cy="531845"/>
            </a:xfrm>
          </p:grpSpPr>
          <p:sp>
            <p:nvSpPr>
              <p:cNvPr id="152" name="Ellipse 151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53" name="Gerade Verbindung mit Pfeil 152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Gerade Verbindung mit Pfeil 153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0" name="Gruppieren 98"/>
            <p:cNvGrpSpPr/>
            <p:nvPr/>
          </p:nvGrpSpPr>
          <p:grpSpPr>
            <a:xfrm rot="1800000">
              <a:off x="1165809" y="3806899"/>
              <a:ext cx="94389" cy="720000"/>
              <a:chOff x="4357396" y="1073020"/>
              <a:chExt cx="410547" cy="531845"/>
            </a:xfrm>
          </p:grpSpPr>
          <p:sp>
            <p:nvSpPr>
              <p:cNvPr id="149" name="Ellipse 148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50" name="Gerade Verbindung mit Pfeil 149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Gerade Verbindung mit Pfeil 150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1" name="Gruppieren 102"/>
            <p:cNvGrpSpPr/>
            <p:nvPr/>
          </p:nvGrpSpPr>
          <p:grpSpPr>
            <a:xfrm rot="18000000">
              <a:off x="1784841" y="3646051"/>
              <a:ext cx="94380" cy="720000"/>
              <a:chOff x="4357396" y="1073020"/>
              <a:chExt cx="410547" cy="531845"/>
            </a:xfrm>
          </p:grpSpPr>
          <p:sp>
            <p:nvSpPr>
              <p:cNvPr id="146" name="Ellipse 145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47" name="Gerade Verbindung mit Pfeil 146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Gerade Verbindung mit Pfeil 147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2" name="Gruppieren 106"/>
            <p:cNvGrpSpPr/>
            <p:nvPr/>
          </p:nvGrpSpPr>
          <p:grpSpPr>
            <a:xfrm rot="19800000">
              <a:off x="1617465" y="3816424"/>
              <a:ext cx="94389" cy="720000"/>
              <a:chOff x="4357396" y="1073020"/>
              <a:chExt cx="410547" cy="531845"/>
            </a:xfrm>
          </p:grpSpPr>
          <p:sp>
            <p:nvSpPr>
              <p:cNvPr id="143" name="Ellipse 142"/>
              <p:cNvSpPr/>
              <p:nvPr/>
            </p:nvSpPr>
            <p:spPr>
              <a:xfrm>
                <a:off x="4357396" y="1073020"/>
                <a:ext cx="410547" cy="531845"/>
              </a:xfrm>
              <a:prstGeom prst="ellipse">
                <a:avLst/>
              </a:prstGeom>
              <a:noFill/>
              <a:ln w="127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144" name="Gerade Verbindung mit Pfeil 143"/>
              <p:cNvCxnSpPr/>
              <p:nvPr/>
            </p:nvCxnSpPr>
            <p:spPr>
              <a:xfrm>
                <a:off x="4764881" y="1297781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Gerade Verbindung mit Pfeil 144"/>
              <p:cNvCxnSpPr/>
              <p:nvPr/>
            </p:nvCxnSpPr>
            <p:spPr>
              <a:xfrm rot="10800000">
                <a:off x="4357687" y="1293019"/>
                <a:ext cx="0" cy="7620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37" name="Gruppieren 336"/>
          <p:cNvGrpSpPr/>
          <p:nvPr/>
        </p:nvGrpSpPr>
        <p:grpSpPr>
          <a:xfrm>
            <a:off x="6483929" y="2294184"/>
            <a:ext cx="3329754" cy="3329405"/>
            <a:chOff x="6483929" y="2538766"/>
            <a:chExt cx="3329754" cy="3329405"/>
          </a:xfrm>
        </p:grpSpPr>
        <p:sp>
          <p:nvSpPr>
            <p:cNvPr id="303" name="Oval 4"/>
            <p:cNvSpPr>
              <a:spLocks noChangeAspect="1" noChangeArrowheads="1"/>
            </p:cNvSpPr>
            <p:nvPr/>
          </p:nvSpPr>
          <p:spPr bwMode="auto">
            <a:xfrm>
              <a:off x="7874643" y="3932432"/>
              <a:ext cx="553726" cy="55244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grpSp>
          <p:nvGrpSpPr>
            <p:cNvPr id="183" name="Gruppieren 10"/>
            <p:cNvGrpSpPr>
              <a:grpSpLocks noChangeAspect="1"/>
            </p:cNvGrpSpPr>
            <p:nvPr/>
          </p:nvGrpSpPr>
          <p:grpSpPr>
            <a:xfrm>
              <a:off x="6483929" y="2538766"/>
              <a:ext cx="3329754" cy="3329405"/>
              <a:chOff x="2459662" y="1526366"/>
              <a:chExt cx="3609975" cy="3609975"/>
            </a:xfrm>
          </p:grpSpPr>
          <p:sp>
            <p:nvSpPr>
              <p:cNvPr id="240" name="AutoShape 3"/>
              <p:cNvSpPr>
                <a:spLocks noChangeAspect="1" noChangeArrowheads="1"/>
              </p:cNvSpPr>
              <p:nvPr/>
            </p:nvSpPr>
            <p:spPr bwMode="auto">
              <a:xfrm>
                <a:off x="2924015" y="1993091"/>
                <a:ext cx="2693988" cy="2693987"/>
              </a:xfrm>
              <a:custGeom>
                <a:avLst/>
                <a:gdLst>
                  <a:gd name="G0" fmla="+- 8469 0 0"/>
                  <a:gd name="G1" fmla="+- 21600 0 8469"/>
                  <a:gd name="G2" fmla="+- 21600 0 8469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8469" y="10800"/>
                    </a:moveTo>
                    <a:cubicBezTo>
                      <a:pt x="8469" y="12087"/>
                      <a:pt x="9513" y="13131"/>
                      <a:pt x="10800" y="13131"/>
                    </a:cubicBezTo>
                    <a:cubicBezTo>
                      <a:pt x="12087" y="13131"/>
                      <a:pt x="13131" y="12087"/>
                      <a:pt x="13131" y="10800"/>
                    </a:cubicBezTo>
                    <a:cubicBezTo>
                      <a:pt x="13131" y="9513"/>
                      <a:pt x="12087" y="8469"/>
                      <a:pt x="10800" y="8469"/>
                    </a:cubicBezTo>
                    <a:cubicBezTo>
                      <a:pt x="9513" y="8469"/>
                      <a:pt x="8469" y="9513"/>
                      <a:pt x="8469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3E3FF">
                      <a:tint val="66000"/>
                      <a:satMod val="160000"/>
                    </a:srgbClr>
                  </a:gs>
                  <a:gs pos="50000">
                    <a:srgbClr val="93E3FF">
                      <a:tint val="44500"/>
                      <a:satMod val="160000"/>
                    </a:srgbClr>
                  </a:gs>
                  <a:gs pos="100000">
                    <a:srgbClr val="93E3FF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241" name="AutoShape 2"/>
              <p:cNvSpPr>
                <a:spLocks noChangeAspect="1" noChangeArrowheads="1"/>
              </p:cNvSpPr>
              <p:nvPr/>
            </p:nvSpPr>
            <p:spPr bwMode="auto">
              <a:xfrm>
                <a:off x="2459662" y="1526366"/>
                <a:ext cx="3609975" cy="3609975"/>
              </a:xfrm>
              <a:custGeom>
                <a:avLst/>
                <a:gdLst>
                  <a:gd name="G0" fmla="+- 3704 0 0"/>
                  <a:gd name="G1" fmla="+- 21600 0 3704"/>
                  <a:gd name="G2" fmla="+- 21600 0 3704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704" y="10800"/>
                    </a:moveTo>
                    <a:cubicBezTo>
                      <a:pt x="3704" y="14719"/>
                      <a:pt x="6881" y="17896"/>
                      <a:pt x="10800" y="17896"/>
                    </a:cubicBezTo>
                    <a:cubicBezTo>
                      <a:pt x="14719" y="17896"/>
                      <a:pt x="17896" y="14719"/>
                      <a:pt x="17896" y="10800"/>
                    </a:cubicBezTo>
                    <a:cubicBezTo>
                      <a:pt x="17896" y="6881"/>
                      <a:pt x="14719" y="3704"/>
                      <a:pt x="10800" y="3704"/>
                    </a:cubicBezTo>
                    <a:cubicBezTo>
                      <a:pt x="6881" y="3704"/>
                      <a:pt x="3704" y="6881"/>
                      <a:pt x="3704" y="1080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B0F0">
                      <a:tint val="66000"/>
                      <a:satMod val="160000"/>
                    </a:srgbClr>
                  </a:gs>
                  <a:gs pos="50000">
                    <a:srgbClr val="00B0F0">
                      <a:tint val="44500"/>
                      <a:satMod val="160000"/>
                    </a:srgbClr>
                  </a:gs>
                  <a:gs pos="100000">
                    <a:srgbClr val="00B0F0">
                      <a:tint val="23500"/>
                      <a:satMod val="16000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rgbClr val="93E3FF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  <p:sp>
        <p:nvSpPr>
          <p:cNvPr id="307" name="Text Box 45"/>
          <p:cNvSpPr txBox="1">
            <a:spLocks noChangeArrowheads="1"/>
          </p:cNvSpPr>
          <p:nvPr/>
        </p:nvSpPr>
        <p:spPr bwMode="auto">
          <a:xfrm>
            <a:off x="814969" y="1862322"/>
            <a:ext cx="1377514" cy="70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&lt; 0,5 </a:t>
            </a:r>
            <a:r>
              <a:rPr lang="de-DE" sz="2000" kern="0" dirty="0">
                <a:solidFill>
                  <a:srgbClr val="FFFFFF"/>
                </a:solidFill>
              </a:rPr>
              <a:t>M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000" dirty="0">
                <a:solidFill>
                  <a:schemeClr val="bg1"/>
                </a:solidFill>
                <a:sym typeface="Wingdings 2"/>
              </a:rPr>
              <a:t> </a:t>
            </a:r>
            <a:endParaRPr lang="de-DE" sz="20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de-DE" sz="2000" kern="0" dirty="0">
              <a:solidFill>
                <a:schemeClr val="bg1"/>
              </a:solidFill>
            </a:endParaRPr>
          </a:p>
        </p:txBody>
      </p:sp>
      <p:sp>
        <p:nvSpPr>
          <p:cNvPr id="308" name="Text Box 45"/>
          <p:cNvSpPr txBox="1">
            <a:spLocks noChangeArrowheads="1"/>
          </p:cNvSpPr>
          <p:nvPr/>
        </p:nvSpPr>
        <p:spPr bwMode="auto">
          <a:xfrm>
            <a:off x="3119599" y="1851821"/>
            <a:ext cx="2647025" cy="70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0,5</a:t>
            </a:r>
            <a:r>
              <a:rPr lang="de-DE" sz="2000" kern="0" dirty="0">
                <a:solidFill>
                  <a:srgbClr val="FFFFFF"/>
                </a:solidFill>
              </a:rPr>
              <a:t> M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000" kern="0" dirty="0">
                <a:solidFill>
                  <a:schemeClr val="bg1"/>
                </a:solidFill>
              </a:rPr>
              <a:t> &lt; M &lt; 1,5 </a:t>
            </a:r>
            <a:r>
              <a:rPr lang="de-DE" sz="2000" kern="0" dirty="0">
                <a:solidFill>
                  <a:srgbClr val="FFFFFF"/>
                </a:solidFill>
              </a:rPr>
              <a:t>M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000" dirty="0">
                <a:solidFill>
                  <a:schemeClr val="bg1"/>
                </a:solidFill>
                <a:sym typeface="Wingdings 2"/>
              </a:rPr>
              <a:t> </a:t>
            </a:r>
            <a:endParaRPr lang="de-DE" sz="20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de-DE" sz="2000" kern="0" dirty="0">
              <a:solidFill>
                <a:schemeClr val="bg1"/>
              </a:solidFill>
            </a:endParaRPr>
          </a:p>
        </p:txBody>
      </p:sp>
      <p:sp>
        <p:nvSpPr>
          <p:cNvPr id="309" name="Text Box 45"/>
          <p:cNvSpPr txBox="1">
            <a:spLocks noChangeArrowheads="1"/>
          </p:cNvSpPr>
          <p:nvPr/>
        </p:nvSpPr>
        <p:spPr bwMode="auto">
          <a:xfrm>
            <a:off x="7549015" y="1856737"/>
            <a:ext cx="1491748" cy="70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&gt; 1,5 </a:t>
            </a:r>
            <a:r>
              <a:rPr lang="de-DE" sz="2000" kern="0" dirty="0">
                <a:solidFill>
                  <a:srgbClr val="FFFFFF"/>
                </a:solidFill>
              </a:rPr>
              <a:t>M</a:t>
            </a:r>
            <a:r>
              <a:rPr lang="de-DE" sz="2000" baseline="-25000" dirty="0">
                <a:solidFill>
                  <a:schemeClr val="bg1"/>
                </a:solidFill>
                <a:sym typeface="Wingdings 2"/>
              </a:rPr>
              <a:t></a:t>
            </a:r>
            <a:r>
              <a:rPr lang="de-DE" sz="2000" dirty="0">
                <a:solidFill>
                  <a:schemeClr val="bg1"/>
                </a:solidFill>
                <a:sym typeface="Wingdings 2"/>
              </a:rPr>
              <a:t> </a:t>
            </a:r>
            <a:endParaRPr lang="de-DE" sz="2000" kern="0" dirty="0">
              <a:solidFill>
                <a:schemeClr val="bg1"/>
              </a:solidFill>
            </a:endParaRPr>
          </a:p>
          <a:p>
            <a:pPr>
              <a:defRPr/>
            </a:pPr>
            <a:endParaRPr lang="de-DE" sz="2000" kern="0" dirty="0">
              <a:solidFill>
                <a:schemeClr val="bg1"/>
              </a:solidFill>
            </a:endParaRPr>
          </a:p>
        </p:txBody>
      </p:sp>
      <p:sp>
        <p:nvSpPr>
          <p:cNvPr id="310" name="Text Box 45"/>
          <p:cNvSpPr txBox="1">
            <a:spLocks noChangeArrowheads="1"/>
          </p:cNvSpPr>
          <p:nvPr/>
        </p:nvSpPr>
        <p:spPr bwMode="auto">
          <a:xfrm>
            <a:off x="583239" y="5687072"/>
            <a:ext cx="1754717" cy="40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rein konvektiv</a:t>
            </a:r>
          </a:p>
        </p:txBody>
      </p:sp>
      <p:sp>
        <p:nvSpPr>
          <p:cNvPr id="311" name="Inhaltsplatzhalter 2"/>
          <p:cNvSpPr txBox="1">
            <a:spLocks/>
          </p:cNvSpPr>
          <p:nvPr/>
        </p:nvSpPr>
        <p:spPr bwMode="auto">
          <a:xfrm>
            <a:off x="330898" y="1209477"/>
            <a:ext cx="9582591" cy="493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000" kern="0" dirty="0">
                <a:solidFill>
                  <a:srgbClr val="FFFFFF"/>
                </a:solidFill>
              </a:rPr>
              <a:t>Wärmetransport und primärer Fusionsprozess: </a:t>
            </a:r>
          </a:p>
        </p:txBody>
      </p:sp>
      <p:sp>
        <p:nvSpPr>
          <p:cNvPr id="312" name="Text Box 45"/>
          <p:cNvSpPr txBox="1">
            <a:spLocks noChangeArrowheads="1"/>
          </p:cNvSpPr>
          <p:nvPr/>
        </p:nvSpPr>
        <p:spPr bwMode="auto">
          <a:xfrm>
            <a:off x="3037059" y="5691989"/>
            <a:ext cx="2802632" cy="70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Strahlungszone innen</a:t>
            </a:r>
          </a:p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konvektive Außenzone</a:t>
            </a:r>
          </a:p>
        </p:txBody>
      </p:sp>
      <p:sp>
        <p:nvSpPr>
          <p:cNvPr id="313" name="Text Box 45"/>
          <p:cNvSpPr txBox="1">
            <a:spLocks noChangeArrowheads="1"/>
          </p:cNvSpPr>
          <p:nvPr/>
        </p:nvSpPr>
        <p:spPr bwMode="auto">
          <a:xfrm>
            <a:off x="6861804" y="5682157"/>
            <a:ext cx="2921289" cy="70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Konvektionszone innen</a:t>
            </a:r>
          </a:p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Strahlungszone außen</a:t>
            </a:r>
          </a:p>
        </p:txBody>
      </p:sp>
      <p:grpSp>
        <p:nvGrpSpPr>
          <p:cNvPr id="339" name="Gruppieren 338"/>
          <p:cNvGrpSpPr/>
          <p:nvPr/>
        </p:nvGrpSpPr>
        <p:grpSpPr>
          <a:xfrm>
            <a:off x="6528770" y="2327952"/>
            <a:ext cx="3245112" cy="3251754"/>
            <a:chOff x="6528770" y="2572534"/>
            <a:chExt cx="3245112" cy="3251754"/>
          </a:xfrm>
        </p:grpSpPr>
        <p:cxnSp>
          <p:nvCxnSpPr>
            <p:cNvPr id="184" name="Gerade Verbindung mit Pfeil 183"/>
            <p:cNvCxnSpPr/>
            <p:nvPr/>
          </p:nvCxnSpPr>
          <p:spPr>
            <a:xfrm>
              <a:off x="9287427" y="4198408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Gerade Verbindung mit Pfeil 184"/>
            <p:cNvCxnSpPr/>
            <p:nvPr/>
          </p:nvCxnSpPr>
          <p:spPr>
            <a:xfrm rot="5400000">
              <a:off x="7912151" y="5581085"/>
              <a:ext cx="486404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Gerade Verbindung mit Pfeil 185"/>
            <p:cNvCxnSpPr/>
            <p:nvPr/>
          </p:nvCxnSpPr>
          <p:spPr>
            <a:xfrm rot="16200000">
              <a:off x="7907995" y="2815735"/>
              <a:ext cx="486404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Gerade Verbindung mit Pfeil 186"/>
            <p:cNvCxnSpPr/>
            <p:nvPr/>
          </p:nvCxnSpPr>
          <p:spPr>
            <a:xfrm rot="3600000">
              <a:off x="8589978" y="5386030"/>
              <a:ext cx="486404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Gerade Verbindung mit Pfeil 187"/>
            <p:cNvCxnSpPr/>
            <p:nvPr/>
          </p:nvCxnSpPr>
          <p:spPr>
            <a:xfrm rot="18000000">
              <a:off x="8602682" y="3009919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Gerade Verbindung mit Pfeil 188"/>
            <p:cNvCxnSpPr/>
            <p:nvPr/>
          </p:nvCxnSpPr>
          <p:spPr>
            <a:xfrm rot="10800000">
              <a:off x="6528770" y="4207329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Gerade Verbindung mit Pfeil 189"/>
            <p:cNvCxnSpPr/>
            <p:nvPr/>
          </p:nvCxnSpPr>
          <p:spPr>
            <a:xfrm rot="12600000">
              <a:off x="6718838" y="3521583"/>
              <a:ext cx="486404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Gerade Verbindung mit Pfeil 190"/>
            <p:cNvCxnSpPr/>
            <p:nvPr/>
          </p:nvCxnSpPr>
          <p:spPr>
            <a:xfrm rot="18000000">
              <a:off x="7216189" y="5401793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Gerade Verbindung mit Pfeil 318"/>
            <p:cNvCxnSpPr/>
            <p:nvPr/>
          </p:nvCxnSpPr>
          <p:spPr>
            <a:xfrm rot="19800000">
              <a:off x="9112269" y="3519505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Gerade Verbindung mit Pfeil 323"/>
            <p:cNvCxnSpPr/>
            <p:nvPr/>
          </p:nvCxnSpPr>
          <p:spPr>
            <a:xfrm rot="1800000">
              <a:off x="9101690" y="4898496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Gerade Verbindung mit Pfeil 324"/>
            <p:cNvCxnSpPr/>
            <p:nvPr/>
          </p:nvCxnSpPr>
          <p:spPr>
            <a:xfrm rot="19800000">
              <a:off x="6730414" y="4896968"/>
              <a:ext cx="486455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Gerade Verbindung mit Pfeil 325"/>
            <p:cNvCxnSpPr/>
            <p:nvPr/>
          </p:nvCxnSpPr>
          <p:spPr>
            <a:xfrm rot="14400000">
              <a:off x="7212670" y="3006235"/>
              <a:ext cx="486404" cy="1"/>
            </a:xfrm>
            <a:prstGeom prst="straightConnector1">
              <a:avLst/>
            </a:prstGeom>
            <a:ln w="38100">
              <a:solidFill>
                <a:srgbClr val="0070C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5" name="Gruppieren 344"/>
          <p:cNvGrpSpPr/>
          <p:nvPr/>
        </p:nvGrpSpPr>
        <p:grpSpPr>
          <a:xfrm>
            <a:off x="7225752" y="3041408"/>
            <a:ext cx="1885713" cy="1857372"/>
            <a:chOff x="7225752" y="3285990"/>
            <a:chExt cx="1885713" cy="1857372"/>
          </a:xfrm>
        </p:grpSpPr>
        <p:grpSp>
          <p:nvGrpSpPr>
            <p:cNvPr id="338" name="Gruppieren 337"/>
            <p:cNvGrpSpPr/>
            <p:nvPr/>
          </p:nvGrpSpPr>
          <p:grpSpPr>
            <a:xfrm>
              <a:off x="7225752" y="3418561"/>
              <a:ext cx="1885713" cy="1724801"/>
              <a:chOff x="7225752" y="3418561"/>
              <a:chExt cx="1885713" cy="1724801"/>
            </a:xfrm>
          </p:grpSpPr>
          <p:grpSp>
            <p:nvGrpSpPr>
              <p:cNvPr id="267" name="Gruppieren 63"/>
              <p:cNvGrpSpPr/>
              <p:nvPr/>
            </p:nvGrpSpPr>
            <p:grpSpPr>
              <a:xfrm rot="5400000">
                <a:off x="8646787" y="3823112"/>
                <a:ext cx="180842" cy="748515"/>
                <a:chOff x="4357396" y="1073020"/>
                <a:chExt cx="410547" cy="531845"/>
              </a:xfrm>
            </p:grpSpPr>
            <p:sp>
              <p:nvSpPr>
                <p:cNvPr id="268" name="Ellipse 267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269" name="Gerade Verbindung mit Pfeil 268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0" name="Gerade Verbindung mit Pfeil 269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1" name="Gruppieren 67"/>
              <p:cNvGrpSpPr/>
              <p:nvPr/>
            </p:nvGrpSpPr>
            <p:grpSpPr>
              <a:xfrm rot="18900000">
                <a:off x="7645880" y="3418561"/>
                <a:ext cx="180861" cy="750814"/>
                <a:chOff x="4357396" y="1073020"/>
                <a:chExt cx="410547" cy="531845"/>
              </a:xfrm>
            </p:grpSpPr>
            <p:sp>
              <p:nvSpPr>
                <p:cNvPr id="272" name="Ellipse 271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273" name="Gerade Verbindung mit Pfeil 272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4" name="Gerade Verbindung mit Pfeil 273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9" name="Gruppieren 94"/>
              <p:cNvGrpSpPr/>
              <p:nvPr/>
            </p:nvGrpSpPr>
            <p:grpSpPr>
              <a:xfrm rot="2700000">
                <a:off x="7661584" y="4256004"/>
                <a:ext cx="180842" cy="697083"/>
                <a:chOff x="4357396" y="1073020"/>
                <a:chExt cx="410547" cy="531845"/>
              </a:xfrm>
            </p:grpSpPr>
            <p:sp>
              <p:nvSpPr>
                <p:cNvPr id="280" name="Ellipse 279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281" name="Gerade Verbindung mit Pfeil 280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2" name="Gerade Verbindung mit Pfeil 281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1" name="Gruppieren 47"/>
              <p:cNvGrpSpPr/>
              <p:nvPr/>
            </p:nvGrpSpPr>
            <p:grpSpPr>
              <a:xfrm>
                <a:off x="8052262" y="4419600"/>
                <a:ext cx="180861" cy="723762"/>
                <a:chOff x="4357396" y="1073020"/>
                <a:chExt cx="410547" cy="531845"/>
              </a:xfrm>
            </p:grpSpPr>
            <p:sp>
              <p:nvSpPr>
                <p:cNvPr id="252" name="Ellipse 251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253" name="Gerade Verbindung mit Pfeil 252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4" name="Gerade Verbindung mit Pfeil 253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9" name="Gruppieren 55"/>
              <p:cNvGrpSpPr/>
              <p:nvPr/>
            </p:nvGrpSpPr>
            <p:grpSpPr>
              <a:xfrm rot="5400000">
                <a:off x="7494380" y="3851398"/>
                <a:ext cx="180842" cy="718097"/>
                <a:chOff x="4357396" y="1073020"/>
                <a:chExt cx="410547" cy="531845"/>
              </a:xfrm>
            </p:grpSpPr>
            <p:sp>
              <p:nvSpPr>
                <p:cNvPr id="260" name="Ellipse 259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261" name="Gerade Verbindung mit Pfeil 260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2" name="Gerade Verbindung mit Pfeil 261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8" name="Gruppieren 67"/>
              <p:cNvGrpSpPr/>
              <p:nvPr/>
            </p:nvGrpSpPr>
            <p:grpSpPr>
              <a:xfrm rot="18900000">
                <a:off x="8474556" y="4247237"/>
                <a:ext cx="180861" cy="750814"/>
                <a:chOff x="4357396" y="1073020"/>
                <a:chExt cx="410547" cy="531845"/>
              </a:xfrm>
            </p:grpSpPr>
            <p:sp>
              <p:nvSpPr>
                <p:cNvPr id="329" name="Ellipse 328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330" name="Gerade Verbindung mit Pfeil 329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1" name="Gerade Verbindung mit Pfeil 330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2" name="Gruppieren 94"/>
              <p:cNvGrpSpPr/>
              <p:nvPr/>
            </p:nvGrpSpPr>
            <p:grpSpPr>
              <a:xfrm rot="2700000">
                <a:off x="8461689" y="3460662"/>
                <a:ext cx="180842" cy="697083"/>
                <a:chOff x="4357396" y="1073020"/>
                <a:chExt cx="410547" cy="531845"/>
              </a:xfrm>
            </p:grpSpPr>
            <p:sp>
              <p:nvSpPr>
                <p:cNvPr id="333" name="Ellipse 332"/>
                <p:cNvSpPr/>
                <p:nvPr/>
              </p:nvSpPr>
              <p:spPr>
                <a:xfrm>
                  <a:off x="4357396" y="1073020"/>
                  <a:ext cx="410547" cy="531845"/>
                </a:xfrm>
                <a:prstGeom prst="ellipse">
                  <a:avLst/>
                </a:prstGeom>
                <a:noFill/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DE"/>
                </a:p>
              </p:txBody>
            </p:sp>
            <p:cxnSp>
              <p:nvCxnSpPr>
                <p:cNvPr id="334" name="Gerade Verbindung mit Pfeil 333"/>
                <p:cNvCxnSpPr/>
                <p:nvPr/>
              </p:nvCxnSpPr>
              <p:spPr>
                <a:xfrm>
                  <a:off x="4764881" y="1297781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Gerade Verbindung mit Pfeil 334"/>
                <p:cNvCxnSpPr/>
                <p:nvPr/>
              </p:nvCxnSpPr>
              <p:spPr>
                <a:xfrm rot="10800000">
                  <a:off x="4357687" y="1293019"/>
                  <a:ext cx="0" cy="76200"/>
                </a:xfrm>
                <a:prstGeom prst="straightConnector1">
                  <a:avLst/>
                </a:prstGeom>
                <a:ln w="25400">
                  <a:solidFill>
                    <a:srgbClr val="00B0F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44" name="Gruppieren 343"/>
            <p:cNvGrpSpPr/>
            <p:nvPr/>
          </p:nvGrpSpPr>
          <p:grpSpPr>
            <a:xfrm>
              <a:off x="8061772" y="3285990"/>
              <a:ext cx="180861" cy="723762"/>
              <a:chOff x="8061772" y="3285990"/>
              <a:chExt cx="180861" cy="723762"/>
            </a:xfrm>
          </p:grpSpPr>
          <p:sp>
            <p:nvSpPr>
              <p:cNvPr id="341" name="Ellipse 340"/>
              <p:cNvSpPr/>
              <p:nvPr/>
            </p:nvSpPr>
            <p:spPr>
              <a:xfrm>
                <a:off x="8061772" y="3285990"/>
                <a:ext cx="180861" cy="723762"/>
              </a:xfrm>
              <a:prstGeom prst="ellipse">
                <a:avLst/>
              </a:prstGeom>
              <a:noFill/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/>
              </a:p>
            </p:txBody>
          </p:sp>
          <p:cxnSp>
            <p:nvCxnSpPr>
              <p:cNvPr id="342" name="Gerade Verbindung mit Pfeil 341"/>
              <p:cNvCxnSpPr/>
              <p:nvPr/>
            </p:nvCxnSpPr>
            <p:spPr>
              <a:xfrm>
                <a:off x="8241284" y="3591856"/>
                <a:ext cx="0" cy="103697"/>
              </a:xfrm>
              <a:prstGeom prst="straightConnector1">
                <a:avLst/>
              </a:prstGeom>
              <a:ln w="254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3" name="Gerade Verbindung mit Pfeil 342"/>
              <p:cNvCxnSpPr/>
              <p:nvPr/>
            </p:nvCxnSpPr>
            <p:spPr>
              <a:xfrm rot="10800000">
                <a:off x="8061900" y="3585376"/>
                <a:ext cx="0" cy="103697"/>
              </a:xfrm>
              <a:prstGeom prst="straightConnector1">
                <a:avLst/>
              </a:prstGeom>
              <a:ln w="25400">
                <a:solidFill>
                  <a:srgbClr val="00B0F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0" name="Text Box 45"/>
          <p:cNvSpPr txBox="1">
            <a:spLocks noChangeArrowheads="1"/>
          </p:cNvSpPr>
          <p:nvPr/>
        </p:nvSpPr>
        <p:spPr bwMode="auto">
          <a:xfrm>
            <a:off x="1587696" y="6514881"/>
            <a:ext cx="2953132" cy="40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Proton - Proton - Kette</a:t>
            </a:r>
          </a:p>
        </p:txBody>
      </p:sp>
      <p:sp>
        <p:nvSpPr>
          <p:cNvPr id="182" name="Text Box 45"/>
          <p:cNvSpPr txBox="1">
            <a:spLocks noChangeArrowheads="1"/>
          </p:cNvSpPr>
          <p:nvPr/>
        </p:nvSpPr>
        <p:spPr bwMode="auto">
          <a:xfrm>
            <a:off x="7320063" y="6511416"/>
            <a:ext cx="1782378" cy="400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20" tIns="45711" rIns="91420" bIns="45711">
            <a:spAutoFit/>
          </a:bodyPr>
          <a:lstStyle/>
          <a:p>
            <a:pPr>
              <a:defRPr/>
            </a:pPr>
            <a:r>
              <a:rPr lang="de-DE" sz="2000" kern="0" dirty="0">
                <a:solidFill>
                  <a:schemeClr val="bg1"/>
                </a:solidFill>
              </a:rPr>
              <a:t>CNO - Zyklus</a:t>
            </a:r>
          </a:p>
        </p:txBody>
      </p:sp>
      <p:sp>
        <p:nvSpPr>
          <p:cNvPr id="192" name="Geschweifte Klammer links 191"/>
          <p:cNvSpPr/>
          <p:nvPr/>
        </p:nvSpPr>
        <p:spPr bwMode="auto">
          <a:xfrm rot="16200000">
            <a:off x="3049738" y="3693571"/>
            <a:ext cx="254576" cy="5470815"/>
          </a:xfrm>
          <a:prstGeom prst="leftBrace">
            <a:avLst>
              <a:gd name="adj1" fmla="val 41666"/>
              <a:gd name="adj2" fmla="val 50000"/>
            </a:avLst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3" name="Geschweifte Klammer links 192"/>
          <p:cNvSpPr/>
          <p:nvPr/>
        </p:nvSpPr>
        <p:spPr bwMode="auto">
          <a:xfrm rot="16200000">
            <a:off x="8003619" y="4646921"/>
            <a:ext cx="282285" cy="3550264"/>
          </a:xfrm>
          <a:prstGeom prst="leftBrace">
            <a:avLst>
              <a:gd name="adj1" fmla="val 41666"/>
              <a:gd name="adj2" fmla="val 50000"/>
            </a:avLst>
          </a:prstGeom>
          <a:noFill/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4" name="Rechteck 193"/>
          <p:cNvSpPr/>
          <p:nvPr/>
        </p:nvSpPr>
        <p:spPr>
          <a:xfrm>
            <a:off x="8407273" y="6940439"/>
            <a:ext cx="16733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200" kern="0" dirty="0">
                <a:solidFill>
                  <a:srgbClr val="FFFFFF"/>
                </a:solidFill>
              </a:rPr>
              <a:t>Grafiken</a:t>
            </a:r>
            <a:r>
              <a:rPr kumimoji="0" lang="de-DE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: S. Hanssen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animBg="1"/>
      <p:bldP spid="181" grpId="0" animBg="1"/>
      <p:bldP spid="307" grpId="0" build="p"/>
      <p:bldP spid="308" grpId="0" build="p"/>
      <p:bldP spid="309" grpId="0" build="p"/>
      <p:bldP spid="310" grpId="0" build="p"/>
      <p:bldP spid="312" grpId="0" uiExpand="1" build="p"/>
      <p:bldP spid="313" grpId="0" uiExpand="1" build="p"/>
      <p:bldP spid="180" grpId="0" build="p"/>
      <p:bldP spid="182" grpId="0" build="p"/>
      <p:bldP spid="192" grpId="0" animBg="1"/>
      <p:bldP spid="193" grpId="0" animBg="1"/>
      <p:bldP spid="194" grpId="0"/>
    </p:bldLst>
  </p:timing>
</p:sld>
</file>

<file path=ppt/theme/theme1.xml><?xml version="1.0" encoding="utf-8"?>
<a:theme xmlns:a="http://schemas.openxmlformats.org/drawingml/2006/main" name="9_Standarddesign">
  <a:themeElements>
    <a:clrScheme name="1_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../../../../../ITG/AppData/Roaming/OpenOffice.org/3/user/template/muster-internet-praes.otp</Template>
  <TotalTime>0</TotalTime>
  <Words>482</Words>
  <Application>Microsoft Office PowerPoint</Application>
  <PresentationFormat>Benutzerdefiniert</PresentationFormat>
  <Paragraphs>122</Paragraphs>
  <Slides>8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4" baseType="lpstr">
      <vt:lpstr>Arial</vt:lpstr>
      <vt:lpstr>Calibri</vt:lpstr>
      <vt:lpstr>StarSymbol</vt:lpstr>
      <vt:lpstr>Tahoma</vt:lpstr>
      <vt:lpstr>Times New Roman</vt:lpstr>
      <vt:lpstr>9_Standarddesign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muster-internet-praes</dc:title>
  <dc:creator>Sven Hanssen</dc:creator>
  <cp:lastModifiedBy>Sven Hanssen</cp:lastModifiedBy>
  <cp:revision>422</cp:revision>
  <dcterms:created xsi:type="dcterms:W3CDTF">2009-09-16T16:16:24Z</dcterms:created>
  <dcterms:modified xsi:type="dcterms:W3CDTF">2020-10-31T08:17:59Z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