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14"/>
  </p:notesMasterIdLst>
  <p:handoutMasterIdLst>
    <p:handoutMasterId r:id="rId15"/>
  </p:handoutMasterIdLst>
  <p:sldIdLst>
    <p:sldId id="340" r:id="rId2"/>
    <p:sldId id="341" r:id="rId3"/>
    <p:sldId id="342" r:id="rId4"/>
    <p:sldId id="353" r:id="rId5"/>
    <p:sldId id="354" r:id="rId6"/>
    <p:sldId id="345" r:id="rId7"/>
    <p:sldId id="355" r:id="rId8"/>
    <p:sldId id="356" r:id="rId9"/>
    <p:sldId id="350" r:id="rId10"/>
    <p:sldId id="301" r:id="rId11"/>
    <p:sldId id="352" r:id="rId12"/>
    <p:sldId id="265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70017"/>
    <a:srgbClr val="595959"/>
    <a:srgbClr val="FFFFE0"/>
    <a:srgbClr val="FF6D6D"/>
    <a:srgbClr val="B80000"/>
    <a:srgbClr val="007AC9"/>
    <a:srgbClr val="FFFFCC"/>
    <a:srgbClr val="FFF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4BFB2A-323B-4D36-BCBF-2705A264E576}" v="4" dt="2023-01-11T22:10:49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3" autoAdjust="0"/>
    <p:restoredTop sz="94673" autoAdjust="0"/>
  </p:normalViewPr>
  <p:slideViewPr>
    <p:cSldViewPr>
      <p:cViewPr varScale="1">
        <p:scale>
          <a:sx n="101" d="100"/>
          <a:sy n="101" d="100"/>
        </p:scale>
        <p:origin x="103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40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-Julian Pardall" userId="242418bbfe6e9ff5" providerId="LiveId" clId="{404BFB2A-323B-4D36-BCBF-2705A264E576}"/>
    <pc:docChg chg="modMainMaster">
      <pc:chgData name="Carl-Julian Pardall" userId="242418bbfe6e9ff5" providerId="LiveId" clId="{404BFB2A-323B-4D36-BCBF-2705A264E576}" dt="2023-01-11T22:10:57.254" v="5" actId="1076"/>
      <pc:docMkLst>
        <pc:docMk/>
      </pc:docMkLst>
      <pc:sldMasterChg chg="modSldLayout">
        <pc:chgData name="Carl-Julian Pardall" userId="242418bbfe6e9ff5" providerId="LiveId" clId="{404BFB2A-323B-4D36-BCBF-2705A264E576}" dt="2023-01-11T22:10:57.254" v="5" actId="1076"/>
        <pc:sldMasterMkLst>
          <pc:docMk/>
          <pc:sldMasterMk cId="0" sldId="2147483674"/>
        </pc:sldMasterMkLst>
        <pc:sldLayoutChg chg="addSp modSp mod setBg">
          <pc:chgData name="Carl-Julian Pardall" userId="242418bbfe6e9ff5" providerId="LiveId" clId="{404BFB2A-323B-4D36-BCBF-2705A264E576}" dt="2023-01-11T22:10:57.254" v="5" actId="1076"/>
          <pc:sldLayoutMkLst>
            <pc:docMk/>
            <pc:sldMasterMk cId="0" sldId="2147483674"/>
            <pc:sldLayoutMk cId="0" sldId="2147483676"/>
          </pc:sldLayoutMkLst>
          <pc:cxnChg chg="add mod">
            <ac:chgData name="Carl-Julian Pardall" userId="242418bbfe6e9ff5" providerId="LiveId" clId="{404BFB2A-323B-4D36-BCBF-2705A264E576}" dt="2023-01-11T22:10:47.426" v="3" actId="1076"/>
            <ac:cxnSpMkLst>
              <pc:docMk/>
              <pc:sldMasterMk cId="0" sldId="2147483674"/>
              <pc:sldLayoutMk cId="0" sldId="2147483676"/>
              <ac:cxnSpMk id="2" creationId="{E318F7CF-448F-832E-B08F-14E10571DDC2}"/>
            </ac:cxnSpMkLst>
          </pc:cxnChg>
          <pc:cxnChg chg="add mod">
            <ac:chgData name="Carl-Julian Pardall" userId="242418bbfe6e9ff5" providerId="LiveId" clId="{404BFB2A-323B-4D36-BCBF-2705A264E576}" dt="2023-01-11T22:10:57.254" v="5" actId="1076"/>
            <ac:cxnSpMkLst>
              <pc:docMk/>
              <pc:sldMasterMk cId="0" sldId="2147483674"/>
              <pc:sldLayoutMk cId="0" sldId="2147483676"/>
              <ac:cxnSpMk id="4" creationId="{E990BA18-56B4-E179-B2BD-ED5FD054E3CA}"/>
            </ac:cxnSpMkLst>
          </pc:cxn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22ABEC-E94D-4F80-98DD-91AD2DC020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5658D0A-4C73-4ADB-994D-0D0C116CBE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ED436-AECC-4370-A948-281C017111D8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2D9299-4611-4AC9-BCA4-F59B2BCE03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341661-E92D-42DD-9257-BB72E7C3E9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F78E-45A7-42C0-A30A-973E677B3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280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766AF-C2E5-498A-8780-88CCD884FEB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schematische Darstellung der Kristalle ist nun nicht mehr räumlich.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110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schematische Darstellung der Kristalle ist nun nicht mehr räumlich.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6449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schematische Darstellung der Kristalle ist nun nicht mehr räumlich.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470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zwei ersten Fragen bilden eine Zusammenfassung aus einem anderen Blickwinkel. Die dritte Frage ist wichtig für die verschränkten Photonen.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843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Zuerst wird geklärt, was „bestimmt bzgl. einer Polarisation“ bedeutet.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75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Beispiele kommen auf der nächsten Folie.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117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Hier wird schon mal die Zufallszahlenfolie als Ergebnis von vielen Messungen gezeigt.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472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hteck 9"/>
          <p:cNvSpPr/>
          <p:nvPr userDrawn="1"/>
        </p:nvSpPr>
        <p:spPr>
          <a:xfrm>
            <a:off x="1" y="3650400"/>
            <a:ext cx="12192001" cy="244800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609601" y="2132857"/>
            <a:ext cx="11111409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638085" y="3901087"/>
            <a:ext cx="6575492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2" t="15720" r="6807" b="15910"/>
          <a:stretch/>
        </p:blipFill>
        <p:spPr>
          <a:xfrm>
            <a:off x="9349338" y="116632"/>
            <a:ext cx="2586536" cy="7920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5040560"/>
          </a:xfrm>
        </p:spPr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576064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cxnSp>
        <p:nvCxnSpPr>
          <p:cNvPr id="2" name="Gerader Verbinder 1">
            <a:extLst>
              <a:ext uri="{FF2B5EF4-FFF2-40B4-BE49-F238E27FC236}">
                <a16:creationId xmlns:a16="http://schemas.microsoft.com/office/drawing/2014/main" id="{E318F7CF-448F-832E-B08F-14E10571DDC2}"/>
              </a:ext>
            </a:extLst>
          </p:cNvPr>
          <p:cNvCxnSpPr>
            <a:cxnSpLocks/>
          </p:cNvCxnSpPr>
          <p:nvPr userDrawn="1"/>
        </p:nvCxnSpPr>
        <p:spPr>
          <a:xfrm>
            <a:off x="-12000" y="6525344"/>
            <a:ext cx="1220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E990BA18-56B4-E179-B2BD-ED5FD054E3CA}"/>
              </a:ext>
            </a:extLst>
          </p:cNvPr>
          <p:cNvCxnSpPr>
            <a:cxnSpLocks/>
          </p:cNvCxnSpPr>
          <p:nvPr userDrawn="1"/>
        </p:nvCxnSpPr>
        <p:spPr>
          <a:xfrm>
            <a:off x="0" y="1137919"/>
            <a:ext cx="1220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97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/>
              <a:t>Textmasterformat bearbeiten 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609600" y="562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sz="4000" dirty="0"/>
              <a:t>Titelmasterformat durch Klicken bearbeiten</a:t>
            </a:r>
            <a:endParaRPr lang="en-US" sz="4000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392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6192011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23392" y="2348880"/>
            <a:ext cx="5376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011" y="2348880"/>
            <a:ext cx="5376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52117" y="764704"/>
            <a:ext cx="4511040" cy="792088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7152117" y="1628801"/>
            <a:ext cx="451104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623392" y="764704"/>
            <a:ext cx="6382944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creativecommons.org/licenses/by/4.0/deed.de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562000"/>
            <a:ext cx="11001883" cy="56274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09599" y="1376082"/>
            <a:ext cx="11001883" cy="49199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517BA32-D31F-322E-60D3-DDEA7ECA9666}"/>
              </a:ext>
            </a:extLst>
          </p:cNvPr>
          <p:cNvSpPr txBox="1">
            <a:spLocks/>
          </p:cNvSpPr>
          <p:nvPr userDrawn="1"/>
        </p:nvSpPr>
        <p:spPr>
          <a:xfrm>
            <a:off x="143339" y="6596282"/>
            <a:ext cx="1416158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defTabSz="914400" rtl="0" eaLnBrk="1" latinLnBrk="0" hangingPunct="1"/>
            <a:r>
              <a:rPr kumimoji="0" lang="de-DE" sz="1200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Küblbeck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AD78AE5-1140-A3CD-4DB2-1D6AE7FDCC8C}"/>
              </a:ext>
            </a:extLst>
          </p:cNvPr>
          <p:cNvSpPr txBox="1"/>
          <p:nvPr userDrawn="1"/>
        </p:nvSpPr>
        <p:spPr>
          <a:xfrm>
            <a:off x="1199455" y="6650142"/>
            <a:ext cx="1084920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CC BY 4.0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)					</a:t>
            </a:r>
            <a:fld id="{30510D43-3892-4BA7-8B05-DB3F3B80EF03}" type="slidenum">
              <a:rPr lang="de-DE" sz="1100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			4313_up_polarisation_mit_kristallen_und_messung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2" r:id="rId7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CFEA79A-C4E7-6B14-C7C5-67990E3CC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566928" indent="-457200">
              <a:buFont typeface="+mj-lt"/>
              <a:buAutoNum type="arabicPeriod"/>
            </a:pPr>
            <a:r>
              <a:rPr lang="de-DE" dirty="0"/>
              <a:t>Bei Licht</a:t>
            </a:r>
            <a:br>
              <a:rPr lang="de-DE" dirty="0"/>
            </a:br>
            <a:endParaRPr lang="de-DE" dirty="0"/>
          </a:p>
          <a:p>
            <a:pPr marL="566928" indent="-457200">
              <a:buFont typeface="+mj-lt"/>
              <a:buAutoNum type="arabicPeriod"/>
            </a:pPr>
            <a:r>
              <a:rPr lang="de-DE" dirty="0"/>
              <a:t>Bei Photonen</a:t>
            </a: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27AC1A1-5E84-6CD1-9784-352750EF1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Polarisation von Licht und Photonen</a:t>
            </a:r>
          </a:p>
        </p:txBody>
      </p:sp>
    </p:spTree>
    <p:extLst>
      <p:ext uri="{BB962C8B-B14F-4D97-AF65-F5344CB8AC3E}">
        <p14:creationId xmlns:p14="http://schemas.microsoft.com/office/powerpoint/2010/main" val="762195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480366"/>
            <a:ext cx="11463064" cy="468493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dirty="0"/>
              <a:t>Was bedeutet, dass die Polarisation eines Photons unbestimmt ist?</a:t>
            </a:r>
          </a:p>
          <a:p>
            <a:pPr marL="109728" indent="0">
              <a:buNone/>
            </a:pPr>
            <a:br>
              <a:rPr lang="de-DE" dirty="0"/>
            </a:br>
            <a:r>
              <a:rPr lang="de-DE" dirty="0">
                <a:solidFill>
                  <a:schemeClr val="tx1"/>
                </a:solidFill>
              </a:rPr>
              <a:t>Die Polarisation eines Photons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kann bezüglich einer Polarisations-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 err="1">
                <a:solidFill>
                  <a:schemeClr val="tx1"/>
                </a:solidFill>
              </a:rPr>
              <a:t>richtung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u="sng" dirty="0">
                <a:solidFill>
                  <a:schemeClr val="tx1"/>
                </a:solidFill>
              </a:rPr>
              <a:t>bestimmt</a:t>
            </a:r>
            <a:r>
              <a:rPr lang="de-DE" dirty="0">
                <a:solidFill>
                  <a:schemeClr val="tx1"/>
                </a:solidFill>
              </a:rPr>
              <a:t> sein. </a:t>
            </a: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Dann kann es mit 100 %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Wahrscheinlichkeit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vom Detektor bei </a:t>
            </a:r>
            <a:r>
              <a:rPr lang="de-DE" dirty="0" err="1">
                <a:solidFill>
                  <a:schemeClr val="tx1"/>
                </a:solidFill>
              </a:rPr>
              <a:t>ao</a:t>
            </a:r>
            <a:r>
              <a:rPr lang="de-DE" dirty="0">
                <a:solidFill>
                  <a:schemeClr val="tx1"/>
                </a:solidFill>
              </a:rPr>
              <a:t>.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oder mit 100 % vom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Detektor bei o.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nachgewiesen werden.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Polarisation bei Einzelphotonen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E1188E17-3032-AFC0-EF42-0EDA57CCD984}"/>
              </a:ext>
            </a:extLst>
          </p:cNvPr>
          <p:cNvCxnSpPr>
            <a:cxnSpLocks/>
          </p:cNvCxnSpPr>
          <p:nvPr/>
        </p:nvCxnSpPr>
        <p:spPr>
          <a:xfrm>
            <a:off x="6023991" y="4247268"/>
            <a:ext cx="5958743" cy="18439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101B3AE7-D485-96D6-18AD-CD265786AB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4663" y="2035725"/>
            <a:ext cx="4964648" cy="192221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7262D5B-D253-31B7-1696-765C9DFE77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6199" y="4365104"/>
            <a:ext cx="5602409" cy="194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245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480366"/>
            <a:ext cx="11463064" cy="468493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dirty="0"/>
              <a:t>Was bedeutet, dass die Polarisation eines Photons </a:t>
            </a:r>
            <a:r>
              <a:rPr lang="de-DE" u="sng" dirty="0"/>
              <a:t>unbestimmt</a:t>
            </a:r>
            <a:r>
              <a:rPr lang="de-DE" dirty="0"/>
              <a:t> ist?</a:t>
            </a:r>
          </a:p>
          <a:p>
            <a:pPr marL="109728" indent="0">
              <a:buNone/>
            </a:pPr>
            <a:br>
              <a:rPr lang="de-DE" dirty="0"/>
            </a:br>
            <a:r>
              <a:rPr lang="de-DE" dirty="0">
                <a:solidFill>
                  <a:srgbClr val="00B050"/>
                </a:solidFill>
              </a:rPr>
              <a:t>Die Polarisation eines Photons kann bezüglich einer Polarisationsrichtung unbestimmt sein.</a:t>
            </a:r>
          </a:p>
          <a:p>
            <a:pPr marL="109728" indent="0">
              <a:buNone/>
            </a:pPr>
            <a:br>
              <a:rPr lang="de-DE" dirty="0">
                <a:solidFill>
                  <a:srgbClr val="00B050"/>
                </a:solidFill>
              </a:rPr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Polarisation bei Einzelphotonen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89C99FE-D42F-3B5F-7804-EE37C96AFD7F}"/>
              </a:ext>
            </a:extLst>
          </p:cNvPr>
          <p:cNvSpPr/>
          <p:nvPr/>
        </p:nvSpPr>
        <p:spPr>
          <a:xfrm>
            <a:off x="3361271" y="3780302"/>
            <a:ext cx="599152" cy="13671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E54EDA03-48B5-64FF-8FF3-9E4431146FF6}"/>
              </a:ext>
            </a:extLst>
          </p:cNvPr>
          <p:cNvCxnSpPr>
            <a:cxnSpLocks/>
          </p:cNvCxnSpPr>
          <p:nvPr/>
        </p:nvCxnSpPr>
        <p:spPr>
          <a:xfrm>
            <a:off x="2164518" y="4212350"/>
            <a:ext cx="40324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C5548851-EE27-209A-A415-077B6726118D}"/>
              </a:ext>
            </a:extLst>
          </p:cNvPr>
          <p:cNvCxnSpPr>
            <a:cxnSpLocks/>
          </p:cNvCxnSpPr>
          <p:nvPr/>
        </p:nvCxnSpPr>
        <p:spPr>
          <a:xfrm>
            <a:off x="3970742" y="4926560"/>
            <a:ext cx="223654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F73BADD8-82B1-22E4-51F9-6D05A8D6CA21}"/>
              </a:ext>
            </a:extLst>
          </p:cNvPr>
          <p:cNvSpPr txBox="1"/>
          <p:nvPr/>
        </p:nvSpPr>
        <p:spPr>
          <a:xfrm>
            <a:off x="5084957" y="3566019"/>
            <a:ext cx="3001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ordentlicher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Strahl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778D475C-1C03-9EC9-0B5E-C3ECB78961CF}"/>
              </a:ext>
            </a:extLst>
          </p:cNvPr>
          <p:cNvSpPr txBox="1"/>
          <p:nvPr/>
        </p:nvSpPr>
        <p:spPr>
          <a:xfrm>
            <a:off x="4180082" y="4926560"/>
            <a:ext cx="1441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außer-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ordentlicher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Strahl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0DBA044F-9A9A-80AC-2BA8-164DBC86F730}"/>
              </a:ext>
            </a:extLst>
          </p:cNvPr>
          <p:cNvSpPr txBox="1"/>
          <p:nvPr/>
        </p:nvSpPr>
        <p:spPr>
          <a:xfrm>
            <a:off x="3406089" y="426452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0°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1A0B8B94-AA9B-311A-FD89-3F82C0170F3E}"/>
              </a:ext>
            </a:extLst>
          </p:cNvPr>
          <p:cNvSpPr/>
          <p:nvPr/>
        </p:nvSpPr>
        <p:spPr>
          <a:xfrm>
            <a:off x="1524179" y="4046575"/>
            <a:ext cx="345638" cy="345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Flussdiagramm: Verzögerung 29">
            <a:extLst>
              <a:ext uri="{FF2B5EF4-FFF2-40B4-BE49-F238E27FC236}">
                <a16:creationId xmlns:a16="http://schemas.microsoft.com/office/drawing/2014/main" id="{354E46CA-9C52-809A-9EC6-84D46519F3C0}"/>
              </a:ext>
            </a:extLst>
          </p:cNvPr>
          <p:cNvSpPr/>
          <p:nvPr/>
        </p:nvSpPr>
        <p:spPr>
          <a:xfrm>
            <a:off x="6514621" y="3995804"/>
            <a:ext cx="350994" cy="396409"/>
          </a:xfrm>
          <a:prstGeom prst="flowChartDelay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Flussdiagramm: Verzögerung 30">
            <a:extLst>
              <a:ext uri="{FF2B5EF4-FFF2-40B4-BE49-F238E27FC236}">
                <a16:creationId xmlns:a16="http://schemas.microsoft.com/office/drawing/2014/main" id="{EDFD5841-6749-9EAF-68B5-8AB1DA8CFD7F}"/>
              </a:ext>
            </a:extLst>
          </p:cNvPr>
          <p:cNvSpPr/>
          <p:nvPr/>
        </p:nvSpPr>
        <p:spPr>
          <a:xfrm>
            <a:off x="6514621" y="4719867"/>
            <a:ext cx="350994" cy="396409"/>
          </a:xfrm>
          <a:prstGeom prst="flowChartDelay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Inhaltsplatzhalter 1">
            <a:extLst>
              <a:ext uri="{FF2B5EF4-FFF2-40B4-BE49-F238E27FC236}">
                <a16:creationId xmlns:a16="http://schemas.microsoft.com/office/drawing/2014/main" id="{0BB3115A-8829-1A1E-1F49-20CE4D8BC6C4}"/>
              </a:ext>
            </a:extLst>
          </p:cNvPr>
          <p:cNvSpPr txBox="1">
            <a:spLocks/>
          </p:cNvSpPr>
          <p:nvPr/>
        </p:nvSpPr>
        <p:spPr>
          <a:xfrm>
            <a:off x="6861398" y="4678735"/>
            <a:ext cx="4563194" cy="5719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(100-x) % Wahrscheinlichkeit</a:t>
            </a:r>
          </a:p>
        </p:txBody>
      </p:sp>
      <p:sp>
        <p:nvSpPr>
          <p:cNvPr id="33" name="Inhaltsplatzhalter 1">
            <a:extLst>
              <a:ext uri="{FF2B5EF4-FFF2-40B4-BE49-F238E27FC236}">
                <a16:creationId xmlns:a16="http://schemas.microsoft.com/office/drawing/2014/main" id="{116D0077-09A5-797B-242D-F620AE424686}"/>
              </a:ext>
            </a:extLst>
          </p:cNvPr>
          <p:cNvSpPr txBox="1">
            <a:spLocks/>
          </p:cNvSpPr>
          <p:nvPr/>
        </p:nvSpPr>
        <p:spPr>
          <a:xfrm>
            <a:off x="6600056" y="3933056"/>
            <a:ext cx="4193225" cy="5719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   x % Wahrscheinlichkeit</a:t>
            </a:r>
          </a:p>
        </p:txBody>
      </p:sp>
    </p:spTree>
    <p:extLst>
      <p:ext uri="{BB962C8B-B14F-4D97-AF65-F5344CB8AC3E}">
        <p14:creationId xmlns:p14="http://schemas.microsoft.com/office/powerpoint/2010/main" val="1224767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BB489E9-33DA-0BDE-795D-B85F56FA8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4163"/>
            <a:ext cx="10972800" cy="392229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de-DE" dirty="0"/>
              <a:t>Zwei Beispiele:</a:t>
            </a:r>
            <a:br>
              <a:rPr lang="de-DE" dirty="0"/>
            </a:br>
            <a:endParaRPr lang="de-DE" dirty="0"/>
          </a:p>
          <a:p>
            <a:r>
              <a:rPr lang="de-DE" dirty="0"/>
              <a:t>Ein 45°-Photon ist bezüglich 0°/ 90° </a:t>
            </a:r>
            <a:br>
              <a:rPr lang="de-DE" dirty="0"/>
            </a:br>
            <a:r>
              <a:rPr lang="de-DE" dirty="0"/>
              <a:t>in der Polarisation unbestimmt.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  <a:p>
            <a:endParaRPr lang="de-DE" dirty="0"/>
          </a:p>
          <a:p>
            <a:r>
              <a:rPr lang="de-DE" dirty="0"/>
              <a:t>Ein zirkular polarisiertes Photon </a:t>
            </a:r>
            <a:br>
              <a:rPr lang="de-DE" dirty="0"/>
            </a:br>
            <a:r>
              <a:rPr lang="de-DE" dirty="0"/>
              <a:t>ist bezüglich allen linearen </a:t>
            </a:r>
            <a:br>
              <a:rPr lang="de-DE" dirty="0"/>
            </a:br>
            <a:r>
              <a:rPr lang="de-DE" dirty="0"/>
              <a:t>Polarisationen unbestimmt.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3900D8C-54E8-A5F0-2145-0413EAA68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Polarisation bei Einzelphotonen</a:t>
            </a:r>
          </a:p>
        </p:txBody>
      </p:sp>
      <p:sp>
        <p:nvSpPr>
          <p:cNvPr id="9" name="Inhaltsplatzhalter 1">
            <a:extLst>
              <a:ext uri="{FF2B5EF4-FFF2-40B4-BE49-F238E27FC236}">
                <a16:creationId xmlns:a16="http://schemas.microsoft.com/office/drawing/2014/main" id="{619417C0-A791-90D8-6F9C-34AD9FFCCEAC}"/>
              </a:ext>
            </a:extLst>
          </p:cNvPr>
          <p:cNvSpPr txBox="1">
            <a:spLocks/>
          </p:cNvSpPr>
          <p:nvPr/>
        </p:nvSpPr>
        <p:spPr>
          <a:xfrm>
            <a:off x="6505288" y="2449665"/>
            <a:ext cx="4034265" cy="223849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>
                <a:solidFill>
                  <a:schemeClr val="tx1"/>
                </a:solidFill>
              </a:rPr>
              <a:t>Das Photon wird in beiden Fällen mit 50 % Wahr-</a:t>
            </a:r>
            <a:r>
              <a:rPr lang="de-DE" dirty="0" err="1">
                <a:solidFill>
                  <a:schemeClr val="tx1"/>
                </a:solidFill>
              </a:rPr>
              <a:t>scheinlichkeit</a:t>
            </a:r>
            <a:r>
              <a:rPr lang="de-DE" dirty="0">
                <a:solidFill>
                  <a:schemeClr val="tx1"/>
                </a:solidFill>
              </a:rPr>
              <a:t> vom Detektor bei </a:t>
            </a:r>
            <a:r>
              <a:rPr lang="de-DE" dirty="0" err="1">
                <a:solidFill>
                  <a:schemeClr val="tx1"/>
                </a:solidFill>
              </a:rPr>
              <a:t>ao</a:t>
            </a:r>
            <a:r>
              <a:rPr lang="de-DE" dirty="0">
                <a:solidFill>
                  <a:schemeClr val="tx1"/>
                </a:solidFill>
              </a:rPr>
              <a:t>. (1) und mit 50 % vom Detektor bei o.  Nachgewiesen (0).</a:t>
            </a: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Inhaltsplatzhalter 1">
            <a:extLst>
              <a:ext uri="{FF2B5EF4-FFF2-40B4-BE49-F238E27FC236}">
                <a16:creationId xmlns:a16="http://schemas.microsoft.com/office/drawing/2014/main" id="{1EE40AB0-EB58-1075-FE1C-9C2C576F80E6}"/>
              </a:ext>
            </a:extLst>
          </p:cNvPr>
          <p:cNvSpPr txBox="1">
            <a:spLocks/>
          </p:cNvSpPr>
          <p:nvPr/>
        </p:nvSpPr>
        <p:spPr>
          <a:xfrm>
            <a:off x="6491385" y="4690467"/>
            <a:ext cx="4034265" cy="1618853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>
                <a:solidFill>
                  <a:schemeClr val="tx1"/>
                </a:solidFill>
              </a:rPr>
              <a:t>Wiederholte Messungen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der Polarisation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führen zu einer Folge von Zufallszahlen:</a:t>
            </a:r>
          </a:p>
          <a:p>
            <a:pPr marL="411480" lvl="1" indent="0">
              <a:buNone/>
            </a:pPr>
            <a:r>
              <a:rPr lang="de-DE" dirty="0">
                <a:solidFill>
                  <a:schemeClr val="tx1"/>
                </a:solidFill>
              </a:rPr>
              <a:t>1 1 0 0 0 1 0 0 1 1 1 0 </a:t>
            </a:r>
          </a:p>
        </p:txBody>
      </p:sp>
      <p:sp>
        <p:nvSpPr>
          <p:cNvPr id="19" name="Inhaltsplatzhalter 1">
            <a:extLst>
              <a:ext uri="{FF2B5EF4-FFF2-40B4-BE49-F238E27FC236}">
                <a16:creationId xmlns:a16="http://schemas.microsoft.com/office/drawing/2014/main" id="{B6209369-32B1-4548-8730-6DAEDC45C451}"/>
              </a:ext>
            </a:extLst>
          </p:cNvPr>
          <p:cNvSpPr txBox="1">
            <a:spLocks/>
          </p:cNvSpPr>
          <p:nvPr/>
        </p:nvSpPr>
        <p:spPr>
          <a:xfrm>
            <a:off x="6491385" y="1693891"/>
            <a:ext cx="4034265" cy="6526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>
                <a:solidFill>
                  <a:schemeClr val="tx1"/>
                </a:solidFill>
              </a:rPr>
              <a:t>Für beide Beispiele gilt: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458E9E1-E7A1-7247-D16F-6662FC623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420" y="2752371"/>
            <a:ext cx="3714750" cy="128587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EC604612-1B2E-2063-D672-CBA548298C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1420" y="5148717"/>
            <a:ext cx="39147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63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Polarisation bei Licht</a:t>
            </a:r>
          </a:p>
        </p:txBody>
      </p:sp>
    </p:spTree>
    <p:extLst>
      <p:ext uri="{BB962C8B-B14F-4D97-AF65-F5344CB8AC3E}">
        <p14:creationId xmlns:p14="http://schemas.microsoft.com/office/powerpoint/2010/main" val="402176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haltsplatzhalter 1">
            <a:extLst>
              <a:ext uri="{FF2B5EF4-FFF2-40B4-BE49-F238E27FC236}">
                <a16:creationId xmlns:a16="http://schemas.microsoft.com/office/drawing/2014/main" id="{E6E28044-22B4-2709-6512-926D5A027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5040560"/>
          </a:xfrm>
        </p:spPr>
        <p:txBody>
          <a:bodyPr/>
          <a:lstStyle/>
          <a:p>
            <a:r>
              <a:rPr lang="de-DE" dirty="0" err="1"/>
              <a:t>Unpolarisiertes</a:t>
            </a:r>
            <a:r>
              <a:rPr lang="de-DE" dirty="0"/>
              <a:t> Licht trifft auf einen </a:t>
            </a:r>
            <a:r>
              <a:rPr lang="de-DE" dirty="0" err="1"/>
              <a:t>Kalkspatkristall</a:t>
            </a:r>
            <a:r>
              <a:rPr lang="de-DE" dirty="0"/>
              <a:t>:</a:t>
            </a:r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Polarisation bei Licht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83CECEC-D21C-4C3A-A382-24F645702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0" y="2420888"/>
            <a:ext cx="1714500" cy="2905125"/>
          </a:xfrm>
          <a:prstGeom prst="rect">
            <a:avLst/>
          </a:prstGeom>
          <a:ln w="31750">
            <a:solidFill>
              <a:schemeClr val="tx1"/>
            </a:solidFill>
          </a:ln>
          <a:scene3d>
            <a:camera prst="orthographicFront">
              <a:rot lat="0" lon="21599978" rev="0"/>
            </a:camera>
            <a:lightRig rig="threePt" dir="t"/>
          </a:scene3d>
          <a:sp3d extrusionH="635000"/>
        </p:spPr>
      </p:pic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375878B3-CE0B-0DC8-FDBE-77FE5602A9D0}"/>
              </a:ext>
            </a:extLst>
          </p:cNvPr>
          <p:cNvCxnSpPr>
            <a:cxnSpLocks/>
          </p:cNvCxnSpPr>
          <p:nvPr/>
        </p:nvCxnSpPr>
        <p:spPr>
          <a:xfrm>
            <a:off x="3157364" y="3573016"/>
            <a:ext cx="40324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582D8602-05D0-A056-4E0D-1BCF62538B3B}"/>
              </a:ext>
            </a:extLst>
          </p:cNvPr>
          <p:cNvCxnSpPr>
            <a:cxnSpLocks/>
          </p:cNvCxnSpPr>
          <p:nvPr/>
        </p:nvCxnSpPr>
        <p:spPr>
          <a:xfrm>
            <a:off x="4383388" y="3573016"/>
            <a:ext cx="1712612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EDF32E63-6598-2A90-640C-2E1D124BECC1}"/>
              </a:ext>
            </a:extLst>
          </p:cNvPr>
          <p:cNvCxnSpPr>
            <a:cxnSpLocks/>
          </p:cNvCxnSpPr>
          <p:nvPr/>
        </p:nvCxnSpPr>
        <p:spPr>
          <a:xfrm>
            <a:off x="6096000" y="4365104"/>
            <a:ext cx="10938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AB381101-0354-23D2-CE79-FB4D573D63E7}"/>
              </a:ext>
            </a:extLst>
          </p:cNvPr>
          <p:cNvSpPr txBox="1"/>
          <p:nvPr/>
        </p:nvSpPr>
        <p:spPr>
          <a:xfrm>
            <a:off x="6077803" y="2926685"/>
            <a:ext cx="3001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ordentlicher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Strahl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9BEE90C-CD67-14A3-BA47-7437E6737266}"/>
              </a:ext>
            </a:extLst>
          </p:cNvPr>
          <p:cNvSpPr txBox="1"/>
          <p:nvPr/>
        </p:nvSpPr>
        <p:spPr>
          <a:xfrm>
            <a:off x="6107957" y="4365104"/>
            <a:ext cx="1441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außer-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ordentlicher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Strahl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FF18EBF3-59BB-68D3-EA1D-D76B24F1939E}"/>
              </a:ext>
            </a:extLst>
          </p:cNvPr>
          <p:cNvCxnSpPr/>
          <p:nvPr/>
        </p:nvCxnSpPr>
        <p:spPr>
          <a:xfrm>
            <a:off x="7837884" y="3933056"/>
            <a:ext cx="0" cy="864096"/>
          </a:xfrm>
          <a:prstGeom prst="straightConnector1">
            <a:avLst/>
          </a:prstGeom>
          <a:ln w="38100">
            <a:solidFill>
              <a:srgbClr val="00206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676BAD81-01BF-1BE2-DA2E-7FCED9396E9D}"/>
              </a:ext>
            </a:extLst>
          </p:cNvPr>
          <p:cNvCxnSpPr>
            <a:cxnSpLocks/>
          </p:cNvCxnSpPr>
          <p:nvPr/>
        </p:nvCxnSpPr>
        <p:spPr>
          <a:xfrm flipH="1">
            <a:off x="7386793" y="3573016"/>
            <a:ext cx="855712" cy="0"/>
          </a:xfrm>
          <a:prstGeom prst="straightConnector1">
            <a:avLst/>
          </a:prstGeom>
          <a:ln w="38100">
            <a:solidFill>
              <a:srgbClr val="00206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9E8E14DB-5AEA-4BCB-2B7F-0E6052E5C200}"/>
              </a:ext>
            </a:extLst>
          </p:cNvPr>
          <p:cNvGrpSpPr/>
          <p:nvPr/>
        </p:nvGrpSpPr>
        <p:grpSpPr>
          <a:xfrm>
            <a:off x="8712299" y="3140968"/>
            <a:ext cx="1352592" cy="1571267"/>
            <a:chOff x="9362300" y="2332325"/>
            <a:chExt cx="1352592" cy="1571267"/>
          </a:xfrm>
        </p:grpSpPr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2706A852-ADE6-69ED-8A45-4F7AAF508397}"/>
                </a:ext>
              </a:extLst>
            </p:cNvPr>
            <p:cNvSpPr/>
            <p:nvPr/>
          </p:nvSpPr>
          <p:spPr>
            <a:xfrm>
              <a:off x="9479905" y="2332325"/>
              <a:ext cx="1095898" cy="7127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865ABE72-091A-41C0-2C83-A6D7872B9AE2}"/>
                </a:ext>
              </a:extLst>
            </p:cNvPr>
            <p:cNvCxnSpPr>
              <a:cxnSpLocks/>
              <a:stCxn id="21" idx="2"/>
            </p:cNvCxnSpPr>
            <p:nvPr/>
          </p:nvCxnSpPr>
          <p:spPr>
            <a:xfrm flipH="1" flipV="1">
              <a:off x="10026127" y="2571078"/>
              <a:ext cx="1727" cy="4740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Bogen 22">
              <a:extLst>
                <a:ext uri="{FF2B5EF4-FFF2-40B4-BE49-F238E27FC236}">
                  <a16:creationId xmlns:a16="http://schemas.microsoft.com/office/drawing/2014/main" id="{8367B210-7C41-F8DE-1099-961B21F4095D}"/>
                </a:ext>
              </a:extLst>
            </p:cNvPr>
            <p:cNvSpPr/>
            <p:nvPr/>
          </p:nvSpPr>
          <p:spPr>
            <a:xfrm rot="18867278">
              <a:off x="9365777" y="2554478"/>
              <a:ext cx="1345637" cy="1352592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784758E9-3563-AF8B-3FF2-C88256C576EC}"/>
              </a:ext>
            </a:extLst>
          </p:cNvPr>
          <p:cNvGrpSpPr/>
          <p:nvPr/>
        </p:nvGrpSpPr>
        <p:grpSpPr>
          <a:xfrm>
            <a:off x="8701980" y="4089981"/>
            <a:ext cx="1352592" cy="1571267"/>
            <a:chOff x="9362300" y="2332325"/>
            <a:chExt cx="1352592" cy="1571267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82111B97-032B-A86A-DF63-B2A43E900516}"/>
                </a:ext>
              </a:extLst>
            </p:cNvPr>
            <p:cNvSpPr/>
            <p:nvPr/>
          </p:nvSpPr>
          <p:spPr>
            <a:xfrm>
              <a:off x="9479905" y="2332325"/>
              <a:ext cx="1095898" cy="7127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21122B5D-FDC2-4F10-C63C-5BA8008F7F47}"/>
                </a:ext>
              </a:extLst>
            </p:cNvPr>
            <p:cNvCxnSpPr>
              <a:cxnSpLocks/>
              <a:stCxn id="25" idx="2"/>
            </p:cNvCxnSpPr>
            <p:nvPr/>
          </p:nvCxnSpPr>
          <p:spPr>
            <a:xfrm flipH="1" flipV="1">
              <a:off x="10026127" y="2571078"/>
              <a:ext cx="1727" cy="4740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Bogen 26">
              <a:extLst>
                <a:ext uri="{FF2B5EF4-FFF2-40B4-BE49-F238E27FC236}">
                  <a16:creationId xmlns:a16="http://schemas.microsoft.com/office/drawing/2014/main" id="{6BE77F51-8D6B-CCC8-0815-EC958DA66A25}"/>
                </a:ext>
              </a:extLst>
            </p:cNvPr>
            <p:cNvSpPr/>
            <p:nvPr/>
          </p:nvSpPr>
          <p:spPr>
            <a:xfrm rot="18867278">
              <a:off x="9365777" y="2554478"/>
              <a:ext cx="1345637" cy="1352592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797C5E7D-1DCA-63EB-5D97-E93840076ED5}"/>
              </a:ext>
            </a:extLst>
          </p:cNvPr>
          <p:cNvGrpSpPr/>
          <p:nvPr/>
        </p:nvGrpSpPr>
        <p:grpSpPr>
          <a:xfrm>
            <a:off x="927913" y="3192344"/>
            <a:ext cx="1352592" cy="1571267"/>
            <a:chOff x="9362300" y="2332325"/>
            <a:chExt cx="1352592" cy="1571267"/>
          </a:xfrm>
        </p:grpSpPr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3F83491B-9782-4C19-5844-ABE7424E3001}"/>
                </a:ext>
              </a:extLst>
            </p:cNvPr>
            <p:cNvSpPr/>
            <p:nvPr/>
          </p:nvSpPr>
          <p:spPr>
            <a:xfrm>
              <a:off x="9479905" y="2332325"/>
              <a:ext cx="1095898" cy="7127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7A06003C-AFEE-FA61-64BE-113A44E4AACE}"/>
                </a:ext>
              </a:extLst>
            </p:cNvPr>
            <p:cNvCxnSpPr>
              <a:cxnSpLocks/>
              <a:stCxn id="29" idx="2"/>
              <a:endCxn id="31" idx="2"/>
            </p:cNvCxnSpPr>
            <p:nvPr/>
          </p:nvCxnSpPr>
          <p:spPr>
            <a:xfrm flipV="1">
              <a:off x="10027854" y="2750513"/>
              <a:ext cx="481946" cy="2945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Bogen 30">
              <a:extLst>
                <a:ext uri="{FF2B5EF4-FFF2-40B4-BE49-F238E27FC236}">
                  <a16:creationId xmlns:a16="http://schemas.microsoft.com/office/drawing/2014/main" id="{D3373F8E-D33F-EADC-5B15-6229E2167FDF}"/>
                </a:ext>
              </a:extLst>
            </p:cNvPr>
            <p:cNvSpPr/>
            <p:nvPr/>
          </p:nvSpPr>
          <p:spPr>
            <a:xfrm rot="18867278">
              <a:off x="9365777" y="2554478"/>
              <a:ext cx="1345637" cy="1352592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4" name="Textfeld 33">
            <a:extLst>
              <a:ext uri="{FF2B5EF4-FFF2-40B4-BE49-F238E27FC236}">
                <a16:creationId xmlns:a16="http://schemas.microsoft.com/office/drawing/2014/main" id="{DDB53E86-23AD-81E3-7FDF-3E73B36BF747}"/>
              </a:ext>
            </a:extLst>
          </p:cNvPr>
          <p:cNvSpPr txBox="1"/>
          <p:nvPr/>
        </p:nvSpPr>
        <p:spPr>
          <a:xfrm>
            <a:off x="4259444" y="1997008"/>
            <a:ext cx="3983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Schraffur zeigt optische Achse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DE05B331-D9C6-84B2-486D-CF72222AFB02}"/>
              </a:ext>
            </a:extLst>
          </p:cNvPr>
          <p:cNvGrpSpPr/>
          <p:nvPr/>
        </p:nvGrpSpPr>
        <p:grpSpPr>
          <a:xfrm>
            <a:off x="2511046" y="3136891"/>
            <a:ext cx="470430" cy="864096"/>
            <a:chOff x="874201" y="1943536"/>
            <a:chExt cx="470430" cy="864096"/>
          </a:xfrm>
        </p:grpSpPr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AEA43CA9-40BC-4AEC-82A8-F7140B8B85EB}"/>
                </a:ext>
              </a:extLst>
            </p:cNvPr>
            <p:cNvCxnSpPr/>
            <p:nvPr/>
          </p:nvCxnSpPr>
          <p:spPr>
            <a:xfrm>
              <a:off x="1111839" y="1943536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mit Pfeil 8">
              <a:extLst>
                <a:ext uri="{FF2B5EF4-FFF2-40B4-BE49-F238E27FC236}">
                  <a16:creationId xmlns:a16="http://schemas.microsoft.com/office/drawing/2014/main" id="{504B2697-16D5-8726-0F30-9732151556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6209" y="2095936"/>
              <a:ext cx="318030" cy="607044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8C9732AB-82F9-B255-C13D-9A1332DF42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4201" y="2292680"/>
              <a:ext cx="470430" cy="166612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mit Pfeil 32">
              <a:extLst>
                <a:ext uri="{FF2B5EF4-FFF2-40B4-BE49-F238E27FC236}">
                  <a16:creationId xmlns:a16="http://schemas.microsoft.com/office/drawing/2014/main" id="{83DCD5B0-C063-8BBB-83F1-314F71687517}"/>
                </a:ext>
              </a:extLst>
            </p:cNvPr>
            <p:cNvCxnSpPr>
              <a:cxnSpLocks/>
            </p:cNvCxnSpPr>
            <p:nvPr/>
          </p:nvCxnSpPr>
          <p:spPr>
            <a:xfrm>
              <a:off x="916092" y="2189390"/>
              <a:ext cx="396240" cy="416560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5803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haltsplatzhalter 1">
            <a:extLst>
              <a:ext uri="{FF2B5EF4-FFF2-40B4-BE49-F238E27FC236}">
                <a16:creationId xmlns:a16="http://schemas.microsoft.com/office/drawing/2014/main" id="{E6E28044-22B4-2709-6512-926D5A027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760"/>
            <a:ext cx="11582400" cy="5040560"/>
          </a:xfrm>
        </p:spPr>
        <p:txBody>
          <a:bodyPr/>
          <a:lstStyle/>
          <a:p>
            <a:r>
              <a:rPr lang="de-DE" dirty="0" err="1"/>
              <a:t>Unpolarisiertes</a:t>
            </a:r>
            <a:r>
              <a:rPr lang="de-DE" dirty="0"/>
              <a:t> Licht trifft auf einen um 45° nach vorne gekippten </a:t>
            </a:r>
            <a:r>
              <a:rPr lang="de-DE" dirty="0" err="1"/>
              <a:t>Kalkspatkristall</a:t>
            </a:r>
            <a:r>
              <a:rPr lang="de-DE" dirty="0"/>
              <a:t>:</a:t>
            </a:r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Polarisation bei Licht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83CECEC-D21C-4C3A-A382-24F645702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0" y="2420888"/>
            <a:ext cx="1714500" cy="2905125"/>
          </a:xfrm>
          <a:prstGeom prst="rect">
            <a:avLst/>
          </a:prstGeom>
          <a:ln w="12700">
            <a:solidFill>
              <a:schemeClr val="bg1">
                <a:lumMod val="90000"/>
              </a:schemeClr>
            </a:solidFill>
          </a:ln>
          <a:scene3d>
            <a:camera prst="orthographicFront">
              <a:rot lat="2356409" lon="20822248" rev="21102583"/>
            </a:camera>
            <a:lightRig rig="soft" dir="t"/>
          </a:scene3d>
          <a:sp3d extrusionH="635000" prstMaterial="plastic">
            <a:bevelT w="0" h="0"/>
            <a:bevelB w="203200"/>
          </a:sp3d>
        </p:spPr>
      </p:pic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375878B3-CE0B-0DC8-FDBE-77FE5602A9D0}"/>
              </a:ext>
            </a:extLst>
          </p:cNvPr>
          <p:cNvCxnSpPr>
            <a:cxnSpLocks/>
          </p:cNvCxnSpPr>
          <p:nvPr/>
        </p:nvCxnSpPr>
        <p:spPr>
          <a:xfrm>
            <a:off x="3157364" y="3573016"/>
            <a:ext cx="40324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582D8602-05D0-A056-4E0D-1BCF62538B3B}"/>
              </a:ext>
            </a:extLst>
          </p:cNvPr>
          <p:cNvCxnSpPr>
            <a:cxnSpLocks/>
          </p:cNvCxnSpPr>
          <p:nvPr/>
        </p:nvCxnSpPr>
        <p:spPr>
          <a:xfrm>
            <a:off x="4383388" y="3573016"/>
            <a:ext cx="1694415" cy="5169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EDF32E63-6598-2A90-640C-2E1D124BECC1}"/>
              </a:ext>
            </a:extLst>
          </p:cNvPr>
          <p:cNvCxnSpPr>
            <a:cxnSpLocks/>
          </p:cNvCxnSpPr>
          <p:nvPr/>
        </p:nvCxnSpPr>
        <p:spPr>
          <a:xfrm>
            <a:off x="6077803" y="4087801"/>
            <a:ext cx="10938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AB381101-0354-23D2-CE79-FB4D573D63E7}"/>
              </a:ext>
            </a:extLst>
          </p:cNvPr>
          <p:cNvSpPr txBox="1"/>
          <p:nvPr/>
        </p:nvSpPr>
        <p:spPr>
          <a:xfrm>
            <a:off x="6219915" y="2926685"/>
            <a:ext cx="3001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ordentlicher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Strahl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9BEE90C-CD67-14A3-BA47-7437E6737266}"/>
              </a:ext>
            </a:extLst>
          </p:cNvPr>
          <p:cNvSpPr txBox="1"/>
          <p:nvPr/>
        </p:nvSpPr>
        <p:spPr>
          <a:xfrm>
            <a:off x="6016176" y="4126784"/>
            <a:ext cx="1441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außer-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ordentlicher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Strahl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FF18EBF3-59BB-68D3-EA1D-D76B24F1939E}"/>
              </a:ext>
            </a:extLst>
          </p:cNvPr>
          <p:cNvCxnSpPr>
            <a:cxnSpLocks/>
          </p:cNvCxnSpPr>
          <p:nvPr/>
        </p:nvCxnSpPr>
        <p:spPr>
          <a:xfrm>
            <a:off x="7544644" y="4087801"/>
            <a:ext cx="663468" cy="675979"/>
          </a:xfrm>
          <a:prstGeom prst="straightConnector1">
            <a:avLst/>
          </a:prstGeom>
          <a:ln w="38100">
            <a:solidFill>
              <a:srgbClr val="00206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676BAD81-01BF-1BE2-DA2E-7FCED9396E9D}"/>
              </a:ext>
            </a:extLst>
          </p:cNvPr>
          <p:cNvCxnSpPr>
            <a:cxnSpLocks/>
          </p:cNvCxnSpPr>
          <p:nvPr/>
        </p:nvCxnSpPr>
        <p:spPr>
          <a:xfrm flipH="1">
            <a:off x="7494265" y="3122173"/>
            <a:ext cx="631112" cy="648072"/>
          </a:xfrm>
          <a:prstGeom prst="straightConnector1">
            <a:avLst/>
          </a:prstGeom>
          <a:ln w="38100">
            <a:solidFill>
              <a:srgbClr val="00206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9E8E14DB-5AEA-4BCB-2B7F-0E6052E5C200}"/>
              </a:ext>
            </a:extLst>
          </p:cNvPr>
          <p:cNvGrpSpPr/>
          <p:nvPr/>
        </p:nvGrpSpPr>
        <p:grpSpPr>
          <a:xfrm>
            <a:off x="8712299" y="3140968"/>
            <a:ext cx="1352592" cy="1571267"/>
            <a:chOff x="9362300" y="2332325"/>
            <a:chExt cx="1352592" cy="1571267"/>
          </a:xfrm>
        </p:grpSpPr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2706A852-ADE6-69ED-8A45-4F7AAF508397}"/>
                </a:ext>
              </a:extLst>
            </p:cNvPr>
            <p:cNvSpPr/>
            <p:nvPr/>
          </p:nvSpPr>
          <p:spPr>
            <a:xfrm>
              <a:off x="9479905" y="2332325"/>
              <a:ext cx="1095898" cy="7127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865ABE72-091A-41C0-2C83-A6D7872B9AE2}"/>
                </a:ext>
              </a:extLst>
            </p:cNvPr>
            <p:cNvCxnSpPr>
              <a:cxnSpLocks/>
              <a:stCxn id="21" idx="2"/>
            </p:cNvCxnSpPr>
            <p:nvPr/>
          </p:nvCxnSpPr>
          <p:spPr>
            <a:xfrm flipH="1" flipV="1">
              <a:off x="10026127" y="2571078"/>
              <a:ext cx="1727" cy="4740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Bogen 22">
              <a:extLst>
                <a:ext uri="{FF2B5EF4-FFF2-40B4-BE49-F238E27FC236}">
                  <a16:creationId xmlns:a16="http://schemas.microsoft.com/office/drawing/2014/main" id="{8367B210-7C41-F8DE-1099-961B21F4095D}"/>
                </a:ext>
              </a:extLst>
            </p:cNvPr>
            <p:cNvSpPr/>
            <p:nvPr/>
          </p:nvSpPr>
          <p:spPr>
            <a:xfrm rot="18867278">
              <a:off x="9365777" y="2554478"/>
              <a:ext cx="1345637" cy="1352592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784758E9-3563-AF8B-3FF2-C88256C576EC}"/>
              </a:ext>
            </a:extLst>
          </p:cNvPr>
          <p:cNvGrpSpPr/>
          <p:nvPr/>
        </p:nvGrpSpPr>
        <p:grpSpPr>
          <a:xfrm>
            <a:off x="8701980" y="4089981"/>
            <a:ext cx="1352592" cy="1571267"/>
            <a:chOff x="9362300" y="2332325"/>
            <a:chExt cx="1352592" cy="1571267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82111B97-032B-A86A-DF63-B2A43E900516}"/>
                </a:ext>
              </a:extLst>
            </p:cNvPr>
            <p:cNvSpPr/>
            <p:nvPr/>
          </p:nvSpPr>
          <p:spPr>
            <a:xfrm>
              <a:off x="9479905" y="2332325"/>
              <a:ext cx="1095898" cy="7127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21122B5D-FDC2-4F10-C63C-5BA8008F7F47}"/>
                </a:ext>
              </a:extLst>
            </p:cNvPr>
            <p:cNvCxnSpPr>
              <a:cxnSpLocks/>
              <a:stCxn id="25" idx="2"/>
            </p:cNvCxnSpPr>
            <p:nvPr/>
          </p:nvCxnSpPr>
          <p:spPr>
            <a:xfrm flipH="1" flipV="1">
              <a:off x="10026127" y="2571078"/>
              <a:ext cx="1727" cy="4740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Bogen 26">
              <a:extLst>
                <a:ext uri="{FF2B5EF4-FFF2-40B4-BE49-F238E27FC236}">
                  <a16:creationId xmlns:a16="http://schemas.microsoft.com/office/drawing/2014/main" id="{6BE77F51-8D6B-CCC8-0815-EC958DA66A25}"/>
                </a:ext>
              </a:extLst>
            </p:cNvPr>
            <p:cNvSpPr/>
            <p:nvPr/>
          </p:nvSpPr>
          <p:spPr>
            <a:xfrm rot="18867278">
              <a:off x="9365777" y="2554478"/>
              <a:ext cx="1345637" cy="1352592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797C5E7D-1DCA-63EB-5D97-E93840076ED5}"/>
              </a:ext>
            </a:extLst>
          </p:cNvPr>
          <p:cNvGrpSpPr/>
          <p:nvPr/>
        </p:nvGrpSpPr>
        <p:grpSpPr>
          <a:xfrm>
            <a:off x="927913" y="3192344"/>
            <a:ext cx="1352592" cy="1571267"/>
            <a:chOff x="9362300" y="2332325"/>
            <a:chExt cx="1352592" cy="1571267"/>
          </a:xfrm>
        </p:grpSpPr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3F83491B-9782-4C19-5844-ABE7424E3001}"/>
                </a:ext>
              </a:extLst>
            </p:cNvPr>
            <p:cNvSpPr/>
            <p:nvPr/>
          </p:nvSpPr>
          <p:spPr>
            <a:xfrm>
              <a:off x="9479905" y="2332325"/>
              <a:ext cx="1095898" cy="7127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7A06003C-AFEE-FA61-64BE-113A44E4AACE}"/>
                </a:ext>
              </a:extLst>
            </p:cNvPr>
            <p:cNvCxnSpPr>
              <a:cxnSpLocks/>
              <a:stCxn id="29" idx="2"/>
              <a:endCxn id="31" idx="2"/>
            </p:cNvCxnSpPr>
            <p:nvPr/>
          </p:nvCxnSpPr>
          <p:spPr>
            <a:xfrm flipV="1">
              <a:off x="10027854" y="2750513"/>
              <a:ext cx="481946" cy="2945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Bogen 30">
              <a:extLst>
                <a:ext uri="{FF2B5EF4-FFF2-40B4-BE49-F238E27FC236}">
                  <a16:creationId xmlns:a16="http://schemas.microsoft.com/office/drawing/2014/main" id="{D3373F8E-D33F-EADC-5B15-6229E2167FDF}"/>
                </a:ext>
              </a:extLst>
            </p:cNvPr>
            <p:cNvSpPr/>
            <p:nvPr/>
          </p:nvSpPr>
          <p:spPr>
            <a:xfrm rot="18867278">
              <a:off x="9365777" y="2554478"/>
              <a:ext cx="1345637" cy="1352592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B5748CF3-7637-F998-F5D9-84C44B6C7040}"/>
              </a:ext>
            </a:extLst>
          </p:cNvPr>
          <p:cNvCxnSpPr>
            <a:cxnSpLocks/>
          </p:cNvCxnSpPr>
          <p:nvPr/>
        </p:nvCxnSpPr>
        <p:spPr>
          <a:xfrm flipH="1">
            <a:off x="4393029" y="1700808"/>
            <a:ext cx="46787" cy="409348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B1554E18-2491-496A-C3F4-4F009ED161EB}"/>
              </a:ext>
            </a:extLst>
          </p:cNvPr>
          <p:cNvCxnSpPr>
            <a:cxnSpLocks/>
          </p:cNvCxnSpPr>
          <p:nvPr/>
        </p:nvCxnSpPr>
        <p:spPr>
          <a:xfrm flipH="1">
            <a:off x="4094328" y="1916832"/>
            <a:ext cx="584182" cy="34691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feld 42">
            <a:extLst>
              <a:ext uri="{FF2B5EF4-FFF2-40B4-BE49-F238E27FC236}">
                <a16:creationId xmlns:a16="http://schemas.microsoft.com/office/drawing/2014/main" id="{84F93781-9E30-88A4-63D6-8A55A510F274}"/>
              </a:ext>
            </a:extLst>
          </p:cNvPr>
          <p:cNvSpPr txBox="1"/>
          <p:nvPr/>
        </p:nvSpPr>
        <p:spPr>
          <a:xfrm>
            <a:off x="3796016" y="5424957"/>
            <a:ext cx="72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</a:p>
        </p:txBody>
      </p:sp>
      <p:sp>
        <p:nvSpPr>
          <p:cNvPr id="50" name="Freihandform: Form 49">
            <a:extLst>
              <a:ext uri="{FF2B5EF4-FFF2-40B4-BE49-F238E27FC236}">
                <a16:creationId xmlns:a16="http://schemas.microsoft.com/office/drawing/2014/main" id="{D62CE564-C84B-71C0-234B-A9F582AE7F74}"/>
              </a:ext>
            </a:extLst>
          </p:cNvPr>
          <p:cNvSpPr/>
          <p:nvPr/>
        </p:nvSpPr>
        <p:spPr>
          <a:xfrm>
            <a:off x="4148919" y="5090615"/>
            <a:ext cx="222262" cy="369331"/>
          </a:xfrm>
          <a:custGeom>
            <a:avLst/>
            <a:gdLst>
              <a:gd name="connsiteX0" fmla="*/ 0 w 232012"/>
              <a:gd name="connsiteY0" fmla="*/ 0 h 668740"/>
              <a:gd name="connsiteX1" fmla="*/ 68239 w 232012"/>
              <a:gd name="connsiteY1" fmla="*/ 450376 h 668740"/>
              <a:gd name="connsiteX2" fmla="*/ 232012 w 232012"/>
              <a:gd name="connsiteY2" fmla="*/ 668740 h 66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012" h="668740">
                <a:moveTo>
                  <a:pt x="0" y="0"/>
                </a:moveTo>
                <a:cubicBezTo>
                  <a:pt x="14785" y="169459"/>
                  <a:pt x="29570" y="338919"/>
                  <a:pt x="68239" y="450376"/>
                </a:cubicBezTo>
                <a:cubicBezTo>
                  <a:pt x="106908" y="561833"/>
                  <a:pt x="169460" y="615286"/>
                  <a:pt x="232012" y="668740"/>
                </a:cubicBezTo>
              </a:path>
            </a:pathLst>
          </a:custGeom>
          <a:ln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2EC42B2A-8878-8984-003E-C6CAAAB1DB1B}"/>
              </a:ext>
            </a:extLst>
          </p:cNvPr>
          <p:cNvGrpSpPr/>
          <p:nvPr/>
        </p:nvGrpSpPr>
        <p:grpSpPr>
          <a:xfrm>
            <a:off x="2431921" y="3122173"/>
            <a:ext cx="470430" cy="864096"/>
            <a:chOff x="874201" y="1943536"/>
            <a:chExt cx="470430" cy="864096"/>
          </a:xfrm>
        </p:grpSpPr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E41DA622-FDC9-89C6-604D-76F9E84E8C1A}"/>
                </a:ext>
              </a:extLst>
            </p:cNvPr>
            <p:cNvCxnSpPr/>
            <p:nvPr/>
          </p:nvCxnSpPr>
          <p:spPr>
            <a:xfrm>
              <a:off x="1111839" y="1943536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mit Pfeil 8">
              <a:extLst>
                <a:ext uri="{FF2B5EF4-FFF2-40B4-BE49-F238E27FC236}">
                  <a16:creationId xmlns:a16="http://schemas.microsoft.com/office/drawing/2014/main" id="{C8C94F96-0EA6-7A9F-5962-FE5926BBD0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6209" y="2095936"/>
              <a:ext cx="318030" cy="607044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922D421D-3116-21F8-19E3-F1F4AD884F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4201" y="2292680"/>
              <a:ext cx="470430" cy="166612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mit Pfeil 32">
              <a:extLst>
                <a:ext uri="{FF2B5EF4-FFF2-40B4-BE49-F238E27FC236}">
                  <a16:creationId xmlns:a16="http://schemas.microsoft.com/office/drawing/2014/main" id="{3CA52ED3-9E03-BC92-A45D-3046826CEC41}"/>
                </a:ext>
              </a:extLst>
            </p:cNvPr>
            <p:cNvCxnSpPr>
              <a:cxnSpLocks/>
            </p:cNvCxnSpPr>
            <p:nvPr/>
          </p:nvCxnSpPr>
          <p:spPr>
            <a:xfrm>
              <a:off x="916092" y="2189390"/>
              <a:ext cx="396240" cy="416560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393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hteck 94">
            <a:extLst>
              <a:ext uri="{FF2B5EF4-FFF2-40B4-BE49-F238E27FC236}">
                <a16:creationId xmlns:a16="http://schemas.microsoft.com/office/drawing/2014/main" id="{5C1105AD-6D15-C94D-03B5-3FE0D903909F}"/>
              </a:ext>
            </a:extLst>
          </p:cNvPr>
          <p:cNvSpPr/>
          <p:nvPr/>
        </p:nvSpPr>
        <p:spPr>
          <a:xfrm>
            <a:off x="4354117" y="2000008"/>
            <a:ext cx="599152" cy="13671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8038"/>
            <a:ext cx="10972800" cy="576064"/>
          </a:xfrm>
        </p:spPr>
        <p:txBody>
          <a:bodyPr/>
          <a:lstStyle/>
          <a:p>
            <a:r>
              <a:rPr lang="de-DE" dirty="0"/>
              <a:t>0°-Licht trifft auf verschieden gerichtete </a:t>
            </a:r>
            <a:r>
              <a:rPr lang="de-DE" dirty="0" err="1"/>
              <a:t>Kalkspatkristalle</a:t>
            </a:r>
            <a:r>
              <a:rPr lang="de-DE" dirty="0"/>
              <a:t>:</a:t>
            </a:r>
          </a:p>
        </p:txBody>
      </p: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ED9BEEB1-0BE2-B38E-5DD7-668F4A1BA017}"/>
              </a:ext>
            </a:extLst>
          </p:cNvPr>
          <p:cNvCxnSpPr>
            <a:cxnSpLocks/>
          </p:cNvCxnSpPr>
          <p:nvPr/>
        </p:nvCxnSpPr>
        <p:spPr>
          <a:xfrm>
            <a:off x="3157364" y="2432056"/>
            <a:ext cx="40324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870DDA4A-A4A2-1DC2-5CE0-305D542D3F4B}"/>
              </a:ext>
            </a:extLst>
          </p:cNvPr>
          <p:cNvCxnSpPr>
            <a:cxnSpLocks/>
          </p:cNvCxnSpPr>
          <p:nvPr/>
        </p:nvCxnSpPr>
        <p:spPr>
          <a:xfrm>
            <a:off x="4963588" y="3146266"/>
            <a:ext cx="223654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>
            <a:extLst>
              <a:ext uri="{FF2B5EF4-FFF2-40B4-BE49-F238E27FC236}">
                <a16:creationId xmlns:a16="http://schemas.microsoft.com/office/drawing/2014/main" id="{1DDE0070-120C-5361-6307-ADA342E0A63F}"/>
              </a:ext>
            </a:extLst>
          </p:cNvPr>
          <p:cNvSpPr txBox="1"/>
          <p:nvPr/>
        </p:nvSpPr>
        <p:spPr>
          <a:xfrm>
            <a:off x="5219313" y="2061331"/>
            <a:ext cx="3001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o. Strahl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B35D4ECE-88F6-67A8-C3B8-EB7C31057663}"/>
              </a:ext>
            </a:extLst>
          </p:cNvPr>
          <p:cNvSpPr txBox="1"/>
          <p:nvPr/>
        </p:nvSpPr>
        <p:spPr>
          <a:xfrm>
            <a:off x="5219313" y="3211267"/>
            <a:ext cx="1441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ao. Strahl</a:t>
            </a:r>
          </a:p>
        </p:txBody>
      </p:sp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F41C82A5-473B-9600-DEF7-8B3D89BC30DE}"/>
              </a:ext>
            </a:extLst>
          </p:cNvPr>
          <p:cNvCxnSpPr/>
          <p:nvPr/>
        </p:nvCxnSpPr>
        <p:spPr>
          <a:xfrm>
            <a:off x="7837884" y="2792096"/>
            <a:ext cx="0" cy="864096"/>
          </a:xfrm>
          <a:prstGeom prst="straightConnector1">
            <a:avLst/>
          </a:prstGeom>
          <a:ln w="38100">
            <a:solidFill>
              <a:srgbClr val="00206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id="{D1D2936D-CD1E-EE07-9324-7D2A3ACA5FE3}"/>
              </a:ext>
            </a:extLst>
          </p:cNvPr>
          <p:cNvCxnSpPr/>
          <p:nvPr/>
        </p:nvCxnSpPr>
        <p:spPr>
          <a:xfrm>
            <a:off x="2756904" y="1928000"/>
            <a:ext cx="0" cy="864096"/>
          </a:xfrm>
          <a:prstGeom prst="straightConnector1">
            <a:avLst/>
          </a:prstGeom>
          <a:ln w="38100">
            <a:solidFill>
              <a:srgbClr val="00206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1CB1D0BF-5A4F-1F6B-B963-8604152610E8}"/>
              </a:ext>
            </a:extLst>
          </p:cNvPr>
          <p:cNvGrpSpPr/>
          <p:nvPr/>
        </p:nvGrpSpPr>
        <p:grpSpPr>
          <a:xfrm>
            <a:off x="8712299" y="2000008"/>
            <a:ext cx="1352592" cy="1571267"/>
            <a:chOff x="9362300" y="2332325"/>
            <a:chExt cx="1352592" cy="1571267"/>
          </a:xfrm>
        </p:grpSpPr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710FB7EE-DE3B-8C33-B345-9743C4A51FC5}"/>
                </a:ext>
              </a:extLst>
            </p:cNvPr>
            <p:cNvSpPr/>
            <p:nvPr/>
          </p:nvSpPr>
          <p:spPr>
            <a:xfrm>
              <a:off x="9479905" y="2332325"/>
              <a:ext cx="1095898" cy="7127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0" name="Gerader Verbinder 79">
              <a:extLst>
                <a:ext uri="{FF2B5EF4-FFF2-40B4-BE49-F238E27FC236}">
                  <a16:creationId xmlns:a16="http://schemas.microsoft.com/office/drawing/2014/main" id="{05C1A948-84CE-9BE6-102B-75E5ABAB1EE3}"/>
                </a:ext>
              </a:extLst>
            </p:cNvPr>
            <p:cNvCxnSpPr>
              <a:cxnSpLocks/>
              <a:stCxn id="79" idx="2"/>
            </p:cNvCxnSpPr>
            <p:nvPr/>
          </p:nvCxnSpPr>
          <p:spPr>
            <a:xfrm flipH="1" flipV="1">
              <a:off x="9534228" y="2758115"/>
              <a:ext cx="493626" cy="28699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Bogen 80">
              <a:extLst>
                <a:ext uri="{FF2B5EF4-FFF2-40B4-BE49-F238E27FC236}">
                  <a16:creationId xmlns:a16="http://schemas.microsoft.com/office/drawing/2014/main" id="{3DB4454C-2EF8-1EC1-8DFE-A17C6316CA5B}"/>
                </a:ext>
              </a:extLst>
            </p:cNvPr>
            <p:cNvSpPr/>
            <p:nvPr/>
          </p:nvSpPr>
          <p:spPr>
            <a:xfrm rot="18867278">
              <a:off x="9365777" y="2554478"/>
              <a:ext cx="1345637" cy="1352592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2" name="Gruppieren 81">
            <a:extLst>
              <a:ext uri="{FF2B5EF4-FFF2-40B4-BE49-F238E27FC236}">
                <a16:creationId xmlns:a16="http://schemas.microsoft.com/office/drawing/2014/main" id="{CB87D0FF-0F89-43C3-9A0F-568496AF981F}"/>
              </a:ext>
            </a:extLst>
          </p:cNvPr>
          <p:cNvGrpSpPr/>
          <p:nvPr/>
        </p:nvGrpSpPr>
        <p:grpSpPr>
          <a:xfrm>
            <a:off x="8701980" y="2937853"/>
            <a:ext cx="1352592" cy="1571267"/>
            <a:chOff x="9362300" y="2332325"/>
            <a:chExt cx="1352592" cy="1571267"/>
          </a:xfrm>
        </p:grpSpPr>
        <p:sp>
          <p:nvSpPr>
            <p:cNvPr id="83" name="Rechteck 82">
              <a:extLst>
                <a:ext uri="{FF2B5EF4-FFF2-40B4-BE49-F238E27FC236}">
                  <a16:creationId xmlns:a16="http://schemas.microsoft.com/office/drawing/2014/main" id="{DD755748-A01D-3F40-81B5-2BFFC416EE1F}"/>
                </a:ext>
              </a:extLst>
            </p:cNvPr>
            <p:cNvSpPr/>
            <p:nvPr/>
          </p:nvSpPr>
          <p:spPr>
            <a:xfrm>
              <a:off x="9479905" y="2332325"/>
              <a:ext cx="1095898" cy="7127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4" name="Gerader Verbinder 83">
              <a:extLst>
                <a:ext uri="{FF2B5EF4-FFF2-40B4-BE49-F238E27FC236}">
                  <a16:creationId xmlns:a16="http://schemas.microsoft.com/office/drawing/2014/main" id="{DCA8388B-606F-219E-9582-E542629E4CA7}"/>
                </a:ext>
              </a:extLst>
            </p:cNvPr>
            <p:cNvCxnSpPr>
              <a:cxnSpLocks/>
              <a:stCxn id="83" idx="2"/>
              <a:endCxn id="85" idx="2"/>
            </p:cNvCxnSpPr>
            <p:nvPr/>
          </p:nvCxnSpPr>
          <p:spPr>
            <a:xfrm flipV="1">
              <a:off x="10027854" y="2750513"/>
              <a:ext cx="481946" cy="2945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Bogen 84">
              <a:extLst>
                <a:ext uri="{FF2B5EF4-FFF2-40B4-BE49-F238E27FC236}">
                  <a16:creationId xmlns:a16="http://schemas.microsoft.com/office/drawing/2014/main" id="{89032CF3-D451-7469-BA80-6D8E554E8D51}"/>
                </a:ext>
              </a:extLst>
            </p:cNvPr>
            <p:cNvSpPr/>
            <p:nvPr/>
          </p:nvSpPr>
          <p:spPr>
            <a:xfrm rot="18867278">
              <a:off x="9365777" y="2554478"/>
              <a:ext cx="1345637" cy="1352592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6" name="Gruppieren 85">
            <a:extLst>
              <a:ext uri="{FF2B5EF4-FFF2-40B4-BE49-F238E27FC236}">
                <a16:creationId xmlns:a16="http://schemas.microsoft.com/office/drawing/2014/main" id="{C728562A-C556-94CC-9753-8274DF07D232}"/>
              </a:ext>
            </a:extLst>
          </p:cNvPr>
          <p:cNvGrpSpPr/>
          <p:nvPr/>
        </p:nvGrpSpPr>
        <p:grpSpPr>
          <a:xfrm>
            <a:off x="1080276" y="1985534"/>
            <a:ext cx="1352592" cy="1571267"/>
            <a:chOff x="9362300" y="2332325"/>
            <a:chExt cx="1352592" cy="1571267"/>
          </a:xfrm>
        </p:grpSpPr>
        <p:sp>
          <p:nvSpPr>
            <p:cNvPr id="87" name="Rechteck 86">
              <a:extLst>
                <a:ext uri="{FF2B5EF4-FFF2-40B4-BE49-F238E27FC236}">
                  <a16:creationId xmlns:a16="http://schemas.microsoft.com/office/drawing/2014/main" id="{65300044-A1B6-513C-52AB-353DC32F4A58}"/>
                </a:ext>
              </a:extLst>
            </p:cNvPr>
            <p:cNvSpPr/>
            <p:nvPr/>
          </p:nvSpPr>
          <p:spPr>
            <a:xfrm>
              <a:off x="9479905" y="2332325"/>
              <a:ext cx="1095898" cy="7127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8" name="Gerader Verbinder 87">
              <a:extLst>
                <a:ext uri="{FF2B5EF4-FFF2-40B4-BE49-F238E27FC236}">
                  <a16:creationId xmlns:a16="http://schemas.microsoft.com/office/drawing/2014/main" id="{80DF4048-CA3C-C41E-CFD9-DBF56DA4B4F0}"/>
                </a:ext>
              </a:extLst>
            </p:cNvPr>
            <p:cNvCxnSpPr>
              <a:cxnSpLocks/>
              <a:stCxn id="87" idx="2"/>
              <a:endCxn id="89" idx="2"/>
            </p:cNvCxnSpPr>
            <p:nvPr/>
          </p:nvCxnSpPr>
          <p:spPr>
            <a:xfrm flipV="1">
              <a:off x="10027854" y="2750513"/>
              <a:ext cx="481946" cy="2945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Bogen 88">
              <a:extLst>
                <a:ext uri="{FF2B5EF4-FFF2-40B4-BE49-F238E27FC236}">
                  <a16:creationId xmlns:a16="http://schemas.microsoft.com/office/drawing/2014/main" id="{C3B96739-280C-2C6F-157C-774856B9D1C3}"/>
                </a:ext>
              </a:extLst>
            </p:cNvPr>
            <p:cNvSpPr/>
            <p:nvPr/>
          </p:nvSpPr>
          <p:spPr>
            <a:xfrm rot="18867278">
              <a:off x="9365777" y="2554478"/>
              <a:ext cx="1345637" cy="1352592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7" name="Textfeld 96">
            <a:extLst>
              <a:ext uri="{FF2B5EF4-FFF2-40B4-BE49-F238E27FC236}">
                <a16:creationId xmlns:a16="http://schemas.microsoft.com/office/drawing/2014/main" id="{0061A63F-361C-1637-38C9-40E01EC80CCE}"/>
              </a:ext>
            </a:extLst>
          </p:cNvPr>
          <p:cNvSpPr txBox="1"/>
          <p:nvPr/>
        </p:nvSpPr>
        <p:spPr>
          <a:xfrm>
            <a:off x="4484803" y="250195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0°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153A0CB-F6DF-87AD-F341-9DBD69EEF997}"/>
              </a:ext>
            </a:extLst>
          </p:cNvPr>
          <p:cNvGrpSpPr/>
          <p:nvPr/>
        </p:nvGrpSpPr>
        <p:grpSpPr>
          <a:xfrm>
            <a:off x="263352" y="4101570"/>
            <a:ext cx="11665296" cy="2932341"/>
            <a:chOff x="263352" y="4101570"/>
            <a:chExt cx="11665296" cy="2932341"/>
          </a:xfrm>
        </p:grpSpPr>
        <p:grpSp>
          <p:nvGrpSpPr>
            <p:cNvPr id="110" name="Gruppieren 109">
              <a:extLst>
                <a:ext uri="{FF2B5EF4-FFF2-40B4-BE49-F238E27FC236}">
                  <a16:creationId xmlns:a16="http://schemas.microsoft.com/office/drawing/2014/main" id="{3ED1A15C-FDF4-293C-0A3A-A40D50049FAA}"/>
                </a:ext>
              </a:extLst>
            </p:cNvPr>
            <p:cNvGrpSpPr/>
            <p:nvPr/>
          </p:nvGrpSpPr>
          <p:grpSpPr>
            <a:xfrm>
              <a:off x="8701980" y="5462644"/>
              <a:ext cx="1352592" cy="1571267"/>
              <a:chOff x="9362300" y="2332325"/>
              <a:chExt cx="1352592" cy="1571267"/>
            </a:xfrm>
          </p:grpSpPr>
          <p:sp>
            <p:nvSpPr>
              <p:cNvPr id="111" name="Rechteck 110">
                <a:extLst>
                  <a:ext uri="{FF2B5EF4-FFF2-40B4-BE49-F238E27FC236}">
                    <a16:creationId xmlns:a16="http://schemas.microsoft.com/office/drawing/2014/main" id="{C2457840-8AD4-A763-9A9B-C64FC7BCFEC3}"/>
                  </a:ext>
                </a:extLst>
              </p:cNvPr>
              <p:cNvSpPr/>
              <p:nvPr/>
            </p:nvSpPr>
            <p:spPr>
              <a:xfrm>
                <a:off x="9479905" y="2332325"/>
                <a:ext cx="1095898" cy="71278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12" name="Gerader Verbinder 111">
                <a:extLst>
                  <a:ext uri="{FF2B5EF4-FFF2-40B4-BE49-F238E27FC236}">
                    <a16:creationId xmlns:a16="http://schemas.microsoft.com/office/drawing/2014/main" id="{D029D9AC-BB2B-0F6D-D93C-EC1EA26EC600}"/>
                  </a:ext>
                </a:extLst>
              </p:cNvPr>
              <p:cNvCxnSpPr>
                <a:cxnSpLocks/>
                <a:stCxn id="111" idx="2"/>
              </p:cNvCxnSpPr>
              <p:nvPr/>
            </p:nvCxnSpPr>
            <p:spPr>
              <a:xfrm flipV="1">
                <a:off x="10027854" y="2557606"/>
                <a:ext cx="21060" cy="48750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Bogen 112">
                <a:extLst>
                  <a:ext uri="{FF2B5EF4-FFF2-40B4-BE49-F238E27FC236}">
                    <a16:creationId xmlns:a16="http://schemas.microsoft.com/office/drawing/2014/main" id="{4955CBBF-DA3A-1274-7D94-9C6B7A29EFF9}"/>
                  </a:ext>
                </a:extLst>
              </p:cNvPr>
              <p:cNvSpPr/>
              <p:nvPr/>
            </p:nvSpPr>
            <p:spPr>
              <a:xfrm rot="18867278">
                <a:off x="9365777" y="2554478"/>
                <a:ext cx="1345637" cy="1352592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" name="Gruppieren 1">
              <a:extLst>
                <a:ext uri="{FF2B5EF4-FFF2-40B4-BE49-F238E27FC236}">
                  <a16:creationId xmlns:a16="http://schemas.microsoft.com/office/drawing/2014/main" id="{12225EFD-F020-C74A-8066-F7B82A479070}"/>
                </a:ext>
              </a:extLst>
            </p:cNvPr>
            <p:cNvGrpSpPr/>
            <p:nvPr/>
          </p:nvGrpSpPr>
          <p:grpSpPr>
            <a:xfrm>
              <a:off x="263352" y="4101570"/>
              <a:ext cx="11665296" cy="1994496"/>
              <a:chOff x="263352" y="4101570"/>
              <a:chExt cx="11665296" cy="1994496"/>
            </a:xfrm>
          </p:grpSpPr>
          <p:cxnSp>
            <p:nvCxnSpPr>
              <p:cNvPr id="98" name="Gerader Verbinder 97">
                <a:extLst>
                  <a:ext uri="{FF2B5EF4-FFF2-40B4-BE49-F238E27FC236}">
                    <a16:creationId xmlns:a16="http://schemas.microsoft.com/office/drawing/2014/main" id="{59152065-A20B-15CB-2DEE-CF78BB088B77}"/>
                  </a:ext>
                </a:extLst>
              </p:cNvPr>
              <p:cNvCxnSpPr/>
              <p:nvPr/>
            </p:nvCxnSpPr>
            <p:spPr>
              <a:xfrm>
                <a:off x="263352" y="4101570"/>
                <a:ext cx="11665296" cy="0"/>
              </a:xfrm>
              <a:prstGeom prst="line">
                <a:avLst/>
              </a:prstGeom>
              <a:ln w="47625" cmpd="dbl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Rechteck 98">
                <a:extLst>
                  <a:ext uri="{FF2B5EF4-FFF2-40B4-BE49-F238E27FC236}">
                    <a16:creationId xmlns:a16="http://schemas.microsoft.com/office/drawing/2014/main" id="{FF56A388-DB8F-680B-5666-619AE02051C0}"/>
                  </a:ext>
                </a:extLst>
              </p:cNvPr>
              <p:cNvSpPr/>
              <p:nvPr/>
            </p:nvSpPr>
            <p:spPr>
              <a:xfrm>
                <a:off x="4354117" y="4524799"/>
                <a:ext cx="599152" cy="1367186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00" name="Gerader Verbinder 99">
                <a:extLst>
                  <a:ext uri="{FF2B5EF4-FFF2-40B4-BE49-F238E27FC236}">
                    <a16:creationId xmlns:a16="http://schemas.microsoft.com/office/drawing/2014/main" id="{B74FE77B-45D3-EE62-21A5-559FA4C2B9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57364" y="4956847"/>
                <a:ext cx="403244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Gerader Verbinder 100">
                <a:extLst>
                  <a:ext uri="{FF2B5EF4-FFF2-40B4-BE49-F238E27FC236}">
                    <a16:creationId xmlns:a16="http://schemas.microsoft.com/office/drawing/2014/main" id="{A7F31518-30FA-B5ED-A352-70E9271DE4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3588" y="5671057"/>
                <a:ext cx="223654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Gerade Verbindung mit Pfeil 103">
                <a:extLst>
                  <a:ext uri="{FF2B5EF4-FFF2-40B4-BE49-F238E27FC236}">
                    <a16:creationId xmlns:a16="http://schemas.microsoft.com/office/drawing/2014/main" id="{8292767A-26C7-EB3F-66CB-7A0580AFE59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80176" y="4653136"/>
                <a:ext cx="504056" cy="560385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Gerade Verbindung mit Pfeil 104">
                <a:extLst>
                  <a:ext uri="{FF2B5EF4-FFF2-40B4-BE49-F238E27FC236}">
                    <a16:creationId xmlns:a16="http://schemas.microsoft.com/office/drawing/2014/main" id="{29CAE253-0D39-8401-4B2A-59903E6B831B}"/>
                  </a:ext>
                </a:extLst>
              </p:cNvPr>
              <p:cNvCxnSpPr/>
              <p:nvPr/>
            </p:nvCxnSpPr>
            <p:spPr>
              <a:xfrm>
                <a:off x="2756904" y="4452791"/>
                <a:ext cx="0" cy="864096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6" name="Gruppieren 105">
                <a:extLst>
                  <a:ext uri="{FF2B5EF4-FFF2-40B4-BE49-F238E27FC236}">
                    <a16:creationId xmlns:a16="http://schemas.microsoft.com/office/drawing/2014/main" id="{D7DBDD0E-072E-9433-FA66-8F1B85DDBDDB}"/>
                  </a:ext>
                </a:extLst>
              </p:cNvPr>
              <p:cNvGrpSpPr/>
              <p:nvPr/>
            </p:nvGrpSpPr>
            <p:grpSpPr>
              <a:xfrm>
                <a:off x="8712299" y="4524799"/>
                <a:ext cx="1352592" cy="1571267"/>
                <a:chOff x="9362300" y="2332325"/>
                <a:chExt cx="1352592" cy="1571267"/>
              </a:xfrm>
            </p:grpSpPr>
            <p:sp>
              <p:nvSpPr>
                <p:cNvPr id="107" name="Rechteck 106">
                  <a:extLst>
                    <a:ext uri="{FF2B5EF4-FFF2-40B4-BE49-F238E27FC236}">
                      <a16:creationId xmlns:a16="http://schemas.microsoft.com/office/drawing/2014/main" id="{AE3DE5E7-929B-9706-D3D4-C93F9EE20F60}"/>
                    </a:ext>
                  </a:extLst>
                </p:cNvPr>
                <p:cNvSpPr/>
                <p:nvPr/>
              </p:nvSpPr>
              <p:spPr>
                <a:xfrm>
                  <a:off x="9479905" y="2332325"/>
                  <a:ext cx="1095898" cy="71278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108" name="Gerader Verbinder 107">
                  <a:extLst>
                    <a:ext uri="{FF2B5EF4-FFF2-40B4-BE49-F238E27FC236}">
                      <a16:creationId xmlns:a16="http://schemas.microsoft.com/office/drawing/2014/main" id="{B6EA36CF-F0FF-F116-721D-DAD0E693F1E9}"/>
                    </a:ext>
                  </a:extLst>
                </p:cNvPr>
                <p:cNvCxnSpPr>
                  <a:cxnSpLocks/>
                  <a:stCxn id="107" idx="2"/>
                </p:cNvCxnSpPr>
                <p:nvPr/>
              </p:nvCxnSpPr>
              <p:spPr>
                <a:xfrm flipV="1">
                  <a:off x="10027854" y="2526084"/>
                  <a:ext cx="0" cy="519023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Bogen 108">
                  <a:extLst>
                    <a:ext uri="{FF2B5EF4-FFF2-40B4-BE49-F238E27FC236}">
                      <a16:creationId xmlns:a16="http://schemas.microsoft.com/office/drawing/2014/main" id="{5F5CB9FA-F7A9-222C-B1B0-BB1F2858C333}"/>
                    </a:ext>
                  </a:extLst>
                </p:cNvPr>
                <p:cNvSpPr/>
                <p:nvPr/>
              </p:nvSpPr>
              <p:spPr>
                <a:xfrm rot="18867278">
                  <a:off x="9365777" y="2554478"/>
                  <a:ext cx="1345637" cy="1352592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14" name="Gruppieren 113">
                <a:extLst>
                  <a:ext uri="{FF2B5EF4-FFF2-40B4-BE49-F238E27FC236}">
                    <a16:creationId xmlns:a16="http://schemas.microsoft.com/office/drawing/2014/main" id="{AAC52E5E-03AB-FFAD-7606-E73007C6C504}"/>
                  </a:ext>
                </a:extLst>
              </p:cNvPr>
              <p:cNvGrpSpPr/>
              <p:nvPr/>
            </p:nvGrpSpPr>
            <p:grpSpPr>
              <a:xfrm>
                <a:off x="1080276" y="4510325"/>
                <a:ext cx="1352592" cy="1571267"/>
                <a:chOff x="9362300" y="2332325"/>
                <a:chExt cx="1352592" cy="1571267"/>
              </a:xfrm>
            </p:grpSpPr>
            <p:sp>
              <p:nvSpPr>
                <p:cNvPr id="115" name="Rechteck 114">
                  <a:extLst>
                    <a:ext uri="{FF2B5EF4-FFF2-40B4-BE49-F238E27FC236}">
                      <a16:creationId xmlns:a16="http://schemas.microsoft.com/office/drawing/2014/main" id="{22A35C48-F157-7C55-602F-64677CCB01B9}"/>
                    </a:ext>
                  </a:extLst>
                </p:cNvPr>
                <p:cNvSpPr/>
                <p:nvPr/>
              </p:nvSpPr>
              <p:spPr>
                <a:xfrm>
                  <a:off x="9479905" y="2332325"/>
                  <a:ext cx="1095898" cy="71278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116" name="Gerader Verbinder 115">
                  <a:extLst>
                    <a:ext uri="{FF2B5EF4-FFF2-40B4-BE49-F238E27FC236}">
                      <a16:creationId xmlns:a16="http://schemas.microsoft.com/office/drawing/2014/main" id="{C8BB2FEB-BE6D-09CD-23C0-B520452AEB13}"/>
                    </a:ext>
                  </a:extLst>
                </p:cNvPr>
                <p:cNvCxnSpPr>
                  <a:cxnSpLocks/>
                  <a:stCxn id="115" idx="2"/>
                  <a:endCxn id="117" idx="2"/>
                </p:cNvCxnSpPr>
                <p:nvPr/>
              </p:nvCxnSpPr>
              <p:spPr>
                <a:xfrm flipV="1">
                  <a:off x="10027854" y="2750513"/>
                  <a:ext cx="481946" cy="29459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Bogen 116">
                  <a:extLst>
                    <a:ext uri="{FF2B5EF4-FFF2-40B4-BE49-F238E27FC236}">
                      <a16:creationId xmlns:a16="http://schemas.microsoft.com/office/drawing/2014/main" id="{DA8F3D42-D03A-4536-1273-0DFB6DF09472}"/>
                    </a:ext>
                  </a:extLst>
                </p:cNvPr>
                <p:cNvSpPr/>
                <p:nvPr/>
              </p:nvSpPr>
              <p:spPr>
                <a:xfrm rot="18867278">
                  <a:off x="9365777" y="2554478"/>
                  <a:ext cx="1345637" cy="1352592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18" name="Textfeld 117">
                <a:extLst>
                  <a:ext uri="{FF2B5EF4-FFF2-40B4-BE49-F238E27FC236}">
                    <a16:creationId xmlns:a16="http://schemas.microsoft.com/office/drawing/2014/main" id="{9273D468-E92C-EA7F-0C28-40A5EE873700}"/>
                  </a:ext>
                </a:extLst>
              </p:cNvPr>
              <p:cNvSpPr txBox="1"/>
              <p:nvPr/>
            </p:nvSpPr>
            <p:spPr>
              <a:xfrm>
                <a:off x="4398935" y="5009017"/>
                <a:ext cx="5341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45°</a:t>
                </a:r>
              </a:p>
            </p:txBody>
          </p:sp>
          <p:cxnSp>
            <p:nvCxnSpPr>
              <p:cNvPr id="122" name="Gerade Verbindung mit Pfeil 121">
                <a:extLst>
                  <a:ext uri="{FF2B5EF4-FFF2-40B4-BE49-F238E27FC236}">
                    <a16:creationId xmlns:a16="http://schemas.microsoft.com/office/drawing/2014/main" id="{06DF3685-A1E2-516B-F2CB-0713DB5279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79302" y="5429918"/>
                <a:ext cx="577539" cy="598211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Textfeld 128">
                <a:extLst>
                  <a:ext uri="{FF2B5EF4-FFF2-40B4-BE49-F238E27FC236}">
                    <a16:creationId xmlns:a16="http://schemas.microsoft.com/office/drawing/2014/main" id="{698B2A48-4D79-775F-DA19-123B93EC42A0}"/>
                  </a:ext>
                </a:extLst>
              </p:cNvPr>
              <p:cNvSpPr txBox="1"/>
              <p:nvPr/>
            </p:nvSpPr>
            <p:spPr>
              <a:xfrm>
                <a:off x="5179579" y="4506030"/>
                <a:ext cx="30013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o. Strahl</a:t>
                </a:r>
              </a:p>
            </p:txBody>
          </p:sp>
          <p:sp>
            <p:nvSpPr>
              <p:cNvPr id="130" name="Textfeld 129">
                <a:extLst>
                  <a:ext uri="{FF2B5EF4-FFF2-40B4-BE49-F238E27FC236}">
                    <a16:creationId xmlns:a16="http://schemas.microsoft.com/office/drawing/2014/main" id="{582BD8C9-1C21-B834-FF0D-D2D0556BDCEA}"/>
                  </a:ext>
                </a:extLst>
              </p:cNvPr>
              <p:cNvSpPr txBox="1"/>
              <p:nvPr/>
            </p:nvSpPr>
            <p:spPr>
              <a:xfrm>
                <a:off x="5179579" y="5655966"/>
                <a:ext cx="14418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ao. Strahl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7310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Polarisation bei Einzelphotonen</a:t>
            </a:r>
          </a:p>
        </p:txBody>
      </p:sp>
    </p:spTree>
    <p:extLst>
      <p:ext uri="{BB962C8B-B14F-4D97-AF65-F5344CB8AC3E}">
        <p14:creationId xmlns:p14="http://schemas.microsoft.com/office/powerpoint/2010/main" val="967311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hteck 94">
            <a:extLst>
              <a:ext uri="{FF2B5EF4-FFF2-40B4-BE49-F238E27FC236}">
                <a16:creationId xmlns:a16="http://schemas.microsoft.com/office/drawing/2014/main" id="{5C1105AD-6D15-C94D-03B5-3FE0D903909F}"/>
              </a:ext>
            </a:extLst>
          </p:cNvPr>
          <p:cNvSpPr/>
          <p:nvPr/>
        </p:nvSpPr>
        <p:spPr>
          <a:xfrm>
            <a:off x="4354117" y="2000008"/>
            <a:ext cx="599152" cy="13671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8038"/>
            <a:ext cx="10972800" cy="576064"/>
          </a:xfrm>
        </p:spPr>
        <p:txBody>
          <a:bodyPr/>
          <a:lstStyle/>
          <a:p>
            <a:r>
              <a:rPr lang="de-DE" sz="2800" dirty="0"/>
              <a:t>Ein 0°-Photon trifft auf verschieden gerichtete </a:t>
            </a:r>
            <a:r>
              <a:rPr lang="de-DE" sz="2800" dirty="0" err="1"/>
              <a:t>Kalkspatkristalle</a:t>
            </a:r>
            <a:r>
              <a:rPr lang="de-DE" sz="2800" dirty="0"/>
              <a:t>:</a:t>
            </a:r>
          </a:p>
        </p:txBody>
      </p: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ED9BEEB1-0BE2-B38E-5DD7-668F4A1BA017}"/>
              </a:ext>
            </a:extLst>
          </p:cNvPr>
          <p:cNvCxnSpPr>
            <a:cxnSpLocks/>
          </p:cNvCxnSpPr>
          <p:nvPr/>
        </p:nvCxnSpPr>
        <p:spPr>
          <a:xfrm>
            <a:off x="3157364" y="2432056"/>
            <a:ext cx="33706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870DDA4A-A4A2-1DC2-5CE0-305D542D3F4B}"/>
              </a:ext>
            </a:extLst>
          </p:cNvPr>
          <p:cNvCxnSpPr>
            <a:cxnSpLocks/>
          </p:cNvCxnSpPr>
          <p:nvPr/>
        </p:nvCxnSpPr>
        <p:spPr>
          <a:xfrm>
            <a:off x="4963588" y="3146266"/>
            <a:ext cx="15644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feld 96">
            <a:extLst>
              <a:ext uri="{FF2B5EF4-FFF2-40B4-BE49-F238E27FC236}">
                <a16:creationId xmlns:a16="http://schemas.microsoft.com/office/drawing/2014/main" id="{0061A63F-361C-1637-38C9-40E01EC80CCE}"/>
              </a:ext>
            </a:extLst>
          </p:cNvPr>
          <p:cNvSpPr txBox="1"/>
          <p:nvPr/>
        </p:nvSpPr>
        <p:spPr>
          <a:xfrm>
            <a:off x="4484803" y="250195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0°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3029591-50B3-FC91-0AC8-7129166EC145}"/>
              </a:ext>
            </a:extLst>
          </p:cNvPr>
          <p:cNvGrpSpPr/>
          <p:nvPr/>
        </p:nvGrpSpPr>
        <p:grpSpPr>
          <a:xfrm>
            <a:off x="2524039" y="1982013"/>
            <a:ext cx="345638" cy="864096"/>
            <a:chOff x="6325782" y="5164628"/>
            <a:chExt cx="345638" cy="864096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6CDF15F2-4B4E-F1BB-C00E-BD8B66A1C578}"/>
                </a:ext>
              </a:extLst>
            </p:cNvPr>
            <p:cNvSpPr/>
            <p:nvPr/>
          </p:nvSpPr>
          <p:spPr>
            <a:xfrm>
              <a:off x="6325782" y="543090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751CF446-DC67-D812-CD52-C2F53F6E219C}"/>
                </a:ext>
              </a:extLst>
            </p:cNvPr>
            <p:cNvCxnSpPr/>
            <p:nvPr/>
          </p:nvCxnSpPr>
          <p:spPr>
            <a:xfrm>
              <a:off x="6496325" y="5164628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Flussdiagramm: Verzögerung 5">
            <a:extLst>
              <a:ext uri="{FF2B5EF4-FFF2-40B4-BE49-F238E27FC236}">
                <a16:creationId xmlns:a16="http://schemas.microsoft.com/office/drawing/2014/main" id="{D65F008D-01D3-3112-C0D1-EABD4FE21C15}"/>
              </a:ext>
            </a:extLst>
          </p:cNvPr>
          <p:cNvSpPr/>
          <p:nvPr/>
        </p:nvSpPr>
        <p:spPr>
          <a:xfrm>
            <a:off x="7032104" y="2230487"/>
            <a:ext cx="350994" cy="396409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Flussdiagramm: Verzögerung 6">
            <a:extLst>
              <a:ext uri="{FF2B5EF4-FFF2-40B4-BE49-F238E27FC236}">
                <a16:creationId xmlns:a16="http://schemas.microsoft.com/office/drawing/2014/main" id="{5ECB0E7D-45D1-5BE4-1EBB-EEEC3942C0FC}"/>
              </a:ext>
            </a:extLst>
          </p:cNvPr>
          <p:cNvSpPr/>
          <p:nvPr/>
        </p:nvSpPr>
        <p:spPr>
          <a:xfrm>
            <a:off x="7032104" y="2953679"/>
            <a:ext cx="350994" cy="396409"/>
          </a:xfrm>
          <a:prstGeom prst="flowChartDela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Inhaltsplatzhalter 1">
            <a:extLst>
              <a:ext uri="{FF2B5EF4-FFF2-40B4-BE49-F238E27FC236}">
                <a16:creationId xmlns:a16="http://schemas.microsoft.com/office/drawing/2014/main" id="{F2FB8534-7240-D5E4-0F30-4C430E74124D}"/>
              </a:ext>
            </a:extLst>
          </p:cNvPr>
          <p:cNvSpPr txBox="1">
            <a:spLocks/>
          </p:cNvSpPr>
          <p:nvPr/>
        </p:nvSpPr>
        <p:spPr>
          <a:xfrm>
            <a:off x="7578483" y="2897541"/>
            <a:ext cx="4193225" cy="5719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100 % Wahrscheinlichkeit</a:t>
            </a:r>
          </a:p>
        </p:txBody>
      </p:sp>
      <p:sp>
        <p:nvSpPr>
          <p:cNvPr id="9" name="Inhaltsplatzhalter 1">
            <a:extLst>
              <a:ext uri="{FF2B5EF4-FFF2-40B4-BE49-F238E27FC236}">
                <a16:creationId xmlns:a16="http://schemas.microsoft.com/office/drawing/2014/main" id="{A69E50EE-98C8-001D-956E-D37EEF5C2034}"/>
              </a:ext>
            </a:extLst>
          </p:cNvPr>
          <p:cNvSpPr txBox="1">
            <a:spLocks/>
          </p:cNvSpPr>
          <p:nvPr/>
        </p:nvSpPr>
        <p:spPr>
          <a:xfrm>
            <a:off x="7578483" y="2190034"/>
            <a:ext cx="4193225" cy="5719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    0 % Wahrscheinlichkeit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6A057F94-6A50-3EDB-AF11-1ABC2D880ECC}"/>
              </a:ext>
            </a:extLst>
          </p:cNvPr>
          <p:cNvGrpSpPr/>
          <p:nvPr/>
        </p:nvGrpSpPr>
        <p:grpSpPr>
          <a:xfrm>
            <a:off x="7036321" y="4677553"/>
            <a:ext cx="5011148" cy="1317673"/>
            <a:chOff x="7036321" y="4677553"/>
            <a:chExt cx="5011148" cy="1317673"/>
          </a:xfrm>
        </p:grpSpPr>
        <p:sp>
          <p:nvSpPr>
            <p:cNvPr id="13" name="Flussdiagramm: Verzögerung 12">
              <a:extLst>
                <a:ext uri="{FF2B5EF4-FFF2-40B4-BE49-F238E27FC236}">
                  <a16:creationId xmlns:a16="http://schemas.microsoft.com/office/drawing/2014/main" id="{71126769-39BF-452C-2B57-557A539CB1FC}"/>
                </a:ext>
              </a:extLst>
            </p:cNvPr>
            <p:cNvSpPr/>
            <p:nvPr/>
          </p:nvSpPr>
          <p:spPr>
            <a:xfrm>
              <a:off x="7036321" y="4740301"/>
              <a:ext cx="350994" cy="396409"/>
            </a:xfrm>
            <a:prstGeom prst="flowChartDelay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Flussdiagramm: Verzögerung 13">
              <a:extLst>
                <a:ext uri="{FF2B5EF4-FFF2-40B4-BE49-F238E27FC236}">
                  <a16:creationId xmlns:a16="http://schemas.microsoft.com/office/drawing/2014/main" id="{1AFDFA22-4B65-33D4-273B-9BFE550CD8B1}"/>
                </a:ext>
              </a:extLst>
            </p:cNvPr>
            <p:cNvSpPr/>
            <p:nvPr/>
          </p:nvSpPr>
          <p:spPr>
            <a:xfrm>
              <a:off x="7036321" y="5464364"/>
              <a:ext cx="350994" cy="396409"/>
            </a:xfrm>
            <a:prstGeom prst="flowChartDelay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Inhaltsplatzhalter 1">
              <a:extLst>
                <a:ext uri="{FF2B5EF4-FFF2-40B4-BE49-F238E27FC236}">
                  <a16:creationId xmlns:a16="http://schemas.microsoft.com/office/drawing/2014/main" id="{FF25B4E8-E3F5-45F4-2D1B-81B5174B33C5}"/>
                </a:ext>
              </a:extLst>
            </p:cNvPr>
            <p:cNvSpPr txBox="1">
              <a:spLocks/>
            </p:cNvSpPr>
            <p:nvPr/>
          </p:nvSpPr>
          <p:spPr>
            <a:xfrm>
              <a:off x="7854244" y="5423232"/>
              <a:ext cx="4193225" cy="571994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58368" indent="-24688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23544" indent="-219456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179576" indent="-20116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89888" indent="-182880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609344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8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6pPr>
              <a:lvl7pPr marL="182880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6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7pPr>
              <a:lvl8pPr marL="2029968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5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8pPr>
              <a:lvl9pPr marL="224028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400" kern="1200" baseline="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11480" lvl="1" indent="0">
                <a:buNone/>
              </a:pPr>
              <a:r>
                <a:rPr lang="de-DE" dirty="0"/>
                <a:t>50 % Wahrscheinlichkeit</a:t>
              </a:r>
            </a:p>
          </p:txBody>
        </p:sp>
        <p:sp>
          <p:nvSpPr>
            <p:cNvPr id="16" name="Inhaltsplatzhalter 1">
              <a:extLst>
                <a:ext uri="{FF2B5EF4-FFF2-40B4-BE49-F238E27FC236}">
                  <a16:creationId xmlns:a16="http://schemas.microsoft.com/office/drawing/2014/main" id="{CC39D8FD-2106-2333-5EB6-93CBB454B0ED}"/>
                </a:ext>
              </a:extLst>
            </p:cNvPr>
            <p:cNvSpPr txBox="1">
              <a:spLocks/>
            </p:cNvSpPr>
            <p:nvPr/>
          </p:nvSpPr>
          <p:spPr>
            <a:xfrm>
              <a:off x="7592902" y="4677553"/>
              <a:ext cx="4193225" cy="571994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58368" indent="-24688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23544" indent="-219456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179576" indent="-20116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89888" indent="-182880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609344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8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6pPr>
              <a:lvl7pPr marL="182880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6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7pPr>
              <a:lvl8pPr marL="2029968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5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8pPr>
              <a:lvl9pPr marL="224028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400" kern="1200" baseline="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11480" lvl="1" indent="0">
                <a:buNone/>
              </a:pPr>
              <a:r>
                <a:rPr lang="de-DE" dirty="0"/>
                <a:t>   50 % Wahrscheinlichkeit</a:t>
              </a:r>
            </a:p>
          </p:txBody>
        </p:sp>
      </p:grpSp>
      <p:sp>
        <p:nvSpPr>
          <p:cNvPr id="17" name="Textfeld 16">
            <a:extLst>
              <a:ext uri="{FF2B5EF4-FFF2-40B4-BE49-F238E27FC236}">
                <a16:creationId xmlns:a16="http://schemas.microsoft.com/office/drawing/2014/main" id="{C1731C52-7993-1DC7-096C-E745D289B28B}"/>
              </a:ext>
            </a:extLst>
          </p:cNvPr>
          <p:cNvSpPr txBox="1"/>
          <p:nvPr/>
        </p:nvSpPr>
        <p:spPr>
          <a:xfrm>
            <a:off x="5219313" y="2061331"/>
            <a:ext cx="3001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o.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C79605DD-5199-AFC4-CC5A-87BBE6C8D59E}"/>
              </a:ext>
            </a:extLst>
          </p:cNvPr>
          <p:cNvSpPr txBox="1"/>
          <p:nvPr/>
        </p:nvSpPr>
        <p:spPr>
          <a:xfrm>
            <a:off x="5219313" y="3211267"/>
            <a:ext cx="1441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ao. 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292C3F53-9A31-8553-FE60-2778D365FF18}"/>
              </a:ext>
            </a:extLst>
          </p:cNvPr>
          <p:cNvGrpSpPr/>
          <p:nvPr/>
        </p:nvGrpSpPr>
        <p:grpSpPr>
          <a:xfrm>
            <a:off x="263352" y="4101570"/>
            <a:ext cx="11665296" cy="1943869"/>
            <a:chOff x="263352" y="4101570"/>
            <a:chExt cx="11665296" cy="1943869"/>
          </a:xfrm>
        </p:grpSpPr>
        <p:cxnSp>
          <p:nvCxnSpPr>
            <p:cNvPr id="98" name="Gerader Verbinder 97">
              <a:extLst>
                <a:ext uri="{FF2B5EF4-FFF2-40B4-BE49-F238E27FC236}">
                  <a16:creationId xmlns:a16="http://schemas.microsoft.com/office/drawing/2014/main" id="{59152065-A20B-15CB-2DEE-CF78BB088B77}"/>
                </a:ext>
              </a:extLst>
            </p:cNvPr>
            <p:cNvCxnSpPr/>
            <p:nvPr/>
          </p:nvCxnSpPr>
          <p:spPr>
            <a:xfrm>
              <a:off x="263352" y="4101570"/>
              <a:ext cx="11665296" cy="0"/>
            </a:xfrm>
            <a:prstGeom prst="line">
              <a:avLst/>
            </a:prstGeom>
            <a:ln w="476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id="{FF56A388-DB8F-680B-5666-619AE02051C0}"/>
                </a:ext>
              </a:extLst>
            </p:cNvPr>
            <p:cNvSpPr/>
            <p:nvPr/>
          </p:nvSpPr>
          <p:spPr>
            <a:xfrm>
              <a:off x="4354117" y="4524799"/>
              <a:ext cx="599152" cy="136718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0" name="Gerader Verbinder 99">
              <a:extLst>
                <a:ext uri="{FF2B5EF4-FFF2-40B4-BE49-F238E27FC236}">
                  <a16:creationId xmlns:a16="http://schemas.microsoft.com/office/drawing/2014/main" id="{B74FE77B-45D3-EE62-21A5-559FA4C2B9DE}"/>
                </a:ext>
              </a:extLst>
            </p:cNvPr>
            <p:cNvCxnSpPr>
              <a:cxnSpLocks/>
            </p:cNvCxnSpPr>
            <p:nvPr/>
          </p:nvCxnSpPr>
          <p:spPr>
            <a:xfrm>
              <a:off x="3157364" y="4956847"/>
              <a:ext cx="337068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r Verbinder 100">
              <a:extLst>
                <a:ext uri="{FF2B5EF4-FFF2-40B4-BE49-F238E27FC236}">
                  <a16:creationId xmlns:a16="http://schemas.microsoft.com/office/drawing/2014/main" id="{A7F31518-30FA-B5ED-A352-70E9271DE4B7}"/>
                </a:ext>
              </a:extLst>
            </p:cNvPr>
            <p:cNvCxnSpPr>
              <a:cxnSpLocks/>
            </p:cNvCxnSpPr>
            <p:nvPr/>
          </p:nvCxnSpPr>
          <p:spPr>
            <a:xfrm>
              <a:off x="4963588" y="5671057"/>
              <a:ext cx="156446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feld 117">
              <a:extLst>
                <a:ext uri="{FF2B5EF4-FFF2-40B4-BE49-F238E27FC236}">
                  <a16:creationId xmlns:a16="http://schemas.microsoft.com/office/drawing/2014/main" id="{9273D468-E92C-EA7F-0C28-40A5EE873700}"/>
                </a:ext>
              </a:extLst>
            </p:cNvPr>
            <p:cNvSpPr txBox="1"/>
            <p:nvPr/>
          </p:nvSpPr>
          <p:spPr>
            <a:xfrm>
              <a:off x="4398935" y="5009017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45°</a:t>
              </a:r>
            </a:p>
          </p:txBody>
        </p:sp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533B082A-2A0D-09A3-7C54-9F6D4180F146}"/>
                </a:ext>
              </a:extLst>
            </p:cNvPr>
            <p:cNvGrpSpPr/>
            <p:nvPr/>
          </p:nvGrpSpPr>
          <p:grpSpPr>
            <a:xfrm>
              <a:off x="2517025" y="4524799"/>
              <a:ext cx="345638" cy="864096"/>
              <a:chOff x="6325782" y="5164628"/>
              <a:chExt cx="345638" cy="864096"/>
            </a:xfrm>
          </p:grpSpPr>
          <p:sp>
            <p:nvSpPr>
              <p:cNvPr id="11" name="Ellipse 10">
                <a:extLst>
                  <a:ext uri="{FF2B5EF4-FFF2-40B4-BE49-F238E27FC236}">
                    <a16:creationId xmlns:a16="http://schemas.microsoft.com/office/drawing/2014/main" id="{B01B5938-BE21-6973-571C-7518F66B5DE2}"/>
                  </a:ext>
                </a:extLst>
              </p:cNvPr>
              <p:cNvSpPr/>
              <p:nvPr/>
            </p:nvSpPr>
            <p:spPr>
              <a:xfrm>
                <a:off x="6325782" y="5430901"/>
                <a:ext cx="345638" cy="345638"/>
              </a:xfrm>
              <a:prstGeom prst="ellips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12" name="Gerade Verbindung mit Pfeil 11">
                <a:extLst>
                  <a:ext uri="{FF2B5EF4-FFF2-40B4-BE49-F238E27FC236}">
                    <a16:creationId xmlns:a16="http://schemas.microsoft.com/office/drawing/2014/main" id="{9F921505-1D5F-6809-545B-F0F0CC2A181E}"/>
                  </a:ext>
                </a:extLst>
              </p:cNvPr>
              <p:cNvCxnSpPr/>
              <p:nvPr/>
            </p:nvCxnSpPr>
            <p:spPr>
              <a:xfrm>
                <a:off x="6496325" y="5164628"/>
                <a:ext cx="0" cy="864096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C8334600-3A5A-3014-6BAE-E5AF33D54B3A}"/>
                </a:ext>
              </a:extLst>
            </p:cNvPr>
            <p:cNvSpPr txBox="1"/>
            <p:nvPr/>
          </p:nvSpPr>
          <p:spPr>
            <a:xfrm>
              <a:off x="5219313" y="4526171"/>
              <a:ext cx="3001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o. </a:t>
              </a: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B9D0AB05-CA67-94D6-A236-C06FD1FC99E4}"/>
                </a:ext>
              </a:extLst>
            </p:cNvPr>
            <p:cNvSpPr txBox="1"/>
            <p:nvPr/>
          </p:nvSpPr>
          <p:spPr>
            <a:xfrm>
              <a:off x="5219313" y="5676107"/>
              <a:ext cx="14418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ao.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879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hteck 94">
            <a:extLst>
              <a:ext uri="{FF2B5EF4-FFF2-40B4-BE49-F238E27FC236}">
                <a16:creationId xmlns:a16="http://schemas.microsoft.com/office/drawing/2014/main" id="{5C1105AD-6D15-C94D-03B5-3FE0D903909F}"/>
              </a:ext>
            </a:extLst>
          </p:cNvPr>
          <p:cNvSpPr/>
          <p:nvPr/>
        </p:nvSpPr>
        <p:spPr>
          <a:xfrm>
            <a:off x="4354117" y="2000008"/>
            <a:ext cx="599152" cy="13671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8038"/>
            <a:ext cx="10972800" cy="576064"/>
          </a:xfrm>
        </p:spPr>
        <p:txBody>
          <a:bodyPr/>
          <a:lstStyle/>
          <a:p>
            <a:r>
              <a:rPr lang="de-DE" sz="2800" dirty="0"/>
              <a:t>Ein 0°-Photon trifft auf verschieden gerichtete </a:t>
            </a:r>
            <a:r>
              <a:rPr lang="de-DE" sz="2800" dirty="0" err="1"/>
              <a:t>Kalkspatkristalle</a:t>
            </a:r>
            <a:r>
              <a:rPr lang="de-DE" sz="2800" dirty="0"/>
              <a:t> :</a:t>
            </a:r>
          </a:p>
        </p:txBody>
      </p: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ED9BEEB1-0BE2-B38E-5DD7-668F4A1BA017}"/>
              </a:ext>
            </a:extLst>
          </p:cNvPr>
          <p:cNvCxnSpPr>
            <a:cxnSpLocks/>
          </p:cNvCxnSpPr>
          <p:nvPr/>
        </p:nvCxnSpPr>
        <p:spPr>
          <a:xfrm>
            <a:off x="3157364" y="2432056"/>
            <a:ext cx="32266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870DDA4A-A4A2-1DC2-5CE0-305D542D3F4B}"/>
              </a:ext>
            </a:extLst>
          </p:cNvPr>
          <p:cNvCxnSpPr>
            <a:cxnSpLocks/>
          </p:cNvCxnSpPr>
          <p:nvPr/>
        </p:nvCxnSpPr>
        <p:spPr>
          <a:xfrm>
            <a:off x="4963588" y="3146266"/>
            <a:ext cx="14204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feld 96">
            <a:extLst>
              <a:ext uri="{FF2B5EF4-FFF2-40B4-BE49-F238E27FC236}">
                <a16:creationId xmlns:a16="http://schemas.microsoft.com/office/drawing/2014/main" id="{0061A63F-361C-1637-38C9-40E01EC80CCE}"/>
              </a:ext>
            </a:extLst>
          </p:cNvPr>
          <p:cNvSpPr txBox="1"/>
          <p:nvPr/>
        </p:nvSpPr>
        <p:spPr>
          <a:xfrm>
            <a:off x="4484803" y="250195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0°</a:t>
            </a:r>
          </a:p>
        </p:txBody>
      </p:sp>
      <p:cxnSp>
        <p:nvCxnSpPr>
          <p:cNvPr id="98" name="Gerader Verbinder 97">
            <a:extLst>
              <a:ext uri="{FF2B5EF4-FFF2-40B4-BE49-F238E27FC236}">
                <a16:creationId xmlns:a16="http://schemas.microsoft.com/office/drawing/2014/main" id="{59152065-A20B-15CB-2DEE-CF78BB088B77}"/>
              </a:ext>
            </a:extLst>
          </p:cNvPr>
          <p:cNvCxnSpPr/>
          <p:nvPr/>
        </p:nvCxnSpPr>
        <p:spPr>
          <a:xfrm>
            <a:off x="263352" y="4101570"/>
            <a:ext cx="11665296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hteck 98">
            <a:extLst>
              <a:ext uri="{FF2B5EF4-FFF2-40B4-BE49-F238E27FC236}">
                <a16:creationId xmlns:a16="http://schemas.microsoft.com/office/drawing/2014/main" id="{FF56A388-DB8F-680B-5666-619AE02051C0}"/>
              </a:ext>
            </a:extLst>
          </p:cNvPr>
          <p:cNvSpPr/>
          <p:nvPr/>
        </p:nvSpPr>
        <p:spPr>
          <a:xfrm>
            <a:off x="4354117" y="4524799"/>
            <a:ext cx="599152" cy="13671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0" name="Gerader Verbinder 99">
            <a:extLst>
              <a:ext uri="{FF2B5EF4-FFF2-40B4-BE49-F238E27FC236}">
                <a16:creationId xmlns:a16="http://schemas.microsoft.com/office/drawing/2014/main" id="{B74FE77B-45D3-EE62-21A5-559FA4C2B9DE}"/>
              </a:ext>
            </a:extLst>
          </p:cNvPr>
          <p:cNvCxnSpPr>
            <a:cxnSpLocks/>
          </p:cNvCxnSpPr>
          <p:nvPr/>
        </p:nvCxnSpPr>
        <p:spPr>
          <a:xfrm>
            <a:off x="3157364" y="4956847"/>
            <a:ext cx="32266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r Verbinder 100">
            <a:extLst>
              <a:ext uri="{FF2B5EF4-FFF2-40B4-BE49-F238E27FC236}">
                <a16:creationId xmlns:a16="http://schemas.microsoft.com/office/drawing/2014/main" id="{A7F31518-30FA-B5ED-A352-70E9271DE4B7}"/>
              </a:ext>
            </a:extLst>
          </p:cNvPr>
          <p:cNvCxnSpPr>
            <a:cxnSpLocks/>
          </p:cNvCxnSpPr>
          <p:nvPr/>
        </p:nvCxnSpPr>
        <p:spPr>
          <a:xfrm>
            <a:off x="4963588" y="5671057"/>
            <a:ext cx="14204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feld 117">
            <a:extLst>
              <a:ext uri="{FF2B5EF4-FFF2-40B4-BE49-F238E27FC236}">
                <a16:creationId xmlns:a16="http://schemas.microsoft.com/office/drawing/2014/main" id="{9273D468-E92C-EA7F-0C28-40A5EE873700}"/>
              </a:ext>
            </a:extLst>
          </p:cNvPr>
          <p:cNvSpPr txBox="1"/>
          <p:nvPr/>
        </p:nvSpPr>
        <p:spPr>
          <a:xfrm>
            <a:off x="4398935" y="5009017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3029591-50B3-FC91-0AC8-7129166EC145}"/>
              </a:ext>
            </a:extLst>
          </p:cNvPr>
          <p:cNvGrpSpPr/>
          <p:nvPr/>
        </p:nvGrpSpPr>
        <p:grpSpPr>
          <a:xfrm>
            <a:off x="2506905" y="1985086"/>
            <a:ext cx="345638" cy="864096"/>
            <a:chOff x="6325782" y="5164628"/>
            <a:chExt cx="345638" cy="864096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6CDF15F2-4B4E-F1BB-C00E-BD8B66A1C578}"/>
                </a:ext>
              </a:extLst>
            </p:cNvPr>
            <p:cNvSpPr/>
            <p:nvPr/>
          </p:nvSpPr>
          <p:spPr>
            <a:xfrm>
              <a:off x="6325782" y="543090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751CF446-DC67-D812-CD52-C2F53F6E219C}"/>
                </a:ext>
              </a:extLst>
            </p:cNvPr>
            <p:cNvCxnSpPr/>
            <p:nvPr/>
          </p:nvCxnSpPr>
          <p:spPr>
            <a:xfrm>
              <a:off x="6496325" y="5164628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Flussdiagramm: Verzögerung 5">
            <a:extLst>
              <a:ext uri="{FF2B5EF4-FFF2-40B4-BE49-F238E27FC236}">
                <a16:creationId xmlns:a16="http://schemas.microsoft.com/office/drawing/2014/main" id="{D65F008D-01D3-3112-C0D1-EABD4FE21C15}"/>
              </a:ext>
            </a:extLst>
          </p:cNvPr>
          <p:cNvSpPr/>
          <p:nvPr/>
        </p:nvSpPr>
        <p:spPr>
          <a:xfrm>
            <a:off x="6978855" y="2189062"/>
            <a:ext cx="350994" cy="396409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Flussdiagramm: Verzögerung 6">
            <a:extLst>
              <a:ext uri="{FF2B5EF4-FFF2-40B4-BE49-F238E27FC236}">
                <a16:creationId xmlns:a16="http://schemas.microsoft.com/office/drawing/2014/main" id="{5ECB0E7D-45D1-5BE4-1EBB-EEEC3942C0FC}"/>
              </a:ext>
            </a:extLst>
          </p:cNvPr>
          <p:cNvSpPr/>
          <p:nvPr/>
        </p:nvSpPr>
        <p:spPr>
          <a:xfrm>
            <a:off x="6993674" y="2925919"/>
            <a:ext cx="350994" cy="396409"/>
          </a:xfrm>
          <a:prstGeom prst="flowChartDela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Inhaltsplatzhalter 1">
            <a:extLst>
              <a:ext uri="{FF2B5EF4-FFF2-40B4-BE49-F238E27FC236}">
                <a16:creationId xmlns:a16="http://schemas.microsoft.com/office/drawing/2014/main" id="{F2FB8534-7240-D5E4-0F30-4C430E74124D}"/>
              </a:ext>
            </a:extLst>
          </p:cNvPr>
          <p:cNvSpPr txBox="1">
            <a:spLocks/>
          </p:cNvSpPr>
          <p:nvPr/>
        </p:nvSpPr>
        <p:spPr>
          <a:xfrm>
            <a:off x="7578483" y="2897541"/>
            <a:ext cx="4193225" cy="5719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100 % Wahrscheinlichkeit</a:t>
            </a:r>
          </a:p>
        </p:txBody>
      </p:sp>
      <p:sp>
        <p:nvSpPr>
          <p:cNvPr id="9" name="Inhaltsplatzhalter 1">
            <a:extLst>
              <a:ext uri="{FF2B5EF4-FFF2-40B4-BE49-F238E27FC236}">
                <a16:creationId xmlns:a16="http://schemas.microsoft.com/office/drawing/2014/main" id="{A69E50EE-98C8-001D-956E-D37EEF5C2034}"/>
              </a:ext>
            </a:extLst>
          </p:cNvPr>
          <p:cNvSpPr txBox="1">
            <a:spLocks/>
          </p:cNvSpPr>
          <p:nvPr/>
        </p:nvSpPr>
        <p:spPr>
          <a:xfrm>
            <a:off x="7578483" y="2190034"/>
            <a:ext cx="4193225" cy="5719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    0 % Wahrscheinlichkeit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33B082A-2A0D-09A3-7C54-9F6D4180F146}"/>
              </a:ext>
            </a:extLst>
          </p:cNvPr>
          <p:cNvGrpSpPr/>
          <p:nvPr/>
        </p:nvGrpSpPr>
        <p:grpSpPr>
          <a:xfrm>
            <a:off x="2517025" y="4524799"/>
            <a:ext cx="345638" cy="864096"/>
            <a:chOff x="6325782" y="5164628"/>
            <a:chExt cx="345638" cy="864096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B01B5938-BE21-6973-571C-7518F66B5DE2}"/>
                </a:ext>
              </a:extLst>
            </p:cNvPr>
            <p:cNvSpPr/>
            <p:nvPr/>
          </p:nvSpPr>
          <p:spPr>
            <a:xfrm>
              <a:off x="6325782" y="543090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12" name="Gerade Verbindung mit Pfeil 11">
              <a:extLst>
                <a:ext uri="{FF2B5EF4-FFF2-40B4-BE49-F238E27FC236}">
                  <a16:creationId xmlns:a16="http://schemas.microsoft.com/office/drawing/2014/main" id="{9F921505-1D5F-6809-545B-F0F0CC2A181E}"/>
                </a:ext>
              </a:extLst>
            </p:cNvPr>
            <p:cNvCxnSpPr/>
            <p:nvPr/>
          </p:nvCxnSpPr>
          <p:spPr>
            <a:xfrm>
              <a:off x="6496325" y="5164628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Inhaltsplatzhalter 1">
            <a:extLst>
              <a:ext uri="{FF2B5EF4-FFF2-40B4-BE49-F238E27FC236}">
                <a16:creationId xmlns:a16="http://schemas.microsoft.com/office/drawing/2014/main" id="{FF25B4E8-E3F5-45F4-2D1B-81B5174B33C5}"/>
              </a:ext>
            </a:extLst>
          </p:cNvPr>
          <p:cNvSpPr txBox="1">
            <a:spLocks/>
          </p:cNvSpPr>
          <p:nvPr/>
        </p:nvSpPr>
        <p:spPr>
          <a:xfrm>
            <a:off x="7854244" y="5471895"/>
            <a:ext cx="4193225" cy="5719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50 % Wahrscheinlichkeit</a:t>
            </a:r>
          </a:p>
        </p:txBody>
      </p:sp>
      <p:sp>
        <p:nvSpPr>
          <p:cNvPr id="16" name="Inhaltsplatzhalter 1">
            <a:extLst>
              <a:ext uri="{FF2B5EF4-FFF2-40B4-BE49-F238E27FC236}">
                <a16:creationId xmlns:a16="http://schemas.microsoft.com/office/drawing/2014/main" id="{CC39D8FD-2106-2333-5EB6-93CBB454B0ED}"/>
              </a:ext>
            </a:extLst>
          </p:cNvPr>
          <p:cNvSpPr txBox="1">
            <a:spLocks/>
          </p:cNvSpPr>
          <p:nvPr/>
        </p:nvSpPr>
        <p:spPr>
          <a:xfrm>
            <a:off x="7592902" y="4653136"/>
            <a:ext cx="4193225" cy="5719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   50 % Wahrscheinlichkeit</a:t>
            </a: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B1A7B1E4-FEF4-191D-F57B-931729660467}"/>
              </a:ext>
            </a:extLst>
          </p:cNvPr>
          <p:cNvGrpSpPr/>
          <p:nvPr/>
        </p:nvGrpSpPr>
        <p:grpSpPr>
          <a:xfrm>
            <a:off x="6897801" y="4509120"/>
            <a:ext cx="537883" cy="766482"/>
            <a:chOff x="459130" y="1419391"/>
            <a:chExt cx="537883" cy="766482"/>
          </a:xfrm>
        </p:grpSpPr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51487D83-C2F5-A688-9B60-297CF4755150}"/>
                </a:ext>
              </a:extLst>
            </p:cNvPr>
            <p:cNvSpPr/>
            <p:nvPr/>
          </p:nvSpPr>
          <p:spPr>
            <a:xfrm>
              <a:off x="545540" y="164237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9A9E9A55-7E49-152E-ECD1-4AF1621EA0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9130" y="1419391"/>
              <a:ext cx="537883" cy="766482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34717C0E-4A04-9F64-C547-B1F358ACFC96}"/>
              </a:ext>
            </a:extLst>
          </p:cNvPr>
          <p:cNvGrpSpPr/>
          <p:nvPr/>
        </p:nvGrpSpPr>
        <p:grpSpPr>
          <a:xfrm>
            <a:off x="6888088" y="5378349"/>
            <a:ext cx="537883" cy="699815"/>
            <a:chOff x="459130" y="1473836"/>
            <a:chExt cx="537883" cy="699815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60F77F61-6A65-31DF-5E24-5BFA4C20ECAB}"/>
                </a:ext>
              </a:extLst>
            </p:cNvPr>
            <p:cNvSpPr/>
            <p:nvPr/>
          </p:nvSpPr>
          <p:spPr>
            <a:xfrm>
              <a:off x="545540" y="164237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Gerade Verbindung mit Pfeil 21">
              <a:extLst>
                <a:ext uri="{FF2B5EF4-FFF2-40B4-BE49-F238E27FC236}">
                  <a16:creationId xmlns:a16="http://schemas.microsoft.com/office/drawing/2014/main" id="{59E9D5DE-B263-342C-DBB6-DD5DC8A81B32}"/>
                </a:ext>
              </a:extLst>
            </p:cNvPr>
            <p:cNvCxnSpPr>
              <a:cxnSpLocks/>
            </p:cNvCxnSpPr>
            <p:nvPr/>
          </p:nvCxnSpPr>
          <p:spPr>
            <a:xfrm>
              <a:off x="459130" y="1473836"/>
              <a:ext cx="537883" cy="699815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feld 29">
            <a:extLst>
              <a:ext uri="{FF2B5EF4-FFF2-40B4-BE49-F238E27FC236}">
                <a16:creationId xmlns:a16="http://schemas.microsoft.com/office/drawing/2014/main" id="{E475CCBE-BCE8-9898-F88F-9F499F14DD29}"/>
              </a:ext>
            </a:extLst>
          </p:cNvPr>
          <p:cNvSpPr txBox="1"/>
          <p:nvPr/>
        </p:nvSpPr>
        <p:spPr>
          <a:xfrm>
            <a:off x="5219313" y="2061331"/>
            <a:ext cx="3001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o.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AB1C4E4-3B9A-9971-02E9-1F00B3BE5A8A}"/>
              </a:ext>
            </a:extLst>
          </p:cNvPr>
          <p:cNvSpPr txBox="1"/>
          <p:nvPr/>
        </p:nvSpPr>
        <p:spPr>
          <a:xfrm>
            <a:off x="5219313" y="3211267"/>
            <a:ext cx="1441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ao. 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34F4362-3C64-9C8A-5D14-D0CD2F37D3E7}"/>
              </a:ext>
            </a:extLst>
          </p:cNvPr>
          <p:cNvSpPr txBox="1"/>
          <p:nvPr/>
        </p:nvSpPr>
        <p:spPr>
          <a:xfrm>
            <a:off x="5219313" y="4533215"/>
            <a:ext cx="3001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o. 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E610FB66-4411-984C-FB10-37A7D0380B25}"/>
              </a:ext>
            </a:extLst>
          </p:cNvPr>
          <p:cNvSpPr txBox="1"/>
          <p:nvPr/>
        </p:nvSpPr>
        <p:spPr>
          <a:xfrm>
            <a:off x="5219313" y="5683151"/>
            <a:ext cx="1441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ao. </a:t>
            </a:r>
          </a:p>
        </p:txBody>
      </p:sp>
    </p:spTree>
    <p:extLst>
      <p:ext uri="{BB962C8B-B14F-4D97-AF65-F5344CB8AC3E}">
        <p14:creationId xmlns:p14="http://schemas.microsoft.com/office/powerpoint/2010/main" val="2669417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52" y="1484784"/>
            <a:ext cx="10972800" cy="460851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de-DE" dirty="0"/>
              <a:t>Was ist ein 0°-Photon?</a:t>
            </a:r>
            <a:br>
              <a:rPr lang="de-DE" dirty="0"/>
            </a:br>
            <a:endParaRPr lang="de-DE" dirty="0"/>
          </a:p>
          <a:p>
            <a:pPr marL="109728" indent="0">
              <a:buNone/>
            </a:pPr>
            <a:r>
              <a:rPr lang="de-DE" dirty="0">
                <a:solidFill>
                  <a:srgbClr val="00B050"/>
                </a:solidFill>
              </a:rPr>
              <a:t>Ein Photon, das bei einem 0°-Kristall mit 100 % Wahrscheinlichkeit an der Stelle des außerordentlichen Strahls detektiert wird.</a:t>
            </a:r>
            <a:br>
              <a:rPr lang="de-DE" dirty="0">
                <a:solidFill>
                  <a:srgbClr val="00B050"/>
                </a:solidFill>
              </a:rPr>
            </a:br>
            <a:endParaRPr lang="de-DE" dirty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de-DE" dirty="0"/>
              <a:t>Wie erzeugt man ein 0°-Photon?</a:t>
            </a:r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r>
              <a:rPr lang="de-DE" dirty="0">
                <a:solidFill>
                  <a:srgbClr val="00B050"/>
                </a:solidFill>
              </a:rPr>
              <a:t>Indem man ein beliebiges Photon auf einen </a:t>
            </a:r>
            <a:br>
              <a:rPr lang="de-DE" dirty="0">
                <a:solidFill>
                  <a:srgbClr val="00B050"/>
                </a:solidFill>
              </a:rPr>
            </a:br>
            <a:r>
              <a:rPr lang="de-DE" dirty="0">
                <a:solidFill>
                  <a:srgbClr val="00B050"/>
                </a:solidFill>
              </a:rPr>
              <a:t>0°-Kristall schickt und hofft, dass es an der Stelle </a:t>
            </a:r>
            <a:br>
              <a:rPr lang="de-DE" dirty="0">
                <a:solidFill>
                  <a:srgbClr val="00B050"/>
                </a:solidFill>
              </a:rPr>
            </a:br>
            <a:r>
              <a:rPr lang="de-DE" dirty="0">
                <a:solidFill>
                  <a:srgbClr val="00B050"/>
                </a:solidFill>
              </a:rPr>
              <a:t>des außerordentlichen Strahls rauskommt.</a:t>
            </a:r>
            <a:br>
              <a:rPr lang="de-DE" dirty="0"/>
            </a:br>
            <a:endParaRPr lang="de-DE" dirty="0"/>
          </a:p>
          <a:p>
            <a:pPr marL="109728" indent="0">
              <a:buNone/>
            </a:pPr>
            <a:r>
              <a:rPr lang="de-DE" dirty="0"/>
              <a:t>Was bedeutet, dass die Polarisation eines Photons unbestimmt ist?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Polarisation bei Einzelphotonen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AAE1453-DE7D-DA63-C2E3-34C8A0FAF4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7071" y="2924944"/>
            <a:ext cx="4277561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3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Formatvorlage_rot Logo Bildung</Template>
  <TotalTime>0</TotalTime>
  <Words>574</Words>
  <Application>Microsoft Office PowerPoint</Application>
  <PresentationFormat>Breitbild</PresentationFormat>
  <Paragraphs>96</Paragraphs>
  <Slides>12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Garamond</vt:lpstr>
      <vt:lpstr>Georgia</vt:lpstr>
      <vt:lpstr>Formatvorlage_KM-Rot ZSL-Logo</vt:lpstr>
      <vt:lpstr>Polarisation von Licht und Photonen</vt:lpstr>
      <vt:lpstr>1. Polarisation bei Licht</vt:lpstr>
      <vt:lpstr>1. Polarisation bei Licht</vt:lpstr>
      <vt:lpstr>1. Polarisation bei Licht</vt:lpstr>
      <vt:lpstr>0°-Licht trifft auf verschieden gerichtete Kalkspatkristalle:</vt:lpstr>
      <vt:lpstr>2. Polarisation bei Einzelphotonen</vt:lpstr>
      <vt:lpstr>Ein 0°-Photon trifft auf verschieden gerichtete Kalkspatkristalle:</vt:lpstr>
      <vt:lpstr>Ein 0°-Photon trifft auf verschieden gerichtete Kalkspatkristalle :</vt:lpstr>
      <vt:lpstr>2. Polarisation bei Einzelphotonen</vt:lpstr>
      <vt:lpstr>2. Polarisation bei Einzelphotonen</vt:lpstr>
      <vt:lpstr>2. Polarisation bei Einzelphotonen</vt:lpstr>
      <vt:lpstr>2. Polarisation bei Einzelphotonen</vt:lpstr>
    </vt:vector>
  </TitlesOfParts>
  <Company>IZLBW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Schock, Kai (KM);du Prel, Florence (LS)</dc:creator>
  <cp:lastModifiedBy>Josef Küblbeck</cp:lastModifiedBy>
  <cp:revision>161</cp:revision>
  <dcterms:created xsi:type="dcterms:W3CDTF">2014-03-18T09:41:04Z</dcterms:created>
  <dcterms:modified xsi:type="dcterms:W3CDTF">2023-02-24T15:48:56Z</dcterms:modified>
</cp:coreProperties>
</file>