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12192000" cy="6858000"/>
  <p:defaultText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275"/>
    <p:restoredTop sz="83990"/>
  </p:normalViewPr>
  <p:slideViewPr>
    <p:cSldViewPr>
      <p:cViewPr varScale="1">
        <p:scale>
          <a:sx n="83" d="100"/>
          <a:sy n="83" d="100"/>
        </p:scale>
        <p:origin x="920"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5283200" cy="3444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6905625" y="0"/>
            <a:ext cx="5283200" cy="344488"/>
          </a:xfrm>
          <a:prstGeom prst="rect">
            <a:avLst/>
          </a:prstGeom>
        </p:spPr>
        <p:txBody>
          <a:bodyPr vert="horz" lIns="91440" tIns="45720" rIns="91440" bIns="45720" rtlCol="0"/>
          <a:lstStyle>
            <a:lvl1pPr algn="r">
              <a:defRPr sz="1200"/>
            </a:lvl1pPr>
          </a:lstStyle>
          <a:p>
            <a:fld id="{08B91F65-7B20-6D42-9FD5-0C7BC8F4EAC1}" type="datetimeFigureOut">
              <a:rPr lang="de-DE" smtClean="0"/>
              <a:t>24.02.23</a:t>
            </a:fld>
            <a:endParaRPr lang="de-DE"/>
          </a:p>
        </p:txBody>
      </p:sp>
      <p:sp>
        <p:nvSpPr>
          <p:cNvPr id="4" name="Folienbildplatzhalter 3"/>
          <p:cNvSpPr>
            <a:spLocks noGrp="1" noRot="1" noChangeAspect="1"/>
          </p:cNvSpPr>
          <p:nvPr>
            <p:ph type="sldImg" idx="2"/>
          </p:nvPr>
        </p:nvSpPr>
        <p:spPr>
          <a:xfrm>
            <a:off x="4038600" y="857250"/>
            <a:ext cx="4114800" cy="2314575"/>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1219200" y="3300413"/>
            <a:ext cx="9753600" cy="2700337"/>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6513513"/>
            <a:ext cx="5283200" cy="3444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6905625" y="6513513"/>
            <a:ext cx="5283200" cy="344487"/>
          </a:xfrm>
          <a:prstGeom prst="rect">
            <a:avLst/>
          </a:prstGeom>
        </p:spPr>
        <p:txBody>
          <a:bodyPr vert="horz" lIns="91440" tIns="45720" rIns="91440" bIns="45720" rtlCol="0" anchor="b"/>
          <a:lstStyle>
            <a:lvl1pPr algn="r">
              <a:defRPr sz="1200"/>
            </a:lvl1pPr>
          </a:lstStyle>
          <a:p>
            <a:fld id="{0AB5DB7B-1D41-304A-85BE-B790DE8D709F}" type="slidenum">
              <a:rPr lang="de-DE" smtClean="0"/>
              <a:t>‹Nr.›</a:t>
            </a:fld>
            <a:endParaRPr lang="de-DE"/>
          </a:p>
        </p:txBody>
      </p:sp>
    </p:spTree>
    <p:extLst>
      <p:ext uri="{BB962C8B-B14F-4D97-AF65-F5344CB8AC3E}">
        <p14:creationId xmlns:p14="http://schemas.microsoft.com/office/powerpoint/2010/main" val="9893026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AB5DB7B-1D41-304A-85BE-B790DE8D709F}" type="slidenum">
              <a:rPr lang="de-DE" smtClean="0"/>
              <a:t>2</a:t>
            </a:fld>
            <a:endParaRPr lang="de-DE"/>
          </a:p>
        </p:txBody>
      </p:sp>
    </p:spTree>
    <p:extLst>
      <p:ext uri="{BB962C8B-B14F-4D97-AF65-F5344CB8AC3E}">
        <p14:creationId xmlns:p14="http://schemas.microsoft.com/office/powerpoint/2010/main" val="21715216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Wellenlängenbestimmung mittels Knotenabstand war auch bisher bereits im BP </a:t>
            </a:r>
            <a:r>
              <a:rPr lang="de-DE" dirty="0" err="1"/>
              <a:t>Ba-Wü</a:t>
            </a:r>
            <a:r>
              <a:rPr lang="de-DE" dirty="0"/>
              <a:t> und in den Abituraufgaben enthalten, wird nun nur explizit erwähnt.</a:t>
            </a:r>
          </a:p>
        </p:txBody>
      </p:sp>
      <p:sp>
        <p:nvSpPr>
          <p:cNvPr id="4" name="Foliennummernplatzhalter 3"/>
          <p:cNvSpPr>
            <a:spLocks noGrp="1"/>
          </p:cNvSpPr>
          <p:nvPr>
            <p:ph type="sldNum" sz="quarter" idx="5"/>
          </p:nvPr>
        </p:nvSpPr>
        <p:spPr/>
        <p:txBody>
          <a:bodyPr/>
          <a:lstStyle/>
          <a:p>
            <a:fld id="{0AB5DB7B-1D41-304A-85BE-B790DE8D709F}" type="slidenum">
              <a:rPr lang="de-DE" smtClean="0"/>
              <a:t>9</a:t>
            </a:fld>
            <a:endParaRPr lang="de-DE"/>
          </a:p>
        </p:txBody>
      </p:sp>
    </p:spTree>
    <p:extLst>
      <p:ext uri="{BB962C8B-B14F-4D97-AF65-F5344CB8AC3E}">
        <p14:creationId xmlns:p14="http://schemas.microsoft.com/office/powerpoint/2010/main" val="11738123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AB5DB7B-1D41-304A-85BE-B790DE8D709F}" type="slidenum">
              <a:rPr lang="de-DE" smtClean="0"/>
              <a:t>12</a:t>
            </a:fld>
            <a:endParaRPr lang="de-DE"/>
          </a:p>
        </p:txBody>
      </p:sp>
    </p:spTree>
    <p:extLst>
      <p:ext uri="{BB962C8B-B14F-4D97-AF65-F5344CB8AC3E}">
        <p14:creationId xmlns:p14="http://schemas.microsoft.com/office/powerpoint/2010/main" val="41335481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userDrawn="1">
  <p:cSld name="Titelfolie">
    <p:spTree>
      <p:nvGrpSpPr>
        <p:cNvPr id="1" name=""/>
        <p:cNvGrpSpPr/>
        <p:nvPr/>
      </p:nvGrpSpPr>
      <p:grpSpPr bwMode="auto">
        <a:xfrm>
          <a:off x="0" y="0"/>
          <a:ext cx="0" cy="0"/>
          <a:chOff x="0" y="0"/>
          <a:chExt cx="0" cy="0"/>
        </a:xfrm>
      </p:grpSpPr>
      <p:sp useBgFill="1">
        <p:nvSpPr>
          <p:cNvPr id="30" name="Abgerundetes Rechteck 29"/>
          <p:cNvSpPr/>
          <p:nvPr/>
        </p:nvSpPr>
        <p:spPr bwMode="white">
          <a:xfrm>
            <a:off x="7213600" y="3962400"/>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10" name="Rechteck 9"/>
          <p:cNvSpPr/>
          <p:nvPr userDrawn="1"/>
        </p:nvSpPr>
        <p:spPr bwMode="auto">
          <a:xfrm>
            <a:off x="1" y="3650400"/>
            <a:ext cx="12192001" cy="244800"/>
          </a:xfrm>
          <a:prstGeom prst="rect">
            <a:avLst/>
          </a:prstGeom>
          <a:solidFill>
            <a:srgbClr val="B8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8" name="Titel 7"/>
          <p:cNvSpPr>
            <a:spLocks noGrp="1"/>
          </p:cNvSpPr>
          <p:nvPr>
            <p:ph type="ctrTitle" hasCustomPrompt="1"/>
          </p:nvPr>
        </p:nvSpPr>
        <p:spPr bwMode="auto">
          <a:xfrm>
            <a:off x="609601" y="2132857"/>
            <a:ext cx="11111409" cy="1470025"/>
          </a:xfrm>
        </p:spPr>
        <p:txBody>
          <a:bodyPr anchor="b">
            <a:noAutofit/>
          </a:bodyPr>
          <a:lstStyle>
            <a:lvl1pPr algn="l">
              <a:defRPr sz="4800">
                <a:solidFill>
                  <a:schemeClr val="tx1">
                    <a:lumMod val="75000"/>
                    <a:lumOff val="25000"/>
                  </a:schemeClr>
                </a:solidFill>
              </a:defRPr>
            </a:lvl1pPr>
          </a:lstStyle>
          <a:p>
            <a:pPr>
              <a:defRPr/>
            </a:pPr>
            <a:r>
              <a:rPr lang="de-DE"/>
              <a:t>Titel der gesamten Präsentation durch Klicken bearbeiten</a:t>
            </a:r>
            <a:endParaRPr lang="en-US"/>
          </a:p>
        </p:txBody>
      </p:sp>
      <p:sp>
        <p:nvSpPr>
          <p:cNvPr id="9" name="Untertitel 8"/>
          <p:cNvSpPr>
            <a:spLocks noGrp="1"/>
          </p:cNvSpPr>
          <p:nvPr>
            <p:ph type="subTitle" idx="1" hasCustomPrompt="1"/>
          </p:nvPr>
        </p:nvSpPr>
        <p:spPr bwMode="auto">
          <a:xfrm>
            <a:off x="638084" y="3901087"/>
            <a:ext cx="6575492" cy="1690138"/>
          </a:xfrm>
        </p:spPr>
        <p:txBody>
          <a:bodyPr>
            <a:normAutofit/>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a:defRPr/>
            </a:pPr>
            <a:r>
              <a:rPr lang="de-DE"/>
              <a:t>Anlass der Präsentation</a:t>
            </a:r>
            <a:br>
              <a:rPr lang="de-DE"/>
            </a:br>
            <a:r>
              <a:rPr lang="de-DE"/>
              <a:t>Name des/der Vortragenden </a:t>
            </a:r>
            <a:endParaRPr lang="en-US"/>
          </a:p>
        </p:txBody>
      </p:sp>
      <p:pic>
        <p:nvPicPr>
          <p:cNvPr id="4" name="Grafik 3"/>
          <p:cNvPicPr>
            <a:picLocks noChangeAspect="1"/>
          </p:cNvPicPr>
          <p:nvPr userDrawn="1"/>
        </p:nvPicPr>
        <p:blipFill>
          <a:blip r:embed="rId2"/>
          <a:srcRect l="7162" t="15720" r="6807" b="15909"/>
          <a:stretch/>
        </p:blipFill>
        <p:spPr bwMode="auto">
          <a:xfrm>
            <a:off x="9349337" y="116632"/>
            <a:ext cx="2586536" cy="792087"/>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preserve="1" userDrawn="1">
  <p:cSld name="Titel und Inhalt">
    <p:spTree>
      <p:nvGrpSpPr>
        <p:cNvPr id="1" name=""/>
        <p:cNvGrpSpPr/>
        <p:nvPr/>
      </p:nvGrpSpPr>
      <p:grpSpPr bwMode="auto">
        <a:xfrm>
          <a:off x="0" y="0"/>
          <a:ext cx="0" cy="0"/>
          <a:chOff x="0" y="0"/>
          <a:chExt cx="0" cy="0"/>
        </a:xfrm>
      </p:grpSpPr>
      <p:sp>
        <p:nvSpPr>
          <p:cNvPr id="3" name="Inhaltsplatzhalter 2"/>
          <p:cNvSpPr>
            <a:spLocks noGrp="1"/>
          </p:cNvSpPr>
          <p:nvPr>
            <p:ph idx="1"/>
          </p:nvPr>
        </p:nvSpPr>
        <p:spPr bwMode="auto">
          <a:xfrm>
            <a:off x="609600" y="1268760"/>
            <a:ext cx="10972800" cy="5040560"/>
          </a:xfrm>
        </p:spPr>
        <p:txBody>
          <a:bodyPr/>
          <a:lstStyle/>
          <a:p>
            <a:pPr lvl="0">
              <a:defRPr/>
            </a:pPr>
            <a:r>
              <a:rPr lang="de-DE"/>
              <a:t>Textmasterformat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lang="en-US"/>
          </a:p>
        </p:txBody>
      </p:sp>
      <p:sp>
        <p:nvSpPr>
          <p:cNvPr id="20" name="Titel 1"/>
          <p:cNvSpPr>
            <a:spLocks noGrp="1"/>
          </p:cNvSpPr>
          <p:nvPr>
            <p:ph type="title"/>
          </p:nvPr>
        </p:nvSpPr>
        <p:spPr bwMode="auto">
          <a:xfrm>
            <a:off x="609600" y="548680"/>
            <a:ext cx="10972800" cy="576064"/>
          </a:xfrm>
        </p:spPr>
        <p:txBody>
          <a:bodyPr/>
          <a:lstStyle/>
          <a:p>
            <a:pPr>
              <a:defRPr/>
            </a:pPr>
            <a:r>
              <a:rPr lang="de-DE"/>
              <a:t>Titelmasterformat durch Klicken bearbeiten</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preserve="1" userDrawn="1">
  <p:cSld name="Titel zwei Inhalte">
    <p:spTree>
      <p:nvGrpSpPr>
        <p:cNvPr id="1" name=""/>
        <p:cNvGrpSpPr/>
        <p:nvPr/>
      </p:nvGrpSpPr>
      <p:grpSpPr bwMode="auto">
        <a:xfrm>
          <a:off x="0" y="0"/>
          <a:ext cx="0" cy="0"/>
          <a:chOff x="0" y="0"/>
          <a:chExt cx="0" cy="0"/>
        </a:xfrm>
      </p:grpSpPr>
      <p:sp>
        <p:nvSpPr>
          <p:cNvPr id="3" name="Inhaltsplatzhalter 2"/>
          <p:cNvSpPr>
            <a:spLocks noGrp="1"/>
          </p:cNvSpPr>
          <p:nvPr>
            <p:ph sz="half" idx="1"/>
          </p:nvPr>
        </p:nvSpPr>
        <p:spPr bwMode="auto">
          <a:xfrm>
            <a:off x="609600" y="1846800"/>
            <a:ext cx="5384800" cy="4032448"/>
          </a:xfrm>
        </p:spPr>
        <p:txBody>
          <a:bodyPr>
            <a:normAutofit/>
          </a:bodyPr>
          <a:lstStyle>
            <a:lvl1pPr>
              <a:defRPr sz="2000"/>
            </a:lvl1pPr>
            <a:lvl2pPr>
              <a:defRPr sz="2000"/>
            </a:lvl2pPr>
            <a:lvl3pPr>
              <a:defRPr sz="2000"/>
            </a:lvl3pPr>
            <a:lvl4pPr>
              <a:defRPr sz="2000"/>
            </a:lvl4pPr>
            <a:lvl5pPr>
              <a:defRPr sz="2000"/>
            </a:lvl5pPr>
          </a:lstStyle>
          <a:p>
            <a:pPr lvl="0">
              <a:defRPr/>
            </a:pPr>
            <a:r>
              <a:rPr lang="de-DE"/>
              <a:t>Textmasterformat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lang="en-US"/>
          </a:p>
        </p:txBody>
      </p:sp>
      <p:sp>
        <p:nvSpPr>
          <p:cNvPr id="4" name="Inhaltsplatzhalter 3"/>
          <p:cNvSpPr>
            <a:spLocks noGrp="1"/>
          </p:cNvSpPr>
          <p:nvPr>
            <p:ph sz="half" idx="2" hasCustomPrompt="1"/>
          </p:nvPr>
        </p:nvSpPr>
        <p:spPr bwMode="auto">
          <a:xfrm>
            <a:off x="6197600" y="1846800"/>
            <a:ext cx="5384800" cy="4032448"/>
          </a:xfrm>
        </p:spPr>
        <p:txBody>
          <a:bodyPr>
            <a:normAutofit/>
          </a:bodyPr>
          <a:lstStyle>
            <a:lvl1pPr>
              <a:defRPr sz="2000"/>
            </a:lvl1pPr>
            <a:lvl2pPr>
              <a:defRPr sz="2000"/>
            </a:lvl2pPr>
            <a:lvl3pPr>
              <a:defRPr sz="2000"/>
            </a:lvl3pPr>
            <a:lvl4pPr>
              <a:defRPr sz="2000"/>
            </a:lvl4pPr>
            <a:lvl5pPr>
              <a:defRPr sz="2000"/>
            </a:lvl5pPr>
          </a:lstStyle>
          <a:p>
            <a:pPr lvl="0">
              <a:defRPr/>
            </a:pPr>
            <a:r>
              <a:rPr lang="de-DE"/>
              <a:t>Textmasterformat bearbeiten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lang="en-US"/>
          </a:p>
        </p:txBody>
      </p:sp>
      <p:sp>
        <p:nvSpPr>
          <p:cNvPr id="10" name="Titelplatzhalter 21"/>
          <p:cNvSpPr txBox="1"/>
          <p:nvPr userDrawn="1"/>
        </p:nvSpPr>
        <p:spPr bwMode="auto">
          <a:xfrm>
            <a:off x="609600" y="562000"/>
            <a:ext cx="10972800" cy="1066800"/>
          </a:xfrm>
          <a:prstGeom prst="rect">
            <a:avLst/>
          </a:prstGeom>
        </p:spPr>
        <p:txBody>
          <a:bodyPr vert="horz" anchor="ctr">
            <a:normAutofit/>
          </a:bodyPr>
          <a:lstStyle>
            <a:lvl1pPr algn="l">
              <a:spcBef>
                <a:spcPts val="0"/>
              </a:spcBef>
              <a:buNone/>
              <a:defRPr sz="4000">
                <a:solidFill>
                  <a:schemeClr val="tx1">
                    <a:lumMod val="75000"/>
                    <a:lumOff val="25000"/>
                  </a:schemeClr>
                </a:solidFill>
                <a:latin typeface="Garamond"/>
                <a:ea typeface="+mj-ea"/>
                <a:cs typeface="+mj-cs"/>
              </a:defRPr>
            </a:lvl1pPr>
          </a:lstStyle>
          <a:p>
            <a:pPr>
              <a:defRPr/>
            </a:pPr>
            <a:r>
              <a:rPr lang="de-DE" sz="4000"/>
              <a:t>Titelmasterformat durch Klicken bearbeiten</a:t>
            </a:r>
            <a:endParaRPr lang="en-US" sz="4000"/>
          </a:p>
        </p:txBody>
      </p:sp>
      <p:sp>
        <p:nvSpPr>
          <p:cNvPr id="13" name="Fußzeilenplatzhalter 2"/>
          <p:cNvSpPr txBox="1"/>
          <p:nvPr userDrawn="1"/>
        </p:nvSpPr>
        <p:spPr bwMode="auto">
          <a:xfrm>
            <a:off x="623391" y="5949280"/>
            <a:ext cx="3600000" cy="360000"/>
          </a:xfrm>
          <a:prstGeom prst="rect">
            <a:avLst/>
          </a:prstGeom>
        </p:spPr>
        <p:txBody>
          <a:bodyPr vert="horz"/>
          <a:lstStyle>
            <a:defPPr>
              <a:defRPr lang="de-DE"/>
            </a:defPPr>
            <a:lvl1pPr marL="0" algn="l" defTabSz="914400">
              <a:defRPr sz="800">
                <a:solidFill>
                  <a:schemeClr val="accent5">
                    <a:lumMod val="50000"/>
                  </a:schemeClr>
                </a:solidFill>
                <a:latin typeface="Arial"/>
                <a:ea typeface="+mn-ea"/>
                <a:cs typeface="Arial"/>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endParaRPr lang="de-DE" sz="80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Vergleich">
    <p:spTree>
      <p:nvGrpSpPr>
        <p:cNvPr id="1" name=""/>
        <p:cNvGrpSpPr/>
        <p:nvPr/>
      </p:nvGrpSpPr>
      <p:grpSpPr bwMode="auto">
        <a:xfrm>
          <a:off x="0" y="0"/>
          <a:ext cx="0" cy="0"/>
          <a:chOff x="0" y="0"/>
          <a:chExt cx="0" cy="0"/>
        </a:xfrm>
      </p:grpSpPr>
      <p:sp>
        <p:nvSpPr>
          <p:cNvPr id="3" name="Textplatzhalter 2"/>
          <p:cNvSpPr>
            <a:spLocks noGrp="1"/>
          </p:cNvSpPr>
          <p:nvPr>
            <p:ph type="body" idx="1"/>
          </p:nvPr>
        </p:nvSpPr>
        <p:spPr bwMode="auto">
          <a:xfrm>
            <a:off x="623391" y="1844824"/>
            <a:ext cx="5376000" cy="457200"/>
          </a:xfrm>
          <a:prstGeom prst="rect">
            <a:avLst/>
          </a:prstGeom>
          <a:solidFill>
            <a:schemeClr val="accent1">
              <a:alpha val="25000"/>
            </a:schemeClr>
          </a:solidFill>
          <a:ln w="12700">
            <a:noFill/>
          </a:ln>
        </p:spPr>
        <p:txBody>
          <a:bodyPr anchor="ctr">
            <a:noAutofit/>
          </a:bodyPr>
          <a:lstStyle>
            <a:lvl1pPr marL="45720" indent="0">
              <a:buNone/>
              <a:defRPr sz="20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defRPr/>
            </a:pPr>
            <a:r>
              <a:rPr lang="de-DE"/>
              <a:t>Textmasterformat bearbeiten</a:t>
            </a:r>
            <a:endParaRPr/>
          </a:p>
        </p:txBody>
      </p:sp>
      <p:sp>
        <p:nvSpPr>
          <p:cNvPr id="4" name="Textplatzhalter 3"/>
          <p:cNvSpPr>
            <a:spLocks noGrp="1"/>
          </p:cNvSpPr>
          <p:nvPr>
            <p:ph type="body" sz="half" idx="3"/>
          </p:nvPr>
        </p:nvSpPr>
        <p:spPr bwMode="auto">
          <a:xfrm>
            <a:off x="6192010" y="1844824"/>
            <a:ext cx="5376000" cy="457200"/>
          </a:xfrm>
          <a:prstGeom prst="rect">
            <a:avLst/>
          </a:prstGeom>
          <a:solidFill>
            <a:schemeClr val="accent1">
              <a:alpha val="25000"/>
            </a:schemeClr>
          </a:solidFill>
          <a:ln w="12700">
            <a:noFill/>
          </a:ln>
        </p:spPr>
        <p:txBody>
          <a:bodyPr anchor="ctr">
            <a:noAutofit/>
          </a:bodyPr>
          <a:lstStyle>
            <a:lvl1pPr marL="45720" indent="0">
              <a:buNone/>
              <a:defRPr sz="20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defRPr/>
            </a:pPr>
            <a:r>
              <a:rPr lang="de-DE"/>
              <a:t>Textmasterformat bearbeiten</a:t>
            </a:r>
            <a:endParaRPr/>
          </a:p>
        </p:txBody>
      </p:sp>
      <p:sp>
        <p:nvSpPr>
          <p:cNvPr id="5" name="Inhaltsplatzhalter 4"/>
          <p:cNvSpPr>
            <a:spLocks noGrp="1"/>
          </p:cNvSpPr>
          <p:nvPr>
            <p:ph sz="quarter" idx="2"/>
          </p:nvPr>
        </p:nvSpPr>
        <p:spPr bwMode="auto">
          <a:xfrm>
            <a:off x="623391" y="2348880"/>
            <a:ext cx="5376000" cy="3528000"/>
          </a:xfrm>
        </p:spPr>
        <p:txBody>
          <a:bodyPr/>
          <a:lstStyle>
            <a:lvl1pPr>
              <a:defRPr sz="2000"/>
            </a:lvl1pPr>
            <a:lvl2pPr>
              <a:defRPr sz="2000"/>
            </a:lvl2pPr>
            <a:lvl3pPr>
              <a:defRPr sz="1800"/>
            </a:lvl3pPr>
            <a:lvl4pPr>
              <a:defRPr sz="1600"/>
            </a:lvl4pPr>
            <a:lvl5pPr>
              <a:defRPr sz="1600"/>
            </a:lvl5pPr>
          </a:lstStyle>
          <a:p>
            <a:pPr lvl="0">
              <a:defRPr/>
            </a:pPr>
            <a:r>
              <a:rPr lang="de-DE"/>
              <a:t>Textmasterformat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lang="en-US"/>
          </a:p>
        </p:txBody>
      </p:sp>
      <p:sp>
        <p:nvSpPr>
          <p:cNvPr id="6" name="Inhaltsplatzhalter 5"/>
          <p:cNvSpPr>
            <a:spLocks noGrp="1"/>
          </p:cNvSpPr>
          <p:nvPr>
            <p:ph sz="quarter" idx="4"/>
          </p:nvPr>
        </p:nvSpPr>
        <p:spPr bwMode="auto">
          <a:xfrm>
            <a:off x="6192010" y="2348880"/>
            <a:ext cx="5376000" cy="3528392"/>
          </a:xfrm>
        </p:spPr>
        <p:txBody>
          <a:bodyPr/>
          <a:lstStyle>
            <a:lvl1pPr>
              <a:defRPr sz="2000"/>
            </a:lvl1pPr>
            <a:lvl2pPr>
              <a:defRPr sz="2000"/>
            </a:lvl2pPr>
            <a:lvl3pPr>
              <a:defRPr sz="1800"/>
            </a:lvl3pPr>
            <a:lvl4pPr>
              <a:defRPr sz="1600"/>
            </a:lvl4pPr>
            <a:lvl5pPr>
              <a:defRPr sz="1600"/>
            </a:lvl5pPr>
          </a:lstStyle>
          <a:p>
            <a:pPr lvl="0">
              <a:defRPr/>
            </a:pPr>
            <a:r>
              <a:rPr lang="de-DE"/>
              <a:t>Textmasterformat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lang="en-US"/>
          </a:p>
        </p:txBody>
      </p:sp>
      <p:sp>
        <p:nvSpPr>
          <p:cNvPr id="10" name="Titel 1"/>
          <p:cNvSpPr>
            <a:spLocks noGrp="1"/>
          </p:cNvSpPr>
          <p:nvPr>
            <p:ph type="title"/>
          </p:nvPr>
        </p:nvSpPr>
        <p:spPr bwMode="auto">
          <a:xfrm>
            <a:off x="609600" y="692696"/>
            <a:ext cx="10972800" cy="1066800"/>
          </a:xfrm>
        </p:spPr>
        <p:txBody>
          <a:bodyPr/>
          <a:lstStyle/>
          <a:p>
            <a:pPr>
              <a:defRPr/>
            </a:pPr>
            <a:r>
              <a:rPr lang="de-DE"/>
              <a:t>Titelmasterformat durch Klicken bearbeiten</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nur Titel">
    <p:spTree>
      <p:nvGrpSpPr>
        <p:cNvPr id="1" name=""/>
        <p:cNvGrpSpPr/>
        <p:nvPr/>
      </p:nvGrpSpPr>
      <p:grpSpPr bwMode="auto">
        <a:xfrm>
          <a:off x="0" y="0"/>
          <a:ext cx="0" cy="0"/>
          <a:chOff x="0" y="0"/>
          <a:chExt cx="0" cy="0"/>
        </a:xfrm>
      </p:grpSpPr>
      <p:sp>
        <p:nvSpPr>
          <p:cNvPr id="11" name="Fußzeilenplatzhalter 2"/>
          <p:cNvSpPr txBox="1"/>
          <p:nvPr userDrawn="1"/>
        </p:nvSpPr>
        <p:spPr bwMode="auto">
          <a:xfrm>
            <a:off x="623391" y="5949280"/>
            <a:ext cx="3600000" cy="360000"/>
          </a:xfrm>
          <a:prstGeom prst="rect">
            <a:avLst/>
          </a:prstGeom>
        </p:spPr>
        <p:txBody>
          <a:bodyPr vert="horz"/>
          <a:lstStyle>
            <a:defPPr>
              <a:defRPr lang="de-DE"/>
            </a:defPPr>
            <a:lvl1pPr marL="0" algn="l" defTabSz="914400">
              <a:defRPr sz="800">
                <a:solidFill>
                  <a:schemeClr val="accent5">
                    <a:lumMod val="50000"/>
                  </a:schemeClr>
                </a:solidFill>
                <a:latin typeface="Arial"/>
                <a:ea typeface="+mn-ea"/>
                <a:cs typeface="Arial"/>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endParaRPr lang="de-DE" sz="800"/>
          </a:p>
        </p:txBody>
      </p:sp>
      <p:sp>
        <p:nvSpPr>
          <p:cNvPr id="18" name="Titel 1"/>
          <p:cNvSpPr>
            <a:spLocks noGrp="1"/>
          </p:cNvSpPr>
          <p:nvPr>
            <p:ph type="title"/>
          </p:nvPr>
        </p:nvSpPr>
        <p:spPr bwMode="auto">
          <a:xfrm>
            <a:off x="609600" y="692696"/>
            <a:ext cx="10972800" cy="1066800"/>
          </a:xfrm>
        </p:spPr>
        <p:txBody>
          <a:bodyPr/>
          <a:lstStyle/>
          <a:p>
            <a:pPr>
              <a:defRPr/>
            </a:pPr>
            <a:r>
              <a:rPr lang="de-DE"/>
              <a:t>Titelmasterformat durch Klicken bearbeiten</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Leer">
    <p:spTree>
      <p:nvGrpSpPr>
        <p:cNvPr id="1" name=""/>
        <p:cNvGrpSpPr/>
        <p:nvPr/>
      </p:nvGrpSpPr>
      <p:grpSpPr bwMode="auto">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Inhalt mit Überschrift">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7152117" y="764704"/>
            <a:ext cx="4511040" cy="792087"/>
          </a:xfrm>
        </p:spPr>
        <p:txBody>
          <a:bodyPr anchor="b">
            <a:noAutofit/>
          </a:bodyPr>
          <a:lstStyle>
            <a:lvl1pPr algn="l">
              <a:buNone/>
              <a:defRPr sz="2400" b="1"/>
            </a:lvl1pPr>
          </a:lstStyle>
          <a:p>
            <a:pPr>
              <a:defRPr/>
            </a:pPr>
            <a:r>
              <a:rPr lang="de-DE"/>
              <a:t>Titelmasterformat durch Klicken bearbeiten</a:t>
            </a:r>
            <a:endParaRPr lang="en-US"/>
          </a:p>
        </p:txBody>
      </p:sp>
      <p:sp>
        <p:nvSpPr>
          <p:cNvPr id="3" name="Textplatzhalter 2"/>
          <p:cNvSpPr>
            <a:spLocks noGrp="1"/>
          </p:cNvSpPr>
          <p:nvPr>
            <p:ph type="body" idx="2"/>
          </p:nvPr>
        </p:nvSpPr>
        <p:spPr bwMode="auto">
          <a:xfrm>
            <a:off x="7152117" y="1628801"/>
            <a:ext cx="4511040" cy="4248472"/>
          </a:xfrm>
        </p:spPr>
        <p:txBody>
          <a:bodyPr>
            <a:normAutofit/>
          </a:bodyPr>
          <a:lstStyle>
            <a:lvl1pPr marL="9144" indent="0">
              <a:buNone/>
              <a:defRPr sz="2000"/>
            </a:lvl1pPr>
            <a:lvl2pPr>
              <a:buNone/>
              <a:defRPr sz="1200"/>
            </a:lvl2pPr>
            <a:lvl3pPr>
              <a:buNone/>
              <a:defRPr sz="1000"/>
            </a:lvl3pPr>
            <a:lvl4pPr>
              <a:buNone/>
              <a:defRPr sz="900"/>
            </a:lvl4pPr>
            <a:lvl5pPr>
              <a:buNone/>
              <a:defRPr sz="900"/>
            </a:lvl5pPr>
          </a:lstStyle>
          <a:p>
            <a:pPr lvl="0">
              <a:defRPr/>
            </a:pPr>
            <a:r>
              <a:rPr lang="de-DE"/>
              <a:t>Textmasterformat bearbeiten</a:t>
            </a:r>
            <a:endParaRPr/>
          </a:p>
        </p:txBody>
      </p:sp>
      <p:sp>
        <p:nvSpPr>
          <p:cNvPr id="4" name="Inhaltsplatzhalter 3"/>
          <p:cNvSpPr>
            <a:spLocks noGrp="1"/>
          </p:cNvSpPr>
          <p:nvPr>
            <p:ph sz="half" idx="1"/>
          </p:nvPr>
        </p:nvSpPr>
        <p:spPr bwMode="auto">
          <a:xfrm>
            <a:off x="623391" y="764704"/>
            <a:ext cx="6382944" cy="5112568"/>
          </a:xfrm>
        </p:spPr>
        <p:txBody>
          <a:bodyPr/>
          <a:lstStyle>
            <a:lvl1pPr>
              <a:defRPr sz="2800"/>
            </a:lvl1pPr>
            <a:lvl2pPr>
              <a:defRPr sz="2600"/>
            </a:lvl2pPr>
            <a:lvl3pPr>
              <a:defRPr sz="2400"/>
            </a:lvl3pPr>
            <a:lvl4pPr>
              <a:defRPr sz="2200"/>
            </a:lvl4pPr>
            <a:lvl5pPr>
              <a:defRPr sz="2000"/>
            </a:lvl5pPr>
          </a:lstStyle>
          <a:p>
            <a:pPr lvl="0">
              <a:defRPr/>
            </a:pPr>
            <a:r>
              <a:rPr lang="de-DE"/>
              <a:t>Textmasterformat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hyperlink" Target="https://creativecommons.org/licenses/by/4.0/deed.de"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DE9"/>
        </a:solidFill>
        <a:effectLst/>
      </p:bgPr>
    </p:bg>
    <p:spTree>
      <p:nvGrpSpPr>
        <p:cNvPr id="1" name=""/>
        <p:cNvGrpSpPr/>
        <p:nvPr/>
      </p:nvGrpSpPr>
      <p:grpSpPr bwMode="auto">
        <a:xfrm>
          <a:off x="0" y="0"/>
          <a:ext cx="0" cy="0"/>
          <a:chOff x="0" y="0"/>
          <a:chExt cx="0" cy="0"/>
        </a:xfrm>
      </p:grpSpPr>
      <p:sp>
        <p:nvSpPr>
          <p:cNvPr id="29" name="Rechteck 28"/>
          <p:cNvSpPr/>
          <p:nvPr userDrawn="1"/>
        </p:nvSpPr>
        <p:spPr bwMode="auto">
          <a:xfrm>
            <a:off x="0" y="-1"/>
            <a:ext cx="12192000" cy="310663"/>
          </a:xfrm>
          <a:prstGeom prst="rect">
            <a:avLst/>
          </a:prstGeom>
          <a:solidFill>
            <a:srgbClr val="B8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22" name="Titelplatzhalter 21"/>
          <p:cNvSpPr>
            <a:spLocks noGrp="1"/>
          </p:cNvSpPr>
          <p:nvPr>
            <p:ph type="title"/>
          </p:nvPr>
        </p:nvSpPr>
        <p:spPr bwMode="auto">
          <a:xfrm>
            <a:off x="609600" y="562000"/>
            <a:ext cx="11001883" cy="562744"/>
          </a:xfrm>
          <a:prstGeom prst="rect">
            <a:avLst/>
          </a:prstGeom>
        </p:spPr>
        <p:txBody>
          <a:bodyPr vert="horz" anchor="ctr">
            <a:noAutofit/>
          </a:bodyPr>
          <a:lstStyle/>
          <a:p>
            <a:pPr>
              <a:defRPr/>
            </a:pPr>
            <a:r>
              <a:rPr lang="de-DE"/>
              <a:t>Titelmasterformat durch Klicken bearbeiten</a:t>
            </a:r>
            <a:endParaRPr lang="en-US"/>
          </a:p>
        </p:txBody>
      </p:sp>
      <p:sp>
        <p:nvSpPr>
          <p:cNvPr id="13" name="Textplatzhalter 12"/>
          <p:cNvSpPr>
            <a:spLocks noGrp="1"/>
          </p:cNvSpPr>
          <p:nvPr>
            <p:ph type="body" idx="1"/>
          </p:nvPr>
        </p:nvSpPr>
        <p:spPr bwMode="auto">
          <a:xfrm>
            <a:off x="609599" y="1376082"/>
            <a:ext cx="11001883" cy="4919918"/>
          </a:xfrm>
          <a:prstGeom prst="rect">
            <a:avLst/>
          </a:prstGeom>
        </p:spPr>
        <p:txBody>
          <a:bodyPr vert="horz">
            <a:normAutofit/>
          </a:bodyPr>
          <a:lstStyle/>
          <a:p>
            <a:pPr lvl="0">
              <a:defRPr/>
            </a:pPr>
            <a:r>
              <a:rPr lang="de-DE" dirty="0"/>
              <a:t>Textmasterformat bearbeiten</a:t>
            </a:r>
            <a:endParaRPr dirty="0"/>
          </a:p>
          <a:p>
            <a:pPr lvl="1">
              <a:defRPr/>
            </a:pPr>
            <a:r>
              <a:rPr lang="de-DE" dirty="0"/>
              <a:t>Zweite Ebene</a:t>
            </a:r>
            <a:endParaRPr dirty="0"/>
          </a:p>
          <a:p>
            <a:pPr lvl="2">
              <a:defRPr/>
            </a:pPr>
            <a:r>
              <a:rPr lang="de-DE" dirty="0"/>
              <a:t>Dritte Ebene</a:t>
            </a:r>
            <a:endParaRPr dirty="0"/>
          </a:p>
          <a:p>
            <a:pPr lvl="3">
              <a:defRPr/>
            </a:pPr>
            <a:r>
              <a:rPr lang="de-DE" dirty="0"/>
              <a:t>Vierte Ebene</a:t>
            </a:r>
            <a:endParaRPr dirty="0"/>
          </a:p>
          <a:p>
            <a:pPr lvl="4">
              <a:defRPr/>
            </a:pPr>
            <a:r>
              <a:rPr lang="de-DE" dirty="0"/>
              <a:t>Fünfte Ebene</a:t>
            </a:r>
            <a:endParaRPr lang="en-US" dirty="0"/>
          </a:p>
        </p:txBody>
      </p:sp>
      <p:sp>
        <p:nvSpPr>
          <p:cNvPr id="16" name="Fußzeilenplatzhalter 4"/>
          <p:cNvSpPr txBox="1"/>
          <p:nvPr userDrawn="1"/>
        </p:nvSpPr>
        <p:spPr bwMode="auto">
          <a:xfrm>
            <a:off x="580517" y="6362672"/>
            <a:ext cx="5659499" cy="369332"/>
          </a:xfrm>
          <a:prstGeom prst="rect">
            <a:avLst/>
          </a:prstGeom>
        </p:spPr>
        <p:txBody>
          <a:bodyPr wrap="square">
            <a:spAutoFit/>
          </a:bodyPr>
          <a:lst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marL="0" algn="l" defTabSz="914400">
              <a:defRPr/>
            </a:pPr>
            <a:r>
              <a:rPr lang="de-DE" sz="1200" dirty="0">
                <a:solidFill>
                  <a:schemeClr val="accent5">
                    <a:lumMod val="50000"/>
                  </a:schemeClr>
                </a:solidFill>
                <a:latin typeface="Arial"/>
                <a:ea typeface="Arial"/>
                <a:cs typeface="Arial"/>
              </a:rPr>
              <a:t>Konzeptionsgruppe Physik 2023, Sven Lübeck und Matthias Theis; </a:t>
            </a:r>
            <a:r>
              <a:rPr lang="de-DE" sz="1200" baseline="0" dirty="0">
                <a:solidFill>
                  <a:schemeClr val="tx1">
                    <a:lumMod val="65000"/>
                    <a:lumOff val="35000"/>
                  </a:schemeClr>
                </a:solidFill>
                <a:latin typeface="Arial" panose="020B0604020202020204" pitchFamily="34" charset="0"/>
                <a:cs typeface="Arial" panose="020B0604020202020204" pitchFamily="34" charset="0"/>
                <a:hlinkClick r:id="rId9"/>
              </a:rPr>
              <a:t>CC</a:t>
            </a:r>
            <a:r>
              <a:rPr lang="de-DE" sz="1800" dirty="0">
                <a:solidFill>
                  <a:schemeClr val="tx1">
                    <a:lumMod val="65000"/>
                    <a:lumOff val="35000"/>
                  </a:schemeClr>
                </a:solidFill>
                <a:latin typeface="Arial" panose="020B0604020202020204" pitchFamily="34" charset="0"/>
                <a:cs typeface="Arial" panose="020B0604020202020204" pitchFamily="34" charset="0"/>
                <a:hlinkClick r:id="rId9"/>
              </a:rPr>
              <a:t> </a:t>
            </a:r>
            <a:r>
              <a:rPr lang="de-DE" sz="1200" baseline="0" dirty="0">
                <a:solidFill>
                  <a:schemeClr val="tx1">
                    <a:lumMod val="65000"/>
                    <a:lumOff val="35000"/>
                  </a:schemeClr>
                </a:solidFill>
                <a:latin typeface="Arial" panose="020B0604020202020204" pitchFamily="34" charset="0"/>
                <a:cs typeface="Arial" panose="020B0604020202020204" pitchFamily="34" charset="0"/>
                <a:hlinkClick r:id="rId9"/>
              </a:rPr>
              <a:t>BY</a:t>
            </a:r>
            <a:r>
              <a:rPr lang="de-DE" sz="1800" dirty="0">
                <a:solidFill>
                  <a:schemeClr val="tx1">
                    <a:lumMod val="65000"/>
                    <a:lumOff val="35000"/>
                  </a:schemeClr>
                </a:solidFill>
                <a:latin typeface="Arial" panose="020B0604020202020204" pitchFamily="34" charset="0"/>
                <a:cs typeface="Arial" panose="020B0604020202020204" pitchFamily="34" charset="0"/>
                <a:hlinkClick r:id="rId9"/>
              </a:rPr>
              <a:t> </a:t>
            </a:r>
            <a:r>
              <a:rPr lang="de-DE" sz="1200" baseline="0" dirty="0">
                <a:solidFill>
                  <a:schemeClr val="tx1">
                    <a:lumMod val="65000"/>
                    <a:lumOff val="35000"/>
                  </a:schemeClr>
                </a:solidFill>
                <a:latin typeface="Arial" panose="020B0604020202020204" pitchFamily="34" charset="0"/>
                <a:cs typeface="Arial" panose="020B0604020202020204" pitchFamily="34" charset="0"/>
                <a:hlinkClick r:id="rId9"/>
              </a:rPr>
              <a:t>4.0</a:t>
            </a:r>
            <a:r>
              <a:rPr lang="de-DE" sz="1800" dirty="0">
                <a:solidFill>
                  <a:schemeClr val="accent5">
                    <a:lumMod val="50000"/>
                  </a:schemeClr>
                </a:solidFill>
                <a:latin typeface="Arial"/>
                <a:ea typeface="Arial"/>
                <a:cs typeface="Arial"/>
              </a:rPr>
              <a:t> </a:t>
            </a:r>
            <a:endParaRPr lang="de-DE" sz="1200" dirty="0">
              <a:solidFill>
                <a:schemeClr val="accent5">
                  <a:lumMod val="50000"/>
                </a:schemeClr>
              </a:solidFill>
              <a:latin typeface="Arial"/>
              <a:ea typeface="Arial"/>
              <a:cs typeface="Arial"/>
            </a:endParaRPr>
          </a:p>
        </p:txBody>
      </p:sp>
      <p:pic>
        <p:nvPicPr>
          <p:cNvPr id="2" name="Grafik 1"/>
          <p:cNvPicPr>
            <a:picLocks noChangeAspect="1"/>
          </p:cNvPicPr>
          <p:nvPr userDrawn="1"/>
        </p:nvPicPr>
        <p:blipFill>
          <a:blip r:embed="rId10"/>
          <a:srcRect l="10216" t="15999" r="10397" b="15998"/>
          <a:stretch/>
        </p:blipFill>
        <p:spPr bwMode="auto">
          <a:xfrm>
            <a:off x="10848529" y="6361935"/>
            <a:ext cx="762954" cy="397517"/>
          </a:xfrm>
          <a:prstGeom prst="rect">
            <a:avLst/>
          </a:prstGeom>
        </p:spPr>
      </p:pic>
      <p:sp>
        <p:nvSpPr>
          <p:cNvPr id="8" name="Textfeld 7">
            <a:extLst>
              <a:ext uri="{FF2B5EF4-FFF2-40B4-BE49-F238E27FC236}">
                <a16:creationId xmlns:a16="http://schemas.microsoft.com/office/drawing/2014/main" id="{5BB0E9ED-FB78-A74C-9D9E-2BB2EC77D72A}"/>
              </a:ext>
            </a:extLst>
          </p:cNvPr>
          <p:cNvSpPr txBox="1"/>
          <p:nvPr userDrawn="1"/>
        </p:nvSpPr>
        <p:spPr>
          <a:xfrm>
            <a:off x="9048328" y="6453646"/>
            <a:ext cx="1956402" cy="276999"/>
          </a:xfrm>
          <a:prstGeom prst="rect">
            <a:avLst/>
          </a:prstGeom>
          <a:noFill/>
        </p:spPr>
        <p:txBody>
          <a:bodyPr wrap="square">
            <a:spAutoFit/>
          </a:bodyPr>
          <a:lstStyle/>
          <a:p>
            <a:r>
              <a:rPr lang="de-DE" sz="1200" baseline="0" dirty="0">
                <a:solidFill>
                  <a:schemeClr val="accent5">
                    <a:lumMod val="50000"/>
                  </a:schemeClr>
                </a:solidFill>
                <a:latin typeface="Arial" panose="020B0604020202020204" pitchFamily="34" charset="0"/>
              </a:rPr>
              <a:t>1002_delta_liste_lf_fobi</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sldNum="0" hdr="0"/>
  <p:txStyles>
    <p:titleStyle>
      <a:lvl1pPr algn="l">
        <a:spcBef>
          <a:spcPts val="0"/>
        </a:spcBef>
        <a:buNone/>
        <a:defRPr sz="3400">
          <a:solidFill>
            <a:schemeClr val="tx1">
              <a:lumMod val="75000"/>
              <a:lumOff val="25000"/>
            </a:schemeClr>
          </a:solidFill>
          <a:latin typeface="Arial"/>
          <a:ea typeface="+mj-ea"/>
          <a:cs typeface="Arial"/>
        </a:defRPr>
      </a:lvl1pPr>
    </p:titleStyle>
    <p:bodyStyle>
      <a:lvl1pPr marL="365760" indent="-256032" algn="l">
        <a:spcBef>
          <a:spcPts val="300"/>
        </a:spcBef>
        <a:buClr>
          <a:schemeClr val="tx1">
            <a:lumMod val="65000"/>
            <a:lumOff val="35000"/>
          </a:schemeClr>
        </a:buClr>
        <a:buFont typeface="Arial"/>
        <a:buChar char="•"/>
        <a:defRPr sz="2400">
          <a:solidFill>
            <a:schemeClr val="tx1">
              <a:lumMod val="65000"/>
              <a:lumOff val="35000"/>
            </a:schemeClr>
          </a:solidFill>
          <a:latin typeface="Arial"/>
          <a:ea typeface="+mn-ea"/>
          <a:cs typeface="Arial"/>
        </a:defRPr>
      </a:lvl1pPr>
      <a:lvl2pPr marL="658368" indent="-246888" algn="l">
        <a:spcBef>
          <a:spcPts val="300"/>
        </a:spcBef>
        <a:buClr>
          <a:schemeClr val="tx1">
            <a:lumMod val="65000"/>
            <a:lumOff val="35000"/>
          </a:schemeClr>
        </a:buClr>
        <a:buFont typeface="Arial"/>
        <a:buChar char="•"/>
        <a:defRPr sz="2400">
          <a:solidFill>
            <a:schemeClr val="tx1">
              <a:lumMod val="65000"/>
              <a:lumOff val="35000"/>
            </a:schemeClr>
          </a:solidFill>
          <a:latin typeface="Arial"/>
          <a:ea typeface="+mn-ea"/>
          <a:cs typeface="Arial"/>
        </a:defRPr>
      </a:lvl2pPr>
      <a:lvl3pPr marL="923544" indent="-219456" algn="l">
        <a:spcBef>
          <a:spcPts val="300"/>
        </a:spcBef>
        <a:buClr>
          <a:schemeClr val="tx1">
            <a:lumMod val="65000"/>
            <a:lumOff val="35000"/>
          </a:schemeClr>
        </a:buClr>
        <a:buFont typeface="Arial"/>
        <a:buChar char="•"/>
        <a:defRPr sz="2000">
          <a:solidFill>
            <a:schemeClr val="tx1">
              <a:lumMod val="65000"/>
              <a:lumOff val="35000"/>
            </a:schemeClr>
          </a:solidFill>
          <a:latin typeface="Arial"/>
          <a:ea typeface="+mn-ea"/>
          <a:cs typeface="Arial"/>
        </a:defRPr>
      </a:lvl3pPr>
      <a:lvl4pPr marL="1179576" indent="-201168" algn="l">
        <a:spcBef>
          <a:spcPts val="300"/>
        </a:spcBef>
        <a:buClr>
          <a:schemeClr val="tx1">
            <a:lumMod val="65000"/>
            <a:lumOff val="35000"/>
          </a:schemeClr>
        </a:buClr>
        <a:buFont typeface="Arial"/>
        <a:buChar char="•"/>
        <a:defRPr sz="2000">
          <a:solidFill>
            <a:schemeClr val="tx1">
              <a:lumMod val="65000"/>
              <a:lumOff val="35000"/>
            </a:schemeClr>
          </a:solidFill>
          <a:latin typeface="Arial"/>
          <a:ea typeface="+mn-ea"/>
          <a:cs typeface="Arial"/>
        </a:defRPr>
      </a:lvl4pPr>
      <a:lvl5pPr marL="1389888" indent="-182880" algn="l">
        <a:spcBef>
          <a:spcPts val="300"/>
        </a:spcBef>
        <a:buClr>
          <a:schemeClr val="tx1">
            <a:lumMod val="65000"/>
            <a:lumOff val="35000"/>
          </a:schemeClr>
        </a:buClr>
        <a:buFont typeface="Arial"/>
        <a:buChar char="•"/>
        <a:defRPr sz="1800">
          <a:solidFill>
            <a:schemeClr val="tx1">
              <a:lumMod val="65000"/>
              <a:lumOff val="35000"/>
            </a:schemeClr>
          </a:solidFill>
          <a:latin typeface="Arial"/>
          <a:ea typeface="+mn-ea"/>
          <a:cs typeface="Arial"/>
        </a:defRPr>
      </a:lvl5pPr>
      <a:lvl6pPr marL="1609344" indent="-182880" algn="l">
        <a:spcBef>
          <a:spcPts val="300"/>
        </a:spcBef>
        <a:buClr>
          <a:schemeClr val="accent3"/>
        </a:buClr>
        <a:buFont typeface="Georgia"/>
        <a:buChar char="▫"/>
        <a:defRPr sz="1800">
          <a:solidFill>
            <a:schemeClr val="accent3"/>
          </a:solidFill>
          <a:latin typeface="+mn-lt"/>
          <a:ea typeface="+mn-ea"/>
          <a:cs typeface="+mn-cs"/>
        </a:defRPr>
      </a:lvl6pPr>
      <a:lvl7pPr marL="1828800" indent="-182880" algn="l">
        <a:spcBef>
          <a:spcPts val="300"/>
        </a:spcBef>
        <a:buClr>
          <a:schemeClr val="accent3"/>
        </a:buClr>
        <a:buFont typeface="Georgia"/>
        <a:buChar char="▫"/>
        <a:defRPr sz="1600">
          <a:solidFill>
            <a:schemeClr val="accent3"/>
          </a:solidFill>
          <a:latin typeface="+mn-lt"/>
          <a:ea typeface="+mn-ea"/>
          <a:cs typeface="+mn-cs"/>
        </a:defRPr>
      </a:lvl7pPr>
      <a:lvl8pPr marL="2029968" indent="-182880" algn="l">
        <a:spcBef>
          <a:spcPts val="300"/>
        </a:spcBef>
        <a:buClr>
          <a:schemeClr val="accent3"/>
        </a:buClr>
        <a:buFont typeface="Georgia"/>
        <a:buChar char="◦"/>
        <a:defRPr sz="1500">
          <a:solidFill>
            <a:schemeClr val="accent3"/>
          </a:solidFill>
          <a:latin typeface="+mn-lt"/>
          <a:ea typeface="+mn-ea"/>
          <a:cs typeface="+mn-cs"/>
        </a:defRPr>
      </a:lvl8pPr>
      <a:lvl9pPr marL="2240280" indent="-182880" algn="l">
        <a:spcBef>
          <a:spcPts val="300"/>
        </a:spcBef>
        <a:buClr>
          <a:schemeClr val="accent3"/>
        </a:buClr>
        <a:buFont typeface="Georgia"/>
        <a:buChar char="◦"/>
        <a:defRPr sz="1400">
          <a:solidFill>
            <a:schemeClr val="accent3"/>
          </a:solidFill>
          <a:latin typeface="+mn-lt"/>
          <a:ea typeface="+mn-ea"/>
          <a:cs typeface="+mn-cs"/>
        </a:defRPr>
      </a:lvl9pPr>
    </p:bodyStyle>
    <p:otherStyle>
      <a:lvl1pPr marL="0" algn="l">
        <a:defRPr>
          <a:solidFill>
            <a:schemeClr val="tx1"/>
          </a:solidFill>
          <a:latin typeface="+mn-lt"/>
          <a:ea typeface="+mn-ea"/>
          <a:cs typeface="+mn-cs"/>
        </a:defRPr>
      </a:lvl1pPr>
      <a:lvl2pPr marL="457200" algn="l">
        <a:defRPr>
          <a:solidFill>
            <a:schemeClr val="tx1"/>
          </a:solidFill>
          <a:latin typeface="+mn-lt"/>
          <a:ea typeface="+mn-ea"/>
          <a:cs typeface="+mn-cs"/>
        </a:defRPr>
      </a:lvl2pPr>
      <a:lvl3pPr marL="914400" algn="l">
        <a:defRPr>
          <a:solidFill>
            <a:schemeClr val="tx1"/>
          </a:solidFill>
          <a:latin typeface="+mn-lt"/>
          <a:ea typeface="+mn-ea"/>
          <a:cs typeface="+mn-cs"/>
        </a:defRPr>
      </a:lvl3pPr>
      <a:lvl4pPr marL="1371600" algn="l">
        <a:defRPr>
          <a:solidFill>
            <a:schemeClr val="tx1"/>
          </a:solidFill>
          <a:latin typeface="+mn-lt"/>
          <a:ea typeface="+mn-ea"/>
          <a:cs typeface="+mn-cs"/>
        </a:defRPr>
      </a:lvl4pPr>
      <a:lvl5pPr marL="1828800" algn="l">
        <a:defRPr>
          <a:solidFill>
            <a:schemeClr val="tx1"/>
          </a:solidFill>
          <a:latin typeface="+mn-lt"/>
          <a:ea typeface="+mn-ea"/>
          <a:cs typeface="+mn-cs"/>
        </a:defRPr>
      </a:lvl5pPr>
      <a:lvl6pPr marL="2286000" algn="l">
        <a:defRPr>
          <a:solidFill>
            <a:schemeClr val="tx1"/>
          </a:solidFill>
          <a:latin typeface="+mn-lt"/>
          <a:ea typeface="+mn-ea"/>
          <a:cs typeface="+mn-cs"/>
        </a:defRPr>
      </a:lvl6pPr>
      <a:lvl7pPr marL="2743200" algn="l">
        <a:defRPr>
          <a:solidFill>
            <a:schemeClr val="tx1"/>
          </a:solidFill>
          <a:latin typeface="+mn-lt"/>
          <a:ea typeface="+mn-ea"/>
          <a:cs typeface="+mn-cs"/>
        </a:defRPr>
      </a:lvl7pPr>
      <a:lvl8pPr marL="3200400" algn="l">
        <a:defRPr>
          <a:solidFill>
            <a:schemeClr val="tx1"/>
          </a:solidFill>
          <a:latin typeface="+mn-lt"/>
          <a:ea typeface="+mn-ea"/>
          <a:cs typeface="+mn-cs"/>
        </a:defRPr>
      </a:lvl8pPr>
      <a:lvl9pPr marL="3657600" algn="l">
        <a:defRPr>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ctrTitle"/>
          </p:nvPr>
        </p:nvSpPr>
        <p:spPr bwMode="auto"/>
        <p:txBody>
          <a:bodyPr/>
          <a:lstStyle/>
          <a:p>
            <a:pPr>
              <a:defRPr/>
            </a:pPr>
            <a:r>
              <a:rPr lang="de-DE" dirty="0"/>
              <a:t>Unterschiede der Bildungspläne 2016 und 2022 für das Leistungsfach</a:t>
            </a:r>
          </a:p>
        </p:txBody>
      </p:sp>
      <p:sp>
        <p:nvSpPr>
          <p:cNvPr id="3" name="Untertitel 2"/>
          <p:cNvSpPr>
            <a:spLocks noGrp="1"/>
          </p:cNvSpPr>
          <p:nvPr>
            <p:ph type="subTitle" idx="1"/>
          </p:nvPr>
        </p:nvSpPr>
        <p:spPr bwMode="auto"/>
        <p:txBody>
          <a:bodyPr/>
          <a:lstStyle/>
          <a:p>
            <a:pPr>
              <a:defRPr/>
            </a:pPr>
            <a:r>
              <a:rPr lang="de-DE" dirty="0"/>
              <a:t>Sven Lübeck und Matthias Theis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Inhaltsplatzhalter 1"/>
          <p:cNvSpPr>
            <a:spLocks noGrp="1"/>
          </p:cNvSpPr>
          <p:nvPr>
            <p:ph idx="1"/>
          </p:nvPr>
        </p:nvSpPr>
        <p:spPr bwMode="auto"/>
        <p:txBody>
          <a:bodyPr>
            <a:normAutofit/>
          </a:bodyPr>
          <a:lstStyle/>
          <a:p>
            <a:pPr marL="109728" indent="0">
              <a:buNone/>
              <a:defRPr/>
            </a:pPr>
            <a:r>
              <a:rPr lang="de-DE" sz="2800" dirty="0"/>
              <a:t>… </a:t>
            </a:r>
            <a:r>
              <a:rPr lang="de-DE" sz="2800" dirty="0">
                <a:solidFill>
                  <a:schemeClr val="bg2"/>
                </a:solidFill>
              </a:rPr>
              <a:t>Interferenzphänomene am </a:t>
            </a:r>
            <a:r>
              <a:rPr lang="de-DE" sz="2800" i="1" dirty="0">
                <a:solidFill>
                  <a:schemeClr val="bg2"/>
                </a:solidFill>
              </a:rPr>
              <a:t>Michelson-Interferometer </a:t>
            </a:r>
            <a:r>
              <a:rPr lang="de-DE" sz="2800" dirty="0">
                <a:solidFill>
                  <a:schemeClr val="bg2"/>
                </a:solidFill>
              </a:rPr>
              <a:t>beschreiben (Strahlteiler)</a:t>
            </a:r>
            <a:endParaRPr lang="de-DE" sz="2800" dirty="0"/>
          </a:p>
          <a:p>
            <a:pPr marL="109728" indent="0">
              <a:buNone/>
              <a:defRPr/>
            </a:pPr>
            <a:r>
              <a:rPr lang="de-DE" sz="2800" b="0" dirty="0"/>
              <a:t>… </a:t>
            </a:r>
            <a:r>
              <a:rPr lang="de-DE" sz="2800" dirty="0"/>
              <a:t>die Struktur der </a:t>
            </a:r>
            <a:r>
              <a:rPr lang="de-DE" sz="2800" i="1" dirty="0"/>
              <a:t>Interferenzmuster</a:t>
            </a:r>
            <a:r>
              <a:rPr lang="de-DE" sz="2800" dirty="0"/>
              <a:t> und der </a:t>
            </a:r>
            <a:r>
              <a:rPr lang="de-DE" sz="2800" i="1" dirty="0"/>
              <a:t>Intensitätsverteilung</a:t>
            </a:r>
            <a:r>
              <a:rPr lang="de-DE" sz="2800" dirty="0"/>
              <a:t> bei Beugung an </a:t>
            </a:r>
            <a:r>
              <a:rPr lang="de-DE" sz="2800" i="1" dirty="0"/>
              <a:t>Einzelspalt, Doppelspalt </a:t>
            </a:r>
            <a:r>
              <a:rPr lang="de-DE" sz="2800" dirty="0"/>
              <a:t>und </a:t>
            </a:r>
            <a:r>
              <a:rPr lang="de-DE" sz="2800" i="1" dirty="0"/>
              <a:t>Gitter</a:t>
            </a:r>
            <a:r>
              <a:rPr lang="de-DE" sz="2800" dirty="0"/>
              <a:t> beschreiben (Unterschied zwischen idealisierten und realen Spalten mit endlicher Breite, </a:t>
            </a:r>
            <a:r>
              <a:rPr lang="de-DE" sz="2800" dirty="0">
                <a:solidFill>
                  <a:schemeClr val="bg2"/>
                </a:solidFill>
              </a:rPr>
              <a:t>Spektralzerlegung des Lichts polychromatischer Lichtquellen</a:t>
            </a:r>
            <a:r>
              <a:rPr lang="de-DE" sz="2800" dirty="0"/>
              <a:t>)</a:t>
            </a:r>
            <a:endParaRPr lang="de-DE" sz="2800" dirty="0">
              <a:solidFill>
                <a:schemeClr val="tx1"/>
              </a:solidFill>
            </a:endParaRPr>
          </a:p>
        </p:txBody>
      </p:sp>
      <p:sp>
        <p:nvSpPr>
          <p:cNvPr id="3" name="Titel 2"/>
          <p:cNvSpPr>
            <a:spLocks noGrp="1"/>
          </p:cNvSpPr>
          <p:nvPr>
            <p:ph type="title"/>
          </p:nvPr>
        </p:nvSpPr>
        <p:spPr bwMode="auto"/>
        <p:txBody>
          <a:bodyPr/>
          <a:lstStyle/>
          <a:p>
            <a:pPr>
              <a:defRPr/>
            </a:pPr>
            <a:r>
              <a:rPr lang="de-DE" dirty="0"/>
              <a:t>Wellenoptik</a:t>
            </a:r>
          </a:p>
        </p:txBody>
      </p:sp>
    </p:spTree>
    <p:extLst>
      <p:ext uri="{BB962C8B-B14F-4D97-AF65-F5344CB8AC3E}">
        <p14:creationId xmlns:p14="http://schemas.microsoft.com/office/powerpoint/2010/main" val="625435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mc:AlternateContent xmlns:mc="http://schemas.openxmlformats.org/markup-compatibility/2006" xmlns:a14="http://schemas.microsoft.com/office/drawing/2010/main">
        <mc:Choice Requires="a14">
          <p:sp>
            <p:nvSpPr>
              <p:cNvPr id="2" name="Inhaltsplatzhalter 1"/>
              <p:cNvSpPr>
                <a:spLocks noGrp="1"/>
              </p:cNvSpPr>
              <p:nvPr>
                <p:ph idx="1"/>
              </p:nvPr>
            </p:nvSpPr>
            <p:spPr bwMode="auto"/>
            <p:txBody>
              <a:bodyPr>
                <a:normAutofit lnSpcReduction="10000"/>
              </a:bodyPr>
              <a:lstStyle/>
              <a:p>
                <a:pPr marL="109728" indent="0">
                  <a:buNone/>
                  <a:defRPr/>
                </a:pPr>
                <a:r>
                  <a:rPr lang="de-DE" sz="2800" dirty="0"/>
                  <a:t>… Experimente zur Interferenz einzelner </a:t>
                </a:r>
                <a:r>
                  <a:rPr lang="de-DE" sz="2800" i="1" dirty="0"/>
                  <a:t>Quantenobjekte</a:t>
                </a:r>
                <a:r>
                  <a:rPr lang="de-DE" sz="2800" dirty="0"/>
                  <a:t> anhand von Wahrscheinlichkeitsaussagen beschreiben und den Ausgang der Experimente erklären (</a:t>
                </a:r>
                <a:r>
                  <a:rPr lang="de-DE" sz="2800" i="1" dirty="0">
                    <a:solidFill>
                      <a:schemeClr val="bg2"/>
                    </a:solidFill>
                  </a:rPr>
                  <a:t>quantenmechanische Wellenfunktion, </a:t>
                </a:r>
                <a14:m>
                  <m:oMath xmlns:m="http://schemas.openxmlformats.org/officeDocument/2006/math">
                    <m:sSup>
                      <m:sSupPr>
                        <m:ctrlPr>
                          <a:rPr lang="de-DE" sz="2800" i="1" smtClean="0">
                            <a:solidFill>
                              <a:schemeClr val="bg2"/>
                            </a:solidFill>
                            <a:latin typeface="Cambria Math" panose="02040503050406030204" pitchFamily="18" charset="0"/>
                          </a:rPr>
                        </m:ctrlPr>
                      </m:sSupPr>
                      <m:e>
                        <m:d>
                          <m:dPr>
                            <m:begChr m:val="|"/>
                            <m:endChr m:val="|"/>
                            <m:ctrlPr>
                              <a:rPr lang="de-DE" sz="2800" i="1" smtClean="0">
                                <a:solidFill>
                                  <a:schemeClr val="bg2"/>
                                </a:solidFill>
                                <a:latin typeface="Cambria Math" panose="02040503050406030204" pitchFamily="18" charset="0"/>
                              </a:rPr>
                            </m:ctrlPr>
                          </m:dPr>
                          <m:e>
                            <m:r>
                              <a:rPr lang="de-DE" sz="2800" i="1" smtClean="0">
                                <a:solidFill>
                                  <a:schemeClr val="bg2"/>
                                </a:solidFill>
                                <a:latin typeface="Cambria Math" panose="02040503050406030204" pitchFamily="18" charset="0"/>
                                <a:ea typeface="Cambria Math" panose="02040503050406030204" pitchFamily="18" charset="0"/>
                              </a:rPr>
                              <m:t>𝜓</m:t>
                            </m:r>
                          </m:e>
                        </m:d>
                      </m:e>
                      <m:sup>
                        <m:r>
                          <a:rPr lang="de-DE" sz="2800" b="0" i="1" smtClean="0">
                            <a:solidFill>
                              <a:schemeClr val="bg2"/>
                            </a:solidFill>
                            <a:latin typeface="Cambria Math" panose="02040503050406030204" pitchFamily="18" charset="0"/>
                          </a:rPr>
                          <m:t>2</m:t>
                        </m:r>
                      </m:sup>
                    </m:sSup>
                  </m:oMath>
                </a14:m>
                <a:r>
                  <a:rPr lang="de-DE" sz="2800" b="0" dirty="0"/>
                  <a:t>)</a:t>
                </a:r>
              </a:p>
              <a:p>
                <a:pPr marL="109728" indent="0">
                  <a:buNone/>
                  <a:defRPr/>
                </a:pPr>
                <a:r>
                  <a:rPr lang="de-DE" sz="2800" b="0" dirty="0"/>
                  <a:t>… </a:t>
                </a:r>
                <a:r>
                  <a:rPr lang="de-DE" sz="2800" dirty="0">
                    <a:solidFill>
                      <a:schemeClr val="bg2"/>
                    </a:solidFill>
                  </a:rPr>
                  <a:t>am Beispiel des Doppelspaltexperiments</a:t>
                </a:r>
                <a:r>
                  <a:rPr lang="de-DE" sz="2800" dirty="0"/>
                  <a:t> beschreiben, dass </a:t>
                </a:r>
                <a:r>
                  <a:rPr lang="de-DE" sz="2800" i="1" dirty="0"/>
                  <a:t>Quantenobjekte</a:t>
                </a:r>
                <a:r>
                  <a:rPr lang="de-DE" sz="2800" dirty="0"/>
                  <a:t> zwar stets Wellen- und Teilcheneigenschaften aufweisen, sich diese aber nicht unabhängig voneinander beobachten lassen. Sie können dies anhand der </a:t>
                </a:r>
                <a:r>
                  <a:rPr lang="de-DE" sz="2800" i="1" dirty="0"/>
                  <a:t>Interferenzfähigkeit</a:t>
                </a:r>
                <a:r>
                  <a:rPr lang="de-DE" sz="2800" dirty="0"/>
                  <a:t> und der </a:t>
                </a:r>
                <a:r>
                  <a:rPr lang="de-DE" sz="2800" i="1" dirty="0"/>
                  <a:t>Welcher-Weg-Information</a:t>
                </a:r>
                <a:r>
                  <a:rPr lang="de-DE" sz="2800" dirty="0"/>
                  <a:t> bei einzelnen </a:t>
                </a:r>
                <a:r>
                  <a:rPr lang="de-DE" sz="2800" i="1" dirty="0"/>
                  <a:t>Quantenobjekten</a:t>
                </a:r>
                <a:r>
                  <a:rPr lang="de-DE" sz="2800" dirty="0"/>
                  <a:t> erläutern (</a:t>
                </a:r>
                <a:r>
                  <a:rPr lang="de-DE" sz="2800" dirty="0">
                    <a:solidFill>
                      <a:schemeClr val="bg2"/>
                    </a:solidFill>
                  </a:rPr>
                  <a:t>Koinzidenzmethode, </a:t>
                </a:r>
                <a:r>
                  <a:rPr lang="de-DE" sz="2800" i="1" dirty="0">
                    <a:solidFill>
                      <a:schemeClr val="bg2"/>
                    </a:solidFill>
                  </a:rPr>
                  <a:t>Komplementarität</a:t>
                </a:r>
                <a:r>
                  <a:rPr lang="de-DE" sz="2800" dirty="0"/>
                  <a:t>, </a:t>
                </a:r>
                <a:r>
                  <a:rPr lang="de-DE" sz="2800" dirty="0" err="1">
                    <a:solidFill>
                      <a:schemeClr val="bg2"/>
                    </a:solidFill>
                  </a:rPr>
                  <a:t>Delayed</a:t>
                </a:r>
                <a:r>
                  <a:rPr lang="de-DE" sz="2800" dirty="0">
                    <a:solidFill>
                      <a:schemeClr val="bg2"/>
                    </a:solidFill>
                  </a:rPr>
                  <a:t>-Choice-Variante des Doppelspaltexperiments</a:t>
                </a:r>
                <a:r>
                  <a:rPr lang="de-DE" sz="2800" dirty="0"/>
                  <a:t>)</a:t>
                </a:r>
                <a:endParaRPr lang="de-DE" sz="2800" dirty="0">
                  <a:solidFill>
                    <a:schemeClr val="tx1"/>
                  </a:solidFill>
                </a:endParaRPr>
              </a:p>
            </p:txBody>
          </p:sp>
        </mc:Choice>
        <mc:Fallback xmlns="">
          <p:sp>
            <p:nvSpPr>
              <p:cNvPr id="2" name="Inhaltsplatzhalter 1"/>
              <p:cNvSpPr>
                <a:spLocks noGrp="1" noRot="1" noChangeAspect="1" noMove="1" noResize="1" noEditPoints="1" noAdjustHandles="1" noChangeArrowheads="1" noChangeShapeType="1" noTextEdit="1"/>
              </p:cNvSpPr>
              <p:nvPr>
                <p:ph idx="1"/>
              </p:nvPr>
            </p:nvSpPr>
            <p:spPr bwMode="auto">
              <a:blipFill>
                <a:blip r:embed="rId2"/>
                <a:stretch>
                  <a:fillRect l="-231" t="-2010"/>
                </a:stretch>
              </a:blipFill>
            </p:spPr>
            <p:txBody>
              <a:bodyPr/>
              <a:lstStyle/>
              <a:p>
                <a:r>
                  <a:rPr lang="de-DE">
                    <a:noFill/>
                  </a:rPr>
                  <a:t> </a:t>
                </a:r>
              </a:p>
            </p:txBody>
          </p:sp>
        </mc:Fallback>
      </mc:AlternateContent>
      <p:sp>
        <p:nvSpPr>
          <p:cNvPr id="3" name="Titel 2"/>
          <p:cNvSpPr>
            <a:spLocks noGrp="1"/>
          </p:cNvSpPr>
          <p:nvPr>
            <p:ph type="title"/>
          </p:nvPr>
        </p:nvSpPr>
        <p:spPr bwMode="auto"/>
        <p:txBody>
          <a:bodyPr/>
          <a:lstStyle/>
          <a:p>
            <a:pPr>
              <a:defRPr/>
            </a:pPr>
            <a:r>
              <a:rPr lang="de-DE" dirty="0"/>
              <a:t>Quantenphysik und Materie</a:t>
            </a:r>
          </a:p>
        </p:txBody>
      </p:sp>
    </p:spTree>
    <p:extLst>
      <p:ext uri="{BB962C8B-B14F-4D97-AF65-F5344CB8AC3E}">
        <p14:creationId xmlns:p14="http://schemas.microsoft.com/office/powerpoint/2010/main" val="10404838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Inhaltsplatzhalter 1"/>
          <p:cNvSpPr>
            <a:spLocks noGrp="1"/>
          </p:cNvSpPr>
          <p:nvPr>
            <p:ph idx="1"/>
          </p:nvPr>
        </p:nvSpPr>
        <p:spPr bwMode="auto"/>
        <p:txBody>
          <a:bodyPr>
            <a:normAutofit lnSpcReduction="10000"/>
          </a:bodyPr>
          <a:lstStyle/>
          <a:p>
            <a:pPr marL="109728" indent="0">
              <a:buNone/>
              <a:defRPr/>
            </a:pPr>
            <a:r>
              <a:rPr lang="de-DE" sz="2800" dirty="0"/>
              <a:t>… </a:t>
            </a:r>
            <a:r>
              <a:rPr lang="de-DE" sz="2800" dirty="0">
                <a:solidFill>
                  <a:schemeClr val="bg2"/>
                </a:solidFill>
              </a:rPr>
              <a:t>erläutern, dass messbare Eigenschaften von Objekten der klassischen Physik bereits vor der Messung real vorliegen und dass der Wert der Messung unabhängig davon ist, ob überhaupt gemessen wurde. Sie können beschreiben, dass diese Aussage für </a:t>
            </a:r>
            <a:r>
              <a:rPr lang="de-DE" sz="2800" i="1" dirty="0">
                <a:solidFill>
                  <a:schemeClr val="bg2"/>
                </a:solidFill>
              </a:rPr>
              <a:t>Quantenobjekte</a:t>
            </a:r>
            <a:r>
              <a:rPr lang="de-DE" sz="2800" dirty="0">
                <a:solidFill>
                  <a:schemeClr val="bg2"/>
                </a:solidFill>
              </a:rPr>
              <a:t> im Allgemeinen nicht gilt (Realität, zum Beispiel bei verschränkten Photonen)</a:t>
            </a:r>
          </a:p>
          <a:p>
            <a:pPr marL="109728" indent="0">
              <a:buNone/>
              <a:defRPr/>
            </a:pPr>
            <a:r>
              <a:rPr lang="de-DE" sz="2800" b="0" dirty="0"/>
              <a:t>… </a:t>
            </a:r>
            <a:r>
              <a:rPr lang="de-DE" sz="2800" b="0" dirty="0">
                <a:solidFill>
                  <a:schemeClr val="bg2"/>
                </a:solidFill>
              </a:rPr>
              <a:t>erläutern, dass räumlich getrennte Objekte eines zusammengesetzten Systems aus Objekten der Klassischen Physik alle ihre messbaren Eigenschaften unabhängig voneinander besitzen. Sie können beschreiben, dass diese Aussage für </a:t>
            </a:r>
            <a:r>
              <a:rPr lang="de-DE" sz="2800" b="0" i="1" dirty="0">
                <a:solidFill>
                  <a:schemeClr val="bg2"/>
                </a:solidFill>
              </a:rPr>
              <a:t>Quantenobjekte</a:t>
            </a:r>
            <a:r>
              <a:rPr lang="de-DE" sz="2800" b="0" dirty="0">
                <a:solidFill>
                  <a:schemeClr val="bg2"/>
                </a:solidFill>
              </a:rPr>
              <a:t> im Allgemeinen nicht gilt (Lokalität, zum Beispiel bei verschränkten Photonen)</a:t>
            </a:r>
            <a:endParaRPr lang="de-DE" sz="2800" dirty="0">
              <a:solidFill>
                <a:schemeClr val="tx1"/>
              </a:solidFill>
            </a:endParaRPr>
          </a:p>
        </p:txBody>
      </p:sp>
      <p:sp>
        <p:nvSpPr>
          <p:cNvPr id="3" name="Titel 2"/>
          <p:cNvSpPr>
            <a:spLocks noGrp="1"/>
          </p:cNvSpPr>
          <p:nvPr>
            <p:ph type="title"/>
          </p:nvPr>
        </p:nvSpPr>
        <p:spPr bwMode="auto"/>
        <p:txBody>
          <a:bodyPr/>
          <a:lstStyle/>
          <a:p>
            <a:pPr>
              <a:defRPr/>
            </a:pPr>
            <a:r>
              <a:rPr lang="de-DE" dirty="0"/>
              <a:t>Quantenphysik und Materie</a:t>
            </a:r>
          </a:p>
        </p:txBody>
      </p:sp>
    </p:spTree>
    <p:extLst>
      <p:ext uri="{BB962C8B-B14F-4D97-AF65-F5344CB8AC3E}">
        <p14:creationId xmlns:p14="http://schemas.microsoft.com/office/powerpoint/2010/main" val="25000378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mc:AlternateContent xmlns:mc="http://schemas.openxmlformats.org/markup-compatibility/2006" xmlns:a14="http://schemas.microsoft.com/office/drawing/2010/main">
        <mc:Choice Requires="a14">
          <p:sp>
            <p:nvSpPr>
              <p:cNvPr id="2" name="Inhaltsplatzhalter 1"/>
              <p:cNvSpPr>
                <a:spLocks noGrp="1"/>
              </p:cNvSpPr>
              <p:nvPr>
                <p:ph idx="1"/>
              </p:nvPr>
            </p:nvSpPr>
            <p:spPr bwMode="auto"/>
            <p:txBody>
              <a:bodyPr>
                <a:normAutofit fontScale="85000" lnSpcReduction="20000"/>
              </a:bodyPr>
              <a:lstStyle/>
              <a:p>
                <a:pPr marL="109728" indent="0">
                  <a:buNone/>
                  <a:defRPr/>
                </a:pPr>
                <a:r>
                  <a:rPr lang="de-DE" sz="2800" dirty="0"/>
                  <a:t>… </a:t>
                </a:r>
                <a:r>
                  <a:rPr lang="de-DE" sz="2800" dirty="0">
                    <a:solidFill>
                      <a:schemeClr val="bg2"/>
                    </a:solidFill>
                  </a:rPr>
                  <a:t>Linienspektren von </a:t>
                </a:r>
                <a:r>
                  <a:rPr lang="de-DE" sz="2800" i="1" dirty="0">
                    <a:solidFill>
                      <a:schemeClr val="bg2"/>
                    </a:solidFill>
                  </a:rPr>
                  <a:t>Atomen</a:t>
                </a:r>
                <a:r>
                  <a:rPr lang="de-DE" sz="2800" dirty="0">
                    <a:solidFill>
                      <a:schemeClr val="bg2"/>
                    </a:solidFill>
                  </a:rPr>
                  <a:t> als Übergänge zwischen diskreten Energieniveaus beschreiben und in einem Energieniveauschema veranschaulichen (</a:t>
                </a:r>
                <a:r>
                  <a:rPr lang="de-DE" sz="2800" i="1" dirty="0">
                    <a:solidFill>
                      <a:schemeClr val="bg2"/>
                    </a:solidFill>
                  </a:rPr>
                  <a:t>Absorption</a:t>
                </a:r>
                <a:r>
                  <a:rPr lang="de-DE" sz="2800" dirty="0">
                    <a:solidFill>
                      <a:schemeClr val="bg2"/>
                    </a:solidFill>
                  </a:rPr>
                  <a:t>, </a:t>
                </a:r>
                <a:r>
                  <a:rPr lang="de-DE" sz="2800" i="1" dirty="0">
                    <a:solidFill>
                      <a:schemeClr val="bg2"/>
                    </a:solidFill>
                  </a:rPr>
                  <a:t>Emission</a:t>
                </a:r>
                <a:r>
                  <a:rPr lang="de-DE" sz="2800" dirty="0">
                    <a:solidFill>
                      <a:schemeClr val="bg2"/>
                    </a:solidFill>
                  </a:rPr>
                  <a:t>, </a:t>
                </a:r>
                <a:r>
                  <a:rPr lang="de-DE" sz="2800" dirty="0" err="1">
                    <a:solidFill>
                      <a:schemeClr val="bg2"/>
                    </a:solidFill>
                  </a:rPr>
                  <a:t>Bohr‘sche</a:t>
                </a:r>
                <a:r>
                  <a:rPr lang="de-DE" sz="2800" dirty="0">
                    <a:solidFill>
                      <a:schemeClr val="bg2"/>
                    </a:solidFill>
                  </a:rPr>
                  <a:t> Frequenzbedingung </a:t>
                </a:r>
              </a:p>
              <a:p>
                <a:pPr marL="109728" indent="0">
                  <a:buNone/>
                  <a:defRPr/>
                </a:pPr>
                <a14:m>
                  <m:oMath xmlns:m="http://schemas.openxmlformats.org/officeDocument/2006/math">
                    <m:r>
                      <a:rPr lang="de-DE" sz="2800" b="0" i="1" smtClean="0">
                        <a:solidFill>
                          <a:schemeClr val="bg2"/>
                        </a:solidFill>
                        <a:latin typeface="Cambria Math" panose="02040503050406030204" pitchFamily="18" charset="0"/>
                      </a:rPr>
                      <m:t>𝑓</m:t>
                    </m:r>
                    <m:r>
                      <a:rPr lang="de-DE" sz="2800" b="0" i="1" smtClean="0">
                        <a:solidFill>
                          <a:schemeClr val="bg2"/>
                        </a:solidFill>
                        <a:latin typeface="Cambria Math" panose="02040503050406030204" pitchFamily="18" charset="0"/>
                      </a:rPr>
                      <m:t>=</m:t>
                    </m:r>
                    <m:f>
                      <m:fPr>
                        <m:ctrlPr>
                          <a:rPr lang="de-DE" sz="2800" b="0" i="1" smtClean="0">
                            <a:solidFill>
                              <a:schemeClr val="bg2"/>
                            </a:solidFill>
                            <a:latin typeface="Cambria Math" panose="02040503050406030204" pitchFamily="18" charset="0"/>
                          </a:rPr>
                        </m:ctrlPr>
                      </m:fPr>
                      <m:num>
                        <m:r>
                          <m:rPr>
                            <m:sty m:val="p"/>
                          </m:rPr>
                          <a:rPr lang="el-GR" sz="2800" b="0" i="1" smtClean="0">
                            <a:solidFill>
                              <a:schemeClr val="bg2"/>
                            </a:solidFill>
                            <a:latin typeface="Cambria Math" panose="02040503050406030204" pitchFamily="18" charset="0"/>
                            <a:ea typeface="Cambria Math" panose="02040503050406030204" pitchFamily="18" charset="0"/>
                          </a:rPr>
                          <m:t>Δ</m:t>
                        </m:r>
                        <m:r>
                          <a:rPr lang="de-DE" sz="2800" b="0" i="1" smtClean="0">
                            <a:solidFill>
                              <a:schemeClr val="bg2"/>
                            </a:solidFill>
                            <a:latin typeface="Cambria Math" panose="02040503050406030204" pitchFamily="18" charset="0"/>
                            <a:ea typeface="Cambria Math" panose="02040503050406030204" pitchFamily="18" charset="0"/>
                          </a:rPr>
                          <m:t>𝐸</m:t>
                        </m:r>
                      </m:num>
                      <m:den>
                        <m:r>
                          <a:rPr lang="de-DE" sz="2800" b="0" i="1" smtClean="0">
                            <a:solidFill>
                              <a:schemeClr val="bg2"/>
                            </a:solidFill>
                            <a:latin typeface="Cambria Math" panose="02040503050406030204" pitchFamily="18" charset="0"/>
                          </a:rPr>
                          <m:t>h</m:t>
                        </m:r>
                      </m:den>
                    </m:f>
                  </m:oMath>
                </a14:m>
                <a:r>
                  <a:rPr lang="de-DE" sz="2800" dirty="0">
                    <a:solidFill>
                      <a:schemeClr val="bg2"/>
                    </a:solidFill>
                  </a:rPr>
                  <a:t>, Energiewerte des Wasserstoffatoms </a:t>
                </a:r>
                <a14:m>
                  <m:oMath xmlns:m="http://schemas.openxmlformats.org/officeDocument/2006/math">
                    <m:sSub>
                      <m:sSubPr>
                        <m:ctrlPr>
                          <a:rPr lang="de-DE" sz="2800" i="1" smtClean="0">
                            <a:solidFill>
                              <a:schemeClr val="bg2"/>
                            </a:solidFill>
                            <a:latin typeface="Cambria Math" panose="02040503050406030204" pitchFamily="18" charset="0"/>
                          </a:rPr>
                        </m:ctrlPr>
                      </m:sSubPr>
                      <m:e>
                        <m:r>
                          <a:rPr lang="de-DE" sz="2800" b="0" i="1" smtClean="0">
                            <a:solidFill>
                              <a:schemeClr val="bg2"/>
                            </a:solidFill>
                            <a:latin typeface="Cambria Math" panose="02040503050406030204" pitchFamily="18" charset="0"/>
                          </a:rPr>
                          <m:t>𝐸</m:t>
                        </m:r>
                      </m:e>
                      <m:sub>
                        <m:r>
                          <a:rPr lang="de-DE" sz="2800" b="0" i="1" smtClean="0">
                            <a:solidFill>
                              <a:schemeClr val="bg2"/>
                            </a:solidFill>
                            <a:latin typeface="Cambria Math" panose="02040503050406030204" pitchFamily="18" charset="0"/>
                          </a:rPr>
                          <m:t>𝑛</m:t>
                        </m:r>
                      </m:sub>
                    </m:sSub>
                    <m:r>
                      <a:rPr lang="de-DE" sz="2800" b="0" i="1" smtClean="0">
                        <a:solidFill>
                          <a:schemeClr val="bg2"/>
                        </a:solidFill>
                        <a:latin typeface="Cambria Math" panose="02040503050406030204" pitchFamily="18" charset="0"/>
                      </a:rPr>
                      <m:t>=−</m:t>
                    </m:r>
                    <m:sSub>
                      <m:sSubPr>
                        <m:ctrlPr>
                          <a:rPr lang="de-DE" sz="2800" b="0" i="1" smtClean="0">
                            <a:solidFill>
                              <a:schemeClr val="bg2"/>
                            </a:solidFill>
                            <a:latin typeface="Cambria Math" panose="02040503050406030204" pitchFamily="18" charset="0"/>
                          </a:rPr>
                        </m:ctrlPr>
                      </m:sSubPr>
                      <m:e>
                        <m:r>
                          <a:rPr lang="de-DE" sz="2800" b="0" i="1" smtClean="0">
                            <a:solidFill>
                              <a:schemeClr val="bg2"/>
                            </a:solidFill>
                            <a:latin typeface="Cambria Math" panose="02040503050406030204" pitchFamily="18" charset="0"/>
                          </a:rPr>
                          <m:t>𝑅</m:t>
                        </m:r>
                      </m:e>
                      <m:sub>
                        <m:r>
                          <a:rPr lang="de-DE" sz="2800" b="0" i="1" smtClean="0">
                            <a:solidFill>
                              <a:schemeClr val="bg2"/>
                            </a:solidFill>
                            <a:latin typeface="Cambria Math" panose="02040503050406030204" pitchFamily="18" charset="0"/>
                            <a:ea typeface="Cambria Math" panose="02040503050406030204" pitchFamily="18" charset="0"/>
                          </a:rPr>
                          <m:t>∞</m:t>
                        </m:r>
                      </m:sub>
                    </m:sSub>
                    <m:r>
                      <a:rPr lang="de-DE" sz="2800" b="0" i="1" smtClean="0">
                        <a:solidFill>
                          <a:schemeClr val="bg2"/>
                        </a:solidFill>
                        <a:latin typeface="Cambria Math" panose="02040503050406030204" pitchFamily="18" charset="0"/>
                        <a:ea typeface="Cambria Math" panose="02040503050406030204" pitchFamily="18" charset="0"/>
                      </a:rPr>
                      <m:t>∙</m:t>
                    </m:r>
                    <m:r>
                      <a:rPr lang="de-DE" sz="2800" b="0" i="1" smtClean="0">
                        <a:solidFill>
                          <a:schemeClr val="bg2"/>
                        </a:solidFill>
                        <a:latin typeface="Cambria Math" panose="02040503050406030204" pitchFamily="18" charset="0"/>
                        <a:ea typeface="Cambria Math" panose="02040503050406030204" pitchFamily="18" charset="0"/>
                      </a:rPr>
                      <m:t>𝑐</m:t>
                    </m:r>
                    <m:r>
                      <a:rPr lang="de-DE" sz="2800" b="0" i="1" smtClean="0">
                        <a:solidFill>
                          <a:schemeClr val="bg2"/>
                        </a:solidFill>
                        <a:latin typeface="Cambria Math" panose="02040503050406030204" pitchFamily="18" charset="0"/>
                        <a:ea typeface="Cambria Math" panose="02040503050406030204" pitchFamily="18" charset="0"/>
                      </a:rPr>
                      <m:t>∙</m:t>
                    </m:r>
                    <m:r>
                      <a:rPr lang="de-DE" sz="2800" b="0" i="1" smtClean="0">
                        <a:solidFill>
                          <a:schemeClr val="bg2"/>
                        </a:solidFill>
                        <a:latin typeface="Cambria Math" panose="02040503050406030204" pitchFamily="18" charset="0"/>
                        <a:ea typeface="Cambria Math" panose="02040503050406030204" pitchFamily="18" charset="0"/>
                      </a:rPr>
                      <m:t>h</m:t>
                    </m:r>
                    <m:r>
                      <a:rPr lang="de-DE" sz="2800" b="0" i="1" smtClean="0">
                        <a:solidFill>
                          <a:schemeClr val="bg2"/>
                        </a:solidFill>
                        <a:latin typeface="Cambria Math" panose="02040503050406030204" pitchFamily="18" charset="0"/>
                        <a:ea typeface="Cambria Math" panose="02040503050406030204" pitchFamily="18" charset="0"/>
                      </a:rPr>
                      <m:t>∙</m:t>
                    </m:r>
                    <m:f>
                      <m:fPr>
                        <m:ctrlPr>
                          <a:rPr lang="de-DE" sz="2800" b="0" i="1" smtClean="0">
                            <a:solidFill>
                              <a:schemeClr val="bg2"/>
                            </a:solidFill>
                            <a:latin typeface="Cambria Math" panose="02040503050406030204" pitchFamily="18" charset="0"/>
                            <a:ea typeface="Cambria Math" panose="02040503050406030204" pitchFamily="18" charset="0"/>
                          </a:rPr>
                        </m:ctrlPr>
                      </m:fPr>
                      <m:num>
                        <m:r>
                          <a:rPr lang="de-DE" sz="2800" b="0" i="1" smtClean="0">
                            <a:solidFill>
                              <a:schemeClr val="bg2"/>
                            </a:solidFill>
                            <a:latin typeface="Cambria Math" panose="02040503050406030204" pitchFamily="18" charset="0"/>
                            <a:ea typeface="Cambria Math" panose="02040503050406030204" pitchFamily="18" charset="0"/>
                          </a:rPr>
                          <m:t>1</m:t>
                        </m:r>
                      </m:num>
                      <m:den>
                        <m:sSup>
                          <m:sSupPr>
                            <m:ctrlPr>
                              <a:rPr lang="de-DE" sz="2800" b="0" i="1" smtClean="0">
                                <a:solidFill>
                                  <a:schemeClr val="bg2"/>
                                </a:solidFill>
                                <a:latin typeface="Cambria Math" panose="02040503050406030204" pitchFamily="18" charset="0"/>
                                <a:ea typeface="Cambria Math" panose="02040503050406030204" pitchFamily="18" charset="0"/>
                              </a:rPr>
                            </m:ctrlPr>
                          </m:sSupPr>
                          <m:e>
                            <m:r>
                              <a:rPr lang="de-DE" sz="2800" b="0" i="1" smtClean="0">
                                <a:solidFill>
                                  <a:schemeClr val="bg2"/>
                                </a:solidFill>
                                <a:latin typeface="Cambria Math" panose="02040503050406030204" pitchFamily="18" charset="0"/>
                                <a:ea typeface="Cambria Math" panose="02040503050406030204" pitchFamily="18" charset="0"/>
                              </a:rPr>
                              <m:t>𝑛</m:t>
                            </m:r>
                          </m:e>
                          <m:sup>
                            <m:r>
                              <a:rPr lang="de-DE" sz="2800" b="0" i="1" smtClean="0">
                                <a:solidFill>
                                  <a:schemeClr val="bg2"/>
                                </a:solidFill>
                                <a:latin typeface="Cambria Math" panose="02040503050406030204" pitchFamily="18" charset="0"/>
                                <a:ea typeface="Cambria Math" panose="02040503050406030204" pitchFamily="18" charset="0"/>
                              </a:rPr>
                              <m:t>2</m:t>
                            </m:r>
                          </m:sup>
                        </m:sSup>
                      </m:den>
                    </m:f>
                  </m:oMath>
                </a14:m>
                <a:r>
                  <a:rPr lang="de-DE" sz="2800" dirty="0">
                    <a:solidFill>
                      <a:schemeClr val="bg2"/>
                    </a:solidFill>
                  </a:rPr>
                  <a:t>, Energiewerte Wasserstoffähnlicher </a:t>
                </a:r>
                <a:r>
                  <a:rPr lang="de-DE" sz="2800" i="1" dirty="0">
                    <a:solidFill>
                      <a:schemeClr val="bg2"/>
                    </a:solidFill>
                  </a:rPr>
                  <a:t>Atome</a:t>
                </a:r>
                <a:r>
                  <a:rPr lang="de-DE" sz="2800" dirty="0">
                    <a:solidFill>
                      <a:schemeClr val="bg2"/>
                    </a:solidFill>
                  </a:rPr>
                  <a:t>)</a:t>
                </a:r>
              </a:p>
              <a:p>
                <a:pPr marL="109728" indent="0">
                  <a:buNone/>
                  <a:defRPr/>
                </a:pPr>
                <a:r>
                  <a:rPr lang="de-DE" sz="2800" dirty="0"/>
                  <a:t>… </a:t>
                </a:r>
                <a:r>
                  <a:rPr lang="de-DE" sz="2800" dirty="0">
                    <a:solidFill>
                      <a:schemeClr val="bg2"/>
                    </a:solidFill>
                  </a:rPr>
                  <a:t>können die Entstehung des Röntgenspektrums erklären (</a:t>
                </a:r>
                <a:r>
                  <a:rPr lang="de-DE" sz="2800" i="1" dirty="0">
                    <a:solidFill>
                      <a:schemeClr val="bg2"/>
                    </a:solidFill>
                  </a:rPr>
                  <a:t>charakteristische  Röntgenstrahlung</a:t>
                </a:r>
                <a:r>
                  <a:rPr lang="de-DE" sz="2800" dirty="0">
                    <a:solidFill>
                      <a:schemeClr val="bg2"/>
                    </a:solidFill>
                  </a:rPr>
                  <a:t>, </a:t>
                </a:r>
                <a:r>
                  <a:rPr lang="de-DE" sz="2800" i="1" dirty="0">
                    <a:solidFill>
                      <a:schemeClr val="bg2"/>
                    </a:solidFill>
                  </a:rPr>
                  <a:t>Bremsstrahlung</a:t>
                </a:r>
                <a:r>
                  <a:rPr lang="de-DE" sz="2800" dirty="0">
                    <a:solidFill>
                      <a:schemeClr val="bg2"/>
                    </a:solidFill>
                  </a:rPr>
                  <a:t>, kurzwellige Grenze des Röntgenspektrums)</a:t>
                </a:r>
              </a:p>
              <a:p>
                <a:pPr marL="109728" indent="0">
                  <a:buNone/>
                  <a:defRPr/>
                </a:pPr>
                <a:r>
                  <a:rPr lang="de-DE" sz="2800" b="0" dirty="0"/>
                  <a:t>… </a:t>
                </a:r>
                <a:r>
                  <a:rPr lang="de-DE" sz="2800" b="0" dirty="0">
                    <a:solidFill>
                      <a:schemeClr val="bg2"/>
                    </a:solidFill>
                  </a:rPr>
                  <a:t>können die Energiewerte eines Elektrons im eindimensionalen </a:t>
                </a:r>
                <a:r>
                  <a:rPr lang="de-DE" sz="2800" b="0" i="1" dirty="0">
                    <a:solidFill>
                      <a:schemeClr val="bg2"/>
                    </a:solidFill>
                  </a:rPr>
                  <a:t>Potentialtopf</a:t>
                </a:r>
                <a:r>
                  <a:rPr lang="de-DE" sz="2800" b="0" dirty="0">
                    <a:solidFill>
                      <a:schemeClr val="bg2"/>
                    </a:solidFill>
                  </a:rPr>
                  <a:t> mit unendliche hohen Wänden berechnen sowie die Grenzen dieses Modells zur Beschreibung von Energieniveaus in </a:t>
                </a:r>
                <a:r>
                  <a:rPr lang="de-DE" sz="2800" b="0" i="1" dirty="0">
                    <a:solidFill>
                      <a:schemeClr val="bg2"/>
                    </a:solidFill>
                  </a:rPr>
                  <a:t>Atomen</a:t>
                </a:r>
                <a:r>
                  <a:rPr lang="de-DE" sz="2800" b="0" dirty="0">
                    <a:solidFill>
                      <a:schemeClr val="bg2"/>
                    </a:solidFill>
                  </a:rPr>
                  <a:t> beziehungsweise Molekülen erläutern</a:t>
                </a:r>
              </a:p>
              <a:p>
                <a:pPr marL="109728" indent="0">
                  <a:buNone/>
                  <a:defRPr/>
                </a:pPr>
                <a:r>
                  <a:rPr lang="de-DE" sz="2800" dirty="0"/>
                  <a:t>…</a:t>
                </a:r>
                <a:r>
                  <a:rPr lang="de-DE" sz="2800" dirty="0">
                    <a:solidFill>
                      <a:schemeClr val="bg2"/>
                    </a:solidFill>
                  </a:rPr>
                  <a:t> können unterschiedliche atomare Modellvorstellungen (</a:t>
                </a:r>
                <a:r>
                  <a:rPr lang="de-DE" sz="2800" dirty="0" err="1">
                    <a:solidFill>
                      <a:schemeClr val="bg2"/>
                    </a:solidFill>
                  </a:rPr>
                  <a:t>Rutherford‘sches</a:t>
                </a:r>
                <a:r>
                  <a:rPr lang="de-DE" sz="2800" dirty="0">
                    <a:solidFill>
                      <a:schemeClr val="bg2"/>
                    </a:solidFill>
                  </a:rPr>
                  <a:t> Atommodell, Orbitale des Wasserstoffatoms) und Mehrelektronensysteme (Pauli-Prinzip) im Überblick beschreiben</a:t>
                </a:r>
                <a:endParaRPr lang="de-DE" sz="2800" dirty="0">
                  <a:solidFill>
                    <a:schemeClr val="tx1"/>
                  </a:solidFill>
                </a:endParaRPr>
              </a:p>
            </p:txBody>
          </p:sp>
        </mc:Choice>
        <mc:Fallback xmlns="">
          <p:sp>
            <p:nvSpPr>
              <p:cNvPr id="2" name="Inhaltsplatzhalter 1"/>
              <p:cNvSpPr>
                <a:spLocks noGrp="1" noRot="1" noChangeAspect="1" noMove="1" noResize="1" noEditPoints="1" noAdjustHandles="1" noChangeArrowheads="1" noChangeShapeType="1" noTextEdit="1"/>
              </p:cNvSpPr>
              <p:nvPr>
                <p:ph idx="1"/>
              </p:nvPr>
            </p:nvSpPr>
            <p:spPr bwMode="auto">
              <a:blipFill>
                <a:blip r:embed="rId2"/>
                <a:stretch>
                  <a:fillRect t="-2010" r="-809"/>
                </a:stretch>
              </a:blipFill>
            </p:spPr>
            <p:txBody>
              <a:bodyPr/>
              <a:lstStyle/>
              <a:p>
                <a:r>
                  <a:rPr lang="de-DE">
                    <a:noFill/>
                  </a:rPr>
                  <a:t> </a:t>
                </a:r>
              </a:p>
            </p:txBody>
          </p:sp>
        </mc:Fallback>
      </mc:AlternateContent>
      <p:sp>
        <p:nvSpPr>
          <p:cNvPr id="3" name="Titel 2"/>
          <p:cNvSpPr>
            <a:spLocks noGrp="1"/>
          </p:cNvSpPr>
          <p:nvPr>
            <p:ph type="title"/>
          </p:nvPr>
        </p:nvSpPr>
        <p:spPr bwMode="auto"/>
        <p:txBody>
          <a:bodyPr/>
          <a:lstStyle/>
          <a:p>
            <a:pPr>
              <a:defRPr/>
            </a:pPr>
            <a:r>
              <a:rPr lang="de-DE" dirty="0"/>
              <a:t>Quantenphysik und Materie</a:t>
            </a:r>
          </a:p>
        </p:txBody>
      </p:sp>
    </p:spTree>
    <p:extLst>
      <p:ext uri="{BB962C8B-B14F-4D97-AF65-F5344CB8AC3E}">
        <p14:creationId xmlns:p14="http://schemas.microsoft.com/office/powerpoint/2010/main" val="24581015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Inhaltsplatzhalter 1"/>
          <p:cNvSpPr>
            <a:spLocks noGrp="1"/>
          </p:cNvSpPr>
          <p:nvPr>
            <p:ph idx="1"/>
          </p:nvPr>
        </p:nvSpPr>
        <p:spPr bwMode="auto"/>
        <p:txBody>
          <a:bodyPr>
            <a:normAutofit lnSpcReduction="10000"/>
          </a:bodyPr>
          <a:lstStyle/>
          <a:p>
            <a:pPr>
              <a:defRPr/>
            </a:pPr>
            <a:r>
              <a:rPr lang="de-DE" dirty="0"/>
              <a:t>Erkenntnisgewinnung</a:t>
            </a:r>
          </a:p>
          <a:p>
            <a:pPr marL="411480" lvl="1" indent="0">
              <a:buNone/>
              <a:defRPr/>
            </a:pPr>
            <a:r>
              <a:rPr lang="de-DE" dirty="0"/>
              <a:t>… mathematische Zusammenhänge zwischen physikalischen Größen herstellen und überprüfen </a:t>
            </a:r>
            <a:r>
              <a:rPr lang="de-DE" dirty="0">
                <a:solidFill>
                  <a:schemeClr val="bg2"/>
                </a:solidFill>
              </a:rPr>
              <a:t>(auch mithilfe digitaler Werkzeuge)</a:t>
            </a:r>
          </a:p>
          <a:p>
            <a:pPr>
              <a:spcBef>
                <a:spcPts val="1200"/>
              </a:spcBef>
              <a:defRPr/>
            </a:pPr>
            <a:r>
              <a:rPr lang="de-DE" dirty="0"/>
              <a:t>Kommunikation</a:t>
            </a:r>
          </a:p>
          <a:p>
            <a:pPr marL="411480" lvl="1" indent="0">
              <a:buNone/>
              <a:defRPr/>
            </a:pPr>
            <a:r>
              <a:rPr lang="de-DE" dirty="0"/>
              <a:t>… funktionale Zusammenhänge zwischen physikalischen Größen verbal beschreiben (</a:t>
            </a:r>
            <a:r>
              <a:rPr lang="de-DE" strike="sngStrike" dirty="0">
                <a:solidFill>
                  <a:schemeClr val="bg2"/>
                </a:solidFill>
              </a:rPr>
              <a:t>zum Beispiel</a:t>
            </a:r>
            <a:r>
              <a:rPr lang="de-DE" dirty="0">
                <a:solidFill>
                  <a:schemeClr val="bg2"/>
                </a:solidFill>
              </a:rPr>
              <a:t> </a:t>
            </a:r>
            <a:r>
              <a:rPr lang="de-DE" dirty="0"/>
              <a:t>„je- desto“- Aussagen) und physikalische Formeln erläutern (</a:t>
            </a:r>
            <a:r>
              <a:rPr lang="de-DE" strike="sngStrike" dirty="0">
                <a:solidFill>
                  <a:schemeClr val="bg2"/>
                </a:solidFill>
              </a:rPr>
              <a:t>zum Beispiel</a:t>
            </a:r>
            <a:r>
              <a:rPr lang="de-DE" dirty="0">
                <a:solidFill>
                  <a:schemeClr val="bg2"/>
                </a:solidFill>
              </a:rPr>
              <a:t> </a:t>
            </a:r>
            <a:r>
              <a:rPr lang="de-DE" dirty="0"/>
              <a:t>Ursache- Wirkungs- Aussagen, unbekannte Formeln)</a:t>
            </a:r>
          </a:p>
          <a:p>
            <a:pPr marL="411480" lvl="1" indent="0">
              <a:buNone/>
              <a:defRPr/>
            </a:pPr>
            <a:r>
              <a:rPr lang="de-DE" dirty="0"/>
              <a:t>… physikalische Experimente, Ergebnisse und Erkenntnisse – auch mithilfe digitaler Medien – dokumentieren (</a:t>
            </a:r>
            <a:r>
              <a:rPr lang="de-DE" strike="sngStrike" dirty="0">
                <a:solidFill>
                  <a:schemeClr val="bg2"/>
                </a:solidFill>
              </a:rPr>
              <a:t>zum Beispiel</a:t>
            </a:r>
            <a:r>
              <a:rPr lang="de-DE" dirty="0">
                <a:solidFill>
                  <a:schemeClr val="bg2"/>
                </a:solidFill>
              </a:rPr>
              <a:t> </a:t>
            </a:r>
            <a:r>
              <a:rPr lang="de-DE" dirty="0"/>
              <a:t>Skizzen, Beschreibungen, Tabellen, Diagramme und Formeln)</a:t>
            </a:r>
          </a:p>
          <a:p>
            <a:pPr marL="411480" lvl="1" indent="0">
              <a:buNone/>
              <a:defRPr/>
            </a:pPr>
            <a:r>
              <a:rPr lang="de-DE" dirty="0"/>
              <a:t>… Sachinformationen und Messdaten aus einer Darstellungsform entnehmen und in andere Darstellungsformen überführen (</a:t>
            </a:r>
            <a:r>
              <a:rPr lang="de-DE" strike="sngStrike" dirty="0">
                <a:solidFill>
                  <a:schemeClr val="bg2"/>
                </a:solidFill>
              </a:rPr>
              <a:t>zum Beispiel </a:t>
            </a:r>
            <a:r>
              <a:rPr lang="de-DE" dirty="0"/>
              <a:t>Tabelle, Diagramm, Text, Formel)</a:t>
            </a:r>
          </a:p>
        </p:txBody>
      </p:sp>
      <p:sp>
        <p:nvSpPr>
          <p:cNvPr id="3" name="Titel 2"/>
          <p:cNvSpPr>
            <a:spLocks noGrp="1"/>
          </p:cNvSpPr>
          <p:nvPr>
            <p:ph type="title"/>
          </p:nvPr>
        </p:nvSpPr>
        <p:spPr bwMode="auto"/>
        <p:txBody>
          <a:bodyPr/>
          <a:lstStyle/>
          <a:p>
            <a:pPr>
              <a:defRPr/>
            </a:pPr>
            <a:r>
              <a:rPr lang="de-DE" dirty="0"/>
              <a:t>Prozessbezogene Kompetenzen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Inhaltsplatzhalter 1"/>
          <p:cNvSpPr>
            <a:spLocks noGrp="1"/>
          </p:cNvSpPr>
          <p:nvPr>
            <p:ph idx="1"/>
          </p:nvPr>
        </p:nvSpPr>
        <p:spPr bwMode="auto"/>
        <p:txBody>
          <a:bodyPr>
            <a:normAutofit/>
          </a:bodyPr>
          <a:lstStyle/>
          <a:p>
            <a:pPr>
              <a:defRPr/>
            </a:pPr>
            <a:r>
              <a:rPr lang="de-DE" sz="2800" dirty="0"/>
              <a:t>Bewertung</a:t>
            </a:r>
          </a:p>
          <a:p>
            <a:pPr marL="411480" lvl="1" indent="0">
              <a:buNone/>
              <a:defRPr/>
            </a:pPr>
            <a:r>
              <a:rPr lang="de-DE" sz="2800" dirty="0"/>
              <a:t>Beachte: In den bundesweiten Standards wird zwischen innerfachlichem </a:t>
            </a:r>
            <a:r>
              <a:rPr lang="de-DE" sz="2800" i="1" dirty="0"/>
              <a:t>Beurteilen</a:t>
            </a:r>
            <a:r>
              <a:rPr lang="de-DE" sz="2800" dirty="0"/>
              <a:t> (Sachkompetenz) und außerfachlichem </a:t>
            </a:r>
            <a:r>
              <a:rPr lang="de-DE" sz="2800" i="1" dirty="0"/>
              <a:t>Bewerten </a:t>
            </a:r>
            <a:r>
              <a:rPr lang="de-DE" sz="2800" dirty="0"/>
              <a:t>(Bewertungskompetenz) unterschieden.</a:t>
            </a:r>
          </a:p>
          <a:p>
            <a:pPr marL="411480" lvl="1" indent="0">
              <a:spcBef>
                <a:spcPts val="900"/>
              </a:spcBef>
              <a:buNone/>
              <a:defRPr/>
            </a:pPr>
            <a:r>
              <a:rPr lang="de-DE" sz="2800" dirty="0"/>
              <a:t>Beide Aspekte sind bereits in den prozessbezogenen Kompetenzen des Bereichs Bewertung des Bildungsplans 2016 berücksichtigt. Daher wurden hier keine Änderungen vorgenommen.</a:t>
            </a:r>
          </a:p>
        </p:txBody>
      </p:sp>
      <p:sp>
        <p:nvSpPr>
          <p:cNvPr id="3" name="Titel 2"/>
          <p:cNvSpPr>
            <a:spLocks noGrp="1"/>
          </p:cNvSpPr>
          <p:nvPr>
            <p:ph type="title"/>
          </p:nvPr>
        </p:nvSpPr>
        <p:spPr bwMode="auto"/>
        <p:txBody>
          <a:bodyPr/>
          <a:lstStyle/>
          <a:p>
            <a:pPr>
              <a:defRPr/>
            </a:pPr>
            <a:r>
              <a:rPr lang="de-DE" dirty="0"/>
              <a:t>Prozessbezogene Kompetenzen </a:t>
            </a:r>
          </a:p>
        </p:txBody>
      </p:sp>
    </p:spTree>
    <p:extLst>
      <p:ext uri="{BB962C8B-B14F-4D97-AF65-F5344CB8AC3E}">
        <p14:creationId xmlns:p14="http://schemas.microsoft.com/office/powerpoint/2010/main" val="16180940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mc:AlternateContent xmlns:mc="http://schemas.openxmlformats.org/markup-compatibility/2006" xmlns:a14="http://schemas.microsoft.com/office/drawing/2010/main">
        <mc:Choice Requires="a14">
          <p:sp>
            <p:nvSpPr>
              <p:cNvPr id="2" name="Inhaltsplatzhalter 1"/>
              <p:cNvSpPr>
                <a:spLocks noGrp="1"/>
              </p:cNvSpPr>
              <p:nvPr>
                <p:ph idx="1"/>
              </p:nvPr>
            </p:nvSpPr>
            <p:spPr bwMode="auto"/>
            <p:txBody>
              <a:bodyPr>
                <a:normAutofit fontScale="85000" lnSpcReduction="10000"/>
              </a:bodyPr>
              <a:lstStyle/>
              <a:p>
                <a:pPr marL="109728" indent="0">
                  <a:buNone/>
                  <a:defRPr/>
                </a:pPr>
                <a:r>
                  <a:rPr lang="de-DE" sz="2800" dirty="0"/>
                  <a:t>… die Kraftwirkungen zwischen elektrisch geladenen Körpern beschreiben (Abstoßung, Anziehung, </a:t>
                </a:r>
                <a:r>
                  <a:rPr lang="de-DE" sz="2800" dirty="0">
                    <a:solidFill>
                      <a:schemeClr val="bg2"/>
                    </a:solidFill>
                  </a:rPr>
                  <a:t>Coulomb‘sches Gesetz, </a:t>
                </a:r>
                <a14:m>
                  <m:oMath xmlns:m="http://schemas.openxmlformats.org/officeDocument/2006/math">
                    <m:r>
                      <a:rPr lang="de-DE" sz="2800" b="0" i="1" smtClean="0">
                        <a:solidFill>
                          <a:schemeClr val="bg2"/>
                        </a:solidFill>
                        <a:latin typeface="Cambria Math" panose="02040503050406030204" pitchFamily="18" charset="0"/>
                      </a:rPr>
                      <m:t>𝐹</m:t>
                    </m:r>
                    <m:r>
                      <a:rPr lang="de-DE" sz="2800" b="0" i="1" smtClean="0">
                        <a:solidFill>
                          <a:schemeClr val="bg2"/>
                        </a:solidFill>
                        <a:latin typeface="Cambria Math" panose="02040503050406030204" pitchFamily="18" charset="0"/>
                      </a:rPr>
                      <m:t>=</m:t>
                    </m:r>
                    <m:f>
                      <m:fPr>
                        <m:ctrlPr>
                          <a:rPr lang="de-DE" sz="2800" b="0" i="1" smtClean="0">
                            <a:solidFill>
                              <a:schemeClr val="bg2"/>
                            </a:solidFill>
                            <a:latin typeface="Cambria Math" panose="02040503050406030204" pitchFamily="18" charset="0"/>
                          </a:rPr>
                        </m:ctrlPr>
                      </m:fPr>
                      <m:num>
                        <m:r>
                          <a:rPr lang="de-DE" sz="2800" b="0" i="1" smtClean="0">
                            <a:solidFill>
                              <a:schemeClr val="bg2"/>
                            </a:solidFill>
                            <a:latin typeface="Cambria Math" panose="02040503050406030204" pitchFamily="18" charset="0"/>
                          </a:rPr>
                          <m:t>1</m:t>
                        </m:r>
                      </m:num>
                      <m:den>
                        <m:r>
                          <a:rPr lang="de-DE" sz="2800" b="0" i="1" smtClean="0">
                            <a:solidFill>
                              <a:schemeClr val="bg2"/>
                            </a:solidFill>
                            <a:latin typeface="Cambria Math" panose="02040503050406030204" pitchFamily="18" charset="0"/>
                          </a:rPr>
                          <m:t>4</m:t>
                        </m:r>
                        <m:r>
                          <a:rPr lang="de-DE" sz="2800" b="0" i="1" smtClean="0">
                            <a:solidFill>
                              <a:schemeClr val="bg2"/>
                            </a:solidFill>
                            <a:latin typeface="Cambria Math" panose="02040503050406030204" pitchFamily="18" charset="0"/>
                            <a:ea typeface="Cambria Math" panose="02040503050406030204" pitchFamily="18" charset="0"/>
                          </a:rPr>
                          <m:t>𝜋</m:t>
                        </m:r>
                        <m:sSub>
                          <m:sSubPr>
                            <m:ctrlPr>
                              <a:rPr lang="de-DE" sz="2800" b="0" i="1" smtClean="0">
                                <a:solidFill>
                                  <a:schemeClr val="bg2"/>
                                </a:solidFill>
                                <a:latin typeface="Cambria Math" panose="02040503050406030204" pitchFamily="18" charset="0"/>
                                <a:ea typeface="Cambria Math" panose="02040503050406030204" pitchFamily="18" charset="0"/>
                              </a:rPr>
                            </m:ctrlPr>
                          </m:sSubPr>
                          <m:e>
                            <m:r>
                              <a:rPr lang="de-DE" sz="2800" b="0" i="1" smtClean="0">
                                <a:solidFill>
                                  <a:schemeClr val="bg2"/>
                                </a:solidFill>
                                <a:latin typeface="Cambria Math" panose="02040503050406030204" pitchFamily="18" charset="0"/>
                                <a:ea typeface="Cambria Math" panose="02040503050406030204" pitchFamily="18" charset="0"/>
                              </a:rPr>
                              <m:t>𝜀</m:t>
                            </m:r>
                          </m:e>
                          <m:sub>
                            <m:r>
                              <a:rPr lang="de-DE" sz="2800" b="0" i="1" smtClean="0">
                                <a:solidFill>
                                  <a:schemeClr val="bg2"/>
                                </a:solidFill>
                                <a:latin typeface="Cambria Math" panose="02040503050406030204" pitchFamily="18" charset="0"/>
                                <a:ea typeface="Cambria Math" panose="02040503050406030204" pitchFamily="18" charset="0"/>
                              </a:rPr>
                              <m:t>0</m:t>
                            </m:r>
                          </m:sub>
                        </m:sSub>
                      </m:den>
                    </m:f>
                    <m:f>
                      <m:fPr>
                        <m:ctrlPr>
                          <a:rPr lang="de-DE" sz="2800" b="0" i="1" smtClean="0">
                            <a:solidFill>
                              <a:schemeClr val="bg2"/>
                            </a:solidFill>
                            <a:latin typeface="Cambria Math" panose="02040503050406030204" pitchFamily="18" charset="0"/>
                          </a:rPr>
                        </m:ctrlPr>
                      </m:fPr>
                      <m:num>
                        <m:sSub>
                          <m:sSubPr>
                            <m:ctrlPr>
                              <a:rPr lang="de-DE" sz="2800" b="0" i="1" smtClean="0">
                                <a:solidFill>
                                  <a:schemeClr val="bg2"/>
                                </a:solidFill>
                                <a:latin typeface="Cambria Math" panose="02040503050406030204" pitchFamily="18" charset="0"/>
                              </a:rPr>
                            </m:ctrlPr>
                          </m:sSubPr>
                          <m:e>
                            <m:r>
                              <a:rPr lang="de-DE" sz="2800" b="0" i="1" smtClean="0">
                                <a:solidFill>
                                  <a:schemeClr val="bg2"/>
                                </a:solidFill>
                                <a:latin typeface="Cambria Math" panose="02040503050406030204" pitchFamily="18" charset="0"/>
                              </a:rPr>
                              <m:t>𝑄</m:t>
                            </m:r>
                          </m:e>
                          <m:sub>
                            <m:r>
                              <a:rPr lang="de-DE" sz="2800" b="0" i="1" smtClean="0">
                                <a:solidFill>
                                  <a:schemeClr val="bg2"/>
                                </a:solidFill>
                                <a:latin typeface="Cambria Math" panose="02040503050406030204" pitchFamily="18" charset="0"/>
                              </a:rPr>
                              <m:t>1</m:t>
                            </m:r>
                          </m:sub>
                        </m:sSub>
                        <m:r>
                          <a:rPr lang="de-DE" sz="2800" b="0" i="1" smtClean="0">
                            <a:solidFill>
                              <a:schemeClr val="bg2"/>
                            </a:solidFill>
                            <a:latin typeface="Cambria Math" panose="02040503050406030204" pitchFamily="18" charset="0"/>
                            <a:ea typeface="Cambria Math" panose="02040503050406030204" pitchFamily="18" charset="0"/>
                          </a:rPr>
                          <m:t>∙</m:t>
                        </m:r>
                        <m:sSub>
                          <m:sSubPr>
                            <m:ctrlPr>
                              <a:rPr lang="de-DE" sz="2800" b="0" i="1" smtClean="0">
                                <a:solidFill>
                                  <a:schemeClr val="bg2"/>
                                </a:solidFill>
                                <a:latin typeface="Cambria Math" panose="02040503050406030204" pitchFamily="18" charset="0"/>
                              </a:rPr>
                            </m:ctrlPr>
                          </m:sSubPr>
                          <m:e>
                            <m:r>
                              <a:rPr lang="de-DE" sz="2800" b="0" i="1" smtClean="0">
                                <a:solidFill>
                                  <a:schemeClr val="bg2"/>
                                </a:solidFill>
                                <a:latin typeface="Cambria Math" panose="02040503050406030204" pitchFamily="18" charset="0"/>
                              </a:rPr>
                              <m:t>𝑄</m:t>
                            </m:r>
                          </m:e>
                          <m:sub>
                            <m:r>
                              <a:rPr lang="de-DE" sz="2800" b="0" i="1" smtClean="0">
                                <a:solidFill>
                                  <a:schemeClr val="bg2"/>
                                </a:solidFill>
                                <a:latin typeface="Cambria Math" panose="02040503050406030204" pitchFamily="18" charset="0"/>
                              </a:rPr>
                              <m:t>2</m:t>
                            </m:r>
                          </m:sub>
                        </m:sSub>
                      </m:num>
                      <m:den>
                        <m:sSup>
                          <m:sSupPr>
                            <m:ctrlPr>
                              <a:rPr lang="de-DE" sz="2800" b="0" i="1" smtClean="0">
                                <a:solidFill>
                                  <a:schemeClr val="bg2"/>
                                </a:solidFill>
                                <a:latin typeface="Cambria Math" panose="02040503050406030204" pitchFamily="18" charset="0"/>
                              </a:rPr>
                            </m:ctrlPr>
                          </m:sSupPr>
                          <m:e>
                            <m:r>
                              <a:rPr lang="de-DE" sz="2800" b="0" i="1" smtClean="0">
                                <a:solidFill>
                                  <a:schemeClr val="bg2"/>
                                </a:solidFill>
                                <a:latin typeface="Cambria Math" panose="02040503050406030204" pitchFamily="18" charset="0"/>
                              </a:rPr>
                              <m:t>𝑟</m:t>
                            </m:r>
                          </m:e>
                          <m:sup>
                            <m:r>
                              <a:rPr lang="de-DE" sz="2800" b="0" i="1" smtClean="0">
                                <a:solidFill>
                                  <a:schemeClr val="bg2"/>
                                </a:solidFill>
                                <a:latin typeface="Cambria Math" panose="02040503050406030204" pitchFamily="18" charset="0"/>
                              </a:rPr>
                              <m:t>2</m:t>
                            </m:r>
                          </m:sup>
                        </m:sSup>
                      </m:den>
                    </m:f>
                  </m:oMath>
                </a14:m>
                <a:r>
                  <a:rPr lang="de-DE" sz="2800" dirty="0"/>
                  <a:t> )</a:t>
                </a:r>
              </a:p>
              <a:p>
                <a:pPr marL="109728" indent="0">
                  <a:buNone/>
                  <a:defRPr/>
                </a:pPr>
                <a:r>
                  <a:rPr lang="de-DE" sz="2800" dirty="0"/>
                  <a:t>…die Struktur </a:t>
                </a:r>
                <a:r>
                  <a:rPr lang="de-DE" sz="2800" i="1" dirty="0"/>
                  <a:t>elektrischer Felder </a:t>
                </a:r>
                <a:r>
                  <a:rPr lang="de-DE" sz="2800" dirty="0"/>
                  <a:t>beschreiben (</a:t>
                </a:r>
                <a:r>
                  <a:rPr lang="de-DE" sz="2800" dirty="0">
                    <a:solidFill>
                      <a:schemeClr val="bg2"/>
                    </a:solidFill>
                  </a:rPr>
                  <a:t>Feldbegriff</a:t>
                </a:r>
                <a:r>
                  <a:rPr lang="de-DE" sz="2800" dirty="0"/>
                  <a:t>, </a:t>
                </a:r>
                <a:r>
                  <a:rPr lang="de-DE" sz="2800" i="1" dirty="0"/>
                  <a:t>Feldlinien</a:t>
                </a:r>
                <a:r>
                  <a:rPr lang="de-DE" sz="2800" dirty="0"/>
                  <a:t>, </a:t>
                </a:r>
                <a:r>
                  <a:rPr lang="de-DE" sz="2800" i="1" dirty="0"/>
                  <a:t>homogenes Feld</a:t>
                </a:r>
                <a:r>
                  <a:rPr lang="de-DE" sz="2800" dirty="0"/>
                  <a:t>, </a:t>
                </a:r>
                <a:r>
                  <a:rPr lang="de-DE" sz="2800" dirty="0">
                    <a:solidFill>
                      <a:schemeClr val="bg2"/>
                    </a:solidFill>
                  </a:rPr>
                  <a:t>radiales</a:t>
                </a:r>
                <a:r>
                  <a:rPr lang="de-DE" sz="2800" dirty="0"/>
                  <a:t> Feld einer Punktladung, Feld eines Dipols, Quelle und Senke, </a:t>
                </a:r>
                <a:r>
                  <a:rPr lang="de-DE" sz="2800" dirty="0">
                    <a:solidFill>
                      <a:schemeClr val="bg2"/>
                    </a:solidFill>
                  </a:rPr>
                  <a:t>Superposition von </a:t>
                </a:r>
                <a:r>
                  <a:rPr lang="de-DE" sz="2800" i="1" dirty="0">
                    <a:solidFill>
                      <a:schemeClr val="bg2"/>
                    </a:solidFill>
                  </a:rPr>
                  <a:t>elektrischen Feldern</a:t>
                </a:r>
                <a:r>
                  <a:rPr lang="de-DE" sz="2800" dirty="0"/>
                  <a:t>)</a:t>
                </a:r>
              </a:p>
              <a:p>
                <a:pPr marL="109728" indent="0">
                  <a:buNone/>
                  <a:defRPr/>
                </a:pPr>
                <a:r>
                  <a:rPr lang="de-DE" sz="2800" dirty="0"/>
                  <a:t>…</a:t>
                </a:r>
                <a:r>
                  <a:rPr lang="de-DE" sz="2800" dirty="0">
                    <a:solidFill>
                      <a:schemeClr val="bg2"/>
                    </a:solidFill>
                  </a:rPr>
                  <a:t>das Verhalten von Materie im </a:t>
                </a:r>
                <a:r>
                  <a:rPr lang="de-DE" sz="2800" i="1" dirty="0">
                    <a:solidFill>
                      <a:schemeClr val="bg2"/>
                    </a:solidFill>
                  </a:rPr>
                  <a:t>elektrischen Feld</a:t>
                </a:r>
                <a:r>
                  <a:rPr lang="de-DE" sz="2800" dirty="0">
                    <a:solidFill>
                      <a:schemeClr val="bg2"/>
                    </a:solidFill>
                  </a:rPr>
                  <a:t> beschreiben (</a:t>
                </a:r>
                <a:r>
                  <a:rPr lang="de-DE" sz="2800" i="1" dirty="0">
                    <a:solidFill>
                      <a:schemeClr val="bg2"/>
                    </a:solidFill>
                  </a:rPr>
                  <a:t>Influenz,</a:t>
                </a:r>
                <a:r>
                  <a:rPr lang="de-DE" sz="2800" dirty="0">
                    <a:solidFill>
                      <a:schemeClr val="bg2"/>
                    </a:solidFill>
                  </a:rPr>
                  <a:t> </a:t>
                </a:r>
                <a:r>
                  <a:rPr lang="de-DE" sz="2800" i="1" dirty="0">
                    <a:solidFill>
                      <a:schemeClr val="bg2"/>
                    </a:solidFill>
                  </a:rPr>
                  <a:t>Polarisation</a:t>
                </a:r>
                <a:r>
                  <a:rPr lang="de-DE" sz="2800" dirty="0">
                    <a:solidFill>
                      <a:schemeClr val="bg2"/>
                    </a:solidFill>
                  </a:rPr>
                  <a:t>)</a:t>
                </a:r>
              </a:p>
              <a:p>
                <a:pPr marL="109728" indent="0">
                  <a:buNone/>
                  <a:defRPr/>
                </a:pPr>
                <a:r>
                  <a:rPr lang="de-DE" sz="2800" dirty="0"/>
                  <a:t>…die Eigenschaften eines </a:t>
                </a:r>
                <a:r>
                  <a:rPr lang="de-DE" sz="2800" i="1" dirty="0"/>
                  <a:t>Plattenkondensators</a:t>
                </a:r>
                <a:r>
                  <a:rPr lang="de-DE" sz="2800" dirty="0"/>
                  <a:t> beschreiben (</a:t>
                </a:r>
                <a14:m>
                  <m:oMath xmlns:m="http://schemas.openxmlformats.org/officeDocument/2006/math">
                    <m:r>
                      <a:rPr lang="de-DE" sz="2800" b="0" i="1" smtClean="0">
                        <a:latin typeface="Cambria Math" panose="02040503050406030204" pitchFamily="18" charset="0"/>
                      </a:rPr>
                      <m:t>𝐶</m:t>
                    </m:r>
                    <m:r>
                      <a:rPr lang="de-DE" sz="2800" b="0" i="1" smtClean="0">
                        <a:latin typeface="Cambria Math" panose="02040503050406030204" pitchFamily="18" charset="0"/>
                      </a:rPr>
                      <m:t>=</m:t>
                    </m:r>
                    <m:sSub>
                      <m:sSubPr>
                        <m:ctrlPr>
                          <a:rPr lang="de-DE" sz="2800" b="0" i="1" smtClean="0">
                            <a:latin typeface="Cambria Math" panose="02040503050406030204" pitchFamily="18" charset="0"/>
                          </a:rPr>
                        </m:ctrlPr>
                      </m:sSubPr>
                      <m:e>
                        <m:r>
                          <a:rPr lang="de-DE" sz="2800" b="0" i="1" smtClean="0">
                            <a:latin typeface="Cambria Math" panose="02040503050406030204" pitchFamily="18" charset="0"/>
                            <a:ea typeface="Cambria Math" panose="02040503050406030204" pitchFamily="18" charset="0"/>
                          </a:rPr>
                          <m:t>𝜀</m:t>
                        </m:r>
                      </m:e>
                      <m:sub>
                        <m:r>
                          <a:rPr lang="de-DE" sz="2800" b="0" i="1" smtClean="0">
                            <a:latin typeface="Cambria Math" panose="02040503050406030204" pitchFamily="18" charset="0"/>
                          </a:rPr>
                          <m:t>0</m:t>
                        </m:r>
                      </m:sub>
                    </m:sSub>
                    <m:sSub>
                      <m:sSubPr>
                        <m:ctrlPr>
                          <a:rPr lang="de-DE" sz="2800" b="0" i="1" smtClean="0">
                            <a:latin typeface="Cambria Math" panose="02040503050406030204" pitchFamily="18" charset="0"/>
                          </a:rPr>
                        </m:ctrlPr>
                      </m:sSubPr>
                      <m:e>
                        <m:r>
                          <a:rPr lang="de-DE" sz="2800" b="0" i="1" smtClean="0">
                            <a:latin typeface="Cambria Math" panose="02040503050406030204" pitchFamily="18" charset="0"/>
                            <a:ea typeface="Cambria Math" panose="02040503050406030204" pitchFamily="18" charset="0"/>
                          </a:rPr>
                          <m:t>𝜀</m:t>
                        </m:r>
                      </m:e>
                      <m:sub>
                        <m:r>
                          <a:rPr lang="de-DE" sz="2800" b="0" i="1" smtClean="0">
                            <a:latin typeface="Cambria Math" panose="02040503050406030204" pitchFamily="18" charset="0"/>
                          </a:rPr>
                          <m:t>𝑟</m:t>
                        </m:r>
                      </m:sub>
                    </m:sSub>
                    <m:f>
                      <m:fPr>
                        <m:ctrlPr>
                          <a:rPr lang="de-DE" sz="2800" b="0" i="1" smtClean="0">
                            <a:latin typeface="Cambria Math" panose="02040503050406030204" pitchFamily="18" charset="0"/>
                          </a:rPr>
                        </m:ctrlPr>
                      </m:fPr>
                      <m:num>
                        <m:r>
                          <a:rPr lang="de-DE" sz="2800" b="0" i="1" smtClean="0">
                            <a:latin typeface="Cambria Math" panose="02040503050406030204" pitchFamily="18" charset="0"/>
                          </a:rPr>
                          <m:t>𝐴</m:t>
                        </m:r>
                      </m:num>
                      <m:den>
                        <m:r>
                          <a:rPr lang="de-DE" sz="2800" b="0" i="1" smtClean="0">
                            <a:latin typeface="Cambria Math" panose="02040503050406030204" pitchFamily="18" charset="0"/>
                          </a:rPr>
                          <m:t>𝑑</m:t>
                        </m:r>
                      </m:den>
                    </m:f>
                  </m:oMath>
                </a14:m>
                <a:r>
                  <a:rPr lang="de-DE" sz="2800" dirty="0"/>
                  <a:t>, </a:t>
                </a:r>
                <a14:m>
                  <m:oMath xmlns:m="http://schemas.openxmlformats.org/officeDocument/2006/math">
                    <m:sSub>
                      <m:sSubPr>
                        <m:ctrlPr>
                          <a:rPr lang="de-DE" sz="2800" i="1" smtClean="0">
                            <a:latin typeface="Cambria Math" panose="02040503050406030204" pitchFamily="18" charset="0"/>
                          </a:rPr>
                        </m:ctrlPr>
                      </m:sSubPr>
                      <m:e>
                        <m:r>
                          <a:rPr lang="de-DE" sz="2800" b="0" i="1" smtClean="0">
                            <a:latin typeface="Cambria Math" panose="02040503050406030204" pitchFamily="18" charset="0"/>
                          </a:rPr>
                          <m:t>𝐸</m:t>
                        </m:r>
                      </m:e>
                      <m:sub>
                        <m:r>
                          <a:rPr lang="de-DE" sz="2800" b="0" i="1" smtClean="0">
                            <a:latin typeface="Cambria Math" panose="02040503050406030204" pitchFamily="18" charset="0"/>
                          </a:rPr>
                          <m:t>𝐾𝑜𝑛𝑑</m:t>
                        </m:r>
                      </m:sub>
                    </m:sSub>
                    <m:r>
                      <a:rPr lang="de-DE" sz="2800" b="0" i="1" smtClean="0">
                        <a:latin typeface="Cambria Math" panose="02040503050406030204" pitchFamily="18" charset="0"/>
                      </a:rPr>
                      <m:t>=</m:t>
                    </m:r>
                    <m:f>
                      <m:fPr>
                        <m:ctrlPr>
                          <a:rPr lang="de-DE" sz="2800" b="0" i="1" smtClean="0">
                            <a:latin typeface="Cambria Math" panose="02040503050406030204" pitchFamily="18" charset="0"/>
                          </a:rPr>
                        </m:ctrlPr>
                      </m:fPr>
                      <m:num>
                        <m:r>
                          <a:rPr lang="de-DE" sz="2800" b="0" i="1" smtClean="0">
                            <a:latin typeface="Cambria Math" panose="02040503050406030204" pitchFamily="18" charset="0"/>
                          </a:rPr>
                          <m:t>1</m:t>
                        </m:r>
                      </m:num>
                      <m:den>
                        <m:r>
                          <a:rPr lang="de-DE" sz="2800" b="0" i="1" smtClean="0">
                            <a:latin typeface="Cambria Math" panose="02040503050406030204" pitchFamily="18" charset="0"/>
                          </a:rPr>
                          <m:t>2</m:t>
                        </m:r>
                      </m:den>
                    </m:f>
                    <m:r>
                      <a:rPr lang="de-DE" sz="2800" b="0" i="1" smtClean="0">
                        <a:latin typeface="Cambria Math" panose="02040503050406030204" pitchFamily="18" charset="0"/>
                      </a:rPr>
                      <m:t>𝐶</m:t>
                    </m:r>
                    <m:sSup>
                      <m:sSupPr>
                        <m:ctrlPr>
                          <a:rPr lang="de-DE" sz="2800" b="0" i="1" smtClean="0">
                            <a:latin typeface="Cambria Math" panose="02040503050406030204" pitchFamily="18" charset="0"/>
                          </a:rPr>
                        </m:ctrlPr>
                      </m:sSupPr>
                      <m:e>
                        <m:r>
                          <a:rPr lang="de-DE" sz="2800" b="0" i="1" smtClean="0">
                            <a:latin typeface="Cambria Math" panose="02040503050406030204" pitchFamily="18" charset="0"/>
                          </a:rPr>
                          <m:t>𝑈</m:t>
                        </m:r>
                      </m:e>
                      <m:sup>
                        <m:r>
                          <a:rPr lang="de-DE" sz="2800" b="0" i="1" smtClean="0">
                            <a:latin typeface="Cambria Math" panose="02040503050406030204" pitchFamily="18" charset="0"/>
                          </a:rPr>
                          <m:t>2</m:t>
                        </m:r>
                      </m:sup>
                    </m:sSup>
                  </m:oMath>
                </a14:m>
                <a:r>
                  <a:rPr lang="de-DE" sz="2800" dirty="0"/>
                  <a:t>, </a:t>
                </a:r>
                <a:r>
                  <a:rPr lang="de-DE" sz="2800" i="1" dirty="0">
                    <a:solidFill>
                      <a:schemeClr val="bg2"/>
                    </a:solidFill>
                  </a:rPr>
                  <a:t>Kondensator</a:t>
                </a:r>
                <a:r>
                  <a:rPr lang="de-DE" sz="2800" dirty="0">
                    <a:solidFill>
                      <a:schemeClr val="bg2"/>
                    </a:solidFill>
                  </a:rPr>
                  <a:t> als Energiespeicher, </a:t>
                </a:r>
                <a:r>
                  <a:rPr lang="de-DE" sz="2800" i="1" dirty="0">
                    <a:solidFill>
                      <a:schemeClr val="bg2"/>
                    </a:solidFill>
                  </a:rPr>
                  <a:t>Dielektrikum</a:t>
                </a:r>
                <a:r>
                  <a:rPr lang="de-DE" sz="2800" dirty="0"/>
                  <a:t>)</a:t>
                </a:r>
              </a:p>
              <a:p>
                <a:pPr marL="109728" indent="0">
                  <a:buNone/>
                  <a:defRPr/>
                </a:pPr>
                <a:r>
                  <a:rPr lang="de-DE" sz="2800" dirty="0"/>
                  <a:t>…den zeitabhängigen </a:t>
                </a:r>
                <a:r>
                  <a:rPr lang="de-DE" sz="2800" i="1" dirty="0"/>
                  <a:t>Auf-</a:t>
                </a:r>
                <a:r>
                  <a:rPr lang="de-DE" sz="2800" dirty="0"/>
                  <a:t> und </a:t>
                </a:r>
                <a:r>
                  <a:rPr lang="de-DE" sz="2800" i="1" dirty="0"/>
                  <a:t>Entladevorgang </a:t>
                </a:r>
                <a:r>
                  <a:rPr lang="de-DE" sz="2800" dirty="0"/>
                  <a:t>eines</a:t>
                </a:r>
                <a:r>
                  <a:rPr lang="de-DE" sz="2800" i="1" dirty="0"/>
                  <a:t> Kondensators </a:t>
                </a:r>
                <a:r>
                  <a:rPr lang="de-DE" sz="2800" dirty="0"/>
                  <a:t>anhand von </a:t>
                </a:r>
                <a:r>
                  <a:rPr lang="de-DE" sz="2800" i="1" dirty="0">
                    <a:solidFill>
                      <a:schemeClr val="bg2"/>
                    </a:solidFill>
                  </a:rPr>
                  <a:t>U-t-</a:t>
                </a:r>
                <a:r>
                  <a:rPr lang="de-DE" sz="2800" dirty="0">
                    <a:solidFill>
                      <a:schemeClr val="bg2"/>
                    </a:solidFill>
                  </a:rPr>
                  <a:t>und </a:t>
                </a:r>
                <a:r>
                  <a:rPr lang="de-DE" sz="2800" i="1" dirty="0">
                    <a:solidFill>
                      <a:schemeClr val="bg2"/>
                    </a:solidFill>
                  </a:rPr>
                  <a:t>I-t-</a:t>
                </a:r>
                <a:r>
                  <a:rPr lang="de-DE" sz="2800" dirty="0"/>
                  <a:t>Diagrammen erläutern </a:t>
                </a:r>
                <a:r>
                  <a:rPr lang="de-DE" sz="2800" dirty="0">
                    <a:solidFill>
                      <a:schemeClr val="bg2"/>
                    </a:solidFill>
                  </a:rPr>
                  <a:t>und mit Hilfe der Exponentialfunktion mathematisch beschreiben sowie den Einfluss der Parameter </a:t>
                </a:r>
                <a:r>
                  <a:rPr lang="de-DE" sz="2800" i="1" dirty="0">
                    <a:solidFill>
                      <a:schemeClr val="bg2"/>
                    </a:solidFill>
                  </a:rPr>
                  <a:t>Widerstand</a:t>
                </a:r>
                <a:r>
                  <a:rPr lang="de-DE" sz="2800" dirty="0">
                    <a:solidFill>
                      <a:schemeClr val="bg2"/>
                    </a:solidFill>
                  </a:rPr>
                  <a:t> und </a:t>
                </a:r>
                <a:r>
                  <a:rPr lang="de-DE" sz="2800" i="1" dirty="0">
                    <a:solidFill>
                      <a:schemeClr val="bg2"/>
                    </a:solidFill>
                  </a:rPr>
                  <a:t>Kapazität</a:t>
                </a:r>
                <a:r>
                  <a:rPr lang="de-DE" sz="2800" dirty="0">
                    <a:solidFill>
                      <a:schemeClr val="bg2"/>
                    </a:solidFill>
                  </a:rPr>
                  <a:t> beschreiben</a:t>
                </a:r>
              </a:p>
            </p:txBody>
          </p:sp>
        </mc:Choice>
        <mc:Fallback xmlns="">
          <p:sp>
            <p:nvSpPr>
              <p:cNvPr id="2" name="Inhaltsplatzhalter 1"/>
              <p:cNvSpPr>
                <a:spLocks noGrp="1" noRot="1" noChangeAspect="1" noMove="1" noResize="1" noEditPoints="1" noAdjustHandles="1" noChangeArrowheads="1" noChangeShapeType="1" noTextEdit="1"/>
              </p:cNvSpPr>
              <p:nvPr>
                <p:ph idx="1"/>
              </p:nvPr>
            </p:nvSpPr>
            <p:spPr bwMode="auto">
              <a:blipFill>
                <a:blip r:embed="rId2"/>
                <a:stretch>
                  <a:fillRect t="-1508" b="-1508"/>
                </a:stretch>
              </a:blipFill>
            </p:spPr>
            <p:txBody>
              <a:bodyPr/>
              <a:lstStyle/>
              <a:p>
                <a:r>
                  <a:rPr lang="de-DE">
                    <a:noFill/>
                  </a:rPr>
                  <a:t> </a:t>
                </a:r>
              </a:p>
            </p:txBody>
          </p:sp>
        </mc:Fallback>
      </mc:AlternateContent>
      <p:sp>
        <p:nvSpPr>
          <p:cNvPr id="3" name="Titel 2"/>
          <p:cNvSpPr>
            <a:spLocks noGrp="1"/>
          </p:cNvSpPr>
          <p:nvPr>
            <p:ph type="title"/>
          </p:nvPr>
        </p:nvSpPr>
        <p:spPr bwMode="auto"/>
        <p:txBody>
          <a:bodyPr/>
          <a:lstStyle/>
          <a:p>
            <a:pPr>
              <a:defRPr/>
            </a:pPr>
            <a:r>
              <a:rPr lang="de-DE" dirty="0"/>
              <a:t>Elektrisches Feld</a:t>
            </a:r>
          </a:p>
        </p:txBody>
      </p:sp>
    </p:spTree>
    <p:extLst>
      <p:ext uri="{BB962C8B-B14F-4D97-AF65-F5344CB8AC3E}">
        <p14:creationId xmlns:p14="http://schemas.microsoft.com/office/powerpoint/2010/main" val="3429309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Inhaltsplatzhalter 1"/>
          <p:cNvSpPr>
            <a:spLocks noGrp="1"/>
          </p:cNvSpPr>
          <p:nvPr>
            <p:ph idx="1"/>
          </p:nvPr>
        </p:nvSpPr>
        <p:spPr bwMode="auto"/>
        <p:txBody>
          <a:bodyPr>
            <a:normAutofit/>
          </a:bodyPr>
          <a:lstStyle/>
          <a:p>
            <a:pPr marL="109728" indent="0">
              <a:buNone/>
              <a:defRPr/>
            </a:pPr>
            <a:r>
              <a:rPr lang="de-DE" sz="2800" dirty="0"/>
              <a:t>… die Struktur magnetischer Felder beschreiben (</a:t>
            </a:r>
            <a:r>
              <a:rPr lang="de-DE" sz="2800" i="1" dirty="0"/>
              <a:t>Feldlinien</a:t>
            </a:r>
            <a:r>
              <a:rPr lang="de-DE" sz="2800" dirty="0"/>
              <a:t>, </a:t>
            </a:r>
            <a:r>
              <a:rPr lang="de-DE" sz="2800" i="1" dirty="0"/>
              <a:t>homogenes Feld</a:t>
            </a:r>
            <a:r>
              <a:rPr lang="de-DE" sz="2800" dirty="0"/>
              <a:t>, einfache nichthomogene Felder, Feld um einen geraden Leiter, Handregel, </a:t>
            </a:r>
            <a:r>
              <a:rPr lang="de-DE" sz="2800" dirty="0">
                <a:solidFill>
                  <a:schemeClr val="bg2"/>
                </a:solidFill>
              </a:rPr>
              <a:t>Superposition von </a:t>
            </a:r>
            <a:r>
              <a:rPr lang="de-DE" sz="2800" i="1" dirty="0">
                <a:solidFill>
                  <a:schemeClr val="bg2"/>
                </a:solidFill>
              </a:rPr>
              <a:t>magnetischen</a:t>
            </a:r>
            <a:r>
              <a:rPr lang="de-DE" sz="2800" dirty="0">
                <a:solidFill>
                  <a:schemeClr val="bg2"/>
                </a:solidFill>
              </a:rPr>
              <a:t> </a:t>
            </a:r>
            <a:r>
              <a:rPr lang="de-DE" sz="2800" i="1" dirty="0">
                <a:solidFill>
                  <a:schemeClr val="bg2"/>
                </a:solidFill>
              </a:rPr>
              <a:t>Feldern</a:t>
            </a:r>
            <a:r>
              <a:rPr lang="de-DE" sz="2800" dirty="0"/>
              <a:t>)</a:t>
            </a:r>
          </a:p>
          <a:p>
            <a:pPr marL="109728" indent="0">
              <a:buNone/>
              <a:defRPr/>
            </a:pPr>
            <a:r>
              <a:rPr lang="de-DE" sz="2800" dirty="0">
                <a:solidFill>
                  <a:schemeClr val="bg2"/>
                </a:solidFill>
              </a:rPr>
              <a:t>… den </a:t>
            </a:r>
            <a:r>
              <a:rPr lang="de-DE" sz="2800" i="1" dirty="0">
                <a:solidFill>
                  <a:schemeClr val="bg2"/>
                </a:solidFill>
              </a:rPr>
              <a:t>Hall-Effekt</a:t>
            </a:r>
            <a:r>
              <a:rPr lang="de-DE" sz="2800" dirty="0">
                <a:solidFill>
                  <a:schemeClr val="bg2"/>
                </a:solidFill>
              </a:rPr>
              <a:t> beschreiben</a:t>
            </a:r>
          </a:p>
          <a:p>
            <a:pPr marL="109728" indent="0">
              <a:buNone/>
              <a:defRPr/>
            </a:pPr>
            <a:r>
              <a:rPr lang="de-DE" sz="2800" dirty="0">
                <a:solidFill>
                  <a:schemeClr val="bg2"/>
                </a:solidFill>
              </a:rPr>
              <a:t>… </a:t>
            </a:r>
            <a:r>
              <a:rPr lang="de-DE" sz="2800" b="1" dirty="0">
                <a:solidFill>
                  <a:schemeClr val="bg2"/>
                </a:solidFill>
              </a:rPr>
              <a:t>gestrichen: </a:t>
            </a:r>
            <a:r>
              <a:rPr lang="de-DE" sz="2800" dirty="0"/>
              <a:t>Gemeinsamkeiten und Unterschiede zwischen </a:t>
            </a:r>
            <a:r>
              <a:rPr lang="de-DE" sz="2800" i="1" dirty="0"/>
              <a:t>magnetischen, elektrischen und Gravitationsfeldern </a:t>
            </a:r>
            <a:r>
              <a:rPr lang="de-DE" sz="2800" dirty="0"/>
              <a:t>beschreiben</a:t>
            </a:r>
          </a:p>
        </p:txBody>
      </p:sp>
      <p:sp>
        <p:nvSpPr>
          <p:cNvPr id="3" name="Titel 2"/>
          <p:cNvSpPr>
            <a:spLocks noGrp="1"/>
          </p:cNvSpPr>
          <p:nvPr>
            <p:ph type="title"/>
          </p:nvPr>
        </p:nvSpPr>
        <p:spPr bwMode="auto"/>
        <p:txBody>
          <a:bodyPr/>
          <a:lstStyle/>
          <a:p>
            <a:pPr>
              <a:defRPr/>
            </a:pPr>
            <a:r>
              <a:rPr lang="de-DE" dirty="0"/>
              <a:t>Magnetisches Feld</a:t>
            </a:r>
          </a:p>
        </p:txBody>
      </p:sp>
    </p:spTree>
    <p:extLst>
      <p:ext uri="{BB962C8B-B14F-4D97-AF65-F5344CB8AC3E}">
        <p14:creationId xmlns:p14="http://schemas.microsoft.com/office/powerpoint/2010/main" val="20928207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Inhaltsplatzhalter 1"/>
          <p:cNvSpPr>
            <a:spLocks noGrp="1"/>
          </p:cNvSpPr>
          <p:nvPr>
            <p:ph idx="1"/>
          </p:nvPr>
        </p:nvSpPr>
        <p:spPr bwMode="auto"/>
        <p:txBody>
          <a:bodyPr>
            <a:normAutofit lnSpcReduction="10000"/>
          </a:bodyPr>
          <a:lstStyle/>
          <a:p>
            <a:pPr marL="109728" indent="0">
              <a:buNone/>
              <a:defRPr/>
            </a:pPr>
            <a:r>
              <a:rPr lang="de-DE" sz="2800" dirty="0"/>
              <a:t>… die Bewegung geladener Teilchen parallel und senkrecht zu einem </a:t>
            </a:r>
            <a:r>
              <a:rPr lang="de-DE" sz="2800" i="1" dirty="0"/>
              <a:t>homogenen elektrischen Feld</a:t>
            </a:r>
            <a:r>
              <a:rPr lang="de-DE" sz="2800" dirty="0"/>
              <a:t> </a:t>
            </a:r>
            <a:r>
              <a:rPr lang="de-DE" sz="2800" dirty="0">
                <a:solidFill>
                  <a:schemeClr val="bg2"/>
                </a:solidFill>
              </a:rPr>
              <a:t>quantitativ</a:t>
            </a:r>
            <a:r>
              <a:rPr lang="de-DE" sz="2800" dirty="0">
                <a:solidFill>
                  <a:schemeClr val="tx1"/>
                </a:solidFill>
              </a:rPr>
              <a:t> </a:t>
            </a:r>
            <a:r>
              <a:rPr lang="de-DE" sz="2800" dirty="0"/>
              <a:t>beschreiben und hierbei ihre Kenntnisse aus der Mechanik anwenden (</a:t>
            </a:r>
            <a:r>
              <a:rPr lang="de-DE" sz="2800" dirty="0" err="1">
                <a:solidFill>
                  <a:schemeClr val="bg2"/>
                </a:solidFill>
              </a:rPr>
              <a:t>Newton‘sche</a:t>
            </a:r>
            <a:r>
              <a:rPr lang="de-DE" sz="2800" dirty="0">
                <a:solidFill>
                  <a:schemeClr val="bg2"/>
                </a:solidFill>
              </a:rPr>
              <a:t> Prinzipien, potentielle und kinetische Energie, Energieerhaltungssatz, Bahnformen</a:t>
            </a:r>
            <a:r>
              <a:rPr lang="de-DE" sz="2800" dirty="0"/>
              <a:t>)</a:t>
            </a:r>
          </a:p>
          <a:p>
            <a:pPr marL="109728" indent="0">
              <a:buNone/>
              <a:defRPr/>
            </a:pPr>
            <a:r>
              <a:rPr lang="de-DE" sz="2800" dirty="0"/>
              <a:t>…die Bewegung geladener Teilchen senkrecht zu einem </a:t>
            </a:r>
            <a:r>
              <a:rPr lang="de-DE" sz="2800" i="1" dirty="0"/>
              <a:t>homogenen Magnetfeld </a:t>
            </a:r>
            <a:r>
              <a:rPr lang="de-DE" sz="2800" dirty="0">
                <a:solidFill>
                  <a:schemeClr val="bg2"/>
                </a:solidFill>
              </a:rPr>
              <a:t>quantitativ</a:t>
            </a:r>
            <a:r>
              <a:rPr lang="de-DE" sz="2800" dirty="0">
                <a:solidFill>
                  <a:schemeClr val="tx1"/>
                </a:solidFill>
              </a:rPr>
              <a:t> </a:t>
            </a:r>
            <a:r>
              <a:rPr lang="de-DE" sz="2800" dirty="0"/>
              <a:t>beschreiben und hierbei ihre Kenntnisse aus der Mechanik anwenden (</a:t>
            </a:r>
            <a:r>
              <a:rPr lang="de-DE" sz="2800" dirty="0" err="1">
                <a:solidFill>
                  <a:schemeClr val="bg2"/>
                </a:solidFill>
              </a:rPr>
              <a:t>Newton‘sche</a:t>
            </a:r>
            <a:r>
              <a:rPr lang="de-DE" sz="2800" dirty="0">
                <a:solidFill>
                  <a:schemeClr val="bg2"/>
                </a:solidFill>
              </a:rPr>
              <a:t> Prinzipien, Bahnformen</a:t>
            </a:r>
            <a:r>
              <a:rPr lang="de-DE" sz="2800" dirty="0"/>
              <a:t>)</a:t>
            </a:r>
          </a:p>
          <a:p>
            <a:pPr marL="109728" indent="0">
              <a:buNone/>
              <a:defRPr/>
            </a:pPr>
            <a:r>
              <a:rPr lang="de-DE" sz="2800" dirty="0"/>
              <a:t>… die Bewegung geladener Teilchen in gekreuzten </a:t>
            </a:r>
            <a:r>
              <a:rPr lang="de-DE" sz="2800" i="1" dirty="0"/>
              <a:t>homogenen elektrischen</a:t>
            </a:r>
            <a:r>
              <a:rPr lang="de-DE" sz="2800" dirty="0"/>
              <a:t> und </a:t>
            </a:r>
            <a:r>
              <a:rPr lang="de-DE" sz="2800" i="1" dirty="0"/>
              <a:t>magnetischen Feldern </a:t>
            </a:r>
            <a:r>
              <a:rPr lang="de-DE" sz="2800" dirty="0"/>
              <a:t>erklären (zum Beispiel </a:t>
            </a:r>
            <a:r>
              <a:rPr lang="de-DE" sz="2800" dirty="0" err="1"/>
              <a:t>Wien‘sches</a:t>
            </a:r>
            <a:r>
              <a:rPr lang="de-DE" sz="2800" dirty="0"/>
              <a:t> Filter </a:t>
            </a:r>
            <a:r>
              <a:rPr lang="de-DE" sz="2800" dirty="0">
                <a:solidFill>
                  <a:schemeClr val="bg2"/>
                </a:solidFill>
              </a:rPr>
              <a:t>und Massenspektrograph</a:t>
            </a:r>
            <a:r>
              <a:rPr lang="de-DE" sz="2800" dirty="0">
                <a:solidFill>
                  <a:schemeClr val="tx1"/>
                </a:solidFill>
              </a:rPr>
              <a:t>)</a:t>
            </a:r>
          </a:p>
        </p:txBody>
      </p:sp>
      <p:sp>
        <p:nvSpPr>
          <p:cNvPr id="3" name="Titel 2"/>
          <p:cNvSpPr>
            <a:spLocks noGrp="1"/>
          </p:cNvSpPr>
          <p:nvPr>
            <p:ph type="title"/>
          </p:nvPr>
        </p:nvSpPr>
        <p:spPr bwMode="auto"/>
        <p:txBody>
          <a:bodyPr/>
          <a:lstStyle/>
          <a:p>
            <a:pPr>
              <a:defRPr/>
            </a:pPr>
            <a:r>
              <a:rPr lang="de-DE" dirty="0"/>
              <a:t>Teilchen in Feldern</a:t>
            </a:r>
          </a:p>
        </p:txBody>
      </p:sp>
    </p:spTree>
    <p:extLst>
      <p:ext uri="{BB962C8B-B14F-4D97-AF65-F5344CB8AC3E}">
        <p14:creationId xmlns:p14="http://schemas.microsoft.com/office/powerpoint/2010/main" val="4584978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mc:AlternateContent xmlns:mc="http://schemas.openxmlformats.org/markup-compatibility/2006" xmlns:a14="http://schemas.microsoft.com/office/drawing/2010/main">
        <mc:Choice Requires="a14">
          <p:sp>
            <p:nvSpPr>
              <p:cNvPr id="2" name="Inhaltsplatzhalter 1"/>
              <p:cNvSpPr>
                <a:spLocks noGrp="1"/>
              </p:cNvSpPr>
              <p:nvPr>
                <p:ph idx="1"/>
              </p:nvPr>
            </p:nvSpPr>
            <p:spPr bwMode="auto"/>
            <p:txBody>
              <a:bodyPr>
                <a:normAutofit/>
              </a:bodyPr>
              <a:lstStyle/>
              <a:p>
                <a:pPr marL="109728" indent="0">
                  <a:buNone/>
                  <a:defRPr/>
                </a:pPr>
                <a:r>
                  <a:rPr lang="de-DE" sz="2800" dirty="0">
                    <a:solidFill>
                      <a:schemeClr val="tx1">
                        <a:lumMod val="65000"/>
                        <a:lumOff val="35000"/>
                      </a:schemeClr>
                    </a:solidFill>
                  </a:rPr>
                  <a:t>…das Faraday‘sche </a:t>
                </a:r>
                <a:r>
                  <a:rPr lang="de-DE" sz="2800" i="1" dirty="0">
                    <a:solidFill>
                      <a:schemeClr val="tx1">
                        <a:lumMod val="65000"/>
                        <a:lumOff val="35000"/>
                      </a:schemeClr>
                    </a:solidFill>
                  </a:rPr>
                  <a:t>Induktionsgesetz </a:t>
                </a:r>
                <a:r>
                  <a:rPr lang="de-DE" sz="2800" dirty="0">
                    <a:solidFill>
                      <a:schemeClr val="tx1">
                        <a:lumMod val="65000"/>
                        <a:lumOff val="35000"/>
                      </a:schemeClr>
                    </a:solidFill>
                  </a:rPr>
                  <a:t>erläutern und anwenden (</a:t>
                </a:r>
                <a:r>
                  <a:rPr lang="de-DE" sz="2800" i="1" dirty="0">
                    <a:solidFill>
                      <a:schemeClr val="tx1">
                        <a:lumMod val="65000"/>
                        <a:lumOff val="35000"/>
                      </a:schemeClr>
                    </a:solidFill>
                  </a:rPr>
                  <a:t>magnetischer Fluss </a:t>
                </a:r>
                <a14:m>
                  <m:oMath xmlns:m="http://schemas.openxmlformats.org/officeDocument/2006/math">
                    <m:r>
                      <a:rPr lang="de-DE" sz="2800" i="1" smtClean="0">
                        <a:solidFill>
                          <a:schemeClr val="bg2"/>
                        </a:solidFill>
                        <a:latin typeface="Cambria Math" panose="02040503050406030204" pitchFamily="18" charset="0"/>
                        <a:ea typeface="Cambria Math" panose="02040503050406030204" pitchFamily="18" charset="0"/>
                      </a:rPr>
                      <m:t>𝜙</m:t>
                    </m:r>
                    <m:r>
                      <a:rPr lang="de-DE" sz="2800" b="0" i="1" smtClean="0">
                        <a:solidFill>
                          <a:schemeClr val="bg2"/>
                        </a:solidFill>
                        <a:latin typeface="Cambria Math" panose="02040503050406030204" pitchFamily="18" charset="0"/>
                        <a:ea typeface="Cambria Math" panose="02040503050406030204" pitchFamily="18" charset="0"/>
                      </a:rPr>
                      <m:t>=</m:t>
                    </m:r>
                    <m:r>
                      <a:rPr lang="de-DE" sz="2800" b="0" i="1" smtClean="0">
                        <a:solidFill>
                          <a:schemeClr val="bg2"/>
                        </a:solidFill>
                        <a:latin typeface="Cambria Math" panose="02040503050406030204" pitchFamily="18" charset="0"/>
                        <a:ea typeface="Cambria Math" panose="02040503050406030204" pitchFamily="18" charset="0"/>
                      </a:rPr>
                      <m:t>𝐴</m:t>
                    </m:r>
                    <m:r>
                      <a:rPr lang="de-DE" sz="2800" b="0" i="1" smtClean="0">
                        <a:solidFill>
                          <a:schemeClr val="bg2"/>
                        </a:solidFill>
                        <a:latin typeface="Cambria Math" panose="02040503050406030204" pitchFamily="18" charset="0"/>
                        <a:ea typeface="Cambria Math" panose="02040503050406030204" pitchFamily="18" charset="0"/>
                      </a:rPr>
                      <m:t>∙</m:t>
                    </m:r>
                    <m:r>
                      <a:rPr lang="de-DE" sz="2800" b="0" i="1" smtClean="0">
                        <a:solidFill>
                          <a:schemeClr val="bg2"/>
                        </a:solidFill>
                        <a:latin typeface="Cambria Math" panose="02040503050406030204" pitchFamily="18" charset="0"/>
                        <a:ea typeface="Cambria Math" panose="02040503050406030204" pitchFamily="18" charset="0"/>
                      </a:rPr>
                      <m:t>𝐵</m:t>
                    </m:r>
                  </m:oMath>
                </a14:m>
                <a:r>
                  <a:rPr lang="de-DE" sz="2800" dirty="0">
                    <a:solidFill>
                      <a:schemeClr val="bg2"/>
                    </a:solidFill>
                  </a:rPr>
                  <a:t> für Feldlinien des Magnetfeldes </a:t>
                </a:r>
                <a:r>
                  <a:rPr lang="de-DE" sz="2800" i="1" dirty="0">
                    <a:solidFill>
                      <a:schemeClr val="bg2"/>
                    </a:solidFill>
                    <a:latin typeface="Cambria Math" panose="02040503050406030204" pitchFamily="18" charset="0"/>
                    <a:ea typeface="Cambria Math" panose="02040503050406030204" pitchFamily="18" charset="0"/>
                  </a:rPr>
                  <a:t>B</a:t>
                </a:r>
                <a:r>
                  <a:rPr lang="de-DE" sz="2800" dirty="0">
                    <a:solidFill>
                      <a:schemeClr val="bg2"/>
                    </a:solidFill>
                  </a:rPr>
                  <a:t>, die senkrecht zur Fläche verlaufen</a:t>
                </a:r>
                <a:r>
                  <a:rPr lang="de-DE" sz="2800" dirty="0">
                    <a:solidFill>
                      <a:schemeClr val="tx1">
                        <a:lumMod val="65000"/>
                        <a:lumOff val="35000"/>
                      </a:schemeClr>
                    </a:solidFill>
                  </a:rPr>
                  <a:t>, </a:t>
                </a:r>
                <a14:m>
                  <m:oMath xmlns:m="http://schemas.openxmlformats.org/officeDocument/2006/math">
                    <m:sSub>
                      <m:sSubPr>
                        <m:ctrlPr>
                          <a:rPr lang="de-DE" sz="2800" b="0" i="1" smtClean="0">
                            <a:solidFill>
                              <a:schemeClr val="tx1">
                                <a:lumMod val="65000"/>
                                <a:lumOff val="35000"/>
                              </a:schemeClr>
                            </a:solidFill>
                            <a:latin typeface="Cambria Math" panose="02040503050406030204" pitchFamily="18" charset="0"/>
                            <a:ea typeface="Cambria Math" panose="02040503050406030204" pitchFamily="18" charset="0"/>
                          </a:rPr>
                        </m:ctrlPr>
                      </m:sSubPr>
                      <m:e>
                        <m:r>
                          <a:rPr lang="de-DE" sz="2800" b="0" i="1" smtClean="0">
                            <a:solidFill>
                              <a:schemeClr val="tx1">
                                <a:lumMod val="65000"/>
                                <a:lumOff val="35000"/>
                              </a:schemeClr>
                            </a:solidFill>
                            <a:latin typeface="Cambria Math" panose="02040503050406030204" pitchFamily="18" charset="0"/>
                            <a:ea typeface="Cambria Math" panose="02040503050406030204" pitchFamily="18" charset="0"/>
                          </a:rPr>
                          <m:t>𝑈</m:t>
                        </m:r>
                      </m:e>
                      <m:sub>
                        <m:r>
                          <a:rPr lang="de-DE" sz="2800" b="0" i="1" smtClean="0">
                            <a:solidFill>
                              <a:schemeClr val="tx1">
                                <a:lumMod val="65000"/>
                                <a:lumOff val="35000"/>
                              </a:schemeClr>
                            </a:solidFill>
                            <a:latin typeface="Cambria Math" panose="02040503050406030204" pitchFamily="18" charset="0"/>
                            <a:ea typeface="Cambria Math" panose="02040503050406030204" pitchFamily="18" charset="0"/>
                          </a:rPr>
                          <m:t>𝑖𝑛𝑑</m:t>
                        </m:r>
                      </m:sub>
                    </m:sSub>
                    <m:r>
                      <a:rPr lang="de-DE" sz="2800" b="0" i="1" smtClean="0">
                        <a:solidFill>
                          <a:schemeClr val="tx1">
                            <a:lumMod val="65000"/>
                            <a:lumOff val="35000"/>
                          </a:schemeClr>
                        </a:solidFill>
                        <a:latin typeface="Cambria Math" panose="02040503050406030204" pitchFamily="18" charset="0"/>
                        <a:ea typeface="Cambria Math" panose="02040503050406030204" pitchFamily="18" charset="0"/>
                      </a:rPr>
                      <m:t>=−</m:t>
                    </m:r>
                    <m:r>
                      <a:rPr lang="de-DE" sz="2800" b="0" i="1" smtClean="0">
                        <a:solidFill>
                          <a:schemeClr val="tx1">
                            <a:lumMod val="65000"/>
                            <a:lumOff val="35000"/>
                          </a:schemeClr>
                        </a:solidFill>
                        <a:latin typeface="Cambria Math" panose="02040503050406030204" pitchFamily="18" charset="0"/>
                        <a:ea typeface="Cambria Math" panose="02040503050406030204" pitchFamily="18" charset="0"/>
                      </a:rPr>
                      <m:t>𝑛</m:t>
                    </m:r>
                    <m:r>
                      <a:rPr lang="de-DE" sz="2800" b="0" i="1" smtClean="0">
                        <a:solidFill>
                          <a:schemeClr val="tx1">
                            <a:lumMod val="65000"/>
                            <a:lumOff val="35000"/>
                          </a:schemeClr>
                        </a:solidFill>
                        <a:latin typeface="Cambria Math" panose="02040503050406030204" pitchFamily="18" charset="0"/>
                        <a:ea typeface="Cambria Math" panose="02040503050406030204" pitchFamily="18" charset="0"/>
                      </a:rPr>
                      <m:t>∙</m:t>
                    </m:r>
                    <m:acc>
                      <m:accPr>
                        <m:chr m:val="̇"/>
                        <m:ctrlPr>
                          <a:rPr lang="de-DE" sz="2800" b="0" i="1" smtClean="0">
                            <a:solidFill>
                              <a:schemeClr val="tx1">
                                <a:lumMod val="65000"/>
                                <a:lumOff val="35000"/>
                              </a:schemeClr>
                            </a:solidFill>
                            <a:latin typeface="Cambria Math" panose="02040503050406030204" pitchFamily="18" charset="0"/>
                            <a:ea typeface="Cambria Math" panose="02040503050406030204" pitchFamily="18" charset="0"/>
                          </a:rPr>
                        </m:ctrlPr>
                      </m:accPr>
                      <m:e>
                        <m:r>
                          <a:rPr lang="de-DE" sz="2800" b="0" i="1" smtClean="0">
                            <a:solidFill>
                              <a:schemeClr val="tx1">
                                <a:lumMod val="65000"/>
                                <a:lumOff val="35000"/>
                              </a:schemeClr>
                            </a:solidFill>
                            <a:latin typeface="Cambria Math" panose="02040503050406030204" pitchFamily="18" charset="0"/>
                            <a:ea typeface="Cambria Math" panose="02040503050406030204" pitchFamily="18" charset="0"/>
                          </a:rPr>
                          <m:t>𝜙</m:t>
                        </m:r>
                      </m:e>
                    </m:acc>
                  </m:oMath>
                </a14:m>
                <a:r>
                  <a:rPr lang="de-DE" sz="2800" dirty="0">
                    <a:solidFill>
                      <a:schemeClr val="tx1">
                        <a:lumMod val="65000"/>
                        <a:lumOff val="35000"/>
                      </a:schemeClr>
                    </a:solidFill>
                  </a:rPr>
                  <a:t>, </a:t>
                </a:r>
                <a:r>
                  <a:rPr lang="de-DE" sz="2800" dirty="0" err="1">
                    <a:solidFill>
                      <a:schemeClr val="tx1">
                        <a:lumMod val="65000"/>
                        <a:lumOff val="35000"/>
                      </a:schemeClr>
                    </a:solidFill>
                  </a:rPr>
                  <a:t>Lenz‘sche</a:t>
                </a:r>
                <a:r>
                  <a:rPr lang="de-DE" sz="2800" dirty="0">
                    <a:solidFill>
                      <a:schemeClr val="tx1">
                        <a:lumMod val="65000"/>
                        <a:lumOff val="35000"/>
                      </a:schemeClr>
                    </a:solidFill>
                  </a:rPr>
                  <a:t> Regel)</a:t>
                </a:r>
              </a:p>
              <a:p>
                <a:pPr marL="109728" indent="0">
                  <a:spcBef>
                    <a:spcPts val="900"/>
                  </a:spcBef>
                  <a:buNone/>
                  <a:defRPr/>
                </a:pPr>
                <a:r>
                  <a:rPr lang="de-DE" sz="2800" dirty="0">
                    <a:solidFill>
                      <a:schemeClr val="tx1">
                        <a:lumMod val="65000"/>
                        <a:lumOff val="35000"/>
                      </a:schemeClr>
                    </a:solidFill>
                  </a:rPr>
                  <a:t>… Selbstinduktionseffekte in Stromkreisen bei Ein- und Ausschaltvorgängen </a:t>
                </a:r>
                <a:r>
                  <a:rPr lang="de-DE" sz="2800" dirty="0">
                    <a:solidFill>
                      <a:schemeClr val="bg2"/>
                    </a:solidFill>
                  </a:rPr>
                  <a:t>erklären</a:t>
                </a:r>
                <a:r>
                  <a:rPr lang="de-DE" sz="2800" dirty="0">
                    <a:solidFill>
                      <a:schemeClr val="tx1">
                        <a:lumMod val="65000"/>
                        <a:lumOff val="35000"/>
                      </a:schemeClr>
                    </a:solidFill>
                  </a:rPr>
                  <a:t> (Induktivität, </a:t>
                </a:r>
                <a14:m>
                  <m:oMath xmlns:m="http://schemas.openxmlformats.org/officeDocument/2006/math">
                    <m:sSub>
                      <m:sSubPr>
                        <m:ctrlPr>
                          <a:rPr lang="de-DE" sz="2800" i="1" smtClean="0">
                            <a:solidFill>
                              <a:schemeClr val="tx1">
                                <a:lumMod val="65000"/>
                                <a:lumOff val="35000"/>
                              </a:schemeClr>
                            </a:solidFill>
                            <a:latin typeface="Cambria Math" panose="02040503050406030204" pitchFamily="18" charset="0"/>
                          </a:rPr>
                        </m:ctrlPr>
                      </m:sSubPr>
                      <m:e>
                        <m:r>
                          <a:rPr lang="de-DE" sz="2800" b="0" i="1" smtClean="0">
                            <a:solidFill>
                              <a:schemeClr val="tx1">
                                <a:lumMod val="65000"/>
                                <a:lumOff val="35000"/>
                              </a:schemeClr>
                            </a:solidFill>
                            <a:latin typeface="Cambria Math" panose="02040503050406030204" pitchFamily="18" charset="0"/>
                          </a:rPr>
                          <m:t>𝑈</m:t>
                        </m:r>
                      </m:e>
                      <m:sub>
                        <m:r>
                          <a:rPr lang="de-DE" sz="2800" b="0" i="1" smtClean="0">
                            <a:solidFill>
                              <a:schemeClr val="tx1">
                                <a:lumMod val="65000"/>
                                <a:lumOff val="35000"/>
                              </a:schemeClr>
                            </a:solidFill>
                            <a:latin typeface="Cambria Math" panose="02040503050406030204" pitchFamily="18" charset="0"/>
                          </a:rPr>
                          <m:t>𝑖𝑛𝑑</m:t>
                        </m:r>
                      </m:sub>
                    </m:sSub>
                    <m:r>
                      <a:rPr lang="de-DE" sz="2800" b="0" i="1" smtClean="0">
                        <a:solidFill>
                          <a:schemeClr val="tx1">
                            <a:lumMod val="65000"/>
                            <a:lumOff val="35000"/>
                          </a:schemeClr>
                        </a:solidFill>
                        <a:latin typeface="Cambria Math" panose="02040503050406030204" pitchFamily="18" charset="0"/>
                      </a:rPr>
                      <m:t>=−</m:t>
                    </m:r>
                    <m:r>
                      <a:rPr lang="de-DE" sz="2800" b="0" i="1" smtClean="0">
                        <a:solidFill>
                          <a:schemeClr val="tx1">
                            <a:lumMod val="65000"/>
                            <a:lumOff val="35000"/>
                          </a:schemeClr>
                        </a:solidFill>
                        <a:latin typeface="Cambria Math" panose="02040503050406030204" pitchFamily="18" charset="0"/>
                      </a:rPr>
                      <m:t>𝐿</m:t>
                    </m:r>
                    <m:acc>
                      <m:accPr>
                        <m:chr m:val="̇"/>
                        <m:ctrlPr>
                          <a:rPr lang="de-DE" sz="2800" b="0" i="1" smtClean="0">
                            <a:solidFill>
                              <a:schemeClr val="tx1">
                                <a:lumMod val="65000"/>
                                <a:lumOff val="35000"/>
                              </a:schemeClr>
                            </a:solidFill>
                            <a:latin typeface="Cambria Math" panose="02040503050406030204" pitchFamily="18" charset="0"/>
                          </a:rPr>
                        </m:ctrlPr>
                      </m:accPr>
                      <m:e>
                        <m:r>
                          <a:rPr lang="de-DE" sz="2800" b="0" i="1" smtClean="0">
                            <a:solidFill>
                              <a:schemeClr val="tx1">
                                <a:lumMod val="65000"/>
                                <a:lumOff val="35000"/>
                              </a:schemeClr>
                            </a:solidFill>
                            <a:latin typeface="Cambria Math" panose="02040503050406030204" pitchFamily="18" charset="0"/>
                          </a:rPr>
                          <m:t>𝐼</m:t>
                        </m:r>
                      </m:e>
                    </m:acc>
                    <m:r>
                      <a:rPr lang="de-DE" sz="2800" b="0" i="1" smtClean="0">
                        <a:solidFill>
                          <a:schemeClr val="tx1">
                            <a:lumMod val="65000"/>
                            <a:lumOff val="35000"/>
                          </a:schemeClr>
                        </a:solidFill>
                        <a:latin typeface="Cambria Math" panose="02040503050406030204" pitchFamily="18" charset="0"/>
                      </a:rPr>
                      <m:t>)</m:t>
                    </m:r>
                  </m:oMath>
                </a14:m>
                <a:endParaRPr lang="de-DE" sz="2800" b="0" dirty="0">
                  <a:solidFill>
                    <a:schemeClr val="tx1">
                      <a:lumMod val="65000"/>
                      <a:lumOff val="35000"/>
                    </a:schemeClr>
                  </a:solidFill>
                </a:endParaRPr>
              </a:p>
              <a:p>
                <a:pPr marL="109728" indent="0">
                  <a:buNone/>
                  <a:defRPr/>
                </a:pPr>
                <a:endParaRPr lang="de-DE" sz="2800" dirty="0">
                  <a:solidFill>
                    <a:schemeClr val="tx1"/>
                  </a:solidFill>
                </a:endParaRPr>
              </a:p>
            </p:txBody>
          </p:sp>
        </mc:Choice>
        <mc:Fallback xmlns="">
          <p:sp>
            <p:nvSpPr>
              <p:cNvPr id="2" name="Inhaltsplatzhalter 1"/>
              <p:cNvSpPr>
                <a:spLocks noGrp="1" noRot="1" noChangeAspect="1" noMove="1" noResize="1" noEditPoints="1" noAdjustHandles="1" noChangeArrowheads="1" noChangeShapeType="1" noTextEdit="1"/>
              </p:cNvSpPr>
              <p:nvPr>
                <p:ph idx="1"/>
              </p:nvPr>
            </p:nvSpPr>
            <p:spPr bwMode="auto">
              <a:blipFill>
                <a:blip r:embed="rId2"/>
                <a:stretch>
                  <a:fillRect l="-231" t="-1256"/>
                </a:stretch>
              </a:blipFill>
            </p:spPr>
            <p:txBody>
              <a:bodyPr/>
              <a:lstStyle/>
              <a:p>
                <a:r>
                  <a:rPr lang="de-DE">
                    <a:noFill/>
                  </a:rPr>
                  <a:t> </a:t>
                </a:r>
              </a:p>
            </p:txBody>
          </p:sp>
        </mc:Fallback>
      </mc:AlternateContent>
      <p:sp>
        <p:nvSpPr>
          <p:cNvPr id="3" name="Titel 2"/>
          <p:cNvSpPr>
            <a:spLocks noGrp="1"/>
          </p:cNvSpPr>
          <p:nvPr>
            <p:ph type="title"/>
          </p:nvPr>
        </p:nvSpPr>
        <p:spPr bwMode="auto"/>
        <p:txBody>
          <a:bodyPr/>
          <a:lstStyle/>
          <a:p>
            <a:pPr>
              <a:defRPr/>
            </a:pPr>
            <a:r>
              <a:rPr lang="de-DE" dirty="0"/>
              <a:t>Elektrodynamik</a:t>
            </a:r>
          </a:p>
        </p:txBody>
      </p:sp>
    </p:spTree>
    <p:extLst>
      <p:ext uri="{BB962C8B-B14F-4D97-AF65-F5344CB8AC3E}">
        <p14:creationId xmlns:p14="http://schemas.microsoft.com/office/powerpoint/2010/main" val="18747373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Inhaltsplatzhalter 1"/>
          <p:cNvSpPr>
            <a:spLocks noGrp="1"/>
          </p:cNvSpPr>
          <p:nvPr>
            <p:ph idx="1"/>
          </p:nvPr>
        </p:nvSpPr>
        <p:spPr bwMode="auto"/>
        <p:txBody>
          <a:bodyPr>
            <a:normAutofit/>
          </a:bodyPr>
          <a:lstStyle/>
          <a:p>
            <a:pPr marL="109728" indent="0">
              <a:buNone/>
              <a:defRPr/>
            </a:pPr>
            <a:r>
              <a:rPr lang="de-DE" sz="2800" dirty="0"/>
              <a:t>… </a:t>
            </a:r>
            <a:r>
              <a:rPr lang="de-DE" sz="2800" b="1" dirty="0">
                <a:solidFill>
                  <a:schemeClr val="bg2"/>
                </a:solidFill>
              </a:rPr>
              <a:t>gestrichen: </a:t>
            </a:r>
            <a:r>
              <a:rPr lang="de-DE" sz="2800" dirty="0"/>
              <a:t>Überlagerung von unabhängigen </a:t>
            </a:r>
            <a:r>
              <a:rPr lang="de-DE" sz="2800" i="1" dirty="0"/>
              <a:t>Schwingungen</a:t>
            </a:r>
            <a:r>
              <a:rPr lang="de-DE" sz="2800" dirty="0"/>
              <a:t> qualitativ beschreiben (zum Beispiel Verstärkung, Auslöschung, Schwebungen)</a:t>
            </a:r>
          </a:p>
          <a:p>
            <a:pPr marL="109728" indent="0">
              <a:buNone/>
              <a:defRPr/>
            </a:pPr>
            <a:r>
              <a:rPr lang="de-DE" sz="2800" b="0" dirty="0"/>
              <a:t>… </a:t>
            </a:r>
            <a:r>
              <a:rPr lang="de-DE" sz="2800" b="0" dirty="0">
                <a:solidFill>
                  <a:schemeClr val="bg2"/>
                </a:solidFill>
              </a:rPr>
              <a:t>Resonanz bei erzwungenen </a:t>
            </a:r>
            <a:r>
              <a:rPr lang="de-DE" sz="2800" b="0" i="1" dirty="0">
                <a:solidFill>
                  <a:schemeClr val="bg2"/>
                </a:solidFill>
              </a:rPr>
              <a:t>Schwingungen</a:t>
            </a:r>
            <a:r>
              <a:rPr lang="de-DE" sz="2800" b="0" dirty="0">
                <a:solidFill>
                  <a:schemeClr val="bg2"/>
                </a:solidFill>
              </a:rPr>
              <a:t> beschreiben (</a:t>
            </a:r>
            <a:r>
              <a:rPr lang="de-DE" sz="2800" b="0" i="1" dirty="0">
                <a:solidFill>
                  <a:schemeClr val="bg2"/>
                </a:solidFill>
              </a:rPr>
              <a:t>Eigenfrequenz, Erregerfrequenz</a:t>
            </a:r>
            <a:r>
              <a:rPr lang="de-DE" sz="2800" b="0" dirty="0">
                <a:solidFill>
                  <a:schemeClr val="bg2"/>
                </a:solidFill>
              </a:rPr>
              <a:t>)</a:t>
            </a:r>
          </a:p>
          <a:p>
            <a:pPr marL="109728" indent="0">
              <a:buNone/>
              <a:defRPr/>
            </a:pPr>
            <a:endParaRPr lang="de-DE" sz="2800" dirty="0">
              <a:solidFill>
                <a:schemeClr val="tx1"/>
              </a:solidFill>
            </a:endParaRPr>
          </a:p>
        </p:txBody>
      </p:sp>
      <p:sp>
        <p:nvSpPr>
          <p:cNvPr id="3" name="Titel 2"/>
          <p:cNvSpPr>
            <a:spLocks noGrp="1"/>
          </p:cNvSpPr>
          <p:nvPr>
            <p:ph type="title"/>
          </p:nvPr>
        </p:nvSpPr>
        <p:spPr bwMode="auto"/>
        <p:txBody>
          <a:bodyPr/>
          <a:lstStyle/>
          <a:p>
            <a:pPr>
              <a:defRPr/>
            </a:pPr>
            <a:r>
              <a:rPr lang="de-DE" dirty="0"/>
              <a:t>Schwingungen</a:t>
            </a:r>
          </a:p>
        </p:txBody>
      </p:sp>
    </p:spTree>
    <p:extLst>
      <p:ext uri="{BB962C8B-B14F-4D97-AF65-F5344CB8AC3E}">
        <p14:creationId xmlns:p14="http://schemas.microsoft.com/office/powerpoint/2010/main" val="7181559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mc:AlternateContent xmlns:mc="http://schemas.openxmlformats.org/markup-compatibility/2006" xmlns:a14="http://schemas.microsoft.com/office/drawing/2010/main">
        <mc:Choice Requires="a14">
          <p:sp>
            <p:nvSpPr>
              <p:cNvPr id="2" name="Inhaltsplatzhalter 1"/>
              <p:cNvSpPr>
                <a:spLocks noGrp="1"/>
              </p:cNvSpPr>
              <p:nvPr>
                <p:ph idx="1"/>
              </p:nvPr>
            </p:nvSpPr>
            <p:spPr bwMode="auto"/>
            <p:txBody>
              <a:bodyPr>
                <a:normAutofit/>
              </a:bodyPr>
              <a:lstStyle/>
              <a:p>
                <a:pPr marL="109728" indent="0">
                  <a:buNone/>
                  <a:defRPr/>
                </a:pPr>
                <a:r>
                  <a:rPr lang="de-DE" sz="2800" dirty="0"/>
                  <a:t>… </a:t>
                </a:r>
                <a:r>
                  <a:rPr lang="de-DE" sz="2800" dirty="0">
                    <a:solidFill>
                      <a:schemeClr val="bg2"/>
                    </a:solidFill>
                  </a:rPr>
                  <a:t>können die zeitliche und räumliche Entwicklung einer harmonischen eindimensionalen </a:t>
                </a:r>
                <a:r>
                  <a:rPr lang="de-DE" sz="2800" i="1" dirty="0">
                    <a:solidFill>
                      <a:schemeClr val="bg2"/>
                    </a:solidFill>
                  </a:rPr>
                  <a:t>Welle</a:t>
                </a:r>
                <a:r>
                  <a:rPr lang="de-DE" sz="2800" dirty="0">
                    <a:solidFill>
                      <a:schemeClr val="bg2"/>
                    </a:solidFill>
                  </a:rPr>
                  <a:t> in einer mathematischen Darstellung beschreiben (</a:t>
                </a:r>
                <a14:m>
                  <m:oMath xmlns:m="http://schemas.openxmlformats.org/officeDocument/2006/math">
                    <m:r>
                      <a:rPr lang="de-DE" sz="2800" b="0" i="1" smtClean="0">
                        <a:solidFill>
                          <a:schemeClr val="bg2"/>
                        </a:solidFill>
                        <a:latin typeface="Cambria Math" panose="02040503050406030204" pitchFamily="18" charset="0"/>
                      </a:rPr>
                      <m:t>𝑠</m:t>
                    </m:r>
                    <m:d>
                      <m:dPr>
                        <m:ctrlPr>
                          <a:rPr lang="de-DE" sz="2800" b="0" i="1" smtClean="0">
                            <a:solidFill>
                              <a:schemeClr val="bg2"/>
                            </a:solidFill>
                            <a:latin typeface="Cambria Math" panose="02040503050406030204" pitchFamily="18" charset="0"/>
                          </a:rPr>
                        </m:ctrlPr>
                      </m:dPr>
                      <m:e>
                        <m:r>
                          <a:rPr lang="de-DE" sz="2800" b="0" i="1" smtClean="0">
                            <a:solidFill>
                              <a:schemeClr val="bg2"/>
                            </a:solidFill>
                            <a:latin typeface="Cambria Math" panose="02040503050406030204" pitchFamily="18" charset="0"/>
                          </a:rPr>
                          <m:t>𝑥</m:t>
                        </m:r>
                        <m:r>
                          <a:rPr lang="de-DE" sz="2800" b="0" i="1" smtClean="0">
                            <a:solidFill>
                              <a:schemeClr val="bg2"/>
                            </a:solidFill>
                            <a:latin typeface="Cambria Math" panose="02040503050406030204" pitchFamily="18" charset="0"/>
                          </a:rPr>
                          <m:t>,</m:t>
                        </m:r>
                        <m:r>
                          <a:rPr lang="de-DE" sz="2800" b="0" i="1" smtClean="0">
                            <a:solidFill>
                              <a:schemeClr val="bg2"/>
                            </a:solidFill>
                            <a:latin typeface="Cambria Math" panose="02040503050406030204" pitchFamily="18" charset="0"/>
                          </a:rPr>
                          <m:t>𝑡</m:t>
                        </m:r>
                      </m:e>
                    </m:d>
                    <m:r>
                      <a:rPr lang="de-DE" sz="2800" b="0" i="1" smtClean="0">
                        <a:solidFill>
                          <a:schemeClr val="bg2"/>
                        </a:solidFill>
                        <a:latin typeface="Cambria Math" panose="02040503050406030204" pitchFamily="18" charset="0"/>
                      </a:rPr>
                      <m:t>=</m:t>
                    </m:r>
                    <m:acc>
                      <m:accPr>
                        <m:chr m:val="̂"/>
                        <m:ctrlPr>
                          <a:rPr lang="de-DE" sz="2800" b="0" i="1" smtClean="0">
                            <a:solidFill>
                              <a:schemeClr val="bg2"/>
                            </a:solidFill>
                            <a:latin typeface="Cambria Math" panose="02040503050406030204" pitchFamily="18" charset="0"/>
                          </a:rPr>
                        </m:ctrlPr>
                      </m:accPr>
                      <m:e>
                        <m:r>
                          <a:rPr lang="de-DE" sz="2800" b="0" i="1" smtClean="0">
                            <a:solidFill>
                              <a:schemeClr val="bg2"/>
                            </a:solidFill>
                            <a:latin typeface="Cambria Math" panose="02040503050406030204" pitchFamily="18" charset="0"/>
                          </a:rPr>
                          <m:t>𝑠</m:t>
                        </m:r>
                      </m:e>
                    </m:acc>
                    <m:r>
                      <a:rPr lang="de-DE" sz="2800" b="0" i="1" smtClean="0">
                        <a:solidFill>
                          <a:schemeClr val="bg2"/>
                        </a:solidFill>
                        <a:latin typeface="Cambria Math" panose="02040503050406030204" pitchFamily="18" charset="0"/>
                        <a:ea typeface="Cambria Math" panose="02040503050406030204" pitchFamily="18" charset="0"/>
                      </a:rPr>
                      <m:t>∙</m:t>
                    </m:r>
                    <m:func>
                      <m:funcPr>
                        <m:ctrlPr>
                          <a:rPr lang="de-DE" sz="2800" b="0" i="1" smtClean="0">
                            <a:solidFill>
                              <a:schemeClr val="bg2"/>
                            </a:solidFill>
                            <a:latin typeface="Cambria Math" panose="02040503050406030204" pitchFamily="18" charset="0"/>
                            <a:ea typeface="Cambria Math" panose="02040503050406030204" pitchFamily="18" charset="0"/>
                          </a:rPr>
                        </m:ctrlPr>
                      </m:funcPr>
                      <m:fName>
                        <m:r>
                          <m:rPr>
                            <m:sty m:val="p"/>
                          </m:rPr>
                          <a:rPr lang="de-DE" sz="2800" b="0" i="0" smtClean="0">
                            <a:solidFill>
                              <a:schemeClr val="bg2"/>
                            </a:solidFill>
                            <a:latin typeface="Cambria Math" panose="02040503050406030204" pitchFamily="18" charset="0"/>
                            <a:ea typeface="Cambria Math" panose="02040503050406030204" pitchFamily="18" charset="0"/>
                          </a:rPr>
                          <m:t>sin</m:t>
                        </m:r>
                      </m:fName>
                      <m:e>
                        <m:d>
                          <m:dPr>
                            <m:begChr m:val="["/>
                            <m:endChr m:val="]"/>
                            <m:ctrlPr>
                              <a:rPr lang="de-DE" sz="2800" b="0" i="1" smtClean="0">
                                <a:solidFill>
                                  <a:schemeClr val="bg2"/>
                                </a:solidFill>
                                <a:latin typeface="Cambria Math" panose="02040503050406030204" pitchFamily="18" charset="0"/>
                                <a:ea typeface="Cambria Math" panose="02040503050406030204" pitchFamily="18" charset="0"/>
                              </a:rPr>
                            </m:ctrlPr>
                          </m:dPr>
                          <m:e>
                            <m:r>
                              <a:rPr lang="de-DE" sz="2800" b="0" i="1" smtClean="0">
                                <a:solidFill>
                                  <a:schemeClr val="bg2"/>
                                </a:solidFill>
                                <a:latin typeface="Cambria Math" panose="02040503050406030204" pitchFamily="18" charset="0"/>
                                <a:ea typeface="Cambria Math" panose="02040503050406030204" pitchFamily="18" charset="0"/>
                              </a:rPr>
                              <m:t>2</m:t>
                            </m:r>
                            <m:r>
                              <a:rPr lang="de-DE" sz="2800" b="0" i="1" smtClean="0">
                                <a:solidFill>
                                  <a:schemeClr val="bg2"/>
                                </a:solidFill>
                                <a:latin typeface="Cambria Math" panose="02040503050406030204" pitchFamily="18" charset="0"/>
                                <a:ea typeface="Cambria Math" panose="02040503050406030204" pitchFamily="18" charset="0"/>
                              </a:rPr>
                              <m:t>𝜋</m:t>
                            </m:r>
                            <m:d>
                              <m:dPr>
                                <m:ctrlPr>
                                  <a:rPr lang="de-DE" sz="2800" b="0" i="1" smtClean="0">
                                    <a:solidFill>
                                      <a:schemeClr val="bg2"/>
                                    </a:solidFill>
                                    <a:latin typeface="Cambria Math" panose="02040503050406030204" pitchFamily="18" charset="0"/>
                                    <a:ea typeface="Cambria Math" panose="02040503050406030204" pitchFamily="18" charset="0"/>
                                  </a:rPr>
                                </m:ctrlPr>
                              </m:dPr>
                              <m:e>
                                <m:f>
                                  <m:fPr>
                                    <m:ctrlPr>
                                      <a:rPr lang="de-DE" sz="2800" b="0" i="1" smtClean="0">
                                        <a:solidFill>
                                          <a:schemeClr val="bg2"/>
                                        </a:solidFill>
                                        <a:latin typeface="Cambria Math" panose="02040503050406030204" pitchFamily="18" charset="0"/>
                                        <a:ea typeface="Cambria Math" panose="02040503050406030204" pitchFamily="18" charset="0"/>
                                      </a:rPr>
                                    </m:ctrlPr>
                                  </m:fPr>
                                  <m:num>
                                    <m:r>
                                      <a:rPr lang="de-DE" sz="2800" b="0" i="1" smtClean="0">
                                        <a:solidFill>
                                          <a:schemeClr val="bg2"/>
                                        </a:solidFill>
                                        <a:latin typeface="Cambria Math" panose="02040503050406030204" pitchFamily="18" charset="0"/>
                                        <a:ea typeface="Cambria Math" panose="02040503050406030204" pitchFamily="18" charset="0"/>
                                      </a:rPr>
                                      <m:t>𝑡</m:t>
                                    </m:r>
                                  </m:num>
                                  <m:den>
                                    <m:r>
                                      <a:rPr lang="de-DE" sz="2800" b="0" i="1" smtClean="0">
                                        <a:solidFill>
                                          <a:schemeClr val="bg2"/>
                                        </a:solidFill>
                                        <a:latin typeface="Cambria Math" panose="02040503050406030204" pitchFamily="18" charset="0"/>
                                        <a:ea typeface="Cambria Math" panose="02040503050406030204" pitchFamily="18" charset="0"/>
                                      </a:rPr>
                                      <m:t>𝑇</m:t>
                                    </m:r>
                                  </m:den>
                                </m:f>
                                <m:r>
                                  <a:rPr lang="de-DE" sz="2800" b="0" i="1" smtClean="0">
                                    <a:solidFill>
                                      <a:schemeClr val="bg2"/>
                                    </a:solidFill>
                                    <a:latin typeface="Cambria Math" panose="02040503050406030204" pitchFamily="18" charset="0"/>
                                    <a:ea typeface="Cambria Math" panose="02040503050406030204" pitchFamily="18" charset="0"/>
                                  </a:rPr>
                                  <m:t>−</m:t>
                                </m:r>
                                <m:f>
                                  <m:fPr>
                                    <m:ctrlPr>
                                      <a:rPr lang="de-DE" sz="2800" b="0" i="1" smtClean="0">
                                        <a:solidFill>
                                          <a:schemeClr val="bg2"/>
                                        </a:solidFill>
                                        <a:latin typeface="Cambria Math" panose="02040503050406030204" pitchFamily="18" charset="0"/>
                                        <a:ea typeface="Cambria Math" panose="02040503050406030204" pitchFamily="18" charset="0"/>
                                      </a:rPr>
                                    </m:ctrlPr>
                                  </m:fPr>
                                  <m:num>
                                    <m:r>
                                      <a:rPr lang="de-DE" sz="2800" b="0" i="1" smtClean="0">
                                        <a:solidFill>
                                          <a:schemeClr val="bg2"/>
                                        </a:solidFill>
                                        <a:latin typeface="Cambria Math" panose="02040503050406030204" pitchFamily="18" charset="0"/>
                                        <a:ea typeface="Cambria Math" panose="02040503050406030204" pitchFamily="18" charset="0"/>
                                      </a:rPr>
                                      <m:t>𝑥</m:t>
                                    </m:r>
                                  </m:num>
                                  <m:den>
                                    <m:r>
                                      <a:rPr lang="de-DE" sz="2800" b="0" i="1" smtClean="0">
                                        <a:solidFill>
                                          <a:schemeClr val="bg2"/>
                                        </a:solidFill>
                                        <a:latin typeface="Cambria Math" panose="02040503050406030204" pitchFamily="18" charset="0"/>
                                        <a:ea typeface="Cambria Math" panose="02040503050406030204" pitchFamily="18" charset="0"/>
                                      </a:rPr>
                                      <m:t>𝜆</m:t>
                                    </m:r>
                                  </m:den>
                                </m:f>
                              </m:e>
                            </m:d>
                          </m:e>
                        </m:d>
                        <m:r>
                          <a:rPr lang="de-DE" sz="2800" b="0" i="1" smtClean="0">
                            <a:solidFill>
                              <a:schemeClr val="bg2"/>
                            </a:solidFill>
                            <a:latin typeface="Cambria Math" panose="02040503050406030204" pitchFamily="18" charset="0"/>
                            <a:ea typeface="Cambria Math" panose="02040503050406030204" pitchFamily="18" charset="0"/>
                          </a:rPr>
                          <m:t>)</m:t>
                        </m:r>
                      </m:e>
                    </m:func>
                  </m:oMath>
                </a14:m>
                <a:endParaRPr lang="de-DE" sz="2800" dirty="0"/>
              </a:p>
              <a:p>
                <a:pPr marL="109728" indent="0">
                  <a:buNone/>
                  <a:defRPr/>
                </a:pPr>
                <a:r>
                  <a:rPr lang="de-DE" sz="2800" b="0" dirty="0"/>
                  <a:t>… eindimensionale </a:t>
                </a:r>
                <a:r>
                  <a:rPr lang="de-DE" sz="2800" b="0" i="1" dirty="0"/>
                  <a:t>stehende Transversalwellen </a:t>
                </a:r>
                <a:r>
                  <a:rPr lang="de-DE" sz="2800" b="0" dirty="0"/>
                  <a:t>beschreiben und als Interferenzphänomen erklären (Bäuche, Knoten, </a:t>
                </a:r>
                <a:r>
                  <a:rPr lang="de-DE" sz="2800" b="0" i="1" dirty="0"/>
                  <a:t>Eigenfrequenzen</a:t>
                </a:r>
                <a:r>
                  <a:rPr lang="de-DE" sz="2800" b="0" dirty="0"/>
                  <a:t>, Stellen </a:t>
                </a:r>
                <a:r>
                  <a:rPr lang="de-DE" sz="2800" b="0" i="1" dirty="0"/>
                  <a:t>konstruktiver</a:t>
                </a:r>
                <a:r>
                  <a:rPr lang="de-DE" sz="2800" b="0" dirty="0"/>
                  <a:t> beziehungsweise </a:t>
                </a:r>
                <a:r>
                  <a:rPr lang="de-DE" sz="2800" b="0" i="1" dirty="0"/>
                  <a:t>destruktiver Interferenz</a:t>
                </a:r>
                <a:r>
                  <a:rPr lang="de-DE" sz="2800" b="0" dirty="0"/>
                  <a:t>, </a:t>
                </a:r>
                <a:r>
                  <a:rPr lang="de-DE" sz="2800" b="0" i="1" dirty="0"/>
                  <a:t>Reflexion am festen</a:t>
                </a:r>
                <a:r>
                  <a:rPr lang="de-DE" sz="2800" b="0" dirty="0"/>
                  <a:t> beziehungsweise </a:t>
                </a:r>
                <a:r>
                  <a:rPr lang="de-DE" sz="2800" b="0" i="1" dirty="0"/>
                  <a:t>losen Enden</a:t>
                </a:r>
                <a:r>
                  <a:rPr lang="de-DE" sz="2800" b="0" dirty="0"/>
                  <a:t>, </a:t>
                </a:r>
                <a:r>
                  <a:rPr lang="de-DE" sz="2800" b="0" dirty="0">
                    <a:solidFill>
                      <a:schemeClr val="bg2"/>
                    </a:solidFill>
                  </a:rPr>
                  <a:t>Wellenlängenbestimmung mittels Knotenabstand</a:t>
                </a:r>
                <a:r>
                  <a:rPr lang="de-DE" sz="2800" b="0" dirty="0"/>
                  <a:t>)</a:t>
                </a:r>
                <a:endParaRPr lang="de-DE" sz="2800" dirty="0">
                  <a:solidFill>
                    <a:schemeClr val="tx1"/>
                  </a:solidFill>
                </a:endParaRPr>
              </a:p>
            </p:txBody>
          </p:sp>
        </mc:Choice>
        <mc:Fallback xmlns="">
          <p:sp>
            <p:nvSpPr>
              <p:cNvPr id="2" name="Inhaltsplatzhalter 1"/>
              <p:cNvSpPr>
                <a:spLocks noGrp="1" noRot="1" noChangeAspect="1" noMove="1" noResize="1" noEditPoints="1" noAdjustHandles="1" noChangeArrowheads="1" noChangeShapeType="1" noTextEdit="1"/>
              </p:cNvSpPr>
              <p:nvPr>
                <p:ph idx="1"/>
              </p:nvPr>
            </p:nvSpPr>
            <p:spPr bwMode="auto">
              <a:blipFill>
                <a:blip r:embed="rId3"/>
                <a:stretch>
                  <a:fillRect l="-231" t="-1256"/>
                </a:stretch>
              </a:blipFill>
            </p:spPr>
            <p:txBody>
              <a:bodyPr/>
              <a:lstStyle/>
              <a:p>
                <a:r>
                  <a:rPr lang="de-DE">
                    <a:noFill/>
                  </a:rPr>
                  <a:t> </a:t>
                </a:r>
              </a:p>
            </p:txBody>
          </p:sp>
        </mc:Fallback>
      </mc:AlternateContent>
      <p:sp>
        <p:nvSpPr>
          <p:cNvPr id="3" name="Titel 2"/>
          <p:cNvSpPr>
            <a:spLocks noGrp="1"/>
          </p:cNvSpPr>
          <p:nvPr>
            <p:ph type="title"/>
          </p:nvPr>
        </p:nvSpPr>
        <p:spPr bwMode="auto"/>
        <p:txBody>
          <a:bodyPr/>
          <a:lstStyle/>
          <a:p>
            <a:pPr>
              <a:defRPr/>
            </a:pPr>
            <a:r>
              <a:rPr lang="de-DE" dirty="0"/>
              <a:t>Wellen</a:t>
            </a:r>
          </a:p>
        </p:txBody>
      </p:sp>
    </p:spTree>
    <p:extLst>
      <p:ext uri="{BB962C8B-B14F-4D97-AF65-F5344CB8AC3E}">
        <p14:creationId xmlns:p14="http://schemas.microsoft.com/office/powerpoint/2010/main" val="329034381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g"/></Relationships>
</file>

<file path=ppt/theme/theme1.xml><?xml version="1.0" encoding="utf-8"?>
<a:theme xmlns:a="http://schemas.openxmlformats.org/drawingml/2006/main" name="Formatvorlage_KM-Rot ZSL-Logo">
  <a:themeElements>
    <a:clrScheme name="Benutzerdefiniert 6">
      <a:dk1>
        <a:srgbClr val="000000"/>
      </a:dk1>
      <a:lt1>
        <a:srgbClr val="FFFFC1"/>
      </a:lt1>
      <a:dk2>
        <a:srgbClr val="5F5F5F"/>
      </a:dk2>
      <a:lt2>
        <a:srgbClr val="BF0000"/>
      </a:lt2>
      <a:accent1>
        <a:srgbClr val="FF6D6D"/>
      </a:accent1>
      <a:accent2>
        <a:srgbClr val="BF0000"/>
      </a:accent2>
      <a:accent3>
        <a:srgbClr val="BF0000"/>
      </a:accent3>
      <a:accent4>
        <a:srgbClr val="920000"/>
      </a:accent4>
      <a:accent5>
        <a:srgbClr val="C9C9C9"/>
      </a:accent5>
      <a:accent6>
        <a:srgbClr val="920000"/>
      </a:accent6>
      <a:hlink>
        <a:srgbClr val="FF0000"/>
      </a:hlink>
      <a:folHlink>
        <a:srgbClr val="7030A0"/>
      </a:folHlink>
    </a:clrScheme>
    <a:fontScheme name="Rhea">
      <a:majorFont>
        <a:latin typeface="Trebuchet MS"/>
        <a:ea typeface="Arial"/>
        <a:cs typeface="Arial"/>
      </a:majorFont>
      <a:minorFont>
        <a:latin typeface="Georgia"/>
        <a:ea typeface="Arial"/>
        <a:cs typeface="Arial"/>
      </a:minorFont>
    </a:fontScheme>
    <a:fmtScheme name="Rhea">
      <a:fillStyleLst>
        <a:solidFill>
          <a:schemeClr val="phClr"/>
        </a:solidFill>
        <a:gradFill>
          <a:gsLst>
            <a:gs pos="0">
              <a:schemeClr val="phClr">
                <a:tint val="1000"/>
                <a:satMod val="255000"/>
              </a:schemeClr>
            </a:gs>
            <a:gs pos="55000">
              <a:schemeClr val="phClr">
                <a:tint val="12000"/>
                <a:satMod val="255000"/>
              </a:schemeClr>
            </a:gs>
            <a:gs pos="100000">
              <a:schemeClr val="phClr">
                <a:tint val="45000"/>
                <a:satMod val="250000"/>
              </a:schemeClr>
            </a:gs>
          </a:gsLst>
          <a:path path="circle"/>
        </a:gradFill>
        <a:gradFill>
          <a:gsLst>
            <a:gs pos="0">
              <a:schemeClr val="phClr">
                <a:tint val="43000"/>
                <a:satMod val="165000"/>
              </a:schemeClr>
            </a:gs>
            <a:gs pos="55000">
              <a:schemeClr val="phClr">
                <a:tint val="83000"/>
                <a:satMod val="155000"/>
              </a:schemeClr>
            </a:gs>
            <a:gs pos="100000">
              <a:schemeClr val="phClr">
                <a:shade val="85000"/>
              </a:schemeClr>
            </a:gs>
          </a:gsLst>
          <a:path path="circle"/>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shade val="30000"/>
                <a:satMod val="175000"/>
              </a:schemeClr>
            </a:gs>
            <a:gs pos="60000">
              <a:schemeClr val="phClr">
                <a:shade val="38000"/>
                <a:satMod val="175000"/>
              </a:schemeClr>
            </a:gs>
            <a:gs pos="100000">
              <a:schemeClr val="phClr">
                <a:tint val="80000"/>
                <a:satMod val="250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Formatvorlage_rot Logo Bildung</Template>
  <TotalTime>0</TotalTime>
  <Words>934</Words>
  <Application>Microsoft Macintosh PowerPoint</Application>
  <DocSecurity>0</DocSecurity>
  <PresentationFormat>Breitbild</PresentationFormat>
  <Paragraphs>55</Paragraphs>
  <Slides>13</Slides>
  <Notes>3</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13</vt:i4>
      </vt:variant>
    </vt:vector>
  </HeadingPairs>
  <TitlesOfParts>
    <vt:vector size="19" baseType="lpstr">
      <vt:lpstr>Arial</vt:lpstr>
      <vt:lpstr>Calibri</vt:lpstr>
      <vt:lpstr>Cambria Math</vt:lpstr>
      <vt:lpstr>Garamond</vt:lpstr>
      <vt:lpstr>Georgia</vt:lpstr>
      <vt:lpstr>Formatvorlage_KM-Rot ZSL-Logo</vt:lpstr>
      <vt:lpstr>Unterschiede der Bildungspläne 2016 und 2022 für das Leistungsfach</vt:lpstr>
      <vt:lpstr>Prozessbezogene Kompetenzen </vt:lpstr>
      <vt:lpstr>Prozessbezogene Kompetenzen </vt:lpstr>
      <vt:lpstr>Elektrisches Feld</vt:lpstr>
      <vt:lpstr>Magnetisches Feld</vt:lpstr>
      <vt:lpstr>Teilchen in Feldern</vt:lpstr>
      <vt:lpstr>Elektrodynamik</vt:lpstr>
      <vt:lpstr>Schwingungen</vt:lpstr>
      <vt:lpstr>Wellen</vt:lpstr>
      <vt:lpstr>Wellenoptik</vt:lpstr>
      <vt:lpstr>Quantenphysik und Materie</vt:lpstr>
      <vt:lpstr>Quantenphysik und Materie</vt:lpstr>
      <vt:lpstr>Quantenphysik und Materie</vt:lpstr>
    </vt:vector>
  </TitlesOfParts>
  <Manager/>
  <Company>IZLBW</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Titel</dc:title>
  <dc:subject/>
  <dc:creator>Schock, Kai (KM);du Prel, Florence (LS)</dc:creator>
  <cp:keywords/>
  <dc:description/>
  <cp:lastModifiedBy>Daniela Bednarski</cp:lastModifiedBy>
  <cp:revision>153</cp:revision>
  <dcterms:created xsi:type="dcterms:W3CDTF">2014-03-18T09:41:04Z</dcterms:created>
  <dcterms:modified xsi:type="dcterms:W3CDTF">2023-02-24T14:25:43Z</dcterms:modified>
  <cp:category/>
  <dc:identifier/>
  <cp:contentStatus/>
  <dc:language/>
  <cp:version/>
</cp:coreProperties>
</file>