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300" r:id="rId7"/>
    <p:sldId id="261" r:id="rId8"/>
    <p:sldId id="301" r:id="rId9"/>
    <p:sldId id="304" r:id="rId10"/>
    <p:sldId id="265" r:id="rId11"/>
    <p:sldId id="303" r:id="rId12"/>
  </p:sldIdLst>
  <p:sldSz cx="12192000" cy="6858000"/>
  <p:notesSz cx="12192000" cy="6858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0" userDrawn="1">
          <p15:clr>
            <a:srgbClr val="A4A3A4"/>
          </p15:clr>
        </p15:guide>
        <p15:guide id="2" pos="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22"/>
    <p:restoredTop sz="82449"/>
  </p:normalViewPr>
  <p:slideViewPr>
    <p:cSldViewPr>
      <p:cViewPr varScale="1">
        <p:scale>
          <a:sx n="81" d="100"/>
          <a:sy n="81" d="100"/>
        </p:scale>
        <p:origin x="1400" y="184"/>
      </p:cViewPr>
      <p:guideLst>
        <p:guide orient="horz" pos="300"/>
        <p:guide pos="7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60BFB124-658B-0C47-BECE-6B335406DD27}" type="datetimeFigureOut">
              <a:rPr lang="de-DE" smtClean="0"/>
              <a:t>24.02.23</a:t>
            </a:fld>
            <a:endParaRPr lang="de-DE"/>
          </a:p>
        </p:txBody>
      </p:sp>
      <p:sp>
        <p:nvSpPr>
          <p:cNvPr id="4" name="Folienbildplatzhalt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1219200" y="3300414"/>
            <a:ext cx="9753600" cy="2700337"/>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513514"/>
            <a:ext cx="5283200" cy="3444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6905625" y="6513514"/>
            <a:ext cx="5283200" cy="344487"/>
          </a:xfrm>
          <a:prstGeom prst="rect">
            <a:avLst/>
          </a:prstGeom>
        </p:spPr>
        <p:txBody>
          <a:bodyPr vert="horz" lIns="91440" tIns="45720" rIns="91440" bIns="45720" rtlCol="0" anchor="b"/>
          <a:lstStyle>
            <a:lvl1pPr algn="r">
              <a:defRPr sz="1200"/>
            </a:lvl1pPr>
          </a:lstStyle>
          <a:p>
            <a:fld id="{4F9076AD-915E-1E49-A3C6-39D62735612B}" type="slidenum">
              <a:rPr lang="de-DE" smtClean="0"/>
              <a:t>‹Nr.›</a:t>
            </a:fld>
            <a:endParaRPr lang="de-DE"/>
          </a:p>
        </p:txBody>
      </p:sp>
    </p:spTree>
    <p:extLst>
      <p:ext uri="{BB962C8B-B14F-4D97-AF65-F5344CB8AC3E}">
        <p14:creationId xmlns:p14="http://schemas.microsoft.com/office/powerpoint/2010/main" val="94957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1</a:t>
            </a:fld>
            <a:endParaRPr lang="de-DE"/>
          </a:p>
        </p:txBody>
      </p:sp>
    </p:spTree>
    <p:extLst>
      <p:ext uri="{BB962C8B-B14F-4D97-AF65-F5344CB8AC3E}">
        <p14:creationId xmlns:p14="http://schemas.microsoft.com/office/powerpoint/2010/main" val="3944068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10</a:t>
            </a:fld>
            <a:endParaRPr lang="de-DE"/>
          </a:p>
        </p:txBody>
      </p:sp>
    </p:spTree>
    <p:extLst>
      <p:ext uri="{BB962C8B-B14F-4D97-AF65-F5344CB8AC3E}">
        <p14:creationId xmlns:p14="http://schemas.microsoft.com/office/powerpoint/2010/main" val="2111425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11</a:t>
            </a:fld>
            <a:endParaRPr lang="de-DE"/>
          </a:p>
        </p:txBody>
      </p:sp>
    </p:spTree>
    <p:extLst>
      <p:ext uri="{BB962C8B-B14F-4D97-AF65-F5344CB8AC3E}">
        <p14:creationId xmlns:p14="http://schemas.microsoft.com/office/powerpoint/2010/main" val="2592205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2</a:t>
            </a:fld>
            <a:endParaRPr lang="de-DE"/>
          </a:p>
        </p:txBody>
      </p:sp>
    </p:spTree>
    <p:extLst>
      <p:ext uri="{BB962C8B-B14F-4D97-AF65-F5344CB8AC3E}">
        <p14:creationId xmlns:p14="http://schemas.microsoft.com/office/powerpoint/2010/main" val="1258989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3</a:t>
            </a:fld>
            <a:endParaRPr lang="de-DE"/>
          </a:p>
        </p:txBody>
      </p:sp>
    </p:spTree>
    <p:extLst>
      <p:ext uri="{BB962C8B-B14F-4D97-AF65-F5344CB8AC3E}">
        <p14:creationId xmlns:p14="http://schemas.microsoft.com/office/powerpoint/2010/main" val="3268031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4</a:t>
            </a:fld>
            <a:endParaRPr lang="de-DE"/>
          </a:p>
        </p:txBody>
      </p:sp>
    </p:spTree>
    <p:extLst>
      <p:ext uri="{BB962C8B-B14F-4D97-AF65-F5344CB8AC3E}">
        <p14:creationId xmlns:p14="http://schemas.microsoft.com/office/powerpoint/2010/main" val="3728067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5</a:t>
            </a:fld>
            <a:endParaRPr lang="de-DE"/>
          </a:p>
        </p:txBody>
      </p:sp>
    </p:spTree>
    <p:extLst>
      <p:ext uri="{BB962C8B-B14F-4D97-AF65-F5344CB8AC3E}">
        <p14:creationId xmlns:p14="http://schemas.microsoft.com/office/powerpoint/2010/main" val="3389823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Bemerkung: Zirkulare Polarisation sollte vorher im Wellenoptik-Unterricht behandelt worden sein.</a:t>
            </a:r>
          </a:p>
        </p:txBody>
      </p:sp>
      <p:sp>
        <p:nvSpPr>
          <p:cNvPr id="4" name="Foliennummernplatzhalter 3"/>
          <p:cNvSpPr>
            <a:spLocks noGrp="1"/>
          </p:cNvSpPr>
          <p:nvPr>
            <p:ph type="sldNum" sz="quarter" idx="5"/>
          </p:nvPr>
        </p:nvSpPr>
        <p:spPr/>
        <p:txBody>
          <a:bodyPr/>
          <a:lstStyle/>
          <a:p>
            <a:fld id="{4F9076AD-915E-1E49-A3C6-39D62735612B}" type="slidenum">
              <a:rPr lang="de-DE" smtClean="0"/>
              <a:t>6</a:t>
            </a:fld>
            <a:endParaRPr lang="de-DE"/>
          </a:p>
        </p:txBody>
      </p:sp>
    </p:spTree>
    <p:extLst>
      <p:ext uri="{BB962C8B-B14F-4D97-AF65-F5344CB8AC3E}">
        <p14:creationId xmlns:p14="http://schemas.microsoft.com/office/powerpoint/2010/main" val="2247273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7</a:t>
            </a:fld>
            <a:endParaRPr lang="de-DE"/>
          </a:p>
        </p:txBody>
      </p:sp>
    </p:spTree>
    <p:extLst>
      <p:ext uri="{BB962C8B-B14F-4D97-AF65-F5344CB8AC3E}">
        <p14:creationId xmlns:p14="http://schemas.microsoft.com/office/powerpoint/2010/main" val="3718484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F9076AD-915E-1E49-A3C6-39D62735612B}" type="slidenum">
              <a:rPr lang="de-DE" smtClean="0"/>
              <a:t>8</a:t>
            </a:fld>
            <a:endParaRPr lang="de-DE"/>
          </a:p>
        </p:txBody>
      </p:sp>
    </p:spTree>
    <p:extLst>
      <p:ext uri="{BB962C8B-B14F-4D97-AF65-F5344CB8AC3E}">
        <p14:creationId xmlns:p14="http://schemas.microsoft.com/office/powerpoint/2010/main" val="3032931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Bemerkung: Zirkulare Polarisation sollte vorher im Wellenoptik-Unterricht behandelt worden sein.</a:t>
            </a:r>
          </a:p>
        </p:txBody>
      </p:sp>
      <p:sp>
        <p:nvSpPr>
          <p:cNvPr id="4" name="Foliennummernplatzhalter 3"/>
          <p:cNvSpPr>
            <a:spLocks noGrp="1"/>
          </p:cNvSpPr>
          <p:nvPr>
            <p:ph type="sldNum" sz="quarter" idx="5"/>
          </p:nvPr>
        </p:nvSpPr>
        <p:spPr/>
        <p:txBody>
          <a:bodyPr/>
          <a:lstStyle/>
          <a:p>
            <a:fld id="{4F9076AD-915E-1E49-A3C6-39D62735612B}" type="slidenum">
              <a:rPr lang="de-DE" smtClean="0"/>
              <a:t>9</a:t>
            </a:fld>
            <a:endParaRPr lang="de-DE"/>
          </a:p>
        </p:txBody>
      </p:sp>
    </p:spTree>
    <p:extLst>
      <p:ext uri="{BB962C8B-B14F-4D97-AF65-F5344CB8AC3E}">
        <p14:creationId xmlns:p14="http://schemas.microsoft.com/office/powerpoint/2010/main" val="33380908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Titelfolie">
    <p:spTree>
      <p:nvGrpSpPr>
        <p:cNvPr id="1" name=""/>
        <p:cNvGrpSpPr/>
        <p:nvPr/>
      </p:nvGrpSpPr>
      <p:grpSpPr bwMode="auto">
        <a:xfrm>
          <a:off x="0" y="0"/>
          <a:ext cx="0" cy="0"/>
          <a:chOff x="0" y="0"/>
          <a:chExt cx="0" cy="0"/>
        </a:xfrm>
      </p:grpSpPr>
      <p:sp useBgFill="1">
        <p:nvSpPr>
          <p:cNvPr id="30" name="Abgerundetes Rechteck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10" name="Rechteck 9"/>
          <p:cNvSpPr/>
          <p:nvPr userDrawn="1"/>
        </p:nvSpPr>
        <p:spPr bwMode="auto">
          <a:xfrm>
            <a:off x="1" y="3650400"/>
            <a:ext cx="12192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Titel 7"/>
          <p:cNvSpPr>
            <a:spLocks noGrp="1"/>
          </p:cNvSpPr>
          <p:nvPr>
            <p:ph type="ctrTitle" hasCustomPrompt="1"/>
          </p:nvPr>
        </p:nvSpPr>
        <p:spPr bwMode="auto">
          <a:xfrm>
            <a:off x="609601" y="2132857"/>
            <a:ext cx="11111409" cy="1470025"/>
          </a:xfrm>
        </p:spPr>
        <p:txBody>
          <a:bodyPr anchor="b">
            <a:noAutofit/>
          </a:bodyPr>
          <a:lstStyle>
            <a:lvl1pPr algn="l">
              <a:defRPr sz="4800">
                <a:solidFill>
                  <a:schemeClr val="tx1">
                    <a:lumMod val="75000"/>
                    <a:lumOff val="25000"/>
                  </a:schemeClr>
                </a:solidFill>
              </a:defRPr>
            </a:lvl1pPr>
          </a:lstStyle>
          <a:p>
            <a:pPr>
              <a:defRPr/>
            </a:pPr>
            <a:r>
              <a:rPr lang="de-DE"/>
              <a:t>Titel der gesamten Präsentation durch Klicken bearbeiten</a:t>
            </a:r>
            <a:endParaRPr lang="en-US"/>
          </a:p>
        </p:txBody>
      </p:sp>
      <p:sp>
        <p:nvSpPr>
          <p:cNvPr id="9" name="Untertitel 8"/>
          <p:cNvSpPr>
            <a:spLocks noGrp="1"/>
          </p:cNvSpPr>
          <p:nvPr>
            <p:ph type="subTitle" idx="1" hasCustomPrompt="1"/>
          </p:nvPr>
        </p:nvSpPr>
        <p:spPr bwMode="auto">
          <a:xfrm>
            <a:off x="638084" y="3901087"/>
            <a:ext cx="6575492" cy="1690138"/>
          </a:xfrm>
        </p:spPr>
        <p:txBody>
          <a:bodyPr>
            <a:normAutofit/>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a:defRPr/>
            </a:pPr>
            <a:r>
              <a:rPr lang="de-DE"/>
              <a:t>Anlass der Präsentation</a:t>
            </a:r>
            <a:br>
              <a:rPr lang="de-DE"/>
            </a:br>
            <a:r>
              <a:rPr lang="de-DE"/>
              <a:t>Name des/der Vortragenden </a:t>
            </a:r>
            <a:endParaRPr lang="en-US"/>
          </a:p>
        </p:txBody>
      </p:sp>
      <p:pic>
        <p:nvPicPr>
          <p:cNvPr id="4" name="Grafik 3"/>
          <p:cNvPicPr>
            <a:picLocks noChangeAspect="1"/>
          </p:cNvPicPr>
          <p:nvPr userDrawn="1"/>
        </p:nvPicPr>
        <p:blipFill>
          <a:blip r:embed="rId2"/>
          <a:srcRect l="7162" t="15720" r="6807" b="15909"/>
          <a:stretch/>
        </p:blipFill>
        <p:spPr bwMode="auto">
          <a:xfrm>
            <a:off x="9349337" y="116632"/>
            <a:ext cx="2586536" cy="7920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609600" y="1268760"/>
            <a:ext cx="10972800" cy="5040560"/>
          </a:xfrm>
        </p:spPr>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20" name="Titel 1"/>
          <p:cNvSpPr>
            <a:spLocks noGrp="1"/>
          </p:cNvSpPr>
          <p:nvPr>
            <p:ph type="title"/>
          </p:nvPr>
        </p:nvSpPr>
        <p:spPr bwMode="auto">
          <a:xfrm>
            <a:off x="609600" y="548680"/>
            <a:ext cx="10972800" cy="576064"/>
          </a:xfrm>
        </p:spPr>
        <p:txBody>
          <a:bodyPr/>
          <a:lstStyle/>
          <a:p>
            <a:pPr>
              <a:defRPr/>
            </a:pPr>
            <a:r>
              <a:rPr lang="de-DE"/>
              <a:t>Titelmasterformat durch Klicken bearbeiten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Titel zwei Inhalte">
    <p:spTree>
      <p:nvGrpSpPr>
        <p:cNvPr id="1" name=""/>
        <p:cNvGrpSpPr/>
        <p:nvPr/>
      </p:nvGrpSpPr>
      <p:grpSpPr bwMode="auto">
        <a:xfrm>
          <a:off x="0" y="0"/>
          <a:ext cx="0" cy="0"/>
          <a:chOff x="0" y="0"/>
          <a:chExt cx="0" cy="0"/>
        </a:xfrm>
      </p:grpSpPr>
      <p:sp>
        <p:nvSpPr>
          <p:cNvPr id="3" name="Inhaltsplatzhalter 2"/>
          <p:cNvSpPr>
            <a:spLocks noGrp="1"/>
          </p:cNvSpPr>
          <p:nvPr>
            <p:ph sz="half" idx="1"/>
          </p:nvPr>
        </p:nvSpPr>
        <p:spPr bwMode="auto">
          <a:xfrm>
            <a:off x="609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4" name="Inhaltsplatzhalter 3"/>
          <p:cNvSpPr>
            <a:spLocks noGrp="1"/>
          </p:cNvSpPr>
          <p:nvPr>
            <p:ph sz="half" idx="2" hasCustomPrompt="1"/>
          </p:nvPr>
        </p:nvSpPr>
        <p:spPr bwMode="auto">
          <a:xfrm>
            <a:off x="6197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a:defRPr/>
            </a:pPr>
            <a:r>
              <a:rPr lang="de-DE" dirty="0"/>
              <a:t>Textmasterformat bearbeiten </a:t>
            </a:r>
            <a:endParaRPr dirty="0"/>
          </a:p>
          <a:p>
            <a:pPr lvl="1">
              <a:defRPr/>
            </a:pPr>
            <a:r>
              <a:rPr lang="de-DE" dirty="0"/>
              <a:t>Zweite Ebene</a:t>
            </a:r>
            <a:endParaRPr dirty="0"/>
          </a:p>
          <a:p>
            <a:pPr lvl="2">
              <a:defRPr/>
            </a:pPr>
            <a:r>
              <a:rPr lang="de-DE" dirty="0"/>
              <a:t>Dritte Ebene</a:t>
            </a:r>
            <a:endParaRPr dirty="0"/>
          </a:p>
          <a:p>
            <a:pPr lvl="3">
              <a:defRPr/>
            </a:pPr>
            <a:r>
              <a:rPr lang="de-DE" dirty="0"/>
              <a:t>Vierte Ebene</a:t>
            </a:r>
            <a:endParaRPr dirty="0"/>
          </a:p>
          <a:p>
            <a:pPr lvl="4">
              <a:defRPr/>
            </a:pPr>
            <a:r>
              <a:rPr lang="de-DE" dirty="0"/>
              <a:t>Fünfte Ebene</a:t>
            </a:r>
            <a:endParaRPr lang="en-US" dirty="0"/>
          </a:p>
        </p:txBody>
      </p:sp>
      <p:sp>
        <p:nvSpPr>
          <p:cNvPr id="10" name="Titelplatzhalter 21"/>
          <p:cNvSpPr txBox="1"/>
          <p:nvPr userDrawn="1"/>
        </p:nvSpPr>
        <p:spPr bwMode="auto">
          <a:xfrm>
            <a:off x="609600" y="562000"/>
            <a:ext cx="10972800" cy="1066800"/>
          </a:xfrm>
          <a:prstGeom prst="rect">
            <a:avLst/>
          </a:prstGeom>
        </p:spPr>
        <p:txBody>
          <a:bodyPr vert="horz" anchor="ctr">
            <a:normAutofit/>
          </a:bodyPr>
          <a:lstStyle>
            <a:lvl1pPr algn="l">
              <a:spcBef>
                <a:spcPts val="0"/>
              </a:spcBef>
              <a:buNone/>
              <a:defRPr sz="4000">
                <a:solidFill>
                  <a:schemeClr val="tx1">
                    <a:lumMod val="75000"/>
                    <a:lumOff val="25000"/>
                  </a:schemeClr>
                </a:solidFill>
                <a:latin typeface="Garamond"/>
                <a:ea typeface="+mj-ea"/>
                <a:cs typeface="+mj-cs"/>
              </a:defRPr>
            </a:lvl1pPr>
          </a:lstStyle>
          <a:p>
            <a:pPr>
              <a:defRPr/>
            </a:pPr>
            <a:r>
              <a:rPr lang="de-DE" sz="4000" baseline="0" dirty="0">
                <a:latin typeface="Arial" panose="020B0604020202020204" pitchFamily="34" charset="0"/>
              </a:rPr>
              <a:t>Titelmasterformat durch Klicken bearbeiten</a:t>
            </a:r>
            <a:endParaRPr lang="en-US" sz="4000" baseline="0" dirty="0">
              <a:latin typeface="Arial" panose="020B0604020202020204" pitchFamily="34" charset="0"/>
            </a:endParaRPr>
          </a:p>
        </p:txBody>
      </p:sp>
      <p:sp>
        <p:nvSpPr>
          <p:cNvPr id="13" name="Fußzeilenplatzhalter 2"/>
          <p:cNvSpPr txBox="1"/>
          <p:nvPr userDrawn="1"/>
        </p:nvSpPr>
        <p:spPr bwMode="auto">
          <a:xfrm>
            <a:off x="623391" y="5949280"/>
            <a:ext cx="3600000" cy="360000"/>
          </a:xfrm>
          <a:prstGeom prst="rect">
            <a:avLst/>
          </a:prstGeom>
        </p:spPr>
        <p:txBody>
          <a:bodyPr vert="horz"/>
          <a:lstStyle>
            <a:defPPr>
              <a:defRPr lang="de-DE"/>
            </a:defPPr>
            <a:lvl1pPr marL="0" algn="l" defTabSz="914400">
              <a:defRPr sz="800">
                <a:solidFill>
                  <a:schemeClr val="accent5">
                    <a:lumMod val="50000"/>
                  </a:schemeClr>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de-DE" sz="8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Vergleich">
    <p:spTree>
      <p:nvGrpSpPr>
        <p:cNvPr id="1" name=""/>
        <p:cNvGrpSpPr/>
        <p:nvPr/>
      </p:nvGrpSpPr>
      <p:grpSpPr bwMode="auto">
        <a:xfrm>
          <a:off x="0" y="0"/>
          <a:ext cx="0" cy="0"/>
          <a:chOff x="0" y="0"/>
          <a:chExt cx="0" cy="0"/>
        </a:xfrm>
      </p:grpSpPr>
      <p:sp>
        <p:nvSpPr>
          <p:cNvPr id="3" name="Textplatzhalter 2"/>
          <p:cNvSpPr>
            <a:spLocks noGrp="1"/>
          </p:cNvSpPr>
          <p:nvPr>
            <p:ph type="body" idx="1"/>
          </p:nvPr>
        </p:nvSpPr>
        <p:spPr bwMode="auto">
          <a:xfrm>
            <a:off x="623391" y="1844824"/>
            <a:ext cx="5376000" cy="457200"/>
          </a:xfrm>
          <a:prstGeom prst="rect">
            <a:avLst/>
          </a:prstGeo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defRPr/>
            </a:pPr>
            <a:r>
              <a:rPr lang="de-DE"/>
              <a:t>Textmasterformat bearbeiten</a:t>
            </a:r>
            <a:endParaRPr/>
          </a:p>
        </p:txBody>
      </p:sp>
      <p:sp>
        <p:nvSpPr>
          <p:cNvPr id="4" name="Textplatzhalter 3"/>
          <p:cNvSpPr>
            <a:spLocks noGrp="1"/>
          </p:cNvSpPr>
          <p:nvPr>
            <p:ph type="body" sz="half" idx="3"/>
          </p:nvPr>
        </p:nvSpPr>
        <p:spPr bwMode="auto">
          <a:xfrm>
            <a:off x="6192010" y="1844824"/>
            <a:ext cx="5376000" cy="457200"/>
          </a:xfrm>
          <a:prstGeom prst="rect">
            <a:avLst/>
          </a:prstGeo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defRPr/>
            </a:pPr>
            <a:r>
              <a:rPr lang="de-DE"/>
              <a:t>Textmasterformat bearbeiten</a:t>
            </a:r>
            <a:endParaRPr/>
          </a:p>
        </p:txBody>
      </p:sp>
      <p:sp>
        <p:nvSpPr>
          <p:cNvPr id="5" name="Inhaltsplatzhalter 4"/>
          <p:cNvSpPr>
            <a:spLocks noGrp="1"/>
          </p:cNvSpPr>
          <p:nvPr>
            <p:ph sz="quarter" idx="2"/>
          </p:nvPr>
        </p:nvSpPr>
        <p:spPr bwMode="auto">
          <a:xfrm>
            <a:off x="623391" y="2348880"/>
            <a:ext cx="5376000" cy="3528000"/>
          </a:xfrm>
        </p:spPr>
        <p:txBody>
          <a:bodyPr/>
          <a:lstStyle>
            <a:lvl1pPr>
              <a:defRPr sz="2000"/>
            </a:lvl1pPr>
            <a:lvl2pPr>
              <a:defRPr sz="2000"/>
            </a:lvl2pPr>
            <a:lvl3pPr>
              <a:defRPr sz="1800"/>
            </a:lvl3pPr>
            <a:lvl4pPr>
              <a:defRPr sz="1600"/>
            </a:lvl4pPr>
            <a:lvl5pPr>
              <a:defRPr sz="1600"/>
            </a:lvl5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6" name="Inhaltsplatzhalter 5"/>
          <p:cNvSpPr>
            <a:spLocks noGrp="1"/>
          </p:cNvSpPr>
          <p:nvPr>
            <p:ph sz="quarter" idx="4"/>
          </p:nvPr>
        </p:nvSpPr>
        <p:spPr bwMode="auto">
          <a:xfrm>
            <a:off x="6192010" y="2348880"/>
            <a:ext cx="5376000" cy="3528392"/>
          </a:xfrm>
        </p:spPr>
        <p:txBody>
          <a:bodyPr/>
          <a:lstStyle>
            <a:lvl1pPr>
              <a:defRPr sz="2000"/>
            </a:lvl1pPr>
            <a:lvl2pPr>
              <a:defRPr sz="2000"/>
            </a:lvl2pPr>
            <a:lvl3pPr>
              <a:defRPr sz="1800"/>
            </a:lvl3pPr>
            <a:lvl4pPr>
              <a:defRPr sz="1600"/>
            </a:lvl4pPr>
            <a:lvl5pPr>
              <a:defRPr sz="1600"/>
            </a:lvl5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10" name="Titel 1"/>
          <p:cNvSpPr>
            <a:spLocks noGrp="1"/>
          </p:cNvSpPr>
          <p:nvPr>
            <p:ph type="title"/>
          </p:nvPr>
        </p:nvSpPr>
        <p:spPr bwMode="auto">
          <a:xfrm>
            <a:off x="609600" y="692696"/>
            <a:ext cx="10972800" cy="1066800"/>
          </a:xfrm>
        </p:spPr>
        <p:txBody>
          <a:bodyPr/>
          <a:lstStyle/>
          <a:p>
            <a:pPr>
              <a:defRPr/>
            </a:pPr>
            <a:r>
              <a:rPr lang="de-DE"/>
              <a:t>Titelmasterformat durch Klicken bearbeiten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nur Titel">
    <p:spTree>
      <p:nvGrpSpPr>
        <p:cNvPr id="1" name=""/>
        <p:cNvGrpSpPr/>
        <p:nvPr/>
      </p:nvGrpSpPr>
      <p:grpSpPr bwMode="auto">
        <a:xfrm>
          <a:off x="0" y="0"/>
          <a:ext cx="0" cy="0"/>
          <a:chOff x="0" y="0"/>
          <a:chExt cx="0" cy="0"/>
        </a:xfrm>
      </p:grpSpPr>
      <p:sp>
        <p:nvSpPr>
          <p:cNvPr id="11" name="Fußzeilenplatzhalter 2"/>
          <p:cNvSpPr txBox="1"/>
          <p:nvPr userDrawn="1"/>
        </p:nvSpPr>
        <p:spPr bwMode="auto">
          <a:xfrm>
            <a:off x="623391" y="5949280"/>
            <a:ext cx="3600000" cy="360000"/>
          </a:xfrm>
          <a:prstGeom prst="rect">
            <a:avLst/>
          </a:prstGeom>
        </p:spPr>
        <p:txBody>
          <a:bodyPr vert="horz"/>
          <a:lstStyle>
            <a:defPPr>
              <a:defRPr lang="de-DE"/>
            </a:defPPr>
            <a:lvl1pPr marL="0" algn="l" defTabSz="914400">
              <a:defRPr sz="800">
                <a:solidFill>
                  <a:schemeClr val="accent5">
                    <a:lumMod val="50000"/>
                  </a:schemeClr>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de-DE" sz="800"/>
          </a:p>
        </p:txBody>
      </p:sp>
      <p:sp>
        <p:nvSpPr>
          <p:cNvPr id="18" name="Titel 1"/>
          <p:cNvSpPr>
            <a:spLocks noGrp="1"/>
          </p:cNvSpPr>
          <p:nvPr>
            <p:ph type="title"/>
          </p:nvPr>
        </p:nvSpPr>
        <p:spPr bwMode="auto">
          <a:xfrm>
            <a:off x="609600" y="692696"/>
            <a:ext cx="10972800" cy="1066800"/>
          </a:xfrm>
        </p:spPr>
        <p:txBody>
          <a:bodyPr/>
          <a:lstStyle/>
          <a:p>
            <a:pPr>
              <a:defRPr/>
            </a:pPr>
            <a:r>
              <a:rPr lang="de-DE"/>
              <a:t>Titelmasterformat durch Klicken bearbeiten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Leer">
    <p:spTree>
      <p:nvGrpSpPr>
        <p:cNvPr id="1" name=""/>
        <p:cNvGrpSpPr/>
        <p:nvPr/>
      </p:nvGrpSpPr>
      <p:grpSpPr bwMode="auto">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7152117" y="764704"/>
            <a:ext cx="4511040" cy="792087"/>
          </a:xfrm>
        </p:spPr>
        <p:txBody>
          <a:bodyPr anchor="b">
            <a:noAutofit/>
          </a:bodyPr>
          <a:lstStyle>
            <a:lvl1pPr algn="l">
              <a:buNone/>
              <a:defRPr sz="2400" b="1"/>
            </a:lvl1pPr>
          </a:lstStyle>
          <a:p>
            <a:pPr>
              <a:defRPr/>
            </a:pPr>
            <a:r>
              <a:rPr lang="de-DE"/>
              <a:t>Titelmasterformat durch Klicken bearbeiten</a:t>
            </a:r>
            <a:endParaRPr lang="en-US"/>
          </a:p>
        </p:txBody>
      </p:sp>
      <p:sp>
        <p:nvSpPr>
          <p:cNvPr id="3" name="Textplatzhalter 2"/>
          <p:cNvSpPr>
            <a:spLocks noGrp="1"/>
          </p:cNvSpPr>
          <p:nvPr>
            <p:ph type="body" idx="2"/>
          </p:nvPr>
        </p:nvSpPr>
        <p:spPr bwMode="auto">
          <a:xfrm>
            <a:off x="7152117" y="1628801"/>
            <a:ext cx="451104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a:defRPr/>
            </a:pPr>
            <a:r>
              <a:rPr lang="de-DE"/>
              <a:t>Textmasterformat bearbeiten</a:t>
            </a:r>
            <a:endParaRPr/>
          </a:p>
        </p:txBody>
      </p:sp>
      <p:sp>
        <p:nvSpPr>
          <p:cNvPr id="4" name="Inhaltsplatzhalter 3"/>
          <p:cNvSpPr>
            <a:spLocks noGrp="1"/>
          </p:cNvSpPr>
          <p:nvPr>
            <p:ph sz="half" idx="1"/>
          </p:nvPr>
        </p:nvSpPr>
        <p:spPr bwMode="auto">
          <a:xfrm>
            <a:off x="623391" y="764704"/>
            <a:ext cx="6382944" cy="5112568"/>
          </a:xfrm>
        </p:spPr>
        <p:txBody>
          <a:bodyPr/>
          <a:lstStyle>
            <a:lvl1pPr>
              <a:defRPr sz="2800"/>
            </a:lvl1pPr>
            <a:lvl2pPr>
              <a:defRPr sz="2600"/>
            </a:lvl2pPr>
            <a:lvl3pPr>
              <a:defRPr sz="2400"/>
            </a:lvl3pPr>
            <a:lvl4pPr>
              <a:defRPr sz="2200"/>
            </a:lvl4pPr>
            <a:lvl5pPr>
              <a:defRPr sz="2000"/>
            </a:lvl5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hyperlink" Target="https://creativecommons.org/licenses/by/4.0/deed.de"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bwMode="auto">
        <a:xfrm>
          <a:off x="0" y="0"/>
          <a:ext cx="0" cy="0"/>
          <a:chOff x="0" y="0"/>
          <a:chExt cx="0" cy="0"/>
        </a:xfrm>
      </p:grpSpPr>
      <p:sp>
        <p:nvSpPr>
          <p:cNvPr id="29" name="Rechteck 28"/>
          <p:cNvSpPr/>
          <p:nvPr userDrawn="1"/>
        </p:nvSpPr>
        <p:spPr bwMode="auto">
          <a:xfrm>
            <a:off x="0" y="-1"/>
            <a:ext cx="12192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22" name="Titelplatzhalter 21"/>
          <p:cNvSpPr>
            <a:spLocks noGrp="1"/>
          </p:cNvSpPr>
          <p:nvPr>
            <p:ph type="title"/>
          </p:nvPr>
        </p:nvSpPr>
        <p:spPr bwMode="auto">
          <a:xfrm>
            <a:off x="609600" y="562000"/>
            <a:ext cx="11001883" cy="562744"/>
          </a:xfrm>
          <a:prstGeom prst="rect">
            <a:avLst/>
          </a:prstGeom>
        </p:spPr>
        <p:txBody>
          <a:bodyPr vert="horz" anchor="ctr">
            <a:noAutofit/>
          </a:bodyPr>
          <a:lstStyle/>
          <a:p>
            <a:pPr>
              <a:defRPr/>
            </a:pPr>
            <a:r>
              <a:rPr lang="de-DE"/>
              <a:t>Titelmasterformat durch Klicken bearbeiten</a:t>
            </a:r>
            <a:endParaRPr lang="en-US"/>
          </a:p>
        </p:txBody>
      </p:sp>
      <p:sp>
        <p:nvSpPr>
          <p:cNvPr id="13" name="Textplatzhalter 12"/>
          <p:cNvSpPr>
            <a:spLocks noGrp="1"/>
          </p:cNvSpPr>
          <p:nvPr>
            <p:ph type="body" idx="1"/>
          </p:nvPr>
        </p:nvSpPr>
        <p:spPr bwMode="auto">
          <a:xfrm>
            <a:off x="609599" y="1376082"/>
            <a:ext cx="11001883" cy="4919918"/>
          </a:xfrm>
          <a:prstGeom prst="rect">
            <a:avLst/>
          </a:prstGeom>
        </p:spPr>
        <p:txBody>
          <a:bodyPr vert="horz">
            <a:normAutofit/>
          </a:bodyPr>
          <a:lstStyle/>
          <a:p>
            <a:pPr lvl="0">
              <a:defRPr/>
            </a:pPr>
            <a:r>
              <a:rPr lang="de-DE" dirty="0"/>
              <a:t>Textmasterformat bearbeiten</a:t>
            </a:r>
            <a:endParaRPr dirty="0"/>
          </a:p>
          <a:p>
            <a:pPr lvl="1">
              <a:defRPr/>
            </a:pPr>
            <a:r>
              <a:rPr lang="de-DE" dirty="0"/>
              <a:t>Zweite Ebene</a:t>
            </a:r>
            <a:endParaRPr dirty="0"/>
          </a:p>
          <a:p>
            <a:pPr lvl="2">
              <a:defRPr/>
            </a:pPr>
            <a:r>
              <a:rPr lang="de-DE" dirty="0"/>
              <a:t>Dritte Ebene</a:t>
            </a:r>
            <a:endParaRPr dirty="0"/>
          </a:p>
          <a:p>
            <a:pPr lvl="3">
              <a:defRPr/>
            </a:pPr>
            <a:r>
              <a:rPr lang="de-DE" dirty="0"/>
              <a:t>Vierte Ebene</a:t>
            </a:r>
            <a:endParaRPr dirty="0"/>
          </a:p>
          <a:p>
            <a:pPr lvl="4">
              <a:defRPr/>
            </a:pPr>
            <a:r>
              <a:rPr lang="de-DE" dirty="0"/>
              <a:t>Fünfte Ebene</a:t>
            </a:r>
            <a:endParaRPr lang="en-US" dirty="0"/>
          </a:p>
        </p:txBody>
      </p:sp>
      <p:sp>
        <p:nvSpPr>
          <p:cNvPr id="16" name="Fußzeilenplatzhalter 4"/>
          <p:cNvSpPr txBox="1"/>
          <p:nvPr userDrawn="1"/>
        </p:nvSpPr>
        <p:spPr bwMode="auto">
          <a:xfrm>
            <a:off x="609599" y="6361313"/>
            <a:ext cx="5280587" cy="369332"/>
          </a:xfrm>
          <a:prstGeom prst="rect">
            <a:avLst/>
          </a:prstGeom>
        </p:spPr>
        <p:txBody>
          <a:bodyPr wrap="square">
            <a:spAutoFit/>
          </a:bodyPr>
          <a:ls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algn="l" defTabSz="914400">
              <a:defRPr/>
            </a:pPr>
            <a:r>
              <a:rPr lang="de-DE" sz="1200" dirty="0">
                <a:solidFill>
                  <a:schemeClr val="accent5">
                    <a:lumMod val="50000"/>
                  </a:schemeClr>
                </a:solidFill>
                <a:latin typeface="Arial"/>
                <a:ea typeface="Arial"/>
                <a:cs typeface="Arial"/>
              </a:rPr>
              <a:t>Konzeptionsgruppe Physik 2023, Sven Lübeck; </a:t>
            </a:r>
            <a:r>
              <a:rPr lang="de-DE" sz="1200" baseline="0" dirty="0">
                <a:solidFill>
                  <a:schemeClr val="tx1">
                    <a:lumMod val="65000"/>
                    <a:lumOff val="35000"/>
                  </a:schemeClr>
                </a:solidFill>
                <a:latin typeface="Arial" panose="020B0604020202020204" pitchFamily="34" charset="0"/>
                <a:cs typeface="Arial" panose="020B0604020202020204" pitchFamily="34" charset="0"/>
                <a:hlinkClick r:id="rId9"/>
              </a:rPr>
              <a:t>CC</a:t>
            </a:r>
            <a:r>
              <a:rPr lang="de-DE" sz="1800" dirty="0">
                <a:solidFill>
                  <a:schemeClr val="tx1">
                    <a:lumMod val="65000"/>
                    <a:lumOff val="35000"/>
                  </a:schemeClr>
                </a:solidFill>
                <a:latin typeface="Arial" panose="020B0604020202020204" pitchFamily="34" charset="0"/>
                <a:cs typeface="Arial" panose="020B0604020202020204" pitchFamily="34" charset="0"/>
                <a:hlinkClick r:id="rId9"/>
              </a:rPr>
              <a:t> </a:t>
            </a:r>
            <a:r>
              <a:rPr lang="de-DE" sz="1200" baseline="0" dirty="0">
                <a:solidFill>
                  <a:schemeClr val="tx1">
                    <a:lumMod val="65000"/>
                    <a:lumOff val="35000"/>
                  </a:schemeClr>
                </a:solidFill>
                <a:latin typeface="Arial" panose="020B0604020202020204" pitchFamily="34" charset="0"/>
                <a:cs typeface="Arial" panose="020B0604020202020204" pitchFamily="34" charset="0"/>
                <a:hlinkClick r:id="rId9"/>
              </a:rPr>
              <a:t>BY</a:t>
            </a:r>
            <a:r>
              <a:rPr lang="de-DE" sz="1800" dirty="0">
                <a:solidFill>
                  <a:schemeClr val="tx1">
                    <a:lumMod val="65000"/>
                    <a:lumOff val="35000"/>
                  </a:schemeClr>
                </a:solidFill>
                <a:latin typeface="Arial" panose="020B0604020202020204" pitchFamily="34" charset="0"/>
                <a:cs typeface="Arial" panose="020B0604020202020204" pitchFamily="34" charset="0"/>
                <a:hlinkClick r:id="rId9"/>
              </a:rPr>
              <a:t> </a:t>
            </a:r>
            <a:r>
              <a:rPr lang="de-DE" sz="1200" baseline="0" dirty="0">
                <a:solidFill>
                  <a:schemeClr val="tx1">
                    <a:lumMod val="65000"/>
                    <a:lumOff val="35000"/>
                  </a:schemeClr>
                </a:solidFill>
                <a:latin typeface="Arial" panose="020B0604020202020204" pitchFamily="34" charset="0"/>
                <a:cs typeface="Arial" panose="020B0604020202020204" pitchFamily="34" charset="0"/>
                <a:hlinkClick r:id="rId9"/>
              </a:rPr>
              <a:t>4.0</a:t>
            </a:r>
            <a:r>
              <a:rPr lang="de-DE" sz="1200" dirty="0">
                <a:solidFill>
                  <a:schemeClr val="accent5">
                    <a:lumMod val="50000"/>
                  </a:schemeClr>
                </a:solidFill>
                <a:latin typeface="Arial"/>
                <a:ea typeface="Arial"/>
                <a:cs typeface="Arial"/>
              </a:rPr>
              <a:t> </a:t>
            </a:r>
            <a:endParaRPr lang="de-DE" dirty="0"/>
          </a:p>
        </p:txBody>
      </p:sp>
      <p:pic>
        <p:nvPicPr>
          <p:cNvPr id="2" name="Grafik 1"/>
          <p:cNvPicPr>
            <a:picLocks noChangeAspect="1"/>
          </p:cNvPicPr>
          <p:nvPr userDrawn="1"/>
        </p:nvPicPr>
        <p:blipFill>
          <a:blip r:embed="rId10"/>
          <a:srcRect l="10216" t="15999" r="10397" b="15998"/>
          <a:stretch/>
        </p:blipFill>
        <p:spPr bwMode="auto">
          <a:xfrm>
            <a:off x="10848529" y="6361935"/>
            <a:ext cx="762954" cy="397517"/>
          </a:xfrm>
          <a:prstGeom prst="rect">
            <a:avLst/>
          </a:prstGeom>
        </p:spPr>
      </p:pic>
      <p:sp>
        <p:nvSpPr>
          <p:cNvPr id="8" name="Textfeld 7">
            <a:extLst>
              <a:ext uri="{FF2B5EF4-FFF2-40B4-BE49-F238E27FC236}">
                <a16:creationId xmlns:a16="http://schemas.microsoft.com/office/drawing/2014/main" id="{2871A928-377F-4B44-928C-E7B3B3E849F6}"/>
              </a:ext>
            </a:extLst>
          </p:cNvPr>
          <p:cNvSpPr txBox="1"/>
          <p:nvPr userDrawn="1"/>
        </p:nvSpPr>
        <p:spPr>
          <a:xfrm>
            <a:off x="8472264" y="6453646"/>
            <a:ext cx="2520280" cy="276999"/>
          </a:xfrm>
          <a:prstGeom prst="rect">
            <a:avLst/>
          </a:prstGeom>
          <a:noFill/>
        </p:spPr>
        <p:txBody>
          <a:bodyPr wrap="square">
            <a:spAutoFit/>
          </a:bodyPr>
          <a:lstStyle/>
          <a:p>
            <a:r>
              <a:rPr lang="de-DE" sz="1200" baseline="0" dirty="0">
                <a:solidFill>
                  <a:schemeClr val="accent5">
                    <a:lumMod val="50000"/>
                  </a:schemeClr>
                </a:solidFill>
                <a:latin typeface="Arial" panose="020B0604020202020204" pitchFamily="34" charset="0"/>
              </a:rPr>
              <a:t>4302_verschraenkung_version_II</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p:txStyles>
    <p:titleStyle>
      <a:lvl1pPr algn="l">
        <a:spcBef>
          <a:spcPts val="0"/>
        </a:spcBef>
        <a:buNone/>
        <a:defRPr sz="3400">
          <a:solidFill>
            <a:schemeClr val="tx1">
              <a:lumMod val="75000"/>
              <a:lumOff val="25000"/>
            </a:schemeClr>
          </a:solidFill>
          <a:latin typeface="Arial"/>
          <a:ea typeface="+mj-ea"/>
          <a:cs typeface="Arial"/>
        </a:defRPr>
      </a:lvl1pPr>
    </p:titleStyle>
    <p:bodyStyle>
      <a:lvl1pPr marL="365760" indent="-256032" algn="l">
        <a:spcBef>
          <a:spcPts val="300"/>
        </a:spcBef>
        <a:buClr>
          <a:schemeClr val="tx1">
            <a:lumMod val="65000"/>
            <a:lumOff val="35000"/>
          </a:schemeClr>
        </a:buClr>
        <a:buFont typeface="Arial"/>
        <a:buChar char="•"/>
        <a:defRPr sz="2400">
          <a:solidFill>
            <a:schemeClr val="tx1">
              <a:lumMod val="65000"/>
              <a:lumOff val="35000"/>
            </a:schemeClr>
          </a:solidFill>
          <a:latin typeface="Arial"/>
          <a:ea typeface="+mn-ea"/>
          <a:cs typeface="Arial"/>
        </a:defRPr>
      </a:lvl1pPr>
      <a:lvl2pPr marL="658368" indent="-246888" algn="l">
        <a:spcBef>
          <a:spcPts val="300"/>
        </a:spcBef>
        <a:buClr>
          <a:schemeClr val="tx1">
            <a:lumMod val="65000"/>
            <a:lumOff val="35000"/>
          </a:schemeClr>
        </a:buClr>
        <a:buFont typeface="Arial"/>
        <a:buChar char="•"/>
        <a:defRPr sz="2400">
          <a:solidFill>
            <a:schemeClr val="tx1">
              <a:lumMod val="65000"/>
              <a:lumOff val="35000"/>
            </a:schemeClr>
          </a:solidFill>
          <a:latin typeface="Arial"/>
          <a:ea typeface="+mn-ea"/>
          <a:cs typeface="Arial"/>
        </a:defRPr>
      </a:lvl2pPr>
      <a:lvl3pPr marL="923544" indent="-219456" algn="l">
        <a:spcBef>
          <a:spcPts val="300"/>
        </a:spcBef>
        <a:buClr>
          <a:schemeClr val="tx1">
            <a:lumMod val="65000"/>
            <a:lumOff val="35000"/>
          </a:schemeClr>
        </a:buClr>
        <a:buFont typeface="Arial"/>
        <a:buChar char="•"/>
        <a:defRPr sz="2000">
          <a:solidFill>
            <a:schemeClr val="tx1">
              <a:lumMod val="65000"/>
              <a:lumOff val="35000"/>
            </a:schemeClr>
          </a:solidFill>
          <a:latin typeface="Arial"/>
          <a:ea typeface="+mn-ea"/>
          <a:cs typeface="Arial"/>
        </a:defRPr>
      </a:lvl3pPr>
      <a:lvl4pPr marL="1179576" indent="-201168" algn="l">
        <a:spcBef>
          <a:spcPts val="300"/>
        </a:spcBef>
        <a:buClr>
          <a:schemeClr val="tx1">
            <a:lumMod val="65000"/>
            <a:lumOff val="35000"/>
          </a:schemeClr>
        </a:buClr>
        <a:buFont typeface="Arial"/>
        <a:buChar char="•"/>
        <a:defRPr sz="2000">
          <a:solidFill>
            <a:schemeClr val="tx1">
              <a:lumMod val="65000"/>
              <a:lumOff val="35000"/>
            </a:schemeClr>
          </a:solidFill>
          <a:latin typeface="Arial"/>
          <a:ea typeface="+mn-ea"/>
          <a:cs typeface="Arial"/>
        </a:defRPr>
      </a:lvl4pPr>
      <a:lvl5pPr marL="1389888" indent="-182880" algn="l">
        <a:spcBef>
          <a:spcPts val="300"/>
        </a:spcBef>
        <a:buClr>
          <a:schemeClr val="tx1">
            <a:lumMod val="65000"/>
            <a:lumOff val="35000"/>
          </a:schemeClr>
        </a:buClr>
        <a:buFont typeface="Arial"/>
        <a:buChar char="•"/>
        <a:defRPr sz="1800">
          <a:solidFill>
            <a:schemeClr val="tx1">
              <a:lumMod val="65000"/>
              <a:lumOff val="35000"/>
            </a:schemeClr>
          </a:solidFill>
          <a:latin typeface="Arial"/>
          <a:ea typeface="+mn-ea"/>
          <a:cs typeface="Arial"/>
        </a:defRPr>
      </a:lvl5pPr>
      <a:lvl6pPr marL="1609344" indent="-182880" algn="l">
        <a:spcBef>
          <a:spcPts val="300"/>
        </a:spcBef>
        <a:buClr>
          <a:schemeClr val="accent3"/>
        </a:buClr>
        <a:buFont typeface="Georgia"/>
        <a:buChar char="▫"/>
        <a:defRPr sz="1800">
          <a:solidFill>
            <a:schemeClr val="accent3"/>
          </a:solidFill>
          <a:latin typeface="+mn-lt"/>
          <a:ea typeface="+mn-ea"/>
          <a:cs typeface="+mn-cs"/>
        </a:defRPr>
      </a:lvl6pPr>
      <a:lvl7pPr marL="1828800" indent="-182880" algn="l">
        <a:spcBef>
          <a:spcPts val="300"/>
        </a:spcBef>
        <a:buClr>
          <a:schemeClr val="accent3"/>
        </a:buClr>
        <a:buFont typeface="Georgia"/>
        <a:buChar char="▫"/>
        <a:defRPr sz="1600">
          <a:solidFill>
            <a:schemeClr val="accent3"/>
          </a:solidFill>
          <a:latin typeface="+mn-lt"/>
          <a:ea typeface="+mn-ea"/>
          <a:cs typeface="+mn-cs"/>
        </a:defRPr>
      </a:lvl7pPr>
      <a:lvl8pPr marL="2029968" indent="-182880" algn="l">
        <a:spcBef>
          <a:spcPts val="300"/>
        </a:spcBef>
        <a:buClr>
          <a:schemeClr val="accent3"/>
        </a:buClr>
        <a:buFont typeface="Georgia"/>
        <a:buChar char="◦"/>
        <a:defRPr sz="1500">
          <a:solidFill>
            <a:schemeClr val="accent3"/>
          </a:solidFill>
          <a:latin typeface="+mn-lt"/>
          <a:ea typeface="+mn-ea"/>
          <a:cs typeface="+mn-cs"/>
        </a:defRPr>
      </a:lvl8pPr>
      <a:lvl9pPr marL="2240280" indent="-182880" algn="l">
        <a:spcBef>
          <a:spcPts val="300"/>
        </a:spcBef>
        <a:buClr>
          <a:schemeClr val="accent3"/>
        </a:buClr>
        <a:buFont typeface="Georgia"/>
        <a:buChar char="◦"/>
        <a:defRPr sz="1400">
          <a:solidFill>
            <a:schemeClr val="accent3"/>
          </a:solidFill>
          <a:latin typeface="+mn-lt"/>
          <a:ea typeface="+mn-ea"/>
          <a:cs typeface="+mn-cs"/>
        </a:defRPr>
      </a:lvl9pPr>
    </p:bodyStyle>
    <p:otherStyle>
      <a:lvl1pPr marL="0" algn="l">
        <a:defRPr>
          <a:solidFill>
            <a:schemeClr val="tx1"/>
          </a:solidFill>
          <a:latin typeface="+mn-lt"/>
          <a:ea typeface="+mn-ea"/>
          <a:cs typeface="+mn-cs"/>
        </a:defRPr>
      </a:lvl1pPr>
      <a:lvl2pPr marL="457200" algn="l">
        <a:defRPr>
          <a:solidFill>
            <a:schemeClr val="tx1"/>
          </a:solidFill>
          <a:latin typeface="+mn-lt"/>
          <a:ea typeface="+mn-ea"/>
          <a:cs typeface="+mn-cs"/>
        </a:defRPr>
      </a:lvl2pPr>
      <a:lvl3pPr marL="914400" algn="l">
        <a:defRPr>
          <a:solidFill>
            <a:schemeClr val="tx1"/>
          </a:solidFill>
          <a:latin typeface="+mn-lt"/>
          <a:ea typeface="+mn-ea"/>
          <a:cs typeface="+mn-cs"/>
        </a:defRPr>
      </a:lvl3pPr>
      <a:lvl4pPr marL="1371600" algn="l">
        <a:defRPr>
          <a:solidFill>
            <a:schemeClr val="tx1"/>
          </a:solidFill>
          <a:latin typeface="+mn-lt"/>
          <a:ea typeface="+mn-ea"/>
          <a:cs typeface="+mn-cs"/>
        </a:defRPr>
      </a:lvl4pPr>
      <a:lvl5pPr marL="1828800" algn="l">
        <a:defRPr>
          <a:solidFill>
            <a:schemeClr val="tx1"/>
          </a:solidFill>
          <a:latin typeface="+mn-lt"/>
          <a:ea typeface="+mn-ea"/>
          <a:cs typeface="+mn-cs"/>
        </a:defRPr>
      </a:lvl5pPr>
      <a:lvl6pPr marL="2286000" algn="l">
        <a:defRPr>
          <a:solidFill>
            <a:schemeClr val="tx1"/>
          </a:solidFill>
          <a:latin typeface="+mn-lt"/>
          <a:ea typeface="+mn-ea"/>
          <a:cs typeface="+mn-cs"/>
        </a:defRPr>
      </a:lvl6pPr>
      <a:lvl7pPr marL="2743200" algn="l">
        <a:defRPr>
          <a:solidFill>
            <a:schemeClr val="tx1"/>
          </a:solidFill>
          <a:latin typeface="+mn-lt"/>
          <a:ea typeface="+mn-ea"/>
          <a:cs typeface="+mn-cs"/>
        </a:defRPr>
      </a:lvl7pPr>
      <a:lvl8pPr marL="3200400" algn="l">
        <a:defRPr>
          <a:solidFill>
            <a:schemeClr val="tx1"/>
          </a:solidFill>
          <a:latin typeface="+mn-lt"/>
          <a:ea typeface="+mn-ea"/>
          <a:cs typeface="+mn-cs"/>
        </a:defRPr>
      </a:lvl8pPr>
      <a:lvl9pPr marL="3657600" algn="l">
        <a:defRPr>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hyperlink" Target="https://creativecommons.org/licenses/by/4.0/deed.de" TargetMode="External"/><Relationship Id="rId3" Type="http://schemas.openxmlformats.org/officeDocument/2006/relationships/image" Target="../media/image8.png"/><Relationship Id="rId7"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3.png"/><Relationship Id="rId7"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hyperlink" Target="https://creativecommons.org/licenses/by/4.0/deed.d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609601" y="2132857"/>
            <a:ext cx="11111409" cy="1400115"/>
          </a:xfrm>
        </p:spPr>
        <p:txBody>
          <a:bodyPr/>
          <a:lstStyle/>
          <a:p>
            <a:pPr>
              <a:defRPr/>
            </a:pPr>
            <a:r>
              <a:rPr lang="de-DE" dirty="0"/>
              <a:t>Bildungsplanüberarbeitung: </a:t>
            </a:r>
            <a:br>
              <a:rPr lang="de-DE" dirty="0"/>
            </a:br>
            <a:r>
              <a:rPr lang="de-DE" dirty="0"/>
              <a:t>Lokalität und Realität am Beispiel verschränkter Photonen </a:t>
            </a:r>
          </a:p>
        </p:txBody>
      </p:sp>
      <p:sp>
        <p:nvSpPr>
          <p:cNvPr id="3" name="Untertitel 2"/>
          <p:cNvSpPr>
            <a:spLocks noGrp="1"/>
          </p:cNvSpPr>
          <p:nvPr>
            <p:ph type="subTitle" idx="1"/>
          </p:nvPr>
        </p:nvSpPr>
        <p:spPr bwMode="auto">
          <a:xfrm>
            <a:off x="642870" y="4181044"/>
            <a:ext cx="6575492" cy="904140"/>
          </a:xfrm>
        </p:spPr>
        <p:txBody>
          <a:bodyPr/>
          <a:lstStyle/>
          <a:p>
            <a:pPr>
              <a:defRPr/>
            </a:pPr>
            <a:r>
              <a:rPr lang="de-DE" dirty="0"/>
              <a:t>Sven Lübeck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AD38E8C-C655-7A4D-8DC3-DB5D85C99EE7}"/>
              </a:ext>
            </a:extLst>
          </p:cNvPr>
          <p:cNvSpPr>
            <a:spLocks noGrp="1"/>
          </p:cNvSpPr>
          <p:nvPr>
            <p:ph idx="1"/>
          </p:nvPr>
        </p:nvSpPr>
        <p:spPr/>
        <p:txBody>
          <a:bodyPr>
            <a:normAutofit fontScale="92500" lnSpcReduction="10000"/>
          </a:bodyPr>
          <a:lstStyle/>
          <a:p>
            <a:pPr marL="109728" indent="0">
              <a:buNone/>
            </a:pPr>
            <a:r>
              <a:rPr lang="de-DE" dirty="0"/>
              <a:t>Ergebnis bzw. „Merksätze“: </a:t>
            </a:r>
          </a:p>
          <a:p>
            <a:pPr marL="109728" indent="0">
              <a:buNone/>
            </a:pPr>
            <a:r>
              <a:rPr lang="de-DE" dirty="0"/>
              <a:t>Für superponierte Zustände eines zusammengesetzten Systems von Quantenobjekten gilt: Wenn es bei der Superposition weniger Kombinationen als bei unabhängigen Quantenobjekten gibt, so bezeichnet man das zusammengesetzte System der Quantenobjekte als verschränkt.</a:t>
            </a:r>
          </a:p>
          <a:p>
            <a:pPr marL="109728" indent="0">
              <a:buNone/>
            </a:pPr>
            <a:r>
              <a:rPr lang="de-DE" dirty="0"/>
              <a:t>Die Ursache der geringeren Kombinationen sind Erhaltungssätze, die für den Prozess der Entstehung des Systems von Quantenobjekten erfüllt sein müssen.</a:t>
            </a:r>
          </a:p>
          <a:p>
            <a:pPr marL="109728" indent="0">
              <a:buNone/>
            </a:pPr>
            <a:endParaRPr lang="de-DE" dirty="0"/>
          </a:p>
          <a:p>
            <a:pPr marL="109728" indent="0">
              <a:buNone/>
            </a:pPr>
            <a:r>
              <a:rPr lang="de-DE" dirty="0"/>
              <a:t>Beachte:</a:t>
            </a:r>
          </a:p>
          <a:p>
            <a:r>
              <a:rPr lang="de-DE" dirty="0"/>
              <a:t>Die Polarisation der Photonen ist bis zum Zeitpunkt der Messung unbestimmt (im Unterschied zur Realität der Klassischen Physik).</a:t>
            </a:r>
          </a:p>
          <a:p>
            <a:r>
              <a:rPr lang="de-DE" dirty="0"/>
              <a:t>Der Zeitpunkt der Messung (Entfernung der Photonen) ist unerheblich, die Messung an einem Photon bestimmt den Zustand des anderen Photons unmittelbar (im Unterschied zur Lokalität der Klassischen Physik).</a:t>
            </a:r>
          </a:p>
          <a:p>
            <a:r>
              <a:rPr lang="de-DE" dirty="0"/>
              <a:t>Die Verschränkung beruht nicht auf einer Wechselwirkung (Kraftwirkung).</a:t>
            </a:r>
          </a:p>
          <a:p>
            <a:pPr marL="109728" indent="0">
              <a:buNone/>
            </a:pPr>
            <a:endParaRPr lang="de-DE" dirty="0"/>
          </a:p>
          <a:p>
            <a:pPr marL="109728" indent="0">
              <a:buNone/>
            </a:pPr>
            <a:endParaRPr lang="de-DE" dirty="0"/>
          </a:p>
        </p:txBody>
      </p:sp>
      <p:sp>
        <p:nvSpPr>
          <p:cNvPr id="3" name="Titel 2">
            <a:extLst>
              <a:ext uri="{FF2B5EF4-FFF2-40B4-BE49-F238E27FC236}">
                <a16:creationId xmlns:a16="http://schemas.microsoft.com/office/drawing/2014/main" id="{49221963-C75C-874F-BAB7-823CDB7B7339}"/>
              </a:ext>
            </a:extLst>
          </p:cNvPr>
          <p:cNvSpPr>
            <a:spLocks noGrp="1"/>
          </p:cNvSpPr>
          <p:nvPr>
            <p:ph type="title"/>
          </p:nvPr>
        </p:nvSpPr>
        <p:spPr/>
        <p:txBody>
          <a:bodyPr/>
          <a:lstStyle/>
          <a:p>
            <a:r>
              <a:rPr lang="de-DE" dirty="0"/>
              <a:t>Verschränkung im Unterricht (Tafelbild in LF und BF)</a:t>
            </a:r>
          </a:p>
        </p:txBody>
      </p:sp>
    </p:spTree>
    <p:extLst>
      <p:ext uri="{BB962C8B-B14F-4D97-AF65-F5344CB8AC3E}">
        <p14:creationId xmlns:p14="http://schemas.microsoft.com/office/powerpoint/2010/main" val="1011335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DAD38E8C-C655-7A4D-8DC3-DB5D85C99EE7}"/>
                  </a:ext>
                </a:extLst>
              </p:cNvPr>
              <p:cNvSpPr>
                <a:spLocks noGrp="1"/>
              </p:cNvSpPr>
              <p:nvPr>
                <p:ph idx="1"/>
              </p:nvPr>
            </p:nvSpPr>
            <p:spPr/>
            <p:txBody>
              <a:bodyPr>
                <a:normAutofit/>
              </a:bodyPr>
              <a:lstStyle/>
              <a:p>
                <a:r>
                  <a:rPr lang="de-DE" dirty="0"/>
                  <a:t>Doppelspalt: Zustand nach Passieren des Doppelspalts</a:t>
                </a:r>
              </a:p>
              <a:p>
                <a:pPr marL="109728" indent="0">
                  <a:buNone/>
                </a:pPr>
                <a:endParaRPr lang="de-DE" b="0" i="1" dirty="0">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𝜓</m:t>
                      </m:r>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𝜓</m:t>
                          </m:r>
                        </m:e>
                        <m:sub>
                          <m:r>
                            <a:rPr lang="de-DE" b="0" i="1" smtClean="0">
                              <a:latin typeface="Cambria Math" panose="02040503050406030204" pitchFamily="18" charset="0"/>
                            </a:rPr>
                            <m:t>𝑙𝑖𝑛𝑘𝑒𝑟</m:t>
                          </m:r>
                          <m:r>
                            <a:rPr lang="de-DE" b="0" i="1" smtClean="0">
                              <a:latin typeface="Cambria Math" panose="02040503050406030204" pitchFamily="18" charset="0"/>
                            </a:rPr>
                            <m:t> </m:t>
                          </m:r>
                          <m:r>
                            <a:rPr lang="de-DE" b="0" i="1" smtClean="0">
                              <a:latin typeface="Cambria Math" panose="02040503050406030204" pitchFamily="18" charset="0"/>
                            </a:rPr>
                            <m:t>𝑆𝑝𝑎𝑙𝑡</m:t>
                          </m:r>
                        </m:sub>
                      </m:sSub>
                      <m:r>
                        <a:rPr lang="de-DE" b="0" i="1" smtClean="0">
                          <a:latin typeface="Cambria Math" panose="02040503050406030204" pitchFamily="18" charset="0"/>
                        </a:rPr>
                        <m:t> + </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𝜓</m:t>
                          </m:r>
                        </m:e>
                        <m:sub>
                          <m:r>
                            <a:rPr lang="de-DE" b="0" i="1" smtClean="0">
                              <a:latin typeface="Cambria Math" panose="02040503050406030204" pitchFamily="18" charset="0"/>
                            </a:rPr>
                            <m:t>𝑟𝑒𝑐h𝑡𝑒𝑟</m:t>
                          </m:r>
                          <m:r>
                            <a:rPr lang="de-DE" b="0" i="1" smtClean="0">
                              <a:latin typeface="Cambria Math" panose="02040503050406030204" pitchFamily="18" charset="0"/>
                            </a:rPr>
                            <m:t> </m:t>
                          </m:r>
                          <m:r>
                            <a:rPr lang="de-DE" b="0" i="1" smtClean="0">
                              <a:latin typeface="Cambria Math" panose="02040503050406030204" pitchFamily="18" charset="0"/>
                            </a:rPr>
                            <m:t>𝑆𝑝𝑎𝑙𝑡</m:t>
                          </m:r>
                        </m:sub>
                      </m:sSub>
                    </m:oMath>
                  </m:oMathPara>
                </a14:m>
                <a:endParaRPr lang="de-DE" dirty="0"/>
              </a:p>
              <a:p>
                <a:pPr marL="109728" indent="0">
                  <a:buNone/>
                </a:pPr>
                <a:endParaRPr lang="de-DE" dirty="0"/>
              </a:p>
              <a:p>
                <a:pPr marL="411480" lvl="1" indent="0">
                  <a:buNone/>
                </a:pPr>
                <a:r>
                  <a:rPr lang="de-DE" dirty="0"/>
                  <a:t>Messprozess: </a:t>
                </a:r>
              </a:p>
              <a:p>
                <a:pPr marL="109728" indent="0">
                  <a:buNone/>
                </a:pPr>
                <a:r>
                  <a:rPr lang="de-DE" dirty="0"/>
                  <a:t> 	Detektor am rechten Spalt detektiert Quantenobjekt  </a:t>
                </a:r>
                <a:r>
                  <a:rPr lang="de-DE" b="0" dirty="0"/>
                  <a:t> </a:t>
                </a:r>
                <a14:m>
                  <m:oMath xmlns:m="http://schemas.openxmlformats.org/officeDocument/2006/math">
                    <m:r>
                      <a:rPr lang="de-DE" b="0" i="1" smtClean="0">
                        <a:latin typeface="Cambria Math" panose="02040503050406030204" pitchFamily="18" charset="0"/>
                      </a:rPr>
                      <m:t>→  </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𝜓</m:t>
                        </m:r>
                      </m:e>
                      <m:sub>
                        <m:r>
                          <a:rPr lang="de-DE" b="0" i="1" smtClean="0">
                            <a:latin typeface="Cambria Math" panose="02040503050406030204" pitchFamily="18" charset="0"/>
                          </a:rPr>
                          <m:t>𝑙𝑖𝑛𝑘𝑠</m:t>
                        </m:r>
                      </m:sub>
                    </m:sSub>
                    <m:r>
                      <a:rPr lang="de-DE" b="0" i="1" smtClean="0">
                        <a:latin typeface="Cambria Math" panose="02040503050406030204" pitchFamily="18" charset="0"/>
                      </a:rPr>
                      <m:t>=0</m:t>
                    </m:r>
                  </m:oMath>
                </a14:m>
                <a:r>
                  <a:rPr lang="de-DE" dirty="0"/>
                  <a:t> </a:t>
                </a:r>
              </a:p>
              <a:p>
                <a:pPr marL="109728" indent="0">
                  <a:buNone/>
                </a:pPr>
                <a:r>
                  <a:rPr lang="de-DE" dirty="0"/>
                  <a:t>	Zustand nach Detektion    </a:t>
                </a:r>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𝜓</m:t>
                        </m:r>
                      </m:e>
                      <m:sub>
                        <m:r>
                          <a:rPr lang="de-DE" b="0" i="1" smtClean="0">
                            <a:latin typeface="Cambria Math" panose="02040503050406030204" pitchFamily="18" charset="0"/>
                          </a:rPr>
                          <m:t>𝑛𝑎𝑐h</m:t>
                        </m:r>
                        <m:r>
                          <a:rPr lang="de-DE" b="0" i="1" smtClean="0">
                            <a:latin typeface="Cambria Math" panose="02040503050406030204" pitchFamily="18" charset="0"/>
                          </a:rPr>
                          <m:t> </m:t>
                        </m:r>
                        <m:r>
                          <a:rPr lang="de-DE" b="0" i="1" smtClean="0">
                            <a:latin typeface="Cambria Math" panose="02040503050406030204" pitchFamily="18" charset="0"/>
                          </a:rPr>
                          <m:t>𝑀𝑒𝑠𝑠𝑢𝑛𝑔</m:t>
                        </m:r>
                      </m:sub>
                    </m:sSub>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𝜓</m:t>
                        </m:r>
                      </m:e>
                      <m:sub>
                        <m:r>
                          <a:rPr lang="de-DE" b="0" i="1" smtClean="0">
                            <a:latin typeface="Cambria Math" panose="02040503050406030204" pitchFamily="18" charset="0"/>
                          </a:rPr>
                          <m:t>𝑟𝑒𝑐h𝑡𝑒𝑟</m:t>
                        </m:r>
                        <m:r>
                          <a:rPr lang="de-DE" b="0" i="1" smtClean="0">
                            <a:latin typeface="Cambria Math" panose="02040503050406030204" pitchFamily="18" charset="0"/>
                          </a:rPr>
                          <m:t> </m:t>
                        </m:r>
                        <m:r>
                          <a:rPr lang="de-DE" b="0" i="1" smtClean="0">
                            <a:latin typeface="Cambria Math" panose="02040503050406030204" pitchFamily="18" charset="0"/>
                          </a:rPr>
                          <m:t>𝑆𝑝𝑎𝑙𝑡</m:t>
                        </m:r>
                        <m:r>
                          <a:rPr lang="de-DE" b="0" i="1" smtClean="0">
                            <a:latin typeface="Cambria Math" panose="02040503050406030204" pitchFamily="18" charset="0"/>
                          </a:rPr>
                          <m:t> </m:t>
                        </m:r>
                      </m:sub>
                    </m:sSub>
                  </m:oMath>
                </a14:m>
                <a:endParaRPr lang="de-DE" dirty="0"/>
              </a:p>
              <a:p>
                <a:pPr marL="109728" indent="0">
                  <a:buNone/>
                </a:pPr>
                <a:endParaRPr lang="de-DE" dirty="0"/>
              </a:p>
              <a:p>
                <a:r>
                  <a:rPr lang="de-DE" dirty="0"/>
                  <a:t>Analog kann Problematik der Welcher-Weg-Information und </a:t>
                </a:r>
                <a:r>
                  <a:rPr lang="de-DE" dirty="0" err="1"/>
                  <a:t>delayed</a:t>
                </a:r>
                <a:r>
                  <a:rPr lang="de-DE" dirty="0"/>
                  <a:t>-</a:t>
                </a:r>
                <a:r>
                  <a:rPr lang="de-DE" dirty="0" err="1"/>
                  <a:t>choice</a:t>
                </a:r>
                <a:r>
                  <a:rPr lang="de-DE" dirty="0"/>
                  <a:t>-Varianten behandelt werden</a:t>
                </a:r>
              </a:p>
              <a:p>
                <a:r>
                  <a:rPr lang="de-DE" dirty="0"/>
                  <a:t>Mögliche Vertiefung: Verschränkung bei Paarerzeugung</a:t>
                </a:r>
              </a:p>
              <a:p>
                <a:pPr marL="109728" indent="0">
                  <a:buNone/>
                </a:pPr>
                <a:r>
                  <a:rPr lang="de-DE" dirty="0"/>
                  <a:t> 	</a:t>
                </a:r>
              </a:p>
              <a:p>
                <a:pPr marL="109728" indent="0">
                  <a:buNone/>
                </a:pPr>
                <a:endParaRPr lang="de-DE" dirty="0"/>
              </a:p>
              <a:p>
                <a:pPr marL="109728" indent="0">
                  <a:buNone/>
                </a:pPr>
                <a:endParaRPr lang="de-DE" dirty="0"/>
              </a:p>
              <a:p>
                <a:pPr marL="109728" indent="0">
                  <a:buNone/>
                </a:pPr>
                <a:endParaRPr lang="de-DE" dirty="0"/>
              </a:p>
              <a:p>
                <a:pPr marL="109728" indent="0">
                  <a:buNone/>
                </a:pPr>
                <a:endParaRPr lang="de-DE" dirty="0"/>
              </a:p>
              <a:p>
                <a:pPr marL="109728" indent="0">
                  <a:buNone/>
                </a:pPr>
                <a:endParaRPr lang="de-DE" dirty="0"/>
              </a:p>
            </p:txBody>
          </p:sp>
        </mc:Choice>
        <mc:Fallback xmlns="">
          <p:sp>
            <p:nvSpPr>
              <p:cNvPr id="2" name="Inhaltsplatzhalter 1">
                <a:extLst>
                  <a:ext uri="{FF2B5EF4-FFF2-40B4-BE49-F238E27FC236}">
                    <a16:creationId xmlns:a16="http://schemas.microsoft.com/office/drawing/2014/main" id="{DAD38E8C-C655-7A4D-8DC3-DB5D85C99EE7}"/>
                  </a:ext>
                </a:extLst>
              </p:cNvPr>
              <p:cNvSpPr>
                <a:spLocks noGrp="1" noRot="1" noChangeAspect="1" noMove="1" noResize="1" noEditPoints="1" noAdjustHandles="1" noChangeArrowheads="1" noChangeShapeType="1" noTextEdit="1"/>
              </p:cNvSpPr>
              <p:nvPr>
                <p:ph idx="1"/>
              </p:nvPr>
            </p:nvSpPr>
            <p:spPr>
              <a:blipFill>
                <a:blip r:embed="rId3"/>
                <a:stretch>
                  <a:fillRect t="-754"/>
                </a:stretch>
              </a:blipFill>
            </p:spPr>
            <p:txBody>
              <a:bodyPr/>
              <a:lstStyle/>
              <a:p>
                <a:r>
                  <a:rPr lang="de-DE">
                    <a:noFill/>
                  </a:rPr>
                  <a:t> </a:t>
                </a:r>
              </a:p>
            </p:txBody>
          </p:sp>
        </mc:Fallback>
      </mc:AlternateContent>
      <p:sp>
        <p:nvSpPr>
          <p:cNvPr id="3" name="Titel 2">
            <a:extLst>
              <a:ext uri="{FF2B5EF4-FFF2-40B4-BE49-F238E27FC236}">
                <a16:creationId xmlns:a16="http://schemas.microsoft.com/office/drawing/2014/main" id="{49221963-C75C-874F-BAB7-823CDB7B7339}"/>
              </a:ext>
            </a:extLst>
          </p:cNvPr>
          <p:cNvSpPr>
            <a:spLocks noGrp="1"/>
          </p:cNvSpPr>
          <p:nvPr>
            <p:ph type="title"/>
          </p:nvPr>
        </p:nvSpPr>
        <p:spPr/>
        <p:txBody>
          <a:bodyPr/>
          <a:lstStyle/>
          <a:p>
            <a:r>
              <a:rPr lang="de-DE" dirty="0"/>
              <a:t>Anwendung auf weitere Aspekte des Unterrichts</a:t>
            </a:r>
          </a:p>
        </p:txBody>
      </p:sp>
      <p:sp>
        <p:nvSpPr>
          <p:cNvPr id="4" name="Textfeld 3">
            <a:extLst>
              <a:ext uri="{FF2B5EF4-FFF2-40B4-BE49-F238E27FC236}">
                <a16:creationId xmlns:a16="http://schemas.microsoft.com/office/drawing/2014/main" id="{F8C43BA8-C553-B34E-A4BF-BE39EB3F35F9}"/>
              </a:ext>
            </a:extLst>
          </p:cNvPr>
          <p:cNvSpPr txBox="1"/>
          <p:nvPr/>
        </p:nvSpPr>
        <p:spPr>
          <a:xfrm rot="16200000">
            <a:off x="-2623066" y="3076654"/>
            <a:ext cx="6096000" cy="369332"/>
          </a:xfrm>
          <a:prstGeom prst="rect">
            <a:avLst/>
          </a:prstGeom>
          <a:noFill/>
        </p:spPr>
        <p:txBody>
          <a:bodyPr wrap="square">
            <a:spAutoFit/>
          </a:bodyPr>
          <a:lstStyle/>
          <a:p>
            <a:r>
              <a:rPr lang="de-DE" sz="1800" b="1" dirty="0">
                <a:solidFill>
                  <a:srgbClr val="FF0000"/>
                </a:solidFill>
                <a:latin typeface="Arial" panose="020B0604020202020204" pitchFamily="34" charset="0"/>
                <a:cs typeface="Arial" panose="020B0604020202020204" pitchFamily="34" charset="0"/>
              </a:rPr>
              <a:t>Nur für Lehrkräfte, kein Einsatz im Unterricht!</a:t>
            </a:r>
          </a:p>
        </p:txBody>
      </p:sp>
    </p:spTree>
    <p:extLst>
      <p:ext uri="{BB962C8B-B14F-4D97-AF65-F5344CB8AC3E}">
        <p14:creationId xmlns:p14="http://schemas.microsoft.com/office/powerpoint/2010/main" val="1287982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Inhaltsplatzhalter 1"/>
          <p:cNvSpPr>
            <a:spLocks noGrp="1"/>
          </p:cNvSpPr>
          <p:nvPr>
            <p:ph idx="1"/>
          </p:nvPr>
        </p:nvSpPr>
        <p:spPr bwMode="auto"/>
        <p:txBody>
          <a:bodyPr/>
          <a:lstStyle/>
          <a:p>
            <a:pPr>
              <a:defRPr/>
            </a:pPr>
            <a:r>
              <a:rPr lang="de-DE" dirty="0"/>
              <a:t>Vorgaben des Bildungsplans (LF und BF)</a:t>
            </a:r>
          </a:p>
          <a:p>
            <a:pPr>
              <a:defRPr/>
            </a:pPr>
            <a:r>
              <a:rPr lang="de-DE" dirty="0"/>
              <a:t>Fachlicher Hintergrund Verschränkung</a:t>
            </a:r>
          </a:p>
          <a:p>
            <a:pPr>
              <a:defRPr/>
            </a:pPr>
            <a:r>
              <a:rPr lang="de-DE" dirty="0"/>
              <a:t>Didaktische Reduktion</a:t>
            </a:r>
          </a:p>
          <a:p>
            <a:pPr>
              <a:defRPr/>
            </a:pPr>
            <a:r>
              <a:rPr lang="de-DE" dirty="0"/>
              <a:t>Verschränkung im Unterricht</a:t>
            </a:r>
          </a:p>
          <a:p>
            <a:pPr>
              <a:defRPr/>
            </a:pPr>
            <a:r>
              <a:rPr lang="de-DE" dirty="0"/>
              <a:t>Anwendung auf weitere Aspekte des Unterrichts: Doppelspalt, Messprozess, </a:t>
            </a:r>
            <a:r>
              <a:rPr lang="de-DE" dirty="0" err="1"/>
              <a:t>delayed-choice</a:t>
            </a:r>
            <a:r>
              <a:rPr lang="de-DE" dirty="0"/>
              <a:t> etc.</a:t>
            </a:r>
          </a:p>
        </p:txBody>
      </p:sp>
      <p:sp>
        <p:nvSpPr>
          <p:cNvPr id="3" name="Titel 2"/>
          <p:cNvSpPr>
            <a:spLocks noGrp="1"/>
          </p:cNvSpPr>
          <p:nvPr>
            <p:ph type="title"/>
          </p:nvPr>
        </p:nvSpPr>
        <p:spPr bwMode="auto"/>
        <p:txBody>
          <a:bodyPr/>
          <a:lstStyle/>
          <a:p>
            <a:pPr>
              <a:defRPr/>
            </a:pPr>
            <a:r>
              <a:rPr lang="de-DE" dirty="0"/>
              <a:t>Inhalt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5804B33-221B-DD4C-9E2A-DA384BA6F31F}"/>
              </a:ext>
            </a:extLst>
          </p:cNvPr>
          <p:cNvSpPr>
            <a:spLocks noGrp="1"/>
          </p:cNvSpPr>
          <p:nvPr>
            <p:ph idx="1"/>
          </p:nvPr>
        </p:nvSpPr>
        <p:spPr/>
        <p:txBody>
          <a:bodyPr>
            <a:normAutofit/>
          </a:bodyPr>
          <a:lstStyle/>
          <a:p>
            <a:pPr marL="109728" indent="0">
              <a:buNone/>
            </a:pPr>
            <a:r>
              <a:rPr lang="de-DE" sz="2200" dirty="0"/>
              <a:t>Die Schülerinnen und Schüler können…</a:t>
            </a:r>
          </a:p>
          <a:p>
            <a:pPr marL="109728" indent="0">
              <a:buNone/>
            </a:pPr>
            <a:endParaRPr lang="de-DE" sz="2200" dirty="0"/>
          </a:p>
          <a:p>
            <a:pPr marL="109728" indent="0">
              <a:buNone/>
            </a:pPr>
            <a:r>
              <a:rPr lang="de-DE" sz="2200" dirty="0"/>
              <a:t>(…) 	erläutern, dass messbare Eigenschaften von Objekten der klassischen Physik      	bereits vor ihrer Messung real vorliegen und dass der Wert der Messung 	unabhängig davon ist, ob überhaupt gemessen wurde. Sie können 	beschreiben, dass diese Aussage für </a:t>
            </a:r>
            <a:r>
              <a:rPr lang="de-DE" sz="2200" i="1" dirty="0"/>
              <a:t>Quantenobjekte</a:t>
            </a:r>
            <a:r>
              <a:rPr lang="de-DE" sz="2200" dirty="0"/>
              <a:t> im Allgemeinen nicht gilt 	(Realität, zum Beispiel bei verschränkten Photonen)</a:t>
            </a:r>
          </a:p>
          <a:p>
            <a:pPr marL="109728" indent="0">
              <a:buNone/>
            </a:pPr>
            <a:r>
              <a:rPr lang="de-DE" sz="2200" dirty="0"/>
              <a:t>(…)	erläutern, dass räumlich getrennte Objekte eines zusammengesetzten Systems 	aus Objekten der Klassischen Physik alle ihre messbaren Eigenschaften</a:t>
            </a:r>
          </a:p>
          <a:p>
            <a:pPr marL="109728" indent="0">
              <a:buNone/>
            </a:pPr>
            <a:r>
              <a:rPr lang="de-DE" sz="2200" dirty="0"/>
              <a:t>	unabhängig voneinander besitzen. Sie können beschreiben, dass diese 	Aussage für </a:t>
            </a:r>
            <a:r>
              <a:rPr lang="de-DE" sz="2200" i="1" dirty="0"/>
              <a:t>Quantenobjekte</a:t>
            </a:r>
            <a:r>
              <a:rPr lang="de-DE" sz="2200" dirty="0"/>
              <a:t> im Allgemeinen nicht gilt (Lokalität, zum Beispiel 	bei verschränkten Photonen)</a:t>
            </a:r>
          </a:p>
          <a:p>
            <a:pPr marL="109728" indent="0">
              <a:buNone/>
            </a:pPr>
            <a:endParaRPr lang="de-DE" dirty="0"/>
          </a:p>
        </p:txBody>
      </p:sp>
      <p:sp>
        <p:nvSpPr>
          <p:cNvPr id="3" name="Titel 2">
            <a:extLst>
              <a:ext uri="{FF2B5EF4-FFF2-40B4-BE49-F238E27FC236}">
                <a16:creationId xmlns:a16="http://schemas.microsoft.com/office/drawing/2014/main" id="{055B5BAD-31E5-A64F-9049-8E3303FF2600}"/>
              </a:ext>
            </a:extLst>
          </p:cNvPr>
          <p:cNvSpPr>
            <a:spLocks noGrp="1"/>
          </p:cNvSpPr>
          <p:nvPr>
            <p:ph type="title"/>
          </p:nvPr>
        </p:nvSpPr>
        <p:spPr/>
        <p:txBody>
          <a:bodyPr/>
          <a:lstStyle/>
          <a:p>
            <a:r>
              <a:rPr lang="de-DE" dirty="0"/>
              <a:t>Vorgaben des Bildungsplans (LF und BF)</a:t>
            </a:r>
          </a:p>
        </p:txBody>
      </p:sp>
    </p:spTree>
    <p:extLst>
      <p:ext uri="{BB962C8B-B14F-4D97-AF65-F5344CB8AC3E}">
        <p14:creationId xmlns:p14="http://schemas.microsoft.com/office/powerpoint/2010/main" val="2168382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16199765-CC7F-4948-82ED-DFF2BD8AF1CD}"/>
                  </a:ext>
                </a:extLst>
              </p:cNvPr>
              <p:cNvSpPr>
                <a:spLocks noGrp="1"/>
              </p:cNvSpPr>
              <p:nvPr>
                <p:ph idx="1"/>
              </p:nvPr>
            </p:nvSpPr>
            <p:spPr/>
            <p:txBody>
              <a:bodyPr>
                <a:normAutofit/>
              </a:bodyPr>
              <a:lstStyle/>
              <a:p>
                <a:pPr marL="109728" indent="0">
                  <a:buNone/>
                </a:pPr>
                <a:endParaRPr lang="de-DE" sz="2200" dirty="0"/>
              </a:p>
              <a:p>
                <a:pPr marL="109728" indent="0">
                  <a:buNone/>
                </a:pPr>
                <a:r>
                  <a:rPr lang="de-DE" sz="2200" dirty="0"/>
                  <a:t>Ein Photon mit bestimmter Polarisierung:   </a:t>
                </a:r>
                <a14:m>
                  <m:oMath xmlns:m="http://schemas.openxmlformats.org/officeDocument/2006/math">
                    <m:d>
                      <m:dPr>
                        <m:begChr m:val="|"/>
                        <m:endChr m:val="⟩"/>
                        <m:ctrlPr>
                          <a:rPr lang="de-DE" sz="2200" b="0" i="1" smtClean="0">
                            <a:latin typeface="Cambria Math" panose="02040503050406030204" pitchFamily="18" charset="0"/>
                          </a:rPr>
                        </m:ctrlPr>
                      </m:dPr>
                      <m:e>
                        <m:r>
                          <a:rPr lang="de-DE" sz="2200" b="0" i="1" smtClean="0">
                            <a:latin typeface="Cambria Math" panose="02040503050406030204" pitchFamily="18" charset="0"/>
                          </a:rPr>
                          <m:t>𝑒𝑖𝑛</m:t>
                        </m:r>
                        <m:r>
                          <a:rPr lang="de-DE" sz="2200" b="0" i="1" smtClean="0">
                            <a:latin typeface="Cambria Math" panose="02040503050406030204" pitchFamily="18" charset="0"/>
                          </a:rPr>
                          <m:t> </m:t>
                        </m:r>
                        <m:r>
                          <a:rPr lang="de-DE" sz="2200" b="0" i="1" smtClean="0">
                            <a:latin typeface="Cambria Math" panose="02040503050406030204" pitchFamily="18" charset="0"/>
                          </a:rPr>
                          <m:t>𝑃h𝑜𝑡𝑜𝑛</m:t>
                        </m:r>
                      </m:e>
                    </m:d>
                    <m:r>
                      <a:rPr lang="de-DE" sz="2200" i="1">
                        <a:latin typeface="Cambria Math" panose="02040503050406030204" pitchFamily="18" charset="0"/>
                      </a:rPr>
                      <m:t>=</m:t>
                    </m:r>
                    <m:r>
                      <a:rPr lang="de-DE" sz="2200" i="1">
                        <a:latin typeface="Cambria Math" panose="02040503050406030204" pitchFamily="18" charset="0"/>
                      </a:rPr>
                      <m:t>𝑎</m:t>
                    </m:r>
                    <m:r>
                      <a:rPr lang="de-DE" sz="2200" i="1">
                        <a:latin typeface="Cambria Math" panose="02040503050406030204" pitchFamily="18" charset="0"/>
                      </a:rPr>
                      <m:t> </m:t>
                    </m:r>
                    <m:d>
                      <m:dPr>
                        <m:begChr m:val="|"/>
                        <m:endChr m:val="⟩"/>
                        <m:ctrlPr>
                          <a:rPr lang="de-DE" sz="2200" i="1" smtClean="0">
                            <a:latin typeface="Cambria Math" panose="02040503050406030204" pitchFamily="18" charset="0"/>
                          </a:rPr>
                        </m:ctrlPr>
                      </m:dPr>
                      <m:e>
                        <m:r>
                          <a:rPr lang="de-DE" sz="2200" i="1" smtClean="0">
                            <a:latin typeface="Cambria Math" panose="02040503050406030204" pitchFamily="18" charset="0"/>
                          </a:rPr>
                          <m:t>↕</m:t>
                        </m:r>
                      </m:e>
                    </m:d>
                    <m:r>
                      <a:rPr lang="de-DE" sz="2200" b="0" i="1" smtClean="0">
                        <a:latin typeface="Cambria Math" panose="02040503050406030204" pitchFamily="18" charset="0"/>
                      </a:rPr>
                      <m:t>+</m:t>
                    </m:r>
                    <m:r>
                      <a:rPr lang="de-DE" sz="2200" b="0" i="1" smtClean="0">
                        <a:latin typeface="Cambria Math" panose="02040503050406030204" pitchFamily="18" charset="0"/>
                      </a:rPr>
                      <m:t>𝑏</m:t>
                    </m:r>
                    <m:r>
                      <a:rPr lang="de-DE" sz="2200" b="0" i="1" smtClean="0">
                        <a:latin typeface="Cambria Math" panose="02040503050406030204" pitchFamily="18" charset="0"/>
                      </a:rPr>
                      <m:t> </m:t>
                    </m:r>
                    <m:d>
                      <m:dPr>
                        <m:begChr m:val="|"/>
                        <m:endChr m:val="⟩"/>
                        <m:ctrlPr>
                          <a:rPr lang="de-DE" sz="2200" b="0" i="1" smtClean="0">
                            <a:latin typeface="Cambria Math" panose="02040503050406030204" pitchFamily="18" charset="0"/>
                          </a:rPr>
                        </m:ctrlPr>
                      </m:dPr>
                      <m:e>
                        <m:r>
                          <a:rPr lang="de-DE" sz="2200" b="0" i="1" smtClean="0">
                            <a:latin typeface="Cambria Math" panose="02040503050406030204" pitchFamily="18" charset="0"/>
                          </a:rPr>
                          <m:t>↔</m:t>
                        </m:r>
                      </m:e>
                    </m:d>
                    <m:r>
                      <a:rPr lang="de-DE" sz="2200" b="0" i="1" smtClean="0">
                        <a:latin typeface="Cambria Math" panose="02040503050406030204" pitchFamily="18" charset="0"/>
                      </a:rPr>
                      <m:t> </m:t>
                    </m:r>
                  </m:oMath>
                </a14:m>
                <a:endParaRPr lang="de-DE" sz="2200" dirty="0"/>
              </a:p>
              <a:p>
                <a:pPr marL="109728" indent="0">
                  <a:buNone/>
                </a:pPr>
                <a:endParaRPr lang="de-DE" sz="2200" dirty="0"/>
              </a:p>
              <a:p>
                <a:pPr marL="109728" indent="0">
                  <a:buNone/>
                </a:pPr>
                <a:r>
                  <a:rPr lang="de-DE" sz="2200" dirty="0"/>
                  <a:t>Zwei Photonen: </a:t>
                </a:r>
                <a14:m>
                  <m:oMath xmlns:m="http://schemas.openxmlformats.org/officeDocument/2006/math">
                    <m:d>
                      <m:dPr>
                        <m:begChr m:val="|"/>
                        <m:endChr m:val="⟩"/>
                        <m:ctrlPr>
                          <a:rPr lang="de-DE" sz="2200" b="0" i="1" smtClean="0">
                            <a:latin typeface="Cambria Math" panose="02040503050406030204" pitchFamily="18" charset="0"/>
                          </a:rPr>
                        </m:ctrlPr>
                      </m:dPr>
                      <m:e>
                        <m:r>
                          <a:rPr lang="de-DE" sz="2200" b="0" i="1" smtClean="0">
                            <a:latin typeface="Cambria Math" panose="02040503050406030204" pitchFamily="18" charset="0"/>
                          </a:rPr>
                          <m:t>𝑧𝑤𝑒𝑖</m:t>
                        </m:r>
                        <m:r>
                          <a:rPr lang="de-DE" sz="2200" b="0" i="1" smtClean="0">
                            <a:latin typeface="Cambria Math" panose="02040503050406030204" pitchFamily="18" charset="0"/>
                          </a:rPr>
                          <m:t>  </m:t>
                        </m:r>
                        <m:r>
                          <a:rPr lang="de-DE" sz="2200" b="0" i="1" smtClean="0">
                            <a:latin typeface="Cambria Math" panose="02040503050406030204" pitchFamily="18" charset="0"/>
                          </a:rPr>
                          <m:t>𝑢𝑛𝑎𝑏h</m:t>
                        </m:r>
                        <m:r>
                          <a:rPr lang="de-DE" sz="2200" b="0" i="1" smtClean="0">
                            <a:latin typeface="Cambria Math" panose="02040503050406030204" pitchFamily="18" charset="0"/>
                          </a:rPr>
                          <m:t>. </m:t>
                        </m:r>
                        <m:r>
                          <a:rPr lang="de-DE" sz="2200" b="0" i="1" smtClean="0">
                            <a:latin typeface="Cambria Math" panose="02040503050406030204" pitchFamily="18" charset="0"/>
                          </a:rPr>
                          <m:t>𝑃h𝑜𝑡𝑜𝑛𝑒𝑛</m:t>
                        </m:r>
                      </m:e>
                    </m:d>
                    <m:r>
                      <a:rPr lang="de-DE" sz="2200" i="1">
                        <a:latin typeface="Cambria Math" panose="02040503050406030204" pitchFamily="18" charset="0"/>
                      </a:rPr>
                      <m:t>=</m:t>
                    </m:r>
                    <m:d>
                      <m:dPr>
                        <m:ctrlPr>
                          <a:rPr lang="de-DE" sz="2200" b="0" i="1" smtClean="0">
                            <a:latin typeface="Cambria Math" panose="02040503050406030204" pitchFamily="18" charset="0"/>
                          </a:rPr>
                        </m:ctrlPr>
                      </m:dPr>
                      <m:e>
                        <m:r>
                          <a:rPr lang="de-DE" sz="2200" i="1">
                            <a:latin typeface="Cambria Math" panose="02040503050406030204" pitchFamily="18" charset="0"/>
                          </a:rPr>
                          <m:t>𝑎</m:t>
                        </m:r>
                        <m:r>
                          <a:rPr lang="de-DE" sz="2200" i="1">
                            <a:latin typeface="Cambria Math" panose="02040503050406030204" pitchFamily="18" charset="0"/>
                          </a:rPr>
                          <m:t> </m:t>
                        </m:r>
                        <m:sSub>
                          <m:sSubPr>
                            <m:ctrlPr>
                              <a:rPr lang="de-DE" sz="2200" b="0" i="1" smtClean="0">
                                <a:latin typeface="Cambria Math" panose="02040503050406030204" pitchFamily="18" charset="0"/>
                              </a:rPr>
                            </m:ctrlPr>
                          </m:sSubPr>
                          <m:e>
                            <m:d>
                              <m:dPr>
                                <m:begChr m:val="|"/>
                                <m:endChr m:val="⟩"/>
                                <m:ctrlPr>
                                  <a:rPr lang="de-DE" sz="2200" i="1" smtClean="0">
                                    <a:latin typeface="Cambria Math" panose="02040503050406030204" pitchFamily="18" charset="0"/>
                                  </a:rPr>
                                </m:ctrlPr>
                              </m:dPr>
                              <m:e>
                                <m:r>
                                  <a:rPr lang="de-DE" sz="2200" i="1" smtClean="0">
                                    <a:latin typeface="Cambria Math" panose="02040503050406030204" pitchFamily="18" charset="0"/>
                                  </a:rPr>
                                  <m:t>↕</m:t>
                                </m:r>
                              </m:e>
                            </m:d>
                          </m:e>
                          <m:sub>
                            <m:r>
                              <a:rPr lang="de-DE" sz="2200" b="0" i="1" smtClean="0">
                                <a:latin typeface="Cambria Math" panose="02040503050406030204" pitchFamily="18" charset="0"/>
                              </a:rPr>
                              <m:t>1</m:t>
                            </m:r>
                          </m:sub>
                        </m:sSub>
                        <m:r>
                          <a:rPr lang="de-DE" sz="2200" b="0" i="1" smtClean="0">
                            <a:latin typeface="Cambria Math" panose="02040503050406030204" pitchFamily="18" charset="0"/>
                          </a:rPr>
                          <m:t>+</m:t>
                        </m:r>
                        <m:r>
                          <a:rPr lang="de-DE" sz="2200" b="0" i="1" smtClean="0">
                            <a:latin typeface="Cambria Math" panose="02040503050406030204" pitchFamily="18" charset="0"/>
                          </a:rPr>
                          <m:t>𝑏</m:t>
                        </m:r>
                        <m:r>
                          <a:rPr lang="de-DE" sz="2200" b="0" i="1" smtClean="0">
                            <a:latin typeface="Cambria Math" panose="02040503050406030204" pitchFamily="18" charset="0"/>
                          </a:rPr>
                          <m:t> </m:t>
                        </m:r>
                        <m:sSub>
                          <m:sSubPr>
                            <m:ctrlPr>
                              <a:rPr lang="de-DE" sz="2200" b="0" i="1" smtClean="0">
                                <a:latin typeface="Cambria Math" panose="02040503050406030204" pitchFamily="18" charset="0"/>
                              </a:rPr>
                            </m:ctrlPr>
                          </m:sSubPr>
                          <m:e>
                            <m:d>
                              <m:dPr>
                                <m:begChr m:val="|"/>
                                <m:endChr m:val="⟩"/>
                                <m:ctrlPr>
                                  <a:rPr lang="de-DE" sz="2200" b="0" i="1" smtClean="0">
                                    <a:latin typeface="Cambria Math" panose="02040503050406030204" pitchFamily="18" charset="0"/>
                                  </a:rPr>
                                </m:ctrlPr>
                              </m:dPr>
                              <m:e>
                                <m:r>
                                  <a:rPr lang="de-DE" sz="2200" b="0" i="1" smtClean="0">
                                    <a:latin typeface="Cambria Math" panose="02040503050406030204" pitchFamily="18" charset="0"/>
                                  </a:rPr>
                                  <m:t>↔</m:t>
                                </m:r>
                              </m:e>
                            </m:d>
                          </m:e>
                          <m:sub>
                            <m:r>
                              <a:rPr lang="de-DE" sz="2200" b="0" i="1" smtClean="0">
                                <a:latin typeface="Cambria Math" panose="02040503050406030204" pitchFamily="18" charset="0"/>
                              </a:rPr>
                              <m:t>1</m:t>
                            </m:r>
                          </m:sub>
                        </m:sSub>
                      </m:e>
                    </m:d>
                    <m:r>
                      <a:rPr lang="de-DE" sz="2200" b="0" i="1" smtClean="0">
                        <a:latin typeface="Cambria Math" panose="02040503050406030204" pitchFamily="18" charset="0"/>
                      </a:rPr>
                      <m:t>⊗</m:t>
                    </m:r>
                    <m:r>
                      <a:rPr lang="de-DE" sz="2200" i="1">
                        <a:latin typeface="Cambria Math" panose="02040503050406030204" pitchFamily="18" charset="0"/>
                      </a:rPr>
                      <m:t>(</m:t>
                    </m:r>
                    <m:r>
                      <a:rPr lang="de-DE" sz="2200" b="0" i="1" smtClean="0">
                        <a:latin typeface="Cambria Math" panose="02040503050406030204" pitchFamily="18" charset="0"/>
                      </a:rPr>
                      <m:t>𝑐</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b="0" i="1" smtClean="0">
                            <a:latin typeface="Cambria Math" panose="02040503050406030204" pitchFamily="18" charset="0"/>
                          </a:rPr>
                          <m:t>2</m:t>
                        </m:r>
                      </m:sub>
                    </m:sSub>
                    <m:r>
                      <a:rPr lang="de-DE" sz="2200" i="1">
                        <a:latin typeface="Cambria Math" panose="02040503050406030204" pitchFamily="18" charset="0"/>
                      </a:rPr>
                      <m:t>+</m:t>
                    </m:r>
                    <m:r>
                      <a:rPr lang="de-DE" sz="2200" b="0" i="1" smtClean="0">
                        <a:latin typeface="Cambria Math" panose="02040503050406030204" pitchFamily="18" charset="0"/>
                      </a:rPr>
                      <m:t>𝑑</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b="0" i="1" smtClean="0">
                            <a:latin typeface="Cambria Math" panose="02040503050406030204" pitchFamily="18" charset="0"/>
                          </a:rPr>
                          <m:t>2</m:t>
                        </m:r>
                      </m:sub>
                    </m:sSub>
                    <m:r>
                      <a:rPr lang="de-DE" sz="2200" i="1">
                        <a:latin typeface="Cambria Math" panose="02040503050406030204" pitchFamily="18" charset="0"/>
                      </a:rPr>
                      <m:t>) </m:t>
                    </m:r>
                  </m:oMath>
                </a14:m>
                <a:endParaRPr lang="de-DE" sz="2200" dirty="0"/>
              </a:p>
              <a:p>
                <a:pPr marL="109728" indent="0">
                  <a:buNone/>
                </a:pPr>
                <a:r>
                  <a:rPr lang="de-DE" sz="2200" dirty="0"/>
                  <a:t>                                      </a:t>
                </a:r>
                <a14:m>
                  <m:oMath xmlns:m="http://schemas.openxmlformats.org/officeDocument/2006/math">
                    <m:r>
                      <a:rPr lang="de-DE" sz="2200" b="0" i="0" smtClean="0">
                        <a:latin typeface="Cambria Math" panose="02040503050406030204" pitchFamily="18" charset="0"/>
                      </a:rPr>
                      <m:t>=</m:t>
                    </m:r>
                    <m:r>
                      <a:rPr lang="de-DE" sz="2200" i="1">
                        <a:latin typeface="Cambria Math" panose="02040503050406030204" pitchFamily="18" charset="0"/>
                      </a:rPr>
                      <m:t>𝑎</m:t>
                    </m:r>
                    <m:r>
                      <a:rPr lang="de-DE" sz="2200" i="1">
                        <a:latin typeface="Cambria Math" panose="02040503050406030204" pitchFamily="18" charset="0"/>
                      </a:rPr>
                      <m:t> </m:t>
                    </m:r>
                    <m:sSub>
                      <m:sSubPr>
                        <m:ctrlPr>
                          <a:rPr lang="de-DE" sz="2200" b="0" i="1" smtClean="0">
                            <a:latin typeface="Cambria Math" panose="02040503050406030204" pitchFamily="18" charset="0"/>
                          </a:rPr>
                        </m:ctrlPr>
                      </m:sSubPr>
                      <m:e>
                        <m:d>
                          <m:dPr>
                            <m:begChr m:val="|"/>
                            <m:endChr m:val="⟩"/>
                            <m:ctrlPr>
                              <a:rPr lang="de-DE" sz="2200" i="1" smtClean="0">
                                <a:latin typeface="Cambria Math" panose="02040503050406030204" pitchFamily="18" charset="0"/>
                              </a:rPr>
                            </m:ctrlPr>
                          </m:dPr>
                          <m:e>
                            <m:r>
                              <a:rPr lang="de-DE" sz="2200" i="1" smtClean="0">
                                <a:latin typeface="Cambria Math" panose="02040503050406030204" pitchFamily="18" charset="0"/>
                              </a:rPr>
                              <m:t>↕</m:t>
                            </m:r>
                          </m:e>
                        </m:d>
                      </m:e>
                      <m:sub>
                        <m:r>
                          <a:rPr lang="de-DE" sz="2200" b="0" i="1" smtClean="0">
                            <a:latin typeface="Cambria Math" panose="02040503050406030204" pitchFamily="18" charset="0"/>
                          </a:rPr>
                          <m:t>1</m:t>
                        </m:r>
                      </m:sub>
                    </m:sSub>
                  </m:oMath>
                </a14:m>
                <a:r>
                  <a:rPr lang="de-DE" sz="2200" dirty="0"/>
                  <a:t> </a:t>
                </a:r>
                <a14:m>
                  <m:oMath xmlns:m="http://schemas.openxmlformats.org/officeDocument/2006/math">
                    <m:r>
                      <a:rPr lang="de-DE" sz="2200" i="1">
                        <a:latin typeface="Cambria Math" panose="02040503050406030204" pitchFamily="18" charset="0"/>
                      </a:rPr>
                      <m:t>𝑐</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2</m:t>
                        </m:r>
                      </m:sub>
                    </m:sSub>
                  </m:oMath>
                </a14:m>
                <a:r>
                  <a:rPr lang="de-DE" sz="2200" dirty="0"/>
                  <a:t>+ </a:t>
                </a:r>
                <a14:m>
                  <m:oMath xmlns:m="http://schemas.openxmlformats.org/officeDocument/2006/math">
                    <m:r>
                      <a:rPr lang="de-DE" sz="2200" i="1">
                        <a:latin typeface="Cambria Math" panose="02040503050406030204" pitchFamily="18" charset="0"/>
                      </a:rPr>
                      <m:t>𝑏</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1</m:t>
                        </m:r>
                      </m:sub>
                    </m:sSub>
                  </m:oMath>
                </a14:m>
                <a:r>
                  <a:rPr lang="de-DE" sz="2200" dirty="0"/>
                  <a:t> </a:t>
                </a:r>
                <a14:m>
                  <m:oMath xmlns:m="http://schemas.openxmlformats.org/officeDocument/2006/math">
                    <m:r>
                      <a:rPr lang="de-DE" sz="2200" i="1">
                        <a:latin typeface="Cambria Math" panose="02040503050406030204" pitchFamily="18" charset="0"/>
                      </a:rPr>
                      <m:t>𝑑</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2</m:t>
                        </m:r>
                      </m:sub>
                    </m:sSub>
                  </m:oMath>
                </a14:m>
                <a:r>
                  <a:rPr lang="de-DE" sz="2200" dirty="0"/>
                  <a:t>+ </a:t>
                </a:r>
                <a14:m>
                  <m:oMath xmlns:m="http://schemas.openxmlformats.org/officeDocument/2006/math">
                    <m:r>
                      <a:rPr lang="de-DE" sz="2200" i="1">
                        <a:latin typeface="Cambria Math" panose="02040503050406030204" pitchFamily="18" charset="0"/>
                      </a:rPr>
                      <m:t>𝑎</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1</m:t>
                        </m:r>
                      </m:sub>
                    </m:sSub>
                  </m:oMath>
                </a14:m>
                <a:r>
                  <a:rPr lang="de-DE" sz="2200" dirty="0"/>
                  <a:t> </a:t>
                </a:r>
                <a14:m>
                  <m:oMath xmlns:m="http://schemas.openxmlformats.org/officeDocument/2006/math">
                    <m:r>
                      <a:rPr lang="de-DE" sz="2200" i="1">
                        <a:latin typeface="Cambria Math" panose="02040503050406030204" pitchFamily="18" charset="0"/>
                      </a:rPr>
                      <m:t>𝑑</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2</m:t>
                        </m:r>
                      </m:sub>
                    </m:sSub>
                  </m:oMath>
                </a14:m>
                <a:r>
                  <a:rPr lang="de-DE" sz="2200" dirty="0"/>
                  <a:t>+ </a:t>
                </a:r>
                <a14:m>
                  <m:oMath xmlns:m="http://schemas.openxmlformats.org/officeDocument/2006/math">
                    <m:r>
                      <a:rPr lang="de-DE" sz="2200" i="1">
                        <a:latin typeface="Cambria Math" panose="02040503050406030204" pitchFamily="18" charset="0"/>
                      </a:rPr>
                      <m:t>𝑏</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1</m:t>
                        </m:r>
                      </m:sub>
                    </m:sSub>
                  </m:oMath>
                </a14:m>
                <a:r>
                  <a:rPr lang="de-DE" sz="2200" dirty="0"/>
                  <a:t> </a:t>
                </a:r>
                <a14:m>
                  <m:oMath xmlns:m="http://schemas.openxmlformats.org/officeDocument/2006/math">
                    <m:r>
                      <a:rPr lang="de-DE" sz="2200" i="1">
                        <a:latin typeface="Cambria Math" panose="02040503050406030204" pitchFamily="18" charset="0"/>
                      </a:rPr>
                      <m:t>𝑐</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2</m:t>
                        </m:r>
                      </m:sub>
                    </m:sSub>
                  </m:oMath>
                </a14:m>
                <a:endParaRPr lang="de-DE" sz="2200" dirty="0"/>
              </a:p>
              <a:p>
                <a:pPr marL="109728" indent="0">
                  <a:buNone/>
                </a:pPr>
                <a:endParaRPr lang="de-DE" sz="2200" dirty="0"/>
              </a:p>
              <a:p>
                <a:pPr marL="109728" indent="0">
                  <a:buNone/>
                </a:pPr>
                <a:r>
                  <a:rPr lang="de-DE" sz="2200" dirty="0"/>
                  <a:t>Photon 1 passiert senkrechten Polarisationsfilter: Messoperator  </a:t>
                </a:r>
                <a14:m>
                  <m:oMath xmlns:m="http://schemas.openxmlformats.org/officeDocument/2006/math">
                    <m:sSub>
                      <m:sSubPr>
                        <m:ctrlPr>
                          <a:rPr lang="de-DE" sz="2200" b="0" i="1" smtClean="0">
                            <a:latin typeface="Cambria Math" panose="02040503050406030204" pitchFamily="18" charset="0"/>
                          </a:rPr>
                        </m:ctrlPr>
                      </m:sSubPr>
                      <m:e>
                        <m:d>
                          <m:dPr>
                            <m:begChr m:val="|"/>
                            <m:endChr m:val="⟩"/>
                            <m:ctrlPr>
                              <a:rPr lang="de-DE" sz="2200" b="0" i="1" smtClean="0">
                                <a:latin typeface="Cambria Math" panose="02040503050406030204" pitchFamily="18" charset="0"/>
                              </a:rPr>
                            </m:ctrlPr>
                          </m:dPr>
                          <m:e>
                            <m:r>
                              <a:rPr lang="de-DE" sz="2200" b="0" i="1" smtClean="0">
                                <a:latin typeface="Cambria Math" panose="02040503050406030204" pitchFamily="18" charset="0"/>
                              </a:rPr>
                              <m:t>↕</m:t>
                            </m:r>
                          </m:e>
                        </m:d>
                      </m:e>
                      <m:sub>
                        <m:r>
                          <a:rPr lang="de-DE" sz="2200" b="0" i="1" smtClean="0">
                            <a:latin typeface="Cambria Math" panose="02040503050406030204" pitchFamily="18" charset="0"/>
                          </a:rPr>
                          <m:t>1</m:t>
                        </m:r>
                      </m:sub>
                    </m:sSub>
                    <m:sSub>
                      <m:sSubPr>
                        <m:ctrlPr>
                          <a:rPr lang="de-DE" sz="2200" b="0" i="1" smtClean="0">
                            <a:latin typeface="Cambria Math" panose="02040503050406030204" pitchFamily="18" charset="0"/>
                          </a:rPr>
                        </m:ctrlPr>
                      </m:sSubPr>
                      <m:e>
                        <m:d>
                          <m:dPr>
                            <m:begChr m:val="⟨"/>
                            <m:endChr m:val="|"/>
                            <m:ctrlPr>
                              <a:rPr lang="de-DE" sz="2200" b="0" i="1" smtClean="0">
                                <a:latin typeface="Cambria Math" panose="02040503050406030204" pitchFamily="18" charset="0"/>
                              </a:rPr>
                            </m:ctrlPr>
                          </m:dPr>
                          <m:e>
                            <m:r>
                              <a:rPr lang="de-DE" sz="2200" b="0" i="1" smtClean="0">
                                <a:latin typeface="Cambria Math" panose="02040503050406030204" pitchFamily="18" charset="0"/>
                              </a:rPr>
                              <m:t>↕</m:t>
                            </m:r>
                          </m:e>
                        </m:d>
                      </m:e>
                      <m:sub>
                        <m:r>
                          <a:rPr lang="de-DE" sz="2200" b="0" i="1" smtClean="0">
                            <a:latin typeface="Cambria Math" panose="02040503050406030204" pitchFamily="18" charset="0"/>
                          </a:rPr>
                          <m:t>1</m:t>
                        </m:r>
                      </m:sub>
                    </m:sSub>
                  </m:oMath>
                </a14:m>
                <a:endParaRPr lang="de-DE" sz="2200" dirty="0"/>
              </a:p>
              <a:p>
                <a:pPr marL="109728" indent="0">
                  <a:buNone/>
                </a:pPr>
                <a:r>
                  <a:rPr lang="de-DE" sz="2200" dirty="0"/>
                  <a:t> </a:t>
                </a:r>
                <a14:m>
                  <m:oMath xmlns:m="http://schemas.openxmlformats.org/officeDocument/2006/math">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1</m:t>
                        </m:r>
                      </m:sub>
                    </m:sSub>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i="1">
                            <a:latin typeface="Cambria Math" panose="02040503050406030204" pitchFamily="18" charset="0"/>
                          </a:rPr>
                          <m:t>1</m:t>
                        </m:r>
                      </m:sub>
                    </m:sSub>
                    <m:r>
                      <a:rPr lang="de-DE" sz="2200" i="1">
                        <a:latin typeface="Cambria Math" panose="02040503050406030204" pitchFamily="18" charset="0"/>
                      </a:rPr>
                      <m:t> </m:t>
                    </m:r>
                    <m:r>
                      <a:rPr lang="de-DE" sz="2200" b="0" i="1" smtClean="0">
                        <a:latin typeface="Cambria Math" panose="02040503050406030204" pitchFamily="18" charset="0"/>
                      </a:rPr>
                      <m:t> </m:t>
                    </m:r>
                    <m:d>
                      <m:dPr>
                        <m:begChr m:val="|"/>
                        <m:endChr m:val="⟩"/>
                        <m:ctrlPr>
                          <a:rPr lang="de-DE" sz="2200" b="0" i="1" smtClean="0">
                            <a:latin typeface="Cambria Math" panose="02040503050406030204" pitchFamily="18" charset="0"/>
                          </a:rPr>
                        </m:ctrlPr>
                      </m:dPr>
                      <m:e>
                        <m:r>
                          <a:rPr lang="de-DE" sz="2200" b="0" i="1" smtClean="0">
                            <a:latin typeface="Cambria Math" panose="02040503050406030204" pitchFamily="18" charset="0"/>
                          </a:rPr>
                          <m:t>𝑧𝑤𝑒𝑖</m:t>
                        </m:r>
                        <m:r>
                          <a:rPr lang="de-DE" sz="2200" b="0" i="1" smtClean="0">
                            <a:latin typeface="Cambria Math" panose="02040503050406030204" pitchFamily="18" charset="0"/>
                          </a:rPr>
                          <m:t>  </m:t>
                        </m:r>
                        <m:r>
                          <a:rPr lang="de-DE" sz="2200" b="0" i="1" smtClean="0">
                            <a:latin typeface="Cambria Math" panose="02040503050406030204" pitchFamily="18" charset="0"/>
                          </a:rPr>
                          <m:t>𝑢𝑛𝑎𝑏h</m:t>
                        </m:r>
                        <m:r>
                          <a:rPr lang="de-DE" sz="2200" b="0" i="1" smtClean="0">
                            <a:latin typeface="Cambria Math" panose="02040503050406030204" pitchFamily="18" charset="0"/>
                          </a:rPr>
                          <m:t>. </m:t>
                        </m:r>
                        <m:r>
                          <a:rPr lang="de-DE" sz="2200" b="0" i="1" smtClean="0">
                            <a:latin typeface="Cambria Math" panose="02040503050406030204" pitchFamily="18" charset="0"/>
                          </a:rPr>
                          <m:t>𝑃h𝑜𝑡𝑜𝑛𝑒𝑛</m:t>
                        </m:r>
                      </m:e>
                    </m:d>
                    <m:r>
                      <a:rPr lang="de-DE" sz="2200" i="1">
                        <a:latin typeface="Cambria Math" panose="02040503050406030204" pitchFamily="18" charset="0"/>
                      </a:rPr>
                      <m:t>=</m:t>
                    </m:r>
                    <m:r>
                      <a:rPr lang="de-DE" sz="2200" b="0" i="1" smtClean="0">
                        <a:latin typeface="Cambria Math" panose="02040503050406030204" pitchFamily="18" charset="0"/>
                      </a:rPr>
                      <m:t>𝑎</m:t>
                    </m:r>
                    <m:r>
                      <a:rPr lang="de-DE" sz="2200" b="0" i="1" smtClean="0">
                        <a:latin typeface="Cambria Math" panose="02040503050406030204" pitchFamily="18" charset="0"/>
                      </a:rPr>
                      <m:t> </m:t>
                    </m:r>
                    <m:sSub>
                      <m:sSubPr>
                        <m:ctrlPr>
                          <a:rPr lang="de-DE" sz="2200" b="0" i="1" smtClean="0">
                            <a:latin typeface="Cambria Math" panose="02040503050406030204" pitchFamily="18" charset="0"/>
                          </a:rPr>
                        </m:ctrlPr>
                      </m:sSubPr>
                      <m:e>
                        <m:d>
                          <m:dPr>
                            <m:begChr m:val="|"/>
                            <m:endChr m:val="⟩"/>
                            <m:ctrlPr>
                              <a:rPr lang="de-DE" sz="2200" b="0" i="1" smtClean="0">
                                <a:latin typeface="Cambria Math" panose="02040503050406030204" pitchFamily="18" charset="0"/>
                              </a:rPr>
                            </m:ctrlPr>
                          </m:dPr>
                          <m:e>
                            <m:r>
                              <a:rPr lang="de-DE" sz="2200" b="0" i="1" smtClean="0">
                                <a:latin typeface="Cambria Math" panose="02040503050406030204" pitchFamily="18" charset="0"/>
                              </a:rPr>
                              <m:t>↕</m:t>
                            </m:r>
                          </m:e>
                        </m:d>
                      </m:e>
                      <m:sub>
                        <m:r>
                          <a:rPr lang="de-DE" sz="2200" b="0" i="1" smtClean="0">
                            <a:latin typeface="Cambria Math" panose="02040503050406030204" pitchFamily="18" charset="0"/>
                          </a:rPr>
                          <m:t>1</m:t>
                        </m:r>
                      </m:sub>
                    </m:sSub>
                    <m:r>
                      <a:rPr lang="de-DE" sz="2200" b="0" i="1" smtClean="0">
                        <a:latin typeface="Cambria Math" panose="02040503050406030204" pitchFamily="18" charset="0"/>
                      </a:rPr>
                      <m:t>   </m:t>
                    </m:r>
                    <m:r>
                      <a:rPr lang="de-DE" sz="2200" i="1">
                        <a:latin typeface="Cambria Math" panose="02040503050406030204" pitchFamily="18" charset="0"/>
                      </a:rPr>
                      <m:t>(</m:t>
                    </m:r>
                    <m:r>
                      <a:rPr lang="de-DE" sz="2200" b="0" i="1" smtClean="0">
                        <a:latin typeface="Cambria Math" panose="02040503050406030204" pitchFamily="18" charset="0"/>
                      </a:rPr>
                      <m:t>𝑐</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b="0" i="1" smtClean="0">
                            <a:latin typeface="Cambria Math" panose="02040503050406030204" pitchFamily="18" charset="0"/>
                          </a:rPr>
                          <m:t>2</m:t>
                        </m:r>
                      </m:sub>
                    </m:sSub>
                    <m:r>
                      <a:rPr lang="de-DE" sz="2200" i="1">
                        <a:latin typeface="Cambria Math" panose="02040503050406030204" pitchFamily="18" charset="0"/>
                      </a:rPr>
                      <m:t>+</m:t>
                    </m:r>
                    <m:r>
                      <a:rPr lang="de-DE" sz="2200" b="0" i="1" smtClean="0">
                        <a:latin typeface="Cambria Math" panose="02040503050406030204" pitchFamily="18" charset="0"/>
                      </a:rPr>
                      <m:t>𝑑</m:t>
                    </m:r>
                    <m:r>
                      <a:rPr lang="de-DE" sz="2200" i="1">
                        <a:latin typeface="Cambria Math" panose="02040503050406030204" pitchFamily="18" charset="0"/>
                      </a:rPr>
                      <m:t> </m:t>
                    </m:r>
                    <m:sSub>
                      <m:sSubPr>
                        <m:ctrlPr>
                          <a:rPr lang="de-DE" sz="2200" i="1">
                            <a:latin typeface="Cambria Math" panose="02040503050406030204" pitchFamily="18" charset="0"/>
                          </a:rPr>
                        </m:ctrlPr>
                      </m:sSubPr>
                      <m:e>
                        <m:d>
                          <m:dPr>
                            <m:begChr m:val="|"/>
                            <m:endChr m:val="⟩"/>
                            <m:ctrlPr>
                              <a:rPr lang="de-DE" sz="2200" i="1">
                                <a:latin typeface="Cambria Math" panose="02040503050406030204" pitchFamily="18" charset="0"/>
                              </a:rPr>
                            </m:ctrlPr>
                          </m:dPr>
                          <m:e>
                            <m:r>
                              <a:rPr lang="de-DE" sz="2200" i="1">
                                <a:latin typeface="Cambria Math" panose="02040503050406030204" pitchFamily="18" charset="0"/>
                              </a:rPr>
                              <m:t>↔</m:t>
                            </m:r>
                          </m:e>
                        </m:d>
                      </m:e>
                      <m:sub>
                        <m:r>
                          <a:rPr lang="de-DE" sz="2200" b="0" i="1" smtClean="0">
                            <a:latin typeface="Cambria Math" panose="02040503050406030204" pitchFamily="18" charset="0"/>
                          </a:rPr>
                          <m:t>2</m:t>
                        </m:r>
                      </m:sub>
                    </m:sSub>
                    <m:r>
                      <a:rPr lang="de-DE" sz="2200" i="1">
                        <a:latin typeface="Cambria Math" panose="02040503050406030204" pitchFamily="18" charset="0"/>
                      </a:rPr>
                      <m:t>) </m:t>
                    </m:r>
                  </m:oMath>
                </a14:m>
                <a:endParaRPr lang="de-DE" sz="2200" dirty="0"/>
              </a:p>
              <a:p>
                <a:pPr marL="109728" indent="0">
                  <a:buNone/>
                </a:pPr>
                <a:r>
                  <a:rPr lang="de-DE" sz="2200" dirty="0"/>
                  <a:t>                                      </a:t>
                </a:r>
              </a:p>
              <a:p>
                <a:pPr marL="109728" indent="0">
                  <a:buNone/>
                </a:pPr>
                <a:r>
                  <a:rPr lang="de-DE" sz="2200" dirty="0"/>
                  <a:t>Nach der Messung an Photon 1 befindet sich Photon 2 immer noch in einem superponierten Zustand. </a:t>
                </a:r>
              </a:p>
              <a:p>
                <a:pPr marL="109728" indent="0">
                  <a:buNone/>
                </a:pPr>
                <a:r>
                  <a:rPr lang="de-DE" sz="2200" dirty="0"/>
                  <a:t>Bei unabhängigen Photonen beeinflusst die Messung an einem Photon nicht den Zustand des anderen Photons. </a:t>
                </a:r>
              </a:p>
            </p:txBody>
          </p:sp>
        </mc:Choice>
        <mc:Fallback xmlns="">
          <p:sp>
            <p:nvSpPr>
              <p:cNvPr id="2" name="Inhaltsplatzhalter 1">
                <a:extLst>
                  <a:ext uri="{FF2B5EF4-FFF2-40B4-BE49-F238E27FC236}">
                    <a16:creationId xmlns:a16="http://schemas.microsoft.com/office/drawing/2014/main" id="{16199765-CC7F-4948-82ED-DFF2BD8AF1CD}"/>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de-DE">
                    <a:noFill/>
                  </a:rPr>
                  <a:t> </a:t>
                </a:r>
              </a:p>
            </p:txBody>
          </p:sp>
        </mc:Fallback>
      </mc:AlternateContent>
      <p:sp>
        <p:nvSpPr>
          <p:cNvPr id="3" name="Titel 2">
            <a:extLst>
              <a:ext uri="{FF2B5EF4-FFF2-40B4-BE49-F238E27FC236}">
                <a16:creationId xmlns:a16="http://schemas.microsoft.com/office/drawing/2014/main" id="{C75403B5-9BA7-254D-A21C-819AE9AA102B}"/>
              </a:ext>
            </a:extLst>
          </p:cNvPr>
          <p:cNvSpPr>
            <a:spLocks noGrp="1"/>
          </p:cNvSpPr>
          <p:nvPr>
            <p:ph type="title"/>
          </p:nvPr>
        </p:nvSpPr>
        <p:spPr/>
        <p:txBody>
          <a:bodyPr/>
          <a:lstStyle/>
          <a:p>
            <a:r>
              <a:rPr lang="de-DE" dirty="0"/>
              <a:t>Fachlicher Hintergrund Verschränkung:</a:t>
            </a:r>
          </a:p>
        </p:txBody>
      </p:sp>
      <p:sp>
        <p:nvSpPr>
          <p:cNvPr id="5" name="Textfeld 4">
            <a:extLst>
              <a:ext uri="{FF2B5EF4-FFF2-40B4-BE49-F238E27FC236}">
                <a16:creationId xmlns:a16="http://schemas.microsoft.com/office/drawing/2014/main" id="{C1A26B4C-8C45-AD4B-B42D-2909B97A5A1A}"/>
              </a:ext>
            </a:extLst>
          </p:cNvPr>
          <p:cNvSpPr txBox="1"/>
          <p:nvPr/>
        </p:nvSpPr>
        <p:spPr>
          <a:xfrm rot="16200000">
            <a:off x="-2623066" y="3076654"/>
            <a:ext cx="6096000" cy="369332"/>
          </a:xfrm>
          <a:prstGeom prst="rect">
            <a:avLst/>
          </a:prstGeom>
          <a:noFill/>
        </p:spPr>
        <p:txBody>
          <a:bodyPr wrap="square">
            <a:spAutoFit/>
          </a:bodyPr>
          <a:lstStyle/>
          <a:p>
            <a:r>
              <a:rPr lang="de-DE" sz="1800" b="1" dirty="0">
                <a:solidFill>
                  <a:srgbClr val="FF0000"/>
                </a:solidFill>
                <a:latin typeface="Arial" panose="020B0604020202020204" pitchFamily="34" charset="0"/>
                <a:cs typeface="Arial" panose="020B0604020202020204" pitchFamily="34" charset="0"/>
              </a:rPr>
              <a:t>Nur für Lehrkräfte, kein Einsatz im Unterricht!</a:t>
            </a:r>
          </a:p>
        </p:txBody>
      </p:sp>
    </p:spTree>
    <p:extLst>
      <p:ext uri="{BB962C8B-B14F-4D97-AF65-F5344CB8AC3E}">
        <p14:creationId xmlns:p14="http://schemas.microsoft.com/office/powerpoint/2010/main" val="2194729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15AD212A-9F68-9E46-9450-EF4B44DCD92D}"/>
                  </a:ext>
                </a:extLst>
              </p:cNvPr>
              <p:cNvSpPr>
                <a:spLocks noGrp="1"/>
              </p:cNvSpPr>
              <p:nvPr>
                <p:ph idx="1"/>
              </p:nvPr>
            </p:nvSpPr>
            <p:spPr/>
            <p:txBody>
              <a:bodyPr>
                <a:normAutofit/>
              </a:bodyPr>
              <a:lstStyle/>
              <a:p>
                <a:pPr marL="109728" indent="0">
                  <a:buNone/>
                </a:pPr>
                <a:endParaRPr lang="de-DE" sz="2400" dirty="0"/>
              </a:p>
              <a:p>
                <a:pPr marL="109728" indent="0">
                  <a:buNone/>
                </a:pPr>
                <a:r>
                  <a:rPr lang="de-DE" dirty="0"/>
                  <a:t>Beispiel: zwei verschränkte  </a:t>
                </a:r>
                <a:r>
                  <a:rPr lang="de-DE" sz="2400" dirty="0"/>
                  <a:t>Photonen: </a:t>
                </a:r>
              </a:p>
              <a:p>
                <a:pPr marL="109728" indent="0">
                  <a:buNone/>
                </a:pPr>
                <a14:m>
                  <m:oMathPara xmlns:m="http://schemas.openxmlformats.org/officeDocument/2006/math">
                    <m:oMathParaPr>
                      <m:jc m:val="centerGroup"/>
                    </m:oMathParaPr>
                    <m:oMath xmlns:m="http://schemas.openxmlformats.org/officeDocument/2006/math">
                      <m:d>
                        <m:dPr>
                          <m:begChr m:val="|"/>
                          <m:endChr m:val="⟩"/>
                          <m:ctrlPr>
                            <a:rPr lang="de-DE" sz="2400" b="0" i="1" smtClean="0">
                              <a:latin typeface="Cambria Math" panose="02040503050406030204" pitchFamily="18" charset="0"/>
                            </a:rPr>
                          </m:ctrlPr>
                        </m:dPr>
                        <m:e>
                          <m:r>
                            <a:rPr lang="de-DE" sz="2400" b="0" i="1" smtClean="0">
                              <a:latin typeface="Cambria Math" panose="02040503050406030204" pitchFamily="18" charset="0"/>
                            </a:rPr>
                            <m:t>𝑧𝑤𝑒𝑖</m:t>
                          </m:r>
                          <m:r>
                            <a:rPr lang="de-DE" sz="2400" b="0" i="1" smtClean="0">
                              <a:latin typeface="Cambria Math" panose="02040503050406030204" pitchFamily="18" charset="0"/>
                            </a:rPr>
                            <m:t> </m:t>
                          </m:r>
                          <m:r>
                            <a:rPr lang="de-DE" sz="2400" b="0" i="1" smtClean="0">
                              <a:latin typeface="Cambria Math" panose="02040503050406030204" pitchFamily="18" charset="0"/>
                            </a:rPr>
                            <m:t>𝑣𝑒𝑟𝑠𝑐h𝑟</m:t>
                          </m:r>
                          <m:r>
                            <a:rPr lang="de-DE" sz="2400" b="0" i="1" smtClean="0">
                              <a:latin typeface="Cambria Math" panose="02040503050406030204" pitchFamily="18" charset="0"/>
                            </a:rPr>
                            <m:t>ä</m:t>
                          </m:r>
                          <m:r>
                            <a:rPr lang="de-DE" sz="2400" b="0" i="1" smtClean="0">
                              <a:latin typeface="Cambria Math" panose="02040503050406030204" pitchFamily="18" charset="0"/>
                            </a:rPr>
                            <m:t>𝑛𝑘𝑡𝑒</m:t>
                          </m:r>
                          <m:r>
                            <a:rPr lang="de-DE" sz="2400" b="0" i="1" smtClean="0">
                              <a:latin typeface="Cambria Math" panose="02040503050406030204" pitchFamily="18" charset="0"/>
                            </a:rPr>
                            <m:t> </m:t>
                          </m:r>
                          <m:r>
                            <a:rPr lang="de-DE" sz="2400" b="0" i="1" smtClean="0">
                              <a:latin typeface="Cambria Math" panose="02040503050406030204" pitchFamily="18" charset="0"/>
                            </a:rPr>
                            <m:t>𝑃h𝑜𝑡𝑜𝑛𝑒𝑛</m:t>
                          </m:r>
                        </m:e>
                      </m:d>
                      <m:r>
                        <a:rPr lang="de-DE" sz="2400" b="0" i="1" smtClean="0">
                          <a:latin typeface="Cambria Math" panose="02040503050406030204" pitchFamily="18" charset="0"/>
                        </a:rPr>
                        <m:t>=</m:t>
                      </m:r>
                      <m:r>
                        <a:rPr lang="de-DE" sz="2400" b="0" i="1" smtClean="0">
                          <a:latin typeface="Cambria Math" panose="02040503050406030204" pitchFamily="18" charset="0"/>
                        </a:rPr>
                        <m:t>𝑎</m:t>
                      </m:r>
                      <m:r>
                        <a:rPr lang="de-DE" sz="2400" b="0" i="1" smtClean="0">
                          <a:latin typeface="Cambria Math" panose="02040503050406030204" pitchFamily="18" charset="0"/>
                        </a:rPr>
                        <m:t> </m:t>
                      </m:r>
                      <m:sSub>
                        <m:sSubPr>
                          <m:ctrlPr>
                            <a:rPr lang="de-DE" sz="2400" b="0" i="1" smtClean="0">
                              <a:latin typeface="Cambria Math" panose="02040503050406030204" pitchFamily="18" charset="0"/>
                            </a:rPr>
                          </m:ctrlPr>
                        </m:sSubPr>
                        <m:e>
                          <m:d>
                            <m:dPr>
                              <m:begChr m:val="|"/>
                              <m:endChr m:val="⟩"/>
                              <m:ctrlPr>
                                <a:rPr lang="de-DE" sz="2400" b="0" i="1" smtClean="0">
                                  <a:latin typeface="Cambria Math" panose="02040503050406030204" pitchFamily="18" charset="0"/>
                                </a:rPr>
                              </m:ctrlPr>
                            </m:dPr>
                            <m:e>
                              <m:r>
                                <a:rPr lang="de-DE" sz="2400" b="0" i="1" smtClean="0">
                                  <a:latin typeface="Cambria Math" panose="02040503050406030204" pitchFamily="18" charset="0"/>
                                </a:rPr>
                                <m:t>↕</m:t>
                              </m:r>
                            </m:e>
                          </m:d>
                        </m:e>
                        <m:sub>
                          <m:r>
                            <a:rPr lang="de-DE" sz="2400" b="0" i="1" smtClean="0">
                              <a:latin typeface="Cambria Math" panose="02040503050406030204" pitchFamily="18" charset="0"/>
                            </a:rPr>
                            <m:t>1</m:t>
                          </m:r>
                        </m:sub>
                      </m:sSub>
                      <m:r>
                        <a:rPr lang="de-DE" sz="2400" b="0" i="1" smtClean="0">
                          <a:latin typeface="Cambria Math" panose="02040503050406030204" pitchFamily="18" charset="0"/>
                        </a:rPr>
                        <m:t> </m:t>
                      </m:r>
                      <m:sSub>
                        <m:sSubPr>
                          <m:ctrlPr>
                            <a:rPr lang="de-DE" sz="2400" i="1">
                              <a:latin typeface="Cambria Math" panose="02040503050406030204" pitchFamily="18" charset="0"/>
                            </a:rPr>
                          </m:ctrlPr>
                        </m:sSubPr>
                        <m:e>
                          <m:d>
                            <m:dPr>
                              <m:begChr m:val="|"/>
                              <m:endChr m:val="⟩"/>
                              <m:ctrlPr>
                                <a:rPr lang="de-DE" sz="2400" i="1">
                                  <a:latin typeface="Cambria Math" panose="02040503050406030204" pitchFamily="18" charset="0"/>
                                </a:rPr>
                              </m:ctrlPr>
                            </m:dPr>
                            <m:e>
                              <m:r>
                                <a:rPr lang="de-DE" sz="2400" i="1">
                                  <a:latin typeface="Cambria Math" panose="02040503050406030204" pitchFamily="18" charset="0"/>
                                </a:rPr>
                                <m:t>↕</m:t>
                              </m:r>
                            </m:e>
                          </m:d>
                        </m:e>
                        <m:sub>
                          <m:r>
                            <a:rPr lang="de-DE" sz="2400" b="0" i="1" smtClean="0">
                              <a:latin typeface="Cambria Math" panose="02040503050406030204" pitchFamily="18" charset="0"/>
                            </a:rPr>
                            <m:t>2</m:t>
                          </m:r>
                        </m:sub>
                      </m:sSub>
                      <m:r>
                        <a:rPr lang="de-DE" sz="2400" i="1">
                          <a:latin typeface="Cambria Math" panose="02040503050406030204" pitchFamily="18" charset="0"/>
                        </a:rPr>
                        <m:t>+</m:t>
                      </m:r>
                      <m:r>
                        <a:rPr lang="de-DE" sz="2400" b="0" i="1" smtClean="0">
                          <a:latin typeface="Cambria Math" panose="02040503050406030204" pitchFamily="18" charset="0"/>
                        </a:rPr>
                        <m:t>𝑏</m:t>
                      </m:r>
                      <m:r>
                        <a:rPr lang="de-DE" sz="2400" i="1">
                          <a:latin typeface="Cambria Math" panose="02040503050406030204" pitchFamily="18" charset="0"/>
                        </a:rPr>
                        <m:t> </m:t>
                      </m:r>
                      <m:sSub>
                        <m:sSubPr>
                          <m:ctrlPr>
                            <a:rPr lang="de-DE" sz="2400" b="0" i="1" smtClean="0">
                              <a:latin typeface="Cambria Math" panose="02040503050406030204" pitchFamily="18" charset="0"/>
                            </a:rPr>
                          </m:ctrlPr>
                        </m:sSubPr>
                        <m:e>
                          <m:d>
                            <m:dPr>
                              <m:begChr m:val="|"/>
                              <m:endChr m:val="⟩"/>
                              <m:ctrlPr>
                                <a:rPr lang="de-DE" sz="2400" b="0" i="1" smtClean="0">
                                  <a:latin typeface="Cambria Math" panose="02040503050406030204" pitchFamily="18" charset="0"/>
                                </a:rPr>
                              </m:ctrlPr>
                            </m:dPr>
                            <m:e>
                              <m:r>
                                <a:rPr lang="de-DE" sz="2400" b="0" i="1" smtClean="0">
                                  <a:latin typeface="Cambria Math" panose="02040503050406030204" pitchFamily="18" charset="0"/>
                                </a:rPr>
                                <m:t>↔</m:t>
                              </m:r>
                            </m:e>
                          </m:d>
                        </m:e>
                        <m:sub>
                          <m:r>
                            <a:rPr lang="de-DE" sz="2400" b="0" i="1" smtClean="0">
                              <a:latin typeface="Cambria Math" panose="02040503050406030204" pitchFamily="18" charset="0"/>
                            </a:rPr>
                            <m:t>1</m:t>
                          </m:r>
                        </m:sub>
                      </m:sSub>
                      <m:r>
                        <a:rPr lang="de-DE" sz="2400" b="0" i="1" smtClean="0">
                          <a:latin typeface="Cambria Math" panose="02040503050406030204" pitchFamily="18" charset="0"/>
                        </a:rPr>
                        <m:t> </m:t>
                      </m:r>
                      <m:sSub>
                        <m:sSubPr>
                          <m:ctrlPr>
                            <a:rPr lang="de-DE" sz="2400" i="1">
                              <a:latin typeface="Cambria Math" panose="02040503050406030204" pitchFamily="18" charset="0"/>
                            </a:rPr>
                          </m:ctrlPr>
                        </m:sSubPr>
                        <m:e>
                          <m:d>
                            <m:dPr>
                              <m:begChr m:val="|"/>
                              <m:endChr m:val="⟩"/>
                              <m:ctrlPr>
                                <a:rPr lang="de-DE" sz="2400" i="1">
                                  <a:latin typeface="Cambria Math" panose="02040503050406030204" pitchFamily="18" charset="0"/>
                                </a:rPr>
                              </m:ctrlPr>
                            </m:dPr>
                            <m:e>
                              <m:r>
                                <a:rPr lang="de-DE" sz="2400" i="1">
                                  <a:latin typeface="Cambria Math" panose="02040503050406030204" pitchFamily="18" charset="0"/>
                                </a:rPr>
                                <m:t>↔</m:t>
                              </m:r>
                            </m:e>
                          </m:d>
                        </m:e>
                        <m:sub>
                          <m:r>
                            <a:rPr lang="de-DE" sz="2400" b="0" i="1" smtClean="0">
                              <a:latin typeface="Cambria Math" panose="02040503050406030204" pitchFamily="18" charset="0"/>
                            </a:rPr>
                            <m:t>2</m:t>
                          </m:r>
                        </m:sub>
                      </m:sSub>
                      <m:r>
                        <a:rPr lang="de-DE" sz="2400" i="1">
                          <a:latin typeface="Cambria Math" panose="02040503050406030204" pitchFamily="18" charset="0"/>
                        </a:rPr>
                        <m:t> </m:t>
                      </m:r>
                    </m:oMath>
                  </m:oMathPara>
                </a14:m>
                <a:endParaRPr lang="de-DE" sz="2400" dirty="0"/>
              </a:p>
              <a:p>
                <a:pPr marL="109728" indent="0">
                  <a:buNone/>
                </a:pPr>
                <a:endParaRPr lang="de-DE" sz="2400" dirty="0"/>
              </a:p>
              <a:p>
                <a:pPr marL="109728" indent="0">
                  <a:buNone/>
                </a:pPr>
                <a:r>
                  <a:rPr lang="de-DE" sz="2400" dirty="0"/>
                  <a:t>Photon 1 passiert senkrechten Polarisationsfilter: Messoperator  </a:t>
                </a:r>
                <a14:m>
                  <m:oMath xmlns:m="http://schemas.openxmlformats.org/officeDocument/2006/math">
                    <m:sSub>
                      <m:sSubPr>
                        <m:ctrlPr>
                          <a:rPr lang="de-DE" sz="2400" b="0" i="1" smtClean="0">
                            <a:latin typeface="Cambria Math" panose="02040503050406030204" pitchFamily="18" charset="0"/>
                          </a:rPr>
                        </m:ctrlPr>
                      </m:sSubPr>
                      <m:e>
                        <m:d>
                          <m:dPr>
                            <m:begChr m:val="|"/>
                            <m:endChr m:val="⟩"/>
                            <m:ctrlPr>
                              <a:rPr lang="de-DE" sz="2400" b="0" i="1" smtClean="0">
                                <a:latin typeface="Cambria Math" panose="02040503050406030204" pitchFamily="18" charset="0"/>
                              </a:rPr>
                            </m:ctrlPr>
                          </m:dPr>
                          <m:e>
                            <m:r>
                              <a:rPr lang="de-DE" sz="2400" b="0" i="1" smtClean="0">
                                <a:latin typeface="Cambria Math" panose="02040503050406030204" pitchFamily="18" charset="0"/>
                              </a:rPr>
                              <m:t>↕</m:t>
                            </m:r>
                          </m:e>
                        </m:d>
                      </m:e>
                      <m:sub>
                        <m:r>
                          <a:rPr lang="de-DE" sz="2400" b="0" i="1" smtClean="0">
                            <a:latin typeface="Cambria Math" panose="02040503050406030204" pitchFamily="18" charset="0"/>
                          </a:rPr>
                          <m:t>1</m:t>
                        </m:r>
                      </m:sub>
                    </m:sSub>
                    <m:sSub>
                      <m:sSubPr>
                        <m:ctrlPr>
                          <a:rPr lang="de-DE" sz="2400" b="0" i="1" smtClean="0">
                            <a:latin typeface="Cambria Math" panose="02040503050406030204" pitchFamily="18" charset="0"/>
                          </a:rPr>
                        </m:ctrlPr>
                      </m:sSubPr>
                      <m:e>
                        <m:d>
                          <m:dPr>
                            <m:begChr m:val="⟨"/>
                            <m:endChr m:val="|"/>
                            <m:ctrlPr>
                              <a:rPr lang="de-DE" sz="2400" b="0" i="1" smtClean="0">
                                <a:latin typeface="Cambria Math" panose="02040503050406030204" pitchFamily="18" charset="0"/>
                              </a:rPr>
                            </m:ctrlPr>
                          </m:dPr>
                          <m:e>
                            <m:r>
                              <a:rPr lang="de-DE" sz="2400" b="0" i="1" smtClean="0">
                                <a:latin typeface="Cambria Math" panose="02040503050406030204" pitchFamily="18" charset="0"/>
                              </a:rPr>
                              <m:t>↕</m:t>
                            </m:r>
                          </m:e>
                        </m:d>
                      </m:e>
                      <m:sub>
                        <m:r>
                          <a:rPr lang="de-DE" sz="2400" b="0" i="1" smtClean="0">
                            <a:latin typeface="Cambria Math" panose="02040503050406030204" pitchFamily="18" charset="0"/>
                          </a:rPr>
                          <m:t>1</m:t>
                        </m:r>
                      </m:sub>
                    </m:sSub>
                  </m:oMath>
                </a14:m>
                <a:endParaRPr lang="de-DE" sz="2400" dirty="0"/>
              </a:p>
              <a:p>
                <a:pPr marL="109728" indent="0">
                  <a:buNone/>
                </a:pPr>
                <a:r>
                  <a:rPr lang="de-DE" sz="2400" dirty="0"/>
                  <a:t> </a:t>
                </a:r>
                <a14:m>
                  <m:oMath xmlns:m="http://schemas.openxmlformats.org/officeDocument/2006/math">
                    <m:sSub>
                      <m:sSubPr>
                        <m:ctrlPr>
                          <a:rPr lang="de-DE" sz="2400" i="1">
                            <a:latin typeface="Cambria Math" panose="02040503050406030204" pitchFamily="18" charset="0"/>
                          </a:rPr>
                        </m:ctrlPr>
                      </m:sSubPr>
                      <m:e>
                        <m:d>
                          <m:dPr>
                            <m:begChr m:val="|"/>
                            <m:endChr m:val="⟩"/>
                            <m:ctrlPr>
                              <a:rPr lang="de-DE" sz="2400" i="1">
                                <a:latin typeface="Cambria Math" panose="02040503050406030204" pitchFamily="18" charset="0"/>
                              </a:rPr>
                            </m:ctrlPr>
                          </m:dPr>
                          <m:e>
                            <m:r>
                              <a:rPr lang="de-DE" sz="2400" i="1">
                                <a:latin typeface="Cambria Math" panose="02040503050406030204" pitchFamily="18" charset="0"/>
                              </a:rPr>
                              <m:t>↕</m:t>
                            </m:r>
                          </m:e>
                        </m:d>
                      </m:e>
                      <m:sub>
                        <m:r>
                          <a:rPr lang="de-DE" sz="2400" i="1">
                            <a:latin typeface="Cambria Math" panose="02040503050406030204" pitchFamily="18" charset="0"/>
                          </a:rPr>
                          <m:t>1</m:t>
                        </m:r>
                      </m:sub>
                    </m:sSub>
                    <m:sSub>
                      <m:sSubPr>
                        <m:ctrlPr>
                          <a:rPr lang="de-DE" sz="2400" i="1">
                            <a:latin typeface="Cambria Math" panose="02040503050406030204" pitchFamily="18" charset="0"/>
                          </a:rPr>
                        </m:ctrlPr>
                      </m:sSubPr>
                      <m:e>
                        <m:d>
                          <m:dPr>
                            <m:begChr m:val="⟨"/>
                            <m:endChr m:val="|"/>
                            <m:ctrlPr>
                              <a:rPr lang="de-DE" sz="2400" i="1">
                                <a:latin typeface="Cambria Math" panose="02040503050406030204" pitchFamily="18" charset="0"/>
                              </a:rPr>
                            </m:ctrlPr>
                          </m:dPr>
                          <m:e>
                            <m:r>
                              <a:rPr lang="de-DE" sz="2400" i="1">
                                <a:latin typeface="Cambria Math" panose="02040503050406030204" pitchFamily="18" charset="0"/>
                              </a:rPr>
                              <m:t>↕</m:t>
                            </m:r>
                          </m:e>
                        </m:d>
                      </m:e>
                      <m:sub>
                        <m:r>
                          <a:rPr lang="de-DE" sz="2400" i="1">
                            <a:latin typeface="Cambria Math" panose="02040503050406030204" pitchFamily="18" charset="0"/>
                          </a:rPr>
                          <m:t>1</m:t>
                        </m:r>
                      </m:sub>
                    </m:sSub>
                    <m:r>
                      <a:rPr lang="de-DE" sz="2400" i="1">
                        <a:latin typeface="Cambria Math" panose="02040503050406030204" pitchFamily="18" charset="0"/>
                      </a:rPr>
                      <m:t> </m:t>
                    </m:r>
                    <m:r>
                      <a:rPr lang="de-DE" sz="2400" b="0" i="1" smtClean="0">
                        <a:latin typeface="Cambria Math" panose="02040503050406030204" pitchFamily="18" charset="0"/>
                      </a:rPr>
                      <m:t> </m:t>
                    </m:r>
                    <m:d>
                      <m:dPr>
                        <m:begChr m:val="|"/>
                        <m:endChr m:val="⟩"/>
                        <m:ctrlPr>
                          <a:rPr lang="de-DE" sz="2400" b="0" i="1" smtClean="0">
                            <a:latin typeface="Cambria Math" panose="02040503050406030204" pitchFamily="18" charset="0"/>
                          </a:rPr>
                        </m:ctrlPr>
                      </m:dPr>
                      <m:e>
                        <m:r>
                          <a:rPr lang="de-DE" sz="2400" b="0" i="1" smtClean="0">
                            <a:latin typeface="Cambria Math" panose="02040503050406030204" pitchFamily="18" charset="0"/>
                          </a:rPr>
                          <m:t>𝑧𝑤𝑒𝑖</m:t>
                        </m:r>
                        <m:r>
                          <a:rPr lang="de-DE" sz="2400" b="0" i="1" smtClean="0">
                            <a:latin typeface="Cambria Math" panose="02040503050406030204" pitchFamily="18" charset="0"/>
                          </a:rPr>
                          <m:t>  </m:t>
                        </m:r>
                        <m:r>
                          <a:rPr lang="de-DE" sz="2400" b="0" i="1" smtClean="0">
                            <a:latin typeface="Cambria Math" panose="02040503050406030204" pitchFamily="18" charset="0"/>
                          </a:rPr>
                          <m:t>𝑣𝑒𝑟𝑠𝑐h𝑟</m:t>
                        </m:r>
                        <m:r>
                          <a:rPr lang="de-DE" sz="2400" b="0" i="1" smtClean="0">
                            <a:latin typeface="Cambria Math" panose="02040503050406030204" pitchFamily="18" charset="0"/>
                          </a:rPr>
                          <m:t>ä</m:t>
                        </m:r>
                        <m:r>
                          <a:rPr lang="de-DE" sz="2400" b="0" i="1" smtClean="0">
                            <a:latin typeface="Cambria Math" panose="02040503050406030204" pitchFamily="18" charset="0"/>
                          </a:rPr>
                          <m:t>𝑛𝑘𝑡𝑒</m:t>
                        </m:r>
                        <m:r>
                          <a:rPr lang="de-DE" sz="2400" b="0" i="1" smtClean="0">
                            <a:latin typeface="Cambria Math" panose="02040503050406030204" pitchFamily="18" charset="0"/>
                          </a:rPr>
                          <m:t> </m:t>
                        </m:r>
                        <m:r>
                          <a:rPr lang="de-DE" sz="2400" b="0" i="1" smtClean="0">
                            <a:latin typeface="Cambria Math" panose="02040503050406030204" pitchFamily="18" charset="0"/>
                          </a:rPr>
                          <m:t>𝑃h𝑜𝑡𝑜𝑛𝑒𝑛</m:t>
                        </m:r>
                      </m:e>
                    </m:d>
                    <m:r>
                      <a:rPr lang="de-DE" sz="2400" i="1">
                        <a:latin typeface="Cambria Math" panose="02040503050406030204" pitchFamily="18" charset="0"/>
                      </a:rPr>
                      <m:t>=</m:t>
                    </m:r>
                    <m:r>
                      <a:rPr lang="de-DE" sz="2400" b="0" i="1" smtClean="0">
                        <a:latin typeface="Cambria Math" panose="02040503050406030204" pitchFamily="18" charset="0"/>
                      </a:rPr>
                      <m:t>𝑎</m:t>
                    </m:r>
                    <m:r>
                      <a:rPr lang="de-DE" sz="2400" b="0" i="1" smtClean="0">
                        <a:latin typeface="Cambria Math" panose="02040503050406030204" pitchFamily="18" charset="0"/>
                      </a:rPr>
                      <m:t> </m:t>
                    </m:r>
                    <m:sSub>
                      <m:sSubPr>
                        <m:ctrlPr>
                          <a:rPr lang="de-DE" sz="2400" b="0" i="1" smtClean="0">
                            <a:latin typeface="Cambria Math" panose="02040503050406030204" pitchFamily="18" charset="0"/>
                          </a:rPr>
                        </m:ctrlPr>
                      </m:sSubPr>
                      <m:e>
                        <m:d>
                          <m:dPr>
                            <m:begChr m:val="|"/>
                            <m:endChr m:val="⟩"/>
                            <m:ctrlPr>
                              <a:rPr lang="de-DE" sz="2400" b="0" i="1" smtClean="0">
                                <a:latin typeface="Cambria Math" panose="02040503050406030204" pitchFamily="18" charset="0"/>
                              </a:rPr>
                            </m:ctrlPr>
                          </m:dPr>
                          <m:e>
                            <m:r>
                              <a:rPr lang="de-DE" sz="2400" b="0" i="1" smtClean="0">
                                <a:latin typeface="Cambria Math" panose="02040503050406030204" pitchFamily="18" charset="0"/>
                              </a:rPr>
                              <m:t>↕</m:t>
                            </m:r>
                          </m:e>
                        </m:d>
                      </m:e>
                      <m:sub>
                        <m:r>
                          <a:rPr lang="de-DE" sz="2400" b="0" i="1" smtClean="0">
                            <a:latin typeface="Cambria Math" panose="02040503050406030204" pitchFamily="18" charset="0"/>
                          </a:rPr>
                          <m:t>1</m:t>
                        </m:r>
                      </m:sub>
                    </m:sSub>
                    <m:r>
                      <a:rPr lang="de-DE" sz="2400" b="0" i="1" smtClean="0">
                        <a:latin typeface="Cambria Math" panose="02040503050406030204" pitchFamily="18" charset="0"/>
                      </a:rPr>
                      <m:t> </m:t>
                    </m:r>
                    <m:sSub>
                      <m:sSubPr>
                        <m:ctrlPr>
                          <a:rPr lang="de-DE" sz="2400" i="1">
                            <a:latin typeface="Cambria Math" panose="02040503050406030204" pitchFamily="18" charset="0"/>
                          </a:rPr>
                        </m:ctrlPr>
                      </m:sSubPr>
                      <m:e>
                        <m:d>
                          <m:dPr>
                            <m:begChr m:val="|"/>
                            <m:endChr m:val="⟩"/>
                            <m:ctrlPr>
                              <a:rPr lang="de-DE" sz="2400" i="1">
                                <a:latin typeface="Cambria Math" panose="02040503050406030204" pitchFamily="18" charset="0"/>
                              </a:rPr>
                            </m:ctrlPr>
                          </m:dPr>
                          <m:e>
                            <m:r>
                              <a:rPr lang="de-DE" sz="2400" i="1">
                                <a:latin typeface="Cambria Math" panose="02040503050406030204" pitchFamily="18" charset="0"/>
                              </a:rPr>
                              <m:t>↕</m:t>
                            </m:r>
                          </m:e>
                        </m:d>
                      </m:e>
                      <m:sub>
                        <m:r>
                          <a:rPr lang="de-DE" sz="2400" b="0" i="1" smtClean="0">
                            <a:latin typeface="Cambria Math" panose="02040503050406030204" pitchFamily="18" charset="0"/>
                          </a:rPr>
                          <m:t>2</m:t>
                        </m:r>
                      </m:sub>
                    </m:sSub>
                    <m:r>
                      <a:rPr lang="de-DE" sz="2400" i="1">
                        <a:latin typeface="Cambria Math" panose="02040503050406030204" pitchFamily="18" charset="0"/>
                      </a:rPr>
                      <m:t> </m:t>
                    </m:r>
                  </m:oMath>
                </a14:m>
                <a:endParaRPr lang="de-DE" sz="2400" dirty="0"/>
              </a:p>
              <a:p>
                <a:pPr marL="109728" indent="0">
                  <a:buNone/>
                </a:pPr>
                <a:r>
                  <a:rPr lang="de-DE" sz="2400" dirty="0"/>
                  <a:t>                                      </a:t>
                </a:r>
              </a:p>
              <a:p>
                <a:pPr marL="109728" indent="0">
                  <a:buNone/>
                </a:pPr>
                <a:r>
                  <a:rPr lang="de-DE" sz="2400" dirty="0"/>
                  <a:t>Nach der Messung an Photon 1 befindet sich Photon 2 </a:t>
                </a:r>
                <a:r>
                  <a:rPr lang="de-DE" dirty="0"/>
                  <a:t>im Zustand  </a:t>
                </a:r>
                <a14:m>
                  <m:oMath xmlns:m="http://schemas.openxmlformats.org/officeDocument/2006/math">
                    <m:sSub>
                      <m:sSubPr>
                        <m:ctrlPr>
                          <a:rPr lang="de-DE" sz="2400" i="1" smtClean="0">
                            <a:latin typeface="Cambria Math" panose="02040503050406030204" pitchFamily="18" charset="0"/>
                          </a:rPr>
                        </m:ctrlPr>
                      </m:sSubPr>
                      <m:e>
                        <m:d>
                          <m:dPr>
                            <m:begChr m:val="|"/>
                            <m:endChr m:val="⟩"/>
                            <m:ctrlPr>
                              <a:rPr lang="de-DE" sz="2400" i="1">
                                <a:latin typeface="Cambria Math" panose="02040503050406030204" pitchFamily="18" charset="0"/>
                              </a:rPr>
                            </m:ctrlPr>
                          </m:dPr>
                          <m:e>
                            <m:r>
                              <a:rPr lang="de-DE" sz="2400" i="1">
                                <a:latin typeface="Cambria Math" panose="02040503050406030204" pitchFamily="18" charset="0"/>
                              </a:rPr>
                              <m:t>↕</m:t>
                            </m:r>
                          </m:e>
                        </m:d>
                      </m:e>
                      <m:sub>
                        <m:r>
                          <a:rPr lang="de-DE" sz="2400" b="0" i="1" smtClean="0">
                            <a:latin typeface="Cambria Math" panose="02040503050406030204" pitchFamily="18" charset="0"/>
                          </a:rPr>
                          <m:t>2</m:t>
                        </m:r>
                      </m:sub>
                    </m:sSub>
                    <m:r>
                      <a:rPr lang="de-DE" sz="2400" i="1">
                        <a:latin typeface="Cambria Math" panose="02040503050406030204" pitchFamily="18" charset="0"/>
                      </a:rPr>
                      <m:t> </m:t>
                    </m:r>
                  </m:oMath>
                </a14:m>
                <a:endParaRPr lang="de-DE" dirty="0"/>
              </a:p>
              <a:p>
                <a:pPr marL="109728" indent="0">
                  <a:buNone/>
                </a:pPr>
                <a:endParaRPr lang="de-DE" sz="2400" dirty="0"/>
              </a:p>
              <a:p>
                <a:pPr marL="109728" indent="0">
                  <a:buNone/>
                </a:pPr>
                <a:r>
                  <a:rPr lang="de-DE" sz="2400" dirty="0"/>
                  <a:t>Bei </a:t>
                </a:r>
                <a:r>
                  <a:rPr lang="de-DE" dirty="0"/>
                  <a:t>verschränkt</a:t>
                </a:r>
                <a:r>
                  <a:rPr lang="de-DE" sz="2400" dirty="0"/>
                  <a:t>en Photonen beeinflusst die Messung an einem Photon </a:t>
                </a:r>
                <a:r>
                  <a:rPr lang="de-DE" dirty="0"/>
                  <a:t>unmittelbar </a:t>
                </a:r>
                <a:r>
                  <a:rPr lang="de-DE" sz="2400" dirty="0"/>
                  <a:t>den Zustand des anderen Photons (Beachte: Reduktion des Zustandsraums, keine Wechselwirkung im Sinne von Kräften). </a:t>
                </a:r>
              </a:p>
              <a:p>
                <a:pPr marL="109728" indent="0">
                  <a:buNone/>
                </a:pPr>
                <a:endParaRPr lang="de-DE" dirty="0">
                  <a:effectLst/>
                  <a:latin typeface="Helvetica" pitchFamily="2" charset="0"/>
                </a:endParaRPr>
              </a:p>
              <a:p>
                <a:pPr marL="109728" indent="0">
                  <a:buNone/>
                </a:pPr>
                <a:endParaRPr lang="de-DE" dirty="0">
                  <a:effectLst/>
                  <a:latin typeface="Helvetica" pitchFamily="2" charset="0"/>
                </a:endParaRPr>
              </a:p>
              <a:p>
                <a:pPr marL="109728" indent="0">
                  <a:buNone/>
                </a:pPr>
                <a:endParaRPr lang="de-DE" dirty="0"/>
              </a:p>
            </p:txBody>
          </p:sp>
        </mc:Choice>
        <mc:Fallback xmlns="">
          <p:sp>
            <p:nvSpPr>
              <p:cNvPr id="2" name="Inhaltsplatzhalter 1">
                <a:extLst>
                  <a:ext uri="{FF2B5EF4-FFF2-40B4-BE49-F238E27FC236}">
                    <a16:creationId xmlns:a16="http://schemas.microsoft.com/office/drawing/2014/main" id="{15AD212A-9F68-9E46-9450-EF4B44DCD92D}"/>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de-DE">
                    <a:noFill/>
                  </a:rPr>
                  <a:t> </a:t>
                </a:r>
              </a:p>
            </p:txBody>
          </p:sp>
        </mc:Fallback>
      </mc:AlternateContent>
      <p:sp>
        <p:nvSpPr>
          <p:cNvPr id="3" name="Titel 2">
            <a:extLst>
              <a:ext uri="{FF2B5EF4-FFF2-40B4-BE49-F238E27FC236}">
                <a16:creationId xmlns:a16="http://schemas.microsoft.com/office/drawing/2014/main" id="{4F98A0BF-4896-3841-AEBB-EFA3B727339A}"/>
              </a:ext>
            </a:extLst>
          </p:cNvPr>
          <p:cNvSpPr>
            <a:spLocks noGrp="1"/>
          </p:cNvSpPr>
          <p:nvPr>
            <p:ph type="title"/>
          </p:nvPr>
        </p:nvSpPr>
        <p:spPr/>
        <p:txBody>
          <a:bodyPr/>
          <a:lstStyle/>
          <a:p>
            <a:r>
              <a:rPr lang="de-DE" dirty="0"/>
              <a:t>Fachlicher Hintergrund Verschränkung:</a:t>
            </a:r>
          </a:p>
        </p:txBody>
      </p:sp>
      <p:sp>
        <p:nvSpPr>
          <p:cNvPr id="4" name="Textfeld 3">
            <a:extLst>
              <a:ext uri="{FF2B5EF4-FFF2-40B4-BE49-F238E27FC236}">
                <a16:creationId xmlns:a16="http://schemas.microsoft.com/office/drawing/2014/main" id="{D57BBB95-DC19-9A46-B0DC-92F31B1D7149}"/>
              </a:ext>
            </a:extLst>
          </p:cNvPr>
          <p:cNvSpPr txBox="1"/>
          <p:nvPr/>
        </p:nvSpPr>
        <p:spPr>
          <a:xfrm rot="16200000">
            <a:off x="-2623066" y="3076654"/>
            <a:ext cx="6096000" cy="369332"/>
          </a:xfrm>
          <a:prstGeom prst="rect">
            <a:avLst/>
          </a:prstGeom>
          <a:noFill/>
        </p:spPr>
        <p:txBody>
          <a:bodyPr wrap="square">
            <a:spAutoFit/>
          </a:bodyPr>
          <a:lstStyle/>
          <a:p>
            <a:r>
              <a:rPr lang="de-DE" sz="1800" b="1" dirty="0">
                <a:solidFill>
                  <a:srgbClr val="FF0000"/>
                </a:solidFill>
                <a:latin typeface="Arial" panose="020B0604020202020204" pitchFamily="34" charset="0"/>
                <a:cs typeface="Arial" panose="020B0604020202020204" pitchFamily="34" charset="0"/>
              </a:rPr>
              <a:t>Nur für Lehrkräfte, kein Einsatz im Unterricht!</a:t>
            </a:r>
          </a:p>
        </p:txBody>
      </p:sp>
    </p:spTree>
    <p:extLst>
      <p:ext uri="{BB962C8B-B14F-4D97-AF65-F5344CB8AC3E}">
        <p14:creationId xmlns:p14="http://schemas.microsoft.com/office/powerpoint/2010/main" val="418619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15AD212A-9F68-9E46-9450-EF4B44DCD92D}"/>
                  </a:ext>
                </a:extLst>
              </p:cNvPr>
              <p:cNvSpPr>
                <a:spLocks noGrp="1"/>
              </p:cNvSpPr>
              <p:nvPr>
                <p:ph idx="1"/>
              </p:nvPr>
            </p:nvSpPr>
            <p:spPr>
              <a:xfrm>
                <a:off x="6282580" y="1484784"/>
                <a:ext cx="5198368" cy="5040560"/>
              </a:xfrm>
            </p:spPr>
            <p:txBody>
              <a:bodyPr>
                <a:normAutofit/>
              </a:bodyPr>
              <a:lstStyle/>
              <a:p>
                <a:pPr marL="109728" indent="0">
                  <a:buNone/>
                </a:pPr>
                <a:r>
                  <a:rPr lang="de-DE" sz="2200" dirty="0"/>
                  <a:t>Unterricht:</a:t>
                </a:r>
              </a:p>
              <a:p>
                <a:pPr marL="109728" indent="0">
                  <a:buNone/>
                </a:pPr>
                <a:endParaRPr lang="de-DE" sz="2200" dirty="0"/>
              </a:p>
              <a:p>
                <a:pPr marL="109728" indent="0">
                  <a:buNone/>
                </a:pPr>
                <a:r>
                  <a:rPr lang="de-DE" sz="2200" dirty="0"/>
                  <a:t>Photon:</a:t>
                </a:r>
              </a:p>
              <a:p>
                <a:pPr marL="109728" indent="0">
                  <a:buNone/>
                </a:pPr>
                <a14:m>
                  <m:oMathPara xmlns:m="http://schemas.openxmlformats.org/officeDocument/2006/math">
                    <m:oMathParaPr>
                      <m:jc m:val="centerGroup"/>
                    </m:oMathParaPr>
                    <m:oMath xmlns:m="http://schemas.openxmlformats.org/officeDocument/2006/math">
                      <m:sSub>
                        <m:sSubPr>
                          <m:ctrlPr>
                            <a:rPr lang="de-DE" sz="2200" b="0" i="1" smtClean="0">
                              <a:latin typeface="Cambria Math" panose="02040503050406030204" pitchFamily="18" charset="0"/>
                            </a:rPr>
                          </m:ctrlPr>
                        </m:sSubPr>
                        <m:e>
                          <m:r>
                            <a:rPr lang="de-DE" sz="2200" b="0" i="1" smtClean="0">
                              <a:latin typeface="Cambria Math" panose="02040503050406030204" pitchFamily="18" charset="0"/>
                            </a:rPr>
                            <m:t>𝜓</m:t>
                          </m:r>
                        </m:e>
                        <m:sub>
                          <m:r>
                            <a:rPr lang="de-DE" sz="2200" b="0" i="1" smtClean="0">
                              <a:latin typeface="Cambria Math" panose="02040503050406030204" pitchFamily="18" charset="0"/>
                            </a:rPr>
                            <m:t>𝑃h𝑜𝑡𝑜𝑛</m:t>
                          </m:r>
                        </m:sub>
                      </m:sSub>
                      <m:r>
                        <a:rPr lang="de-DE" sz="2200" b="0" i="1" smtClean="0">
                          <a:latin typeface="Cambria Math" panose="02040503050406030204" pitchFamily="18" charset="0"/>
                        </a:rPr>
                        <m:t>=</m:t>
                      </m:r>
                      <m:sSub>
                        <m:sSubPr>
                          <m:ctrlPr>
                            <a:rPr lang="de-DE" sz="2200" b="0" i="1" smtClean="0">
                              <a:latin typeface="Cambria Math" panose="02040503050406030204" pitchFamily="18" charset="0"/>
                            </a:rPr>
                          </m:ctrlPr>
                        </m:sSubPr>
                        <m:e>
                          <m:r>
                            <a:rPr lang="de-DE" sz="2200" b="0" i="1" smtClean="0">
                              <a:latin typeface="Cambria Math" panose="02040503050406030204" pitchFamily="18" charset="0"/>
                            </a:rPr>
                            <m:t>𝜓</m:t>
                          </m:r>
                        </m:e>
                        <m:sub>
                          <m:r>
                            <a:rPr lang="de-DE" sz="2200" b="0" i="1" smtClean="0">
                              <a:latin typeface="Cambria Math" panose="02040503050406030204" pitchFamily="18" charset="0"/>
                            </a:rPr>
                            <m:t>𝑟</m:t>
                          </m:r>
                        </m:sub>
                      </m:sSub>
                      <m:r>
                        <a:rPr lang="de-DE" sz="2200" b="0" i="1" smtClean="0">
                          <a:latin typeface="Cambria Math" panose="02040503050406030204" pitchFamily="18" charset="0"/>
                        </a:rPr>
                        <m:t>+</m:t>
                      </m:r>
                      <m:sSub>
                        <m:sSubPr>
                          <m:ctrlPr>
                            <a:rPr lang="de-DE" sz="2200" b="0" i="1" smtClean="0">
                              <a:latin typeface="Cambria Math" panose="02040503050406030204" pitchFamily="18" charset="0"/>
                            </a:rPr>
                          </m:ctrlPr>
                        </m:sSubPr>
                        <m:e>
                          <m:r>
                            <a:rPr lang="de-DE" sz="2200" b="0" i="1" smtClean="0">
                              <a:latin typeface="Cambria Math" panose="02040503050406030204" pitchFamily="18" charset="0"/>
                            </a:rPr>
                            <m:t>𝜓</m:t>
                          </m:r>
                        </m:e>
                        <m:sub>
                          <m:r>
                            <a:rPr lang="de-DE" sz="2200" b="0" i="1" smtClean="0">
                              <a:latin typeface="Cambria Math" panose="02040503050406030204" pitchFamily="18" charset="0"/>
                            </a:rPr>
                            <m:t>𝑙</m:t>
                          </m:r>
                        </m:sub>
                      </m:sSub>
                      <m:r>
                        <a:rPr lang="de-DE" sz="2200" b="0" i="1" smtClean="0">
                          <a:latin typeface="Cambria Math" panose="02040503050406030204" pitchFamily="18" charset="0"/>
                        </a:rPr>
                        <m:t> </m:t>
                      </m:r>
                    </m:oMath>
                  </m:oMathPara>
                </a14:m>
                <a:endParaRPr lang="de-DE" sz="2200" dirty="0"/>
              </a:p>
              <a:p>
                <a:pPr marL="109728" indent="0">
                  <a:buNone/>
                </a:pPr>
                <a:endParaRPr lang="de-DE" sz="2200" dirty="0"/>
              </a:p>
              <a:p>
                <a:pPr marL="109728" indent="0">
                  <a:buNone/>
                </a:pPr>
                <a:r>
                  <a:rPr lang="de-DE" sz="2200" dirty="0"/>
                  <a:t>Messung:</a:t>
                </a:r>
              </a:p>
              <a:p>
                <a:pPr marL="109728" indent="0">
                  <a:buNone/>
                </a:pPr>
                <a:r>
                  <a:rPr lang="de-DE" sz="2200" dirty="0"/>
                  <a:t>Messung ergibt, dass Photon rechtszirkular-polarisiert ist, d.h.			</a:t>
                </a:r>
                <a14:m>
                  <m:oMath xmlns:m="http://schemas.openxmlformats.org/officeDocument/2006/math">
                    <m:sSub>
                      <m:sSubPr>
                        <m:ctrlPr>
                          <a:rPr lang="de-DE" sz="2200" b="0" i="1" smtClean="0">
                            <a:latin typeface="Cambria Math" panose="02040503050406030204" pitchFamily="18" charset="0"/>
                          </a:rPr>
                        </m:ctrlPr>
                      </m:sSubPr>
                      <m:e>
                        <m:r>
                          <a:rPr lang="de-DE" sz="2200" b="0" i="1" smtClean="0">
                            <a:latin typeface="Cambria Math" panose="02040503050406030204" pitchFamily="18" charset="0"/>
                          </a:rPr>
                          <m:t>𝜓</m:t>
                        </m:r>
                      </m:e>
                      <m:sub>
                        <m:r>
                          <a:rPr lang="de-DE" sz="2200" b="0" i="1" smtClean="0">
                            <a:latin typeface="Cambria Math" panose="02040503050406030204" pitchFamily="18" charset="0"/>
                          </a:rPr>
                          <m:t>𝑟</m:t>
                        </m:r>
                      </m:sub>
                    </m:sSub>
                    <m:r>
                      <a:rPr lang="de-DE" sz="2200" b="0" i="1" smtClean="0">
                        <a:latin typeface="Cambria Math" panose="02040503050406030204" pitchFamily="18" charset="0"/>
                      </a:rPr>
                      <m:t>≠0 </m:t>
                    </m:r>
                  </m:oMath>
                </a14:m>
                <a:r>
                  <a:rPr lang="de-DE" sz="2200" dirty="0"/>
                  <a:t>  und  </a:t>
                </a:r>
                <a14:m>
                  <m:oMath xmlns:m="http://schemas.openxmlformats.org/officeDocument/2006/math">
                    <m:sSub>
                      <m:sSubPr>
                        <m:ctrlPr>
                          <a:rPr lang="de-DE" sz="2200" b="0" i="1" smtClean="0">
                            <a:latin typeface="Cambria Math" panose="02040503050406030204" pitchFamily="18" charset="0"/>
                          </a:rPr>
                        </m:ctrlPr>
                      </m:sSubPr>
                      <m:e>
                        <m:r>
                          <a:rPr lang="de-DE" sz="2200" b="0" i="1" smtClean="0">
                            <a:latin typeface="Cambria Math" panose="02040503050406030204" pitchFamily="18" charset="0"/>
                          </a:rPr>
                          <m:t>𝜓</m:t>
                        </m:r>
                      </m:e>
                      <m:sub>
                        <m:r>
                          <a:rPr lang="de-DE" sz="2200" b="0" i="1" smtClean="0">
                            <a:latin typeface="Cambria Math" panose="02040503050406030204" pitchFamily="18" charset="0"/>
                          </a:rPr>
                          <m:t>𝑙</m:t>
                        </m:r>
                      </m:sub>
                    </m:sSub>
                    <m:r>
                      <a:rPr lang="de-DE" sz="2200" b="0" i="1" smtClean="0">
                        <a:latin typeface="Cambria Math" panose="02040503050406030204" pitchFamily="18" charset="0"/>
                      </a:rPr>
                      <m:t>=0</m:t>
                    </m:r>
                  </m:oMath>
                </a14:m>
                <a:endParaRPr lang="de-DE" sz="2200" dirty="0"/>
              </a:p>
              <a:p>
                <a:pPr marL="109728" indent="0">
                  <a:buNone/>
                </a:pPr>
                <a:r>
                  <a:rPr lang="de-DE" sz="2200" dirty="0"/>
                  <a:t>und damit					 </a:t>
                </a:r>
                <a14:m>
                  <m:oMath xmlns:m="http://schemas.openxmlformats.org/officeDocument/2006/math">
                    <m:sSub>
                      <m:sSubPr>
                        <m:ctrlPr>
                          <a:rPr lang="de-DE" sz="2200" b="0" i="1" smtClean="0">
                            <a:latin typeface="Cambria Math" panose="02040503050406030204" pitchFamily="18" charset="0"/>
                          </a:rPr>
                        </m:ctrlPr>
                      </m:sSubPr>
                      <m:e>
                        <m:r>
                          <a:rPr lang="de-DE" sz="2200" b="0" i="1" smtClean="0">
                            <a:latin typeface="Cambria Math" panose="02040503050406030204" pitchFamily="18" charset="0"/>
                          </a:rPr>
                          <m:t>𝜓</m:t>
                        </m:r>
                      </m:e>
                      <m:sub>
                        <m:r>
                          <a:rPr lang="de-DE" sz="2200" b="0" i="1" smtClean="0">
                            <a:latin typeface="Cambria Math" panose="02040503050406030204" pitchFamily="18" charset="0"/>
                          </a:rPr>
                          <m:t>𝑃h𝑜𝑡𝑜𝑛</m:t>
                        </m:r>
                        <m:r>
                          <a:rPr lang="de-DE" sz="2200" b="0" i="1" smtClean="0">
                            <a:latin typeface="Cambria Math" panose="02040503050406030204" pitchFamily="18" charset="0"/>
                          </a:rPr>
                          <m:t> </m:t>
                        </m:r>
                        <m:r>
                          <a:rPr lang="de-DE" sz="2200" b="0" i="1" smtClean="0">
                            <a:latin typeface="Cambria Math" panose="02040503050406030204" pitchFamily="18" charset="0"/>
                          </a:rPr>
                          <m:t>𝑛𝑎𝑐h</m:t>
                        </m:r>
                        <m:r>
                          <a:rPr lang="de-DE" sz="2200" b="0" i="1" smtClean="0">
                            <a:latin typeface="Cambria Math" panose="02040503050406030204" pitchFamily="18" charset="0"/>
                          </a:rPr>
                          <m:t> </m:t>
                        </m:r>
                        <m:r>
                          <a:rPr lang="de-DE" sz="2200" b="0" i="1" smtClean="0">
                            <a:latin typeface="Cambria Math" panose="02040503050406030204" pitchFamily="18" charset="0"/>
                          </a:rPr>
                          <m:t>𝑀𝑒𝑠𝑠𝑢𝑛𝑔</m:t>
                        </m:r>
                      </m:sub>
                    </m:sSub>
                    <m:r>
                      <a:rPr lang="de-DE" sz="2200" b="0" i="1" smtClean="0">
                        <a:latin typeface="Cambria Math" panose="02040503050406030204" pitchFamily="18" charset="0"/>
                      </a:rPr>
                      <m:t>=</m:t>
                    </m:r>
                    <m:sSub>
                      <m:sSubPr>
                        <m:ctrlPr>
                          <a:rPr lang="de-DE" sz="2200" b="0" i="1" smtClean="0">
                            <a:latin typeface="Cambria Math" panose="02040503050406030204" pitchFamily="18" charset="0"/>
                          </a:rPr>
                        </m:ctrlPr>
                      </m:sSubPr>
                      <m:e>
                        <m:r>
                          <a:rPr lang="de-DE" sz="2200" b="0" i="1" smtClean="0">
                            <a:latin typeface="Cambria Math" panose="02040503050406030204" pitchFamily="18" charset="0"/>
                          </a:rPr>
                          <m:t>𝜓</m:t>
                        </m:r>
                      </m:e>
                      <m:sub>
                        <m:r>
                          <a:rPr lang="de-DE" sz="2200" b="0" i="1" smtClean="0">
                            <a:latin typeface="Cambria Math" panose="02040503050406030204" pitchFamily="18" charset="0"/>
                          </a:rPr>
                          <m:t>𝑟</m:t>
                        </m:r>
                      </m:sub>
                    </m:sSub>
                  </m:oMath>
                </a14:m>
                <a:endParaRPr lang="de-DE" sz="2200" dirty="0"/>
              </a:p>
              <a:p>
                <a:pPr marL="109728" indent="0">
                  <a:buNone/>
                </a:pPr>
                <a:endParaRPr lang="de-DE" sz="2400" dirty="0"/>
              </a:p>
              <a:p>
                <a:pPr marL="109728" indent="0">
                  <a:buNone/>
                </a:pPr>
                <a:endParaRPr lang="de-DE" sz="2400" dirty="0"/>
              </a:p>
              <a:p>
                <a:pPr marL="109728" indent="0">
                  <a:buNone/>
                </a:pPr>
                <a:endParaRPr lang="de-DE" dirty="0">
                  <a:effectLst/>
                  <a:latin typeface="Helvetica" pitchFamily="2" charset="0"/>
                </a:endParaRPr>
              </a:p>
              <a:p>
                <a:pPr marL="109728" indent="0">
                  <a:buNone/>
                </a:pPr>
                <a:endParaRPr lang="de-DE" dirty="0">
                  <a:effectLst/>
                  <a:latin typeface="Helvetica" pitchFamily="2" charset="0"/>
                </a:endParaRPr>
              </a:p>
              <a:p>
                <a:pPr marL="109728" indent="0">
                  <a:buNone/>
                </a:pPr>
                <a:endParaRPr lang="de-DE" dirty="0"/>
              </a:p>
            </p:txBody>
          </p:sp>
        </mc:Choice>
        <mc:Fallback xmlns="">
          <p:sp>
            <p:nvSpPr>
              <p:cNvPr id="2" name="Inhaltsplatzhalter 1">
                <a:extLst>
                  <a:ext uri="{FF2B5EF4-FFF2-40B4-BE49-F238E27FC236}">
                    <a16:creationId xmlns:a16="http://schemas.microsoft.com/office/drawing/2014/main" id="{15AD212A-9F68-9E46-9450-EF4B44DCD92D}"/>
                  </a:ext>
                </a:extLst>
              </p:cNvPr>
              <p:cNvSpPr>
                <a:spLocks noGrp="1" noRot="1" noChangeAspect="1" noMove="1" noResize="1" noEditPoints="1" noAdjustHandles="1" noChangeArrowheads="1" noChangeShapeType="1" noTextEdit="1"/>
              </p:cNvSpPr>
              <p:nvPr>
                <p:ph idx="1"/>
              </p:nvPr>
            </p:nvSpPr>
            <p:spPr>
              <a:xfrm>
                <a:off x="6282580" y="1484784"/>
                <a:ext cx="5198368" cy="5040560"/>
              </a:xfrm>
              <a:blipFill>
                <a:blip r:embed="rId3"/>
                <a:stretch>
                  <a:fillRect t="-1008"/>
                </a:stretch>
              </a:blipFill>
            </p:spPr>
            <p:txBody>
              <a:bodyPr/>
              <a:lstStyle/>
              <a:p>
                <a:r>
                  <a:rPr lang="de-DE">
                    <a:noFill/>
                  </a:rPr>
                  <a:t> </a:t>
                </a:r>
              </a:p>
            </p:txBody>
          </p:sp>
        </mc:Fallback>
      </mc:AlternateContent>
      <p:sp>
        <p:nvSpPr>
          <p:cNvPr id="3" name="Titel 2">
            <a:extLst>
              <a:ext uri="{FF2B5EF4-FFF2-40B4-BE49-F238E27FC236}">
                <a16:creationId xmlns:a16="http://schemas.microsoft.com/office/drawing/2014/main" id="{4F98A0BF-4896-3841-AEBB-EFA3B727339A}"/>
              </a:ext>
            </a:extLst>
          </p:cNvPr>
          <p:cNvSpPr>
            <a:spLocks noGrp="1"/>
          </p:cNvSpPr>
          <p:nvPr>
            <p:ph type="title"/>
          </p:nvPr>
        </p:nvSpPr>
        <p:spPr/>
        <p:txBody>
          <a:bodyPr/>
          <a:lstStyle/>
          <a:p>
            <a:r>
              <a:rPr lang="de-DE" dirty="0"/>
              <a:t>Didaktische Reduktion:</a:t>
            </a:r>
          </a:p>
        </p:txBody>
      </p:sp>
      <mc:AlternateContent xmlns:mc="http://schemas.openxmlformats.org/markup-compatibility/2006" xmlns:a14="http://schemas.microsoft.com/office/drawing/2010/main">
        <mc:Choice Requires="a14">
          <p:sp>
            <p:nvSpPr>
              <p:cNvPr id="4" name="Textfeld 3">
                <a:extLst>
                  <a:ext uri="{FF2B5EF4-FFF2-40B4-BE49-F238E27FC236}">
                    <a16:creationId xmlns:a16="http://schemas.microsoft.com/office/drawing/2014/main" id="{16E0A0B3-3816-D142-922C-532AB0BA6D88}"/>
                  </a:ext>
                </a:extLst>
              </p:cNvPr>
              <p:cNvSpPr txBox="1"/>
              <p:nvPr/>
            </p:nvSpPr>
            <p:spPr>
              <a:xfrm>
                <a:off x="695400" y="1484784"/>
                <a:ext cx="5400600" cy="4762266"/>
              </a:xfrm>
              <a:prstGeom prst="rect">
                <a:avLst/>
              </a:prstGeom>
              <a:noFill/>
            </p:spPr>
            <p:txBody>
              <a:bodyPr wrap="square" rtlCol="0">
                <a:spAutoFit/>
              </a:bodyPr>
              <a:lstStyle/>
              <a:p>
                <a:pPr marL="109728">
                  <a:spcBef>
                    <a:spcPts val="300"/>
                  </a:spcBef>
                  <a:buClr>
                    <a:schemeClr val="tx1">
                      <a:lumMod val="65000"/>
                      <a:lumOff val="35000"/>
                    </a:schemeClr>
                  </a:buClr>
                </a:pPr>
                <a:r>
                  <a:rPr lang="de-DE" sz="2200" dirty="0">
                    <a:solidFill>
                      <a:schemeClr val="tx1">
                        <a:lumMod val="65000"/>
                        <a:lumOff val="35000"/>
                      </a:schemeClr>
                    </a:solidFill>
                    <a:latin typeface="Arial"/>
                    <a:cs typeface="Arial"/>
                  </a:rPr>
                  <a:t>Fachlich:</a:t>
                </a:r>
              </a:p>
              <a:p>
                <a:pPr marL="109728">
                  <a:spcBef>
                    <a:spcPts val="300"/>
                  </a:spcBef>
                  <a:buClr>
                    <a:schemeClr val="tx1">
                      <a:lumMod val="65000"/>
                      <a:lumOff val="35000"/>
                    </a:schemeClr>
                  </a:buClr>
                </a:pPr>
                <a:r>
                  <a:rPr lang="de-DE" sz="2200" dirty="0">
                    <a:solidFill>
                      <a:schemeClr val="tx1">
                        <a:lumMod val="65000"/>
                        <a:lumOff val="35000"/>
                      </a:schemeClr>
                    </a:solidFill>
                    <a:latin typeface="Arial"/>
                    <a:cs typeface="Arial"/>
                  </a:rPr>
                  <a:t> </a:t>
                </a:r>
              </a:p>
              <a:p>
                <a:pPr marL="109728">
                  <a:spcBef>
                    <a:spcPts val="300"/>
                  </a:spcBef>
                  <a:buClr>
                    <a:schemeClr val="tx1">
                      <a:lumMod val="65000"/>
                      <a:lumOff val="35000"/>
                    </a:schemeClr>
                  </a:buClr>
                </a:pPr>
                <a:r>
                  <a:rPr lang="de-DE" sz="2200" dirty="0">
                    <a:solidFill>
                      <a:schemeClr val="tx1">
                        <a:lumMod val="65000"/>
                        <a:lumOff val="35000"/>
                      </a:schemeClr>
                    </a:solidFill>
                    <a:latin typeface="Arial"/>
                    <a:cs typeface="Arial"/>
                  </a:rPr>
                  <a:t>Photon (zirkularpolarisierte Basis):</a:t>
                </a:r>
              </a:p>
              <a:p>
                <a:pPr marL="109728">
                  <a:spcBef>
                    <a:spcPts val="300"/>
                  </a:spcBef>
                  <a:buClr>
                    <a:schemeClr val="tx1">
                      <a:lumMod val="65000"/>
                      <a:lumOff val="35000"/>
                    </a:schemeClr>
                  </a:buClr>
                </a:pPr>
                <a:r>
                  <a:rPr lang="de-DE" sz="2200" dirty="0">
                    <a:solidFill>
                      <a:schemeClr val="tx1">
                        <a:lumMod val="65000"/>
                        <a:lumOff val="35000"/>
                      </a:schemeClr>
                    </a:solidFill>
                    <a:latin typeface="Arial"/>
                    <a:cs typeface="Arial"/>
                  </a:rPr>
                  <a:t> </a:t>
                </a:r>
                <a14:m>
                  <m:oMath xmlns:m="http://schemas.openxmlformats.org/officeDocument/2006/math">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𝑃h𝑜𝑡𝑜𝑛</m:t>
                        </m:r>
                      </m:e>
                    </m:d>
                    <m:r>
                      <a:rPr lang="de-DE" sz="2200">
                        <a:solidFill>
                          <a:schemeClr val="tx1">
                            <a:lumMod val="65000"/>
                            <a:lumOff val="35000"/>
                          </a:schemeClr>
                        </a:solidFill>
                        <a:latin typeface="Cambria Math" panose="02040503050406030204" pitchFamily="18" charset="0"/>
                      </a:rPr>
                      <m:t>=</m:t>
                    </m:r>
                    <m:r>
                      <a:rPr lang="de-DE" sz="2200">
                        <a:solidFill>
                          <a:schemeClr val="tx1">
                            <a:lumMod val="65000"/>
                            <a:lumOff val="35000"/>
                          </a:schemeClr>
                        </a:solidFill>
                        <a:latin typeface="Cambria Math" panose="02040503050406030204" pitchFamily="18" charset="0"/>
                      </a:rPr>
                      <m:t>𝑎</m:t>
                    </m:r>
                    <m:r>
                      <a:rPr lang="de-DE" sz="2200">
                        <a:solidFill>
                          <a:schemeClr val="tx1">
                            <a:lumMod val="65000"/>
                            <a:lumOff val="35000"/>
                          </a:schemeClr>
                        </a:solidFill>
                        <a:latin typeface="Cambria Math" panose="02040503050406030204" pitchFamily="18" charset="0"/>
                      </a:rPr>
                      <m:t> </m:t>
                    </m:r>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𝑟</m:t>
                        </m:r>
                      </m:e>
                    </m:d>
                    <m:r>
                      <a:rPr lang="de-DE" sz="2200">
                        <a:solidFill>
                          <a:schemeClr val="tx1">
                            <a:lumMod val="65000"/>
                            <a:lumOff val="35000"/>
                          </a:schemeClr>
                        </a:solidFill>
                        <a:latin typeface="Cambria Math" panose="02040503050406030204" pitchFamily="18" charset="0"/>
                      </a:rPr>
                      <m:t>+</m:t>
                    </m:r>
                    <m:r>
                      <a:rPr lang="de-DE" sz="2200">
                        <a:solidFill>
                          <a:schemeClr val="tx1">
                            <a:lumMod val="65000"/>
                            <a:lumOff val="35000"/>
                          </a:schemeClr>
                        </a:solidFill>
                        <a:latin typeface="Cambria Math" panose="02040503050406030204" pitchFamily="18" charset="0"/>
                      </a:rPr>
                      <m:t>𝑏</m:t>
                    </m:r>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𝑙</m:t>
                        </m:r>
                      </m:e>
                    </m:d>
                    <m:r>
                      <a:rPr lang="de-DE" sz="2200">
                        <a:solidFill>
                          <a:schemeClr val="tx1">
                            <a:lumMod val="65000"/>
                            <a:lumOff val="35000"/>
                          </a:schemeClr>
                        </a:solidFill>
                        <a:latin typeface="Cambria Math" panose="02040503050406030204" pitchFamily="18" charset="0"/>
                      </a:rPr>
                      <m:t> </m:t>
                    </m:r>
                  </m:oMath>
                </a14:m>
                <a:endParaRPr lang="de-DE" sz="2200" dirty="0">
                  <a:solidFill>
                    <a:schemeClr val="tx1">
                      <a:lumMod val="65000"/>
                      <a:lumOff val="35000"/>
                    </a:schemeClr>
                  </a:solidFill>
                  <a:latin typeface="Arial"/>
                  <a:cs typeface="Arial"/>
                </a:endParaRPr>
              </a:p>
              <a:p>
                <a:pPr marL="109728">
                  <a:spcBef>
                    <a:spcPts val="300"/>
                  </a:spcBef>
                  <a:buClr>
                    <a:schemeClr val="tx1">
                      <a:lumMod val="65000"/>
                      <a:lumOff val="35000"/>
                    </a:schemeClr>
                  </a:buClr>
                </a:pPr>
                <a:endParaRPr lang="de-DE" sz="2200" dirty="0">
                  <a:solidFill>
                    <a:schemeClr val="tx1">
                      <a:lumMod val="65000"/>
                      <a:lumOff val="35000"/>
                    </a:schemeClr>
                  </a:solidFill>
                  <a:latin typeface="Arial"/>
                  <a:cs typeface="Arial"/>
                </a:endParaRPr>
              </a:p>
              <a:p>
                <a:pPr marL="109728">
                  <a:spcBef>
                    <a:spcPts val="300"/>
                  </a:spcBef>
                  <a:buClr>
                    <a:schemeClr val="tx1">
                      <a:lumMod val="65000"/>
                      <a:lumOff val="35000"/>
                    </a:schemeClr>
                  </a:buClr>
                </a:pPr>
                <a:r>
                  <a:rPr lang="de-DE" sz="2200" dirty="0">
                    <a:solidFill>
                      <a:schemeClr val="tx1">
                        <a:lumMod val="65000"/>
                        <a:lumOff val="35000"/>
                      </a:schemeClr>
                    </a:solidFill>
                    <a:latin typeface="Arial"/>
                    <a:cs typeface="Arial"/>
                  </a:rPr>
                  <a:t>Messung:</a:t>
                </a:r>
              </a:p>
              <a:p>
                <a:pPr marL="109728">
                  <a:spcBef>
                    <a:spcPts val="300"/>
                  </a:spcBef>
                  <a:buClr>
                    <a:schemeClr val="tx1">
                      <a:lumMod val="65000"/>
                      <a:lumOff val="35000"/>
                    </a:schemeClr>
                  </a:buClr>
                </a:pPr>
                <a:r>
                  <a:rPr lang="de-DE" sz="2200" dirty="0">
                    <a:solidFill>
                      <a:schemeClr val="tx1">
                        <a:lumMod val="65000"/>
                        <a:lumOff val="35000"/>
                      </a:schemeClr>
                    </a:solidFill>
                    <a:latin typeface="Arial"/>
                    <a:cs typeface="Arial"/>
                  </a:rPr>
                  <a:t>Messoperatoren z.B. Polarisationsfilter mit senkrechter Einstellung </a:t>
                </a:r>
                <a14:m>
                  <m:oMath xmlns:m="http://schemas.openxmlformats.org/officeDocument/2006/math">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m:t>
                        </m:r>
                      </m:e>
                    </m:d>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m:t>
                        </m:r>
                      </m:e>
                    </m:d>
                    <m:r>
                      <a:rPr lang="de-DE" sz="2200">
                        <a:solidFill>
                          <a:schemeClr val="tx1">
                            <a:lumMod val="65000"/>
                            <a:lumOff val="35000"/>
                          </a:schemeClr>
                        </a:solidFill>
                        <a:latin typeface="Cambria Math" panose="02040503050406030204" pitchFamily="18" charset="0"/>
                      </a:rPr>
                      <m:t> </m:t>
                    </m:r>
                  </m:oMath>
                </a14:m>
                <a:r>
                  <a:rPr lang="de-DE" sz="2200" dirty="0">
                    <a:solidFill>
                      <a:schemeClr val="tx1">
                        <a:lumMod val="65000"/>
                        <a:lumOff val="35000"/>
                      </a:schemeClr>
                    </a:solidFill>
                    <a:latin typeface="Arial"/>
                    <a:cs typeface="Arial"/>
                  </a:rPr>
                  <a:t> </a:t>
                </a:r>
              </a:p>
              <a:p>
                <a:pPr marL="109728">
                  <a:spcBef>
                    <a:spcPts val="300"/>
                  </a:spcBef>
                  <a:buClr>
                    <a:schemeClr val="tx1">
                      <a:lumMod val="65000"/>
                      <a:lumOff val="35000"/>
                    </a:schemeClr>
                  </a:buClr>
                </a:pPr>
                <a:r>
                  <a:rPr lang="de-DE" sz="2200" dirty="0">
                    <a:solidFill>
                      <a:schemeClr val="tx1">
                        <a:lumMod val="65000"/>
                        <a:lumOff val="35000"/>
                      </a:schemeClr>
                    </a:solidFill>
                    <a:latin typeface="Arial"/>
                    <a:cs typeface="Arial"/>
                  </a:rPr>
                  <a:t>Photonenzustand nach Passieren des Filters</a:t>
                </a:r>
              </a:p>
              <a:p>
                <a:pPr marL="109728">
                  <a:spcBef>
                    <a:spcPts val="300"/>
                  </a:spcBef>
                  <a:buClr>
                    <a:schemeClr val="tx1">
                      <a:lumMod val="65000"/>
                      <a:lumOff val="35000"/>
                    </a:schemeClr>
                  </a:buClr>
                </a:pPr>
                <a14:m>
                  <m:oMathPara xmlns:m="http://schemas.openxmlformats.org/officeDocument/2006/math">
                    <m:oMathParaPr>
                      <m:jc m:val="centerGroup"/>
                    </m:oMathParaPr>
                    <m:oMath xmlns:m="http://schemas.openxmlformats.org/officeDocument/2006/math">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𝑃h𝑜𝑡𝑜𝑛</m:t>
                          </m:r>
                          <m:r>
                            <a:rPr lang="de-DE" sz="2200">
                              <a:solidFill>
                                <a:schemeClr val="tx1">
                                  <a:lumMod val="65000"/>
                                  <a:lumOff val="35000"/>
                                </a:schemeClr>
                              </a:solidFill>
                              <a:latin typeface="Cambria Math" panose="02040503050406030204" pitchFamily="18" charset="0"/>
                            </a:rPr>
                            <m:t> </m:t>
                          </m:r>
                          <m:r>
                            <a:rPr lang="de-DE" sz="2200">
                              <a:solidFill>
                                <a:schemeClr val="tx1">
                                  <a:lumMod val="65000"/>
                                  <a:lumOff val="35000"/>
                                </a:schemeClr>
                              </a:solidFill>
                              <a:latin typeface="Cambria Math" panose="02040503050406030204" pitchFamily="18" charset="0"/>
                            </a:rPr>
                            <m:t>𝑛𝑎𝑐h</m:t>
                          </m:r>
                          <m:r>
                            <a:rPr lang="de-DE" sz="2200">
                              <a:solidFill>
                                <a:schemeClr val="tx1">
                                  <a:lumMod val="65000"/>
                                  <a:lumOff val="35000"/>
                                </a:schemeClr>
                              </a:solidFill>
                              <a:latin typeface="Cambria Math" panose="02040503050406030204" pitchFamily="18" charset="0"/>
                            </a:rPr>
                            <m:t> </m:t>
                          </m:r>
                          <m:r>
                            <a:rPr lang="de-DE" sz="2200">
                              <a:solidFill>
                                <a:schemeClr val="tx1">
                                  <a:lumMod val="65000"/>
                                  <a:lumOff val="35000"/>
                                </a:schemeClr>
                              </a:solidFill>
                              <a:latin typeface="Cambria Math" panose="02040503050406030204" pitchFamily="18" charset="0"/>
                            </a:rPr>
                            <m:t>𝐹𝑖𝑙𝑡𝑒𝑟</m:t>
                          </m:r>
                        </m:e>
                      </m:d>
                      <m:r>
                        <a:rPr lang="de-DE" sz="2200">
                          <a:solidFill>
                            <a:schemeClr val="tx1">
                              <a:lumMod val="65000"/>
                              <a:lumOff val="35000"/>
                            </a:schemeClr>
                          </a:solidFill>
                          <a:latin typeface="Cambria Math" panose="02040503050406030204" pitchFamily="18" charset="0"/>
                        </a:rPr>
                        <m:t>=</m:t>
                      </m:r>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m:t>
                          </m:r>
                        </m:e>
                      </m:d>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m:t>
                          </m:r>
                        </m:e>
                      </m:d>
                      <m:r>
                        <a:rPr lang="de-DE" sz="2200">
                          <a:solidFill>
                            <a:schemeClr val="tx1">
                              <a:lumMod val="65000"/>
                              <a:lumOff val="35000"/>
                            </a:schemeClr>
                          </a:solidFill>
                          <a:latin typeface="Cambria Math" panose="02040503050406030204" pitchFamily="18" charset="0"/>
                        </a:rPr>
                        <m:t>𝑃h𝑜𝑡𝑜𝑛</m:t>
                      </m:r>
                      <m:r>
                        <a:rPr lang="de-DE" sz="2200">
                          <a:solidFill>
                            <a:schemeClr val="tx1">
                              <a:lumMod val="65000"/>
                              <a:lumOff val="35000"/>
                            </a:schemeClr>
                          </a:solidFill>
                          <a:latin typeface="Cambria Math" panose="02040503050406030204" pitchFamily="18" charset="0"/>
                        </a:rPr>
                        <m:t>⟩</m:t>
                      </m:r>
                    </m:oMath>
                  </m:oMathPara>
                </a14:m>
                <a:endParaRPr lang="de-DE" sz="2200" dirty="0">
                  <a:solidFill>
                    <a:schemeClr val="tx1">
                      <a:lumMod val="65000"/>
                      <a:lumOff val="35000"/>
                    </a:schemeClr>
                  </a:solidFill>
                  <a:latin typeface="Arial"/>
                  <a:cs typeface="Arial"/>
                </a:endParaRPr>
              </a:p>
              <a:p>
                <a:pPr marL="109728">
                  <a:spcBef>
                    <a:spcPts val="300"/>
                  </a:spcBef>
                  <a:buClr>
                    <a:schemeClr val="tx1">
                      <a:lumMod val="65000"/>
                      <a:lumOff val="35000"/>
                    </a:schemeClr>
                  </a:buClr>
                </a:pPr>
                <a14:m>
                  <m:oMathPara xmlns:m="http://schemas.openxmlformats.org/officeDocument/2006/math">
                    <m:oMathParaPr>
                      <m:jc m:val="centerGroup"/>
                    </m:oMathParaPr>
                    <m:oMath xmlns:m="http://schemas.openxmlformats.org/officeDocument/2006/math">
                      <m:r>
                        <a:rPr lang="de-DE" sz="2200">
                          <a:solidFill>
                            <a:schemeClr val="tx1">
                              <a:lumMod val="65000"/>
                              <a:lumOff val="35000"/>
                            </a:schemeClr>
                          </a:solidFill>
                          <a:latin typeface="Cambria Math" panose="02040503050406030204" pitchFamily="18" charset="0"/>
                        </a:rPr>
                        <m:t>=</m:t>
                      </m:r>
                      <m:f>
                        <m:fPr>
                          <m:ctrlPr>
                            <a:rPr lang="de-DE" sz="2200" i="1">
                              <a:solidFill>
                                <a:schemeClr val="tx1">
                                  <a:lumMod val="65000"/>
                                  <a:lumOff val="35000"/>
                                </a:schemeClr>
                              </a:solidFill>
                              <a:latin typeface="Cambria Math" panose="02040503050406030204" pitchFamily="18" charset="0"/>
                            </a:rPr>
                          </m:ctrlPr>
                        </m:fPr>
                        <m:num>
                          <m:r>
                            <a:rPr lang="de-DE" sz="2200">
                              <a:solidFill>
                                <a:schemeClr val="tx1">
                                  <a:lumMod val="65000"/>
                                  <a:lumOff val="35000"/>
                                </a:schemeClr>
                              </a:solidFill>
                              <a:latin typeface="Cambria Math" panose="02040503050406030204" pitchFamily="18" charset="0"/>
                            </a:rPr>
                            <m:t>𝑖</m:t>
                          </m:r>
                        </m:num>
                        <m:den>
                          <m:r>
                            <a:rPr lang="de-DE" sz="2200">
                              <a:solidFill>
                                <a:schemeClr val="tx1">
                                  <a:lumMod val="65000"/>
                                  <a:lumOff val="35000"/>
                                </a:schemeClr>
                              </a:solidFill>
                              <a:latin typeface="Cambria Math" panose="02040503050406030204" pitchFamily="18" charset="0"/>
                            </a:rPr>
                            <m:t>√2</m:t>
                          </m:r>
                        </m:den>
                      </m:f>
                      <m:r>
                        <a:rPr lang="de-DE" sz="2200">
                          <a:solidFill>
                            <a:schemeClr val="tx1">
                              <a:lumMod val="65000"/>
                              <a:lumOff val="35000"/>
                            </a:schemeClr>
                          </a:solidFill>
                          <a:latin typeface="Cambria Math" panose="02040503050406030204" pitchFamily="18" charset="0"/>
                        </a:rPr>
                        <m:t> (</m:t>
                      </m:r>
                      <m:r>
                        <a:rPr lang="de-DE" sz="2200">
                          <a:solidFill>
                            <a:schemeClr val="tx1">
                              <a:lumMod val="65000"/>
                              <a:lumOff val="35000"/>
                            </a:schemeClr>
                          </a:solidFill>
                          <a:latin typeface="Cambria Math" panose="02040503050406030204" pitchFamily="18" charset="0"/>
                        </a:rPr>
                        <m:t>𝑎</m:t>
                      </m:r>
                      <m:r>
                        <a:rPr lang="de-DE" sz="2200">
                          <a:solidFill>
                            <a:schemeClr val="tx1">
                              <a:lumMod val="65000"/>
                              <a:lumOff val="35000"/>
                            </a:schemeClr>
                          </a:solidFill>
                          <a:latin typeface="Cambria Math" panose="02040503050406030204" pitchFamily="18" charset="0"/>
                        </a:rPr>
                        <m:t>−</m:t>
                      </m:r>
                      <m:r>
                        <a:rPr lang="de-DE" sz="2200">
                          <a:solidFill>
                            <a:schemeClr val="tx1">
                              <a:lumMod val="65000"/>
                              <a:lumOff val="35000"/>
                            </a:schemeClr>
                          </a:solidFill>
                          <a:latin typeface="Cambria Math" panose="02040503050406030204" pitchFamily="18" charset="0"/>
                        </a:rPr>
                        <m:t>𝑏</m:t>
                      </m:r>
                      <m:r>
                        <a:rPr lang="de-DE" sz="2200">
                          <a:solidFill>
                            <a:schemeClr val="tx1">
                              <a:lumMod val="65000"/>
                              <a:lumOff val="35000"/>
                            </a:schemeClr>
                          </a:solidFill>
                          <a:latin typeface="Cambria Math" panose="02040503050406030204" pitchFamily="18" charset="0"/>
                        </a:rPr>
                        <m:t>) </m:t>
                      </m:r>
                      <m:d>
                        <m:dPr>
                          <m:begChr m:val="|"/>
                          <m:endChr m:val="⟩"/>
                          <m:ctrlPr>
                            <a:rPr lang="de-DE" sz="2200" i="1">
                              <a:solidFill>
                                <a:schemeClr val="tx1">
                                  <a:lumMod val="65000"/>
                                  <a:lumOff val="35000"/>
                                </a:schemeClr>
                              </a:solidFill>
                              <a:latin typeface="Cambria Math" panose="02040503050406030204" pitchFamily="18" charset="0"/>
                            </a:rPr>
                          </m:ctrlPr>
                        </m:dPr>
                        <m:e>
                          <m:r>
                            <a:rPr lang="de-DE" sz="2200">
                              <a:solidFill>
                                <a:schemeClr val="tx1">
                                  <a:lumMod val="65000"/>
                                  <a:lumOff val="35000"/>
                                </a:schemeClr>
                              </a:solidFill>
                              <a:latin typeface="Cambria Math" panose="02040503050406030204" pitchFamily="18" charset="0"/>
                            </a:rPr>
                            <m:t>↕</m:t>
                          </m:r>
                        </m:e>
                      </m:d>
                    </m:oMath>
                  </m:oMathPara>
                </a14:m>
                <a:endParaRPr lang="de-DE" sz="2200" dirty="0">
                  <a:solidFill>
                    <a:schemeClr val="tx1">
                      <a:lumMod val="65000"/>
                      <a:lumOff val="35000"/>
                    </a:schemeClr>
                  </a:solidFill>
                  <a:latin typeface="Arial"/>
                  <a:cs typeface="Arial"/>
                </a:endParaRPr>
              </a:p>
            </p:txBody>
          </p:sp>
        </mc:Choice>
        <mc:Fallback xmlns="">
          <p:sp>
            <p:nvSpPr>
              <p:cNvPr id="4" name="Textfeld 3">
                <a:extLst>
                  <a:ext uri="{FF2B5EF4-FFF2-40B4-BE49-F238E27FC236}">
                    <a16:creationId xmlns:a16="http://schemas.microsoft.com/office/drawing/2014/main" id="{16E0A0B3-3816-D142-922C-532AB0BA6D88}"/>
                  </a:ext>
                </a:extLst>
              </p:cNvPr>
              <p:cNvSpPr txBox="1">
                <a:spLocks noRot="1" noChangeAspect="1" noMove="1" noResize="1" noEditPoints="1" noAdjustHandles="1" noChangeArrowheads="1" noChangeShapeType="1" noTextEdit="1"/>
              </p:cNvSpPr>
              <p:nvPr/>
            </p:nvSpPr>
            <p:spPr>
              <a:xfrm>
                <a:off x="695400" y="1484784"/>
                <a:ext cx="5400600" cy="4762266"/>
              </a:xfrm>
              <a:prstGeom prst="rect">
                <a:avLst/>
              </a:prstGeom>
              <a:blipFill>
                <a:blip r:embed="rId4"/>
                <a:stretch>
                  <a:fillRect t="-1064" b="-532"/>
                </a:stretch>
              </a:blipFill>
            </p:spPr>
            <p:txBody>
              <a:bodyPr/>
              <a:lstStyle/>
              <a:p>
                <a:r>
                  <a:rPr lang="de-DE">
                    <a:noFill/>
                  </a:rPr>
                  <a:t> </a:t>
                </a:r>
              </a:p>
            </p:txBody>
          </p:sp>
        </mc:Fallback>
      </mc:AlternateContent>
      <p:sp>
        <p:nvSpPr>
          <p:cNvPr id="5" name="Textfeld 4">
            <a:extLst>
              <a:ext uri="{FF2B5EF4-FFF2-40B4-BE49-F238E27FC236}">
                <a16:creationId xmlns:a16="http://schemas.microsoft.com/office/drawing/2014/main" id="{2F235466-ADA8-5145-8D5F-6AA16234FD54}"/>
              </a:ext>
            </a:extLst>
          </p:cNvPr>
          <p:cNvSpPr txBox="1"/>
          <p:nvPr/>
        </p:nvSpPr>
        <p:spPr>
          <a:xfrm rot="16200000">
            <a:off x="-2623066" y="3076654"/>
            <a:ext cx="6096000" cy="369332"/>
          </a:xfrm>
          <a:prstGeom prst="rect">
            <a:avLst/>
          </a:prstGeom>
          <a:noFill/>
        </p:spPr>
        <p:txBody>
          <a:bodyPr wrap="square">
            <a:spAutoFit/>
          </a:bodyPr>
          <a:lstStyle/>
          <a:p>
            <a:r>
              <a:rPr lang="de-DE" sz="1800" b="1" dirty="0">
                <a:solidFill>
                  <a:srgbClr val="FF0000"/>
                </a:solidFill>
                <a:latin typeface="Arial" panose="020B0604020202020204" pitchFamily="34" charset="0"/>
                <a:cs typeface="Arial" panose="020B0604020202020204" pitchFamily="34" charset="0"/>
              </a:rPr>
              <a:t>Nur für Lehrkräfte, kein Einsatz im Unterricht!</a:t>
            </a:r>
          </a:p>
        </p:txBody>
      </p:sp>
    </p:spTree>
    <p:extLst>
      <p:ext uri="{BB962C8B-B14F-4D97-AF65-F5344CB8AC3E}">
        <p14:creationId xmlns:p14="http://schemas.microsoft.com/office/powerpoint/2010/main" val="286240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CBEB98A-ED10-0D43-BAFB-B777DEAEB12C}"/>
              </a:ext>
            </a:extLst>
          </p:cNvPr>
          <p:cNvSpPr>
            <a:spLocks noGrp="1"/>
          </p:cNvSpPr>
          <p:nvPr>
            <p:ph idx="1"/>
          </p:nvPr>
        </p:nvSpPr>
        <p:spPr/>
        <p:txBody>
          <a:bodyPr/>
          <a:lstStyle/>
          <a:p>
            <a:r>
              <a:rPr lang="de-DE" dirty="0"/>
              <a:t>Verhalten von zwei unabhängigen Photonen</a:t>
            </a:r>
          </a:p>
        </p:txBody>
      </p:sp>
      <p:sp>
        <p:nvSpPr>
          <p:cNvPr id="3" name="Titel 2">
            <a:extLst>
              <a:ext uri="{FF2B5EF4-FFF2-40B4-BE49-F238E27FC236}">
                <a16:creationId xmlns:a16="http://schemas.microsoft.com/office/drawing/2014/main" id="{EBC3794A-4133-0843-8BF4-27EE93A333C9}"/>
              </a:ext>
            </a:extLst>
          </p:cNvPr>
          <p:cNvSpPr>
            <a:spLocks noGrp="1"/>
          </p:cNvSpPr>
          <p:nvPr>
            <p:ph type="title"/>
          </p:nvPr>
        </p:nvSpPr>
        <p:spPr/>
        <p:txBody>
          <a:bodyPr/>
          <a:lstStyle/>
          <a:p>
            <a:r>
              <a:rPr lang="de-DE" dirty="0"/>
              <a:t>Verschränkung im Unterricht (Tafelbild in LF und BF)</a:t>
            </a:r>
          </a:p>
        </p:txBody>
      </p:sp>
      <mc:AlternateContent xmlns:mc="http://schemas.openxmlformats.org/markup-compatibility/2006" xmlns:a14="http://schemas.microsoft.com/office/drawing/2010/main">
        <mc:Choice Requires="a14">
          <p:sp>
            <p:nvSpPr>
              <p:cNvPr id="11" name="Textfeld 10">
                <a:extLst>
                  <a:ext uri="{FF2B5EF4-FFF2-40B4-BE49-F238E27FC236}">
                    <a16:creationId xmlns:a16="http://schemas.microsoft.com/office/drawing/2014/main" id="{7C85C13C-CA6F-F809-B222-3B64FC486296}"/>
                  </a:ext>
                </a:extLst>
              </p:cNvPr>
              <p:cNvSpPr txBox="1"/>
              <p:nvPr/>
            </p:nvSpPr>
            <p:spPr>
              <a:xfrm>
                <a:off x="1199456" y="3604374"/>
                <a:ext cx="698477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𝑧𝑤𝑒𝑖</m:t>
                          </m:r>
                          <m:r>
                            <a:rPr lang="de-DE" sz="1800" b="0" i="1" smtClean="0">
                              <a:solidFill>
                                <a:schemeClr val="tx1">
                                  <a:lumMod val="65000"/>
                                  <a:lumOff val="35000"/>
                                </a:schemeClr>
                              </a:solidFill>
                              <a:latin typeface="Cambria Math" panose="02040503050406030204" pitchFamily="18" charset="0"/>
                            </a:rPr>
                            <m:t> </m:t>
                          </m:r>
                          <m:r>
                            <a:rPr lang="de-DE" sz="1800" b="0" i="1" smtClean="0">
                              <a:solidFill>
                                <a:schemeClr val="tx1">
                                  <a:lumMod val="65000"/>
                                  <a:lumOff val="35000"/>
                                </a:schemeClr>
                              </a:solidFill>
                              <a:latin typeface="Cambria Math" panose="02040503050406030204" pitchFamily="18" charset="0"/>
                            </a:rPr>
                            <m:t>𝑢𝑛𝑎𝑏h</m:t>
                          </m:r>
                          <m:r>
                            <a:rPr lang="de-DE" sz="1800" b="0" i="1" smtClean="0">
                              <a:solidFill>
                                <a:schemeClr val="tx1">
                                  <a:lumMod val="65000"/>
                                  <a:lumOff val="35000"/>
                                </a:schemeClr>
                              </a:solidFill>
                              <a:latin typeface="Cambria Math" panose="02040503050406030204" pitchFamily="18" charset="0"/>
                            </a:rPr>
                            <m:t>.  </m:t>
                          </m:r>
                          <m:r>
                            <a:rPr lang="de-DE" sz="1800" b="0" i="1" smtClean="0">
                              <a:solidFill>
                                <a:schemeClr val="tx1">
                                  <a:lumMod val="65000"/>
                                  <a:lumOff val="35000"/>
                                </a:schemeClr>
                              </a:solidFill>
                              <a:latin typeface="Cambria Math" panose="02040503050406030204" pitchFamily="18" charset="0"/>
                            </a:rPr>
                            <m:t>𝑃h𝑜𝑡𝑜𝑛𝑒𝑛</m:t>
                          </m:r>
                        </m:sub>
                      </m:sSub>
                      <m:r>
                        <a:rPr lang="de-DE" sz="1800" b="0" i="1" smtClean="0">
                          <a:solidFill>
                            <a:schemeClr val="tx1">
                              <a:lumMod val="65000"/>
                              <a:lumOff val="35000"/>
                            </a:schemeClr>
                          </a:solidFill>
                          <a:latin typeface="Cambria Math" panose="02040503050406030204" pitchFamily="18" charset="0"/>
                        </a:rPr>
                        <m:t>=</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1</m:t>
                          </m:r>
                          <m:r>
                            <a:rPr lang="de-DE" sz="1800" b="0" i="1" smtClean="0">
                              <a:solidFill>
                                <a:schemeClr val="tx1">
                                  <a:lumMod val="65000"/>
                                  <a:lumOff val="35000"/>
                                </a:schemeClr>
                              </a:solidFill>
                              <a:latin typeface="Cambria Math" panose="02040503050406030204" pitchFamily="18" charset="0"/>
                            </a:rPr>
                            <m:t>𝑟</m:t>
                          </m:r>
                        </m:sub>
                      </m:sSub>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 </m:t>
                          </m:r>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2</m:t>
                          </m:r>
                          <m:r>
                            <a:rPr lang="de-DE" sz="1800" b="0" i="1" smtClean="0">
                              <a:solidFill>
                                <a:schemeClr val="tx1">
                                  <a:lumMod val="65000"/>
                                  <a:lumOff val="35000"/>
                                </a:schemeClr>
                              </a:solidFill>
                              <a:latin typeface="Cambria Math" panose="02040503050406030204" pitchFamily="18" charset="0"/>
                            </a:rPr>
                            <m:t>𝑟</m:t>
                          </m:r>
                        </m:sub>
                      </m:sSub>
                      <m:r>
                        <a:rPr lang="de-DE" sz="1800" b="0" i="1" smtClean="0">
                          <a:solidFill>
                            <a:schemeClr val="tx1">
                              <a:lumMod val="65000"/>
                              <a:lumOff val="35000"/>
                            </a:schemeClr>
                          </a:solidFill>
                          <a:latin typeface="Cambria Math" panose="02040503050406030204" pitchFamily="18" charset="0"/>
                        </a:rPr>
                        <m:t>+</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1</m:t>
                          </m:r>
                          <m:r>
                            <a:rPr lang="de-DE" sz="1800" b="0" i="1" smtClean="0">
                              <a:solidFill>
                                <a:schemeClr val="tx1">
                                  <a:lumMod val="65000"/>
                                  <a:lumOff val="35000"/>
                                </a:schemeClr>
                              </a:solidFill>
                              <a:latin typeface="Cambria Math" panose="02040503050406030204" pitchFamily="18" charset="0"/>
                            </a:rPr>
                            <m:t>𝑙</m:t>
                          </m:r>
                        </m:sub>
                      </m:sSub>
                      <m:r>
                        <a:rPr lang="de-DE" sz="1800" b="0" i="1" smtClean="0">
                          <a:solidFill>
                            <a:schemeClr val="tx1">
                              <a:lumMod val="65000"/>
                              <a:lumOff val="35000"/>
                            </a:schemeClr>
                          </a:solidFill>
                          <a:latin typeface="Cambria Math" panose="02040503050406030204" pitchFamily="18" charset="0"/>
                        </a:rPr>
                        <m:t> </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2</m:t>
                          </m:r>
                          <m:r>
                            <a:rPr lang="de-DE" sz="1800" b="0" i="1" smtClean="0">
                              <a:solidFill>
                                <a:schemeClr val="tx1">
                                  <a:lumMod val="65000"/>
                                  <a:lumOff val="35000"/>
                                </a:schemeClr>
                              </a:solidFill>
                              <a:latin typeface="Cambria Math" panose="02040503050406030204" pitchFamily="18" charset="0"/>
                            </a:rPr>
                            <m:t>𝑙</m:t>
                          </m:r>
                        </m:sub>
                      </m:sSub>
                      <m:r>
                        <a:rPr lang="de-DE" sz="1800" b="0" i="1" smtClean="0">
                          <a:solidFill>
                            <a:schemeClr val="tx1">
                              <a:lumMod val="65000"/>
                              <a:lumOff val="35000"/>
                            </a:schemeClr>
                          </a:solidFill>
                          <a:latin typeface="Cambria Math" panose="02040503050406030204" pitchFamily="18" charset="0"/>
                        </a:rPr>
                        <m:t>+</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1</m:t>
                          </m:r>
                          <m:r>
                            <a:rPr lang="de-DE" sz="1800" b="0" i="1" smtClean="0">
                              <a:solidFill>
                                <a:schemeClr val="tx1">
                                  <a:lumMod val="65000"/>
                                  <a:lumOff val="35000"/>
                                </a:schemeClr>
                              </a:solidFill>
                              <a:latin typeface="Cambria Math" panose="02040503050406030204" pitchFamily="18" charset="0"/>
                            </a:rPr>
                            <m:t>𝑙</m:t>
                          </m:r>
                        </m:sub>
                      </m:sSub>
                      <m:r>
                        <a:rPr lang="de-DE" sz="1800" b="0" i="1" smtClean="0">
                          <a:solidFill>
                            <a:schemeClr val="tx1">
                              <a:lumMod val="65000"/>
                              <a:lumOff val="35000"/>
                            </a:schemeClr>
                          </a:solidFill>
                          <a:latin typeface="Cambria Math" panose="02040503050406030204" pitchFamily="18" charset="0"/>
                        </a:rPr>
                        <m:t> </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2</m:t>
                          </m:r>
                          <m:r>
                            <a:rPr lang="de-DE" sz="1800" b="0" i="1" smtClean="0">
                              <a:solidFill>
                                <a:schemeClr val="tx1">
                                  <a:lumMod val="65000"/>
                                  <a:lumOff val="35000"/>
                                </a:schemeClr>
                              </a:solidFill>
                              <a:latin typeface="Cambria Math" panose="02040503050406030204" pitchFamily="18" charset="0"/>
                            </a:rPr>
                            <m:t>𝑟</m:t>
                          </m:r>
                        </m:sub>
                      </m:sSub>
                      <m:r>
                        <a:rPr lang="de-DE" sz="1800" b="0" i="1" smtClean="0">
                          <a:solidFill>
                            <a:schemeClr val="tx1">
                              <a:lumMod val="65000"/>
                              <a:lumOff val="35000"/>
                            </a:schemeClr>
                          </a:solidFill>
                          <a:latin typeface="Cambria Math" panose="02040503050406030204" pitchFamily="18" charset="0"/>
                        </a:rPr>
                        <m:t>+</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1</m:t>
                          </m:r>
                          <m:r>
                            <a:rPr lang="de-DE" sz="1800" b="0" i="1" smtClean="0">
                              <a:solidFill>
                                <a:schemeClr val="tx1">
                                  <a:lumMod val="65000"/>
                                  <a:lumOff val="35000"/>
                                </a:schemeClr>
                              </a:solidFill>
                              <a:latin typeface="Cambria Math" panose="02040503050406030204" pitchFamily="18" charset="0"/>
                            </a:rPr>
                            <m:t>𝑟</m:t>
                          </m:r>
                        </m:sub>
                      </m:sSub>
                      <m:r>
                        <a:rPr lang="de-DE" sz="1800" b="0" i="1" smtClean="0">
                          <a:solidFill>
                            <a:schemeClr val="tx1">
                              <a:lumMod val="65000"/>
                              <a:lumOff val="35000"/>
                            </a:schemeClr>
                          </a:solidFill>
                          <a:latin typeface="Cambria Math" panose="02040503050406030204" pitchFamily="18" charset="0"/>
                        </a:rPr>
                        <m:t> </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2</m:t>
                          </m:r>
                          <m:r>
                            <a:rPr lang="de-DE" sz="1800" b="0" i="1" smtClean="0">
                              <a:solidFill>
                                <a:schemeClr val="tx1">
                                  <a:lumMod val="65000"/>
                                  <a:lumOff val="35000"/>
                                </a:schemeClr>
                              </a:solidFill>
                              <a:latin typeface="Cambria Math" panose="02040503050406030204" pitchFamily="18" charset="0"/>
                            </a:rPr>
                            <m:t>𝑙</m:t>
                          </m:r>
                        </m:sub>
                      </m:sSub>
                      <m:r>
                        <a:rPr lang="de-DE" sz="1800" b="0" i="1" smtClean="0">
                          <a:solidFill>
                            <a:schemeClr val="tx1">
                              <a:lumMod val="65000"/>
                              <a:lumOff val="35000"/>
                            </a:schemeClr>
                          </a:solidFill>
                          <a:latin typeface="Cambria Math" panose="02040503050406030204" pitchFamily="18" charset="0"/>
                        </a:rPr>
                        <m:t> </m:t>
                      </m:r>
                    </m:oMath>
                  </m:oMathPara>
                </a14:m>
                <a:endParaRPr lang="de-DE" dirty="0"/>
              </a:p>
            </p:txBody>
          </p:sp>
        </mc:Choice>
        <mc:Fallback xmlns="">
          <p:sp>
            <p:nvSpPr>
              <p:cNvPr id="11" name="Textfeld 10">
                <a:extLst>
                  <a:ext uri="{FF2B5EF4-FFF2-40B4-BE49-F238E27FC236}">
                    <a16:creationId xmlns:a16="http://schemas.microsoft.com/office/drawing/2014/main" id="{7C85C13C-CA6F-F809-B222-3B64FC486296}"/>
                  </a:ext>
                </a:extLst>
              </p:cNvPr>
              <p:cNvSpPr txBox="1">
                <a:spLocks noRot="1" noChangeAspect="1" noMove="1" noResize="1" noEditPoints="1" noAdjustHandles="1" noChangeArrowheads="1" noChangeShapeType="1" noTextEdit="1"/>
              </p:cNvSpPr>
              <p:nvPr/>
            </p:nvSpPr>
            <p:spPr>
              <a:xfrm>
                <a:off x="1199456" y="3604374"/>
                <a:ext cx="6984776" cy="369332"/>
              </a:xfrm>
              <a:prstGeom prst="rect">
                <a:avLst/>
              </a:prstGeom>
              <a:blipFill>
                <a:blip r:embed="rId3"/>
                <a:stretch>
                  <a:fillRect b="-1666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 name="Textfeld 11">
                <a:extLst>
                  <a:ext uri="{FF2B5EF4-FFF2-40B4-BE49-F238E27FC236}">
                    <a16:creationId xmlns:a16="http://schemas.microsoft.com/office/drawing/2014/main" id="{7299F19A-ED4F-5DEE-294E-2853F9E22A27}"/>
                  </a:ext>
                </a:extLst>
              </p:cNvPr>
              <p:cNvSpPr txBox="1"/>
              <p:nvPr/>
            </p:nvSpPr>
            <p:spPr>
              <a:xfrm>
                <a:off x="1659679" y="4218183"/>
                <a:ext cx="9022022" cy="2031325"/>
              </a:xfrm>
              <a:prstGeom prst="rect">
                <a:avLst/>
              </a:prstGeom>
              <a:noFill/>
            </p:spPr>
            <p:txBody>
              <a:bodyPr wrap="none" rtlCol="0">
                <a:spAutoFit/>
              </a:bodyPr>
              <a:lstStyle/>
              <a:p>
                <a:r>
                  <a:rPr lang="de-DE" dirty="0">
                    <a:solidFill>
                      <a:schemeClr val="tx1">
                        <a:lumMod val="65000"/>
                        <a:lumOff val="35000"/>
                      </a:schemeClr>
                    </a:solidFill>
                    <a:latin typeface="+mn-ea"/>
                  </a:rPr>
                  <a:t>z.B. ergibt Messung: Photon 1 ist rechts-zirkular polarisiert, d.h</a:t>
                </a:r>
                <a:r>
                  <a:rPr lang="de-DE" dirty="0">
                    <a:solidFill>
                      <a:schemeClr val="tx1">
                        <a:lumMod val="65000"/>
                        <a:lumOff val="35000"/>
                      </a:schemeClr>
                    </a:solidFill>
                  </a:rPr>
                  <a:t>.  </a:t>
                </a:r>
                <a14:m>
                  <m:oMath xmlns:m="http://schemas.openxmlformats.org/officeDocument/2006/math">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1</m:t>
                        </m:r>
                        <m:r>
                          <a:rPr lang="de-DE" b="0" i="1" smtClean="0">
                            <a:solidFill>
                              <a:schemeClr val="tx1">
                                <a:lumMod val="65000"/>
                                <a:lumOff val="35000"/>
                              </a:schemeClr>
                            </a:solidFill>
                            <a:latin typeface="Cambria Math" panose="02040503050406030204" pitchFamily="18" charset="0"/>
                          </a:rPr>
                          <m:t>𝑙</m:t>
                        </m:r>
                      </m:sub>
                    </m:sSub>
                    <m:r>
                      <a:rPr lang="de-DE" b="0" i="1" smtClean="0">
                        <a:solidFill>
                          <a:schemeClr val="tx1">
                            <a:lumMod val="65000"/>
                            <a:lumOff val="35000"/>
                          </a:schemeClr>
                        </a:solidFill>
                        <a:latin typeface="Cambria Math" panose="02040503050406030204" pitchFamily="18" charset="0"/>
                      </a:rPr>
                      <m:t>=0</m:t>
                    </m:r>
                  </m:oMath>
                </a14:m>
                <a:endParaRPr lang="de-DE" b="0" dirty="0">
                  <a:solidFill>
                    <a:schemeClr val="tx1">
                      <a:lumMod val="65000"/>
                      <a:lumOff val="35000"/>
                    </a:schemeClr>
                  </a:solidFill>
                </a:endParaRPr>
              </a:p>
              <a:p>
                <a:endParaRPr lang="de-DE" dirty="0"/>
              </a:p>
              <a:p>
                <a14:m>
                  <m:oMath xmlns:m="http://schemas.openxmlformats.org/officeDocument/2006/math">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𝑧𝑤𝑒𝑖</m:t>
                        </m:r>
                        <m:r>
                          <a:rPr lang="de-DE" b="0" i="1" smtClean="0">
                            <a:solidFill>
                              <a:schemeClr val="tx1">
                                <a:lumMod val="65000"/>
                                <a:lumOff val="35000"/>
                              </a:schemeClr>
                            </a:solidFill>
                            <a:latin typeface="Cambria Math" panose="02040503050406030204" pitchFamily="18" charset="0"/>
                          </a:rPr>
                          <m:t> </m:t>
                        </m:r>
                        <m:r>
                          <a:rPr lang="de-DE" b="0" i="1" smtClean="0">
                            <a:solidFill>
                              <a:schemeClr val="tx1">
                                <a:lumMod val="65000"/>
                                <a:lumOff val="35000"/>
                              </a:schemeClr>
                            </a:solidFill>
                            <a:latin typeface="Cambria Math" panose="02040503050406030204" pitchFamily="18" charset="0"/>
                          </a:rPr>
                          <m:t>𝑢𝑛𝑎𝑏h</m:t>
                        </m:r>
                        <m:r>
                          <a:rPr lang="de-DE" b="0" i="1" smtClean="0">
                            <a:solidFill>
                              <a:schemeClr val="tx1">
                                <a:lumMod val="65000"/>
                                <a:lumOff val="35000"/>
                              </a:schemeClr>
                            </a:solidFill>
                            <a:latin typeface="Cambria Math" panose="02040503050406030204" pitchFamily="18" charset="0"/>
                          </a:rPr>
                          <m:t>.  </m:t>
                        </m:r>
                        <m:r>
                          <a:rPr lang="de-DE" b="0" i="1" smtClean="0">
                            <a:solidFill>
                              <a:schemeClr val="tx1">
                                <a:lumMod val="65000"/>
                                <a:lumOff val="35000"/>
                              </a:schemeClr>
                            </a:solidFill>
                            <a:latin typeface="Cambria Math" panose="02040503050406030204" pitchFamily="18" charset="0"/>
                          </a:rPr>
                          <m:t>𝑃h𝑜𝑡𝑜𝑛𝑒𝑛</m:t>
                        </m:r>
                        <m:r>
                          <a:rPr lang="de-DE" b="0" i="1" smtClean="0">
                            <a:solidFill>
                              <a:schemeClr val="tx1">
                                <a:lumMod val="65000"/>
                                <a:lumOff val="35000"/>
                              </a:schemeClr>
                            </a:solidFill>
                            <a:latin typeface="Cambria Math" panose="02040503050406030204" pitchFamily="18" charset="0"/>
                          </a:rPr>
                          <m:t>  </m:t>
                        </m:r>
                      </m:sub>
                    </m:sSub>
                  </m:oMath>
                </a14:m>
                <a:r>
                  <a:rPr lang="de-DE" dirty="0">
                    <a:solidFill>
                      <a:schemeClr val="tx1">
                        <a:lumMod val="65000"/>
                        <a:lumOff val="35000"/>
                      </a:schemeClr>
                    </a:solidFill>
                  </a:rPr>
                  <a:t> </a:t>
                </a:r>
              </a:p>
              <a:p>
                <a:endParaRPr lang="de-DE" dirty="0"/>
              </a:p>
              <a:p>
                <a:r>
                  <a:rPr lang="de-DE" dirty="0">
                    <a:solidFill>
                      <a:schemeClr val="tx1">
                        <a:lumMod val="65000"/>
                        <a:lumOff val="35000"/>
                      </a:schemeClr>
                    </a:solidFill>
                    <a:latin typeface="+mn-ea"/>
                  </a:rPr>
                  <a:t>d.h. Photon 2 ist in einem superponierten Zustand, die Polarisation ist nicht festgelegt.</a:t>
                </a:r>
              </a:p>
              <a:p>
                <a:endParaRPr lang="de-DE" dirty="0">
                  <a:solidFill>
                    <a:schemeClr val="tx1">
                      <a:lumMod val="65000"/>
                      <a:lumOff val="35000"/>
                    </a:schemeClr>
                  </a:solidFill>
                  <a:latin typeface="+mn-ea"/>
                </a:endParaRPr>
              </a:p>
              <a:p>
                <a:r>
                  <a:rPr lang="de-DE" dirty="0">
                    <a:solidFill>
                      <a:schemeClr val="tx1">
                        <a:lumMod val="65000"/>
                        <a:lumOff val="35000"/>
                      </a:schemeClr>
                    </a:solidFill>
                    <a:latin typeface="+mn-ea"/>
                  </a:rPr>
                  <a:t>Fazit: Der Zustand von Photon 2 ist nicht durch die Messung an Photon 1 festgelegt.</a:t>
                </a:r>
              </a:p>
            </p:txBody>
          </p:sp>
        </mc:Choice>
        <mc:Fallback xmlns="">
          <p:sp>
            <p:nvSpPr>
              <p:cNvPr id="12" name="Textfeld 11">
                <a:extLst>
                  <a:ext uri="{FF2B5EF4-FFF2-40B4-BE49-F238E27FC236}">
                    <a16:creationId xmlns:a16="http://schemas.microsoft.com/office/drawing/2014/main" id="{7299F19A-ED4F-5DEE-294E-2853F9E22A27}"/>
                  </a:ext>
                </a:extLst>
              </p:cNvPr>
              <p:cNvSpPr txBox="1">
                <a:spLocks noRot="1" noChangeAspect="1" noMove="1" noResize="1" noEditPoints="1" noAdjustHandles="1" noChangeArrowheads="1" noChangeShapeType="1" noTextEdit="1"/>
              </p:cNvSpPr>
              <p:nvPr/>
            </p:nvSpPr>
            <p:spPr>
              <a:xfrm>
                <a:off x="1659679" y="4218183"/>
                <a:ext cx="9022022" cy="2031325"/>
              </a:xfrm>
              <a:prstGeom prst="rect">
                <a:avLst/>
              </a:prstGeom>
              <a:blipFill>
                <a:blip r:embed="rId4"/>
                <a:stretch>
                  <a:fillRect l="-563" t="-2484" b="-3106"/>
                </a:stretch>
              </a:blipFill>
            </p:spPr>
            <p:txBody>
              <a:bodyPr/>
              <a:lstStyle/>
              <a:p>
                <a:r>
                  <a:rPr lang="de-DE">
                    <a:noFill/>
                  </a:rPr>
                  <a:t> </a:t>
                </a:r>
              </a:p>
            </p:txBody>
          </p:sp>
        </mc:Fallback>
      </mc:AlternateContent>
      <p:cxnSp>
        <p:nvCxnSpPr>
          <p:cNvPr id="14" name="Gerade Verbindung mit Pfeil 13">
            <a:extLst>
              <a:ext uri="{FF2B5EF4-FFF2-40B4-BE49-F238E27FC236}">
                <a16:creationId xmlns:a16="http://schemas.microsoft.com/office/drawing/2014/main" id="{B414834B-AAD2-49B0-CD4F-BE8A98A8D9F2}"/>
              </a:ext>
            </a:extLst>
          </p:cNvPr>
          <p:cNvCxnSpPr>
            <a:cxnSpLocks/>
          </p:cNvCxnSpPr>
          <p:nvPr/>
        </p:nvCxnSpPr>
        <p:spPr>
          <a:xfrm>
            <a:off x="3955986" y="5014946"/>
            <a:ext cx="10801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D07BB2E0-E90B-E3A8-0034-001AA7AFA4B9}"/>
              </a:ext>
            </a:extLst>
          </p:cNvPr>
          <p:cNvSpPr txBox="1"/>
          <p:nvPr/>
        </p:nvSpPr>
        <p:spPr>
          <a:xfrm>
            <a:off x="4050251" y="4687122"/>
            <a:ext cx="910827" cy="307777"/>
          </a:xfrm>
          <a:prstGeom prst="rect">
            <a:avLst/>
          </a:prstGeom>
          <a:noFill/>
        </p:spPr>
        <p:txBody>
          <a:bodyPr wrap="none" rtlCol="0">
            <a:spAutoFit/>
          </a:bodyPr>
          <a:lstStyle/>
          <a:p>
            <a:r>
              <a:rPr lang="de-DE" sz="1400" dirty="0">
                <a:solidFill>
                  <a:schemeClr val="tx1">
                    <a:lumMod val="65000"/>
                    <a:lumOff val="35000"/>
                  </a:schemeClr>
                </a:solidFill>
                <a:latin typeface="+mn-ea"/>
              </a:rPr>
              <a:t>Messung</a:t>
            </a:r>
          </a:p>
        </p:txBody>
      </p:sp>
      <mc:AlternateContent xmlns:mc="http://schemas.openxmlformats.org/markup-compatibility/2006" xmlns:a14="http://schemas.microsoft.com/office/drawing/2010/main">
        <mc:Choice Requires="a14">
          <p:sp>
            <p:nvSpPr>
              <p:cNvPr id="17" name="Textfeld 16">
                <a:extLst>
                  <a:ext uri="{FF2B5EF4-FFF2-40B4-BE49-F238E27FC236}">
                    <a16:creationId xmlns:a16="http://schemas.microsoft.com/office/drawing/2014/main" id="{A5092778-0599-4E00-B9BA-477E6E911860}"/>
                  </a:ext>
                </a:extLst>
              </p:cNvPr>
              <p:cNvSpPr txBox="1"/>
              <p:nvPr/>
            </p:nvSpPr>
            <p:spPr>
              <a:xfrm>
                <a:off x="5299006" y="4830280"/>
                <a:ext cx="186910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1</m:t>
                          </m:r>
                          <m:r>
                            <a:rPr lang="de-DE" b="0" i="1" smtClean="0">
                              <a:solidFill>
                                <a:schemeClr val="tx1">
                                  <a:lumMod val="65000"/>
                                  <a:lumOff val="35000"/>
                                </a:schemeClr>
                              </a:solidFill>
                              <a:latin typeface="Cambria Math" panose="02040503050406030204" pitchFamily="18" charset="0"/>
                            </a:rPr>
                            <m:t>𝑟</m:t>
                          </m:r>
                        </m:sub>
                      </m:sSub>
                      <m:r>
                        <a:rPr lang="de-DE" b="0" i="1" smtClean="0">
                          <a:solidFill>
                            <a:schemeClr val="tx1">
                              <a:lumMod val="65000"/>
                              <a:lumOff val="35000"/>
                            </a:schemeClr>
                          </a:solidFill>
                          <a:latin typeface="Cambria Math" panose="02040503050406030204" pitchFamily="18" charset="0"/>
                        </a:rPr>
                        <m:t>  (</m:t>
                      </m:r>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2</m:t>
                          </m:r>
                          <m:r>
                            <a:rPr lang="de-DE" b="0" i="1" smtClean="0">
                              <a:solidFill>
                                <a:schemeClr val="tx1">
                                  <a:lumMod val="65000"/>
                                  <a:lumOff val="35000"/>
                                </a:schemeClr>
                              </a:solidFill>
                              <a:latin typeface="Cambria Math" panose="02040503050406030204" pitchFamily="18" charset="0"/>
                            </a:rPr>
                            <m:t>𝑟</m:t>
                          </m:r>
                        </m:sub>
                      </m:sSub>
                      <m:r>
                        <a:rPr lang="de-DE" b="0" i="1" smtClean="0">
                          <a:solidFill>
                            <a:schemeClr val="tx1">
                              <a:lumMod val="65000"/>
                              <a:lumOff val="35000"/>
                            </a:schemeClr>
                          </a:solidFill>
                          <a:latin typeface="Cambria Math" panose="02040503050406030204" pitchFamily="18" charset="0"/>
                        </a:rPr>
                        <m:t>+</m:t>
                      </m:r>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2</m:t>
                          </m:r>
                          <m:r>
                            <a:rPr lang="de-DE" b="0" i="1" smtClean="0">
                              <a:solidFill>
                                <a:schemeClr val="tx1">
                                  <a:lumMod val="65000"/>
                                  <a:lumOff val="35000"/>
                                </a:schemeClr>
                              </a:solidFill>
                              <a:latin typeface="Cambria Math" panose="02040503050406030204" pitchFamily="18" charset="0"/>
                            </a:rPr>
                            <m:t>𝑙</m:t>
                          </m:r>
                        </m:sub>
                      </m:sSub>
                      <m:r>
                        <a:rPr lang="de-DE" b="0" i="1" smtClean="0">
                          <a:solidFill>
                            <a:schemeClr val="tx1">
                              <a:lumMod val="65000"/>
                              <a:lumOff val="35000"/>
                            </a:schemeClr>
                          </a:solidFill>
                          <a:latin typeface="Cambria Math" panose="02040503050406030204" pitchFamily="18" charset="0"/>
                        </a:rPr>
                        <m:t>)</m:t>
                      </m:r>
                    </m:oMath>
                  </m:oMathPara>
                </a14:m>
                <a:endParaRPr lang="de-DE" dirty="0"/>
              </a:p>
            </p:txBody>
          </p:sp>
        </mc:Choice>
        <mc:Fallback xmlns="">
          <p:sp>
            <p:nvSpPr>
              <p:cNvPr id="17" name="Textfeld 16">
                <a:extLst>
                  <a:ext uri="{FF2B5EF4-FFF2-40B4-BE49-F238E27FC236}">
                    <a16:creationId xmlns:a16="http://schemas.microsoft.com/office/drawing/2014/main" id="{A5092778-0599-4E00-B9BA-477E6E911860}"/>
                  </a:ext>
                </a:extLst>
              </p:cNvPr>
              <p:cNvSpPr txBox="1">
                <a:spLocks noRot="1" noChangeAspect="1" noMove="1" noResize="1" noEditPoints="1" noAdjustHandles="1" noChangeArrowheads="1" noChangeShapeType="1" noTextEdit="1"/>
              </p:cNvSpPr>
              <p:nvPr/>
            </p:nvSpPr>
            <p:spPr>
              <a:xfrm>
                <a:off x="5299006" y="4830280"/>
                <a:ext cx="1869101" cy="369332"/>
              </a:xfrm>
              <a:prstGeom prst="rect">
                <a:avLst/>
              </a:prstGeom>
              <a:blipFill>
                <a:blip r:embed="rId5"/>
                <a:stretch>
                  <a:fillRect b="-1666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8" name="Textfeld 17">
                <a:extLst>
                  <a:ext uri="{FF2B5EF4-FFF2-40B4-BE49-F238E27FC236}">
                    <a16:creationId xmlns:a16="http://schemas.microsoft.com/office/drawing/2014/main" id="{759DC755-3B78-1E92-945E-2713EC740A57}"/>
                  </a:ext>
                </a:extLst>
              </p:cNvPr>
              <p:cNvSpPr txBox="1"/>
              <p:nvPr/>
            </p:nvSpPr>
            <p:spPr>
              <a:xfrm>
                <a:off x="6816080" y="1844824"/>
                <a:ext cx="4491935" cy="923330"/>
              </a:xfrm>
              <a:prstGeom prst="rect">
                <a:avLst/>
              </a:prstGeom>
              <a:noFill/>
            </p:spPr>
            <p:txBody>
              <a:bodyPr wrap="none" rtlCol="0">
                <a:spAutoFit/>
              </a:bodyPr>
              <a:lstStyle/>
              <a:p>
                <a:r>
                  <a:rPr lang="de-DE" dirty="0">
                    <a:solidFill>
                      <a:schemeClr val="tx1">
                        <a:lumMod val="65000"/>
                        <a:lumOff val="35000"/>
                      </a:schemeClr>
                    </a:solidFill>
                    <a:latin typeface="+mn-ea"/>
                  </a:rPr>
                  <a:t>Zwei Photonen werden zeitgleich erzeugt,</a:t>
                </a:r>
              </a:p>
              <a:p>
                <a:r>
                  <a:rPr lang="de-DE" dirty="0">
                    <a:solidFill>
                      <a:schemeClr val="tx1">
                        <a:lumMod val="65000"/>
                        <a:lumOff val="35000"/>
                      </a:schemeClr>
                    </a:solidFill>
                    <a:latin typeface="+mn-ea"/>
                  </a:rPr>
                  <a:t>sie sind entweder links-zirkular (</a:t>
                </a:r>
                <a14:m>
                  <m:oMath xmlns:m="http://schemas.openxmlformats.org/officeDocument/2006/math">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𝑙</m:t>
                        </m:r>
                      </m:sub>
                    </m:sSub>
                  </m:oMath>
                </a14:m>
                <a:r>
                  <a:rPr lang="de-DE" dirty="0">
                    <a:solidFill>
                      <a:schemeClr val="tx1">
                        <a:lumMod val="65000"/>
                        <a:lumOff val="35000"/>
                      </a:schemeClr>
                    </a:solidFill>
                    <a:latin typeface="+mn-ea"/>
                  </a:rPr>
                  <a:t>) oder </a:t>
                </a:r>
              </a:p>
              <a:p>
                <a:r>
                  <a:rPr lang="de-DE" dirty="0">
                    <a:solidFill>
                      <a:schemeClr val="tx1">
                        <a:lumMod val="65000"/>
                        <a:lumOff val="35000"/>
                      </a:schemeClr>
                    </a:solidFill>
                    <a:latin typeface="+mn-ea"/>
                  </a:rPr>
                  <a:t>rechts-zirkular (</a:t>
                </a:r>
                <a14:m>
                  <m:oMath xmlns:m="http://schemas.openxmlformats.org/officeDocument/2006/math">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𝑟</m:t>
                        </m:r>
                      </m:sub>
                    </m:sSub>
                  </m:oMath>
                </a14:m>
                <a:r>
                  <a:rPr lang="de-DE" dirty="0">
                    <a:solidFill>
                      <a:schemeClr val="tx1">
                        <a:lumMod val="65000"/>
                        <a:lumOff val="35000"/>
                      </a:schemeClr>
                    </a:solidFill>
                    <a:latin typeface="+mn-ea"/>
                  </a:rPr>
                  <a:t>) polarisiert. </a:t>
                </a:r>
              </a:p>
            </p:txBody>
          </p:sp>
        </mc:Choice>
        <mc:Fallback xmlns="">
          <p:sp>
            <p:nvSpPr>
              <p:cNvPr id="18" name="Textfeld 17">
                <a:extLst>
                  <a:ext uri="{FF2B5EF4-FFF2-40B4-BE49-F238E27FC236}">
                    <a16:creationId xmlns:a16="http://schemas.microsoft.com/office/drawing/2014/main" id="{759DC755-3B78-1E92-945E-2713EC740A57}"/>
                  </a:ext>
                </a:extLst>
              </p:cNvPr>
              <p:cNvSpPr txBox="1">
                <a:spLocks noRot="1" noChangeAspect="1" noMove="1" noResize="1" noEditPoints="1" noAdjustHandles="1" noChangeArrowheads="1" noChangeShapeType="1" noTextEdit="1"/>
              </p:cNvSpPr>
              <p:nvPr/>
            </p:nvSpPr>
            <p:spPr>
              <a:xfrm>
                <a:off x="6816080" y="1844824"/>
                <a:ext cx="4491935" cy="923330"/>
              </a:xfrm>
              <a:prstGeom prst="rect">
                <a:avLst/>
              </a:prstGeom>
              <a:blipFill>
                <a:blip r:embed="rId6"/>
                <a:stretch>
                  <a:fillRect l="-1127" t="-2740" b="-10959"/>
                </a:stretch>
              </a:blipFill>
            </p:spPr>
            <p:txBody>
              <a:bodyPr/>
              <a:lstStyle/>
              <a:p>
                <a:r>
                  <a:rPr lang="de-DE">
                    <a:noFill/>
                  </a:rPr>
                  <a:t> </a:t>
                </a:r>
              </a:p>
            </p:txBody>
          </p:sp>
        </mc:Fallback>
      </mc:AlternateContent>
      <p:pic>
        <p:nvPicPr>
          <p:cNvPr id="20" name="Grafik 19">
            <a:extLst>
              <a:ext uri="{FF2B5EF4-FFF2-40B4-BE49-F238E27FC236}">
                <a16:creationId xmlns:a16="http://schemas.microsoft.com/office/drawing/2014/main" id="{39E25DB3-0921-906C-E88B-C211A03D8F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45303" y="1747727"/>
            <a:ext cx="4684296" cy="1803284"/>
          </a:xfrm>
          <a:prstGeom prst="rect">
            <a:avLst/>
          </a:prstGeom>
        </p:spPr>
      </p:pic>
      <p:sp>
        <p:nvSpPr>
          <p:cNvPr id="5" name="Textfeld 4">
            <a:extLst>
              <a:ext uri="{FF2B5EF4-FFF2-40B4-BE49-F238E27FC236}">
                <a16:creationId xmlns:a16="http://schemas.microsoft.com/office/drawing/2014/main" id="{516119B4-0736-75D4-6973-04D97A4827C7}"/>
              </a:ext>
            </a:extLst>
          </p:cNvPr>
          <p:cNvSpPr txBox="1"/>
          <p:nvPr/>
        </p:nvSpPr>
        <p:spPr>
          <a:xfrm>
            <a:off x="6816080" y="3208361"/>
            <a:ext cx="2390056" cy="246221"/>
          </a:xfrm>
          <a:prstGeom prst="rect">
            <a:avLst/>
          </a:prstGeom>
          <a:noFill/>
        </p:spPr>
        <p:txBody>
          <a:bodyPr wrap="square" lIns="36000" tIns="0" rIns="0" bIns="0">
            <a:spAutoFit/>
          </a:bodyPr>
          <a:lstStyle/>
          <a:p>
            <a:pPr algn="just"/>
            <a:r>
              <a:rPr lang="de-DE" sz="800" dirty="0">
                <a:effectLst/>
                <a:latin typeface="Arial" panose="020B0604020202020204" pitchFamily="34" charset="0"/>
                <a:ea typeface="Calibri" panose="020F0502020204030204" pitchFamily="34" charset="0"/>
                <a:cs typeface="Arial" panose="020B0604020202020204" pitchFamily="34" charset="0"/>
              </a:rPr>
              <a:t>Bildquellen:</a:t>
            </a:r>
          </a:p>
          <a:p>
            <a:r>
              <a:rPr lang="de-DE" sz="800" dirty="0">
                <a:latin typeface="Arial" panose="020B0604020202020204" pitchFamily="34" charset="0"/>
                <a:ea typeface="Calibri" panose="020F0502020204030204" pitchFamily="34" charset="0"/>
                <a:cs typeface="Arial" panose="020B0604020202020204" pitchFamily="34" charset="0"/>
              </a:rPr>
              <a:t>Sven Lübeck, </a:t>
            </a:r>
            <a:r>
              <a:rPr lang="de-DE" sz="8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8"/>
              </a:rPr>
              <a:t>CC BY 4.0</a:t>
            </a:r>
            <a:endParaRPr lang="de-DE"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9787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CBEB98A-ED10-0D43-BAFB-B777DEAEB12C}"/>
              </a:ext>
            </a:extLst>
          </p:cNvPr>
          <p:cNvSpPr>
            <a:spLocks noGrp="1"/>
          </p:cNvSpPr>
          <p:nvPr>
            <p:ph idx="1"/>
          </p:nvPr>
        </p:nvSpPr>
        <p:spPr/>
        <p:txBody>
          <a:bodyPr/>
          <a:lstStyle/>
          <a:p>
            <a:r>
              <a:rPr lang="de-DE" dirty="0"/>
              <a:t>Verhalten von zwei verschränkten Photonen</a:t>
            </a:r>
          </a:p>
        </p:txBody>
      </p:sp>
      <p:sp>
        <p:nvSpPr>
          <p:cNvPr id="3" name="Titel 2">
            <a:extLst>
              <a:ext uri="{FF2B5EF4-FFF2-40B4-BE49-F238E27FC236}">
                <a16:creationId xmlns:a16="http://schemas.microsoft.com/office/drawing/2014/main" id="{EBC3794A-4133-0843-8BF4-27EE93A333C9}"/>
              </a:ext>
            </a:extLst>
          </p:cNvPr>
          <p:cNvSpPr>
            <a:spLocks noGrp="1"/>
          </p:cNvSpPr>
          <p:nvPr>
            <p:ph type="title"/>
          </p:nvPr>
        </p:nvSpPr>
        <p:spPr/>
        <p:txBody>
          <a:bodyPr/>
          <a:lstStyle/>
          <a:p>
            <a:r>
              <a:rPr lang="de-DE" dirty="0"/>
              <a:t>Verschränkung im Unterricht (Tafelbild in LF und BF)</a:t>
            </a:r>
          </a:p>
        </p:txBody>
      </p:sp>
      <mc:AlternateContent xmlns:mc="http://schemas.openxmlformats.org/markup-compatibility/2006" xmlns:a14="http://schemas.microsoft.com/office/drawing/2010/main">
        <mc:Choice Requires="a14">
          <p:sp>
            <p:nvSpPr>
              <p:cNvPr id="11" name="Textfeld 10">
                <a:extLst>
                  <a:ext uri="{FF2B5EF4-FFF2-40B4-BE49-F238E27FC236}">
                    <a16:creationId xmlns:a16="http://schemas.microsoft.com/office/drawing/2014/main" id="{7C85C13C-CA6F-F809-B222-3B64FC486296}"/>
                  </a:ext>
                </a:extLst>
              </p:cNvPr>
              <p:cNvSpPr txBox="1"/>
              <p:nvPr/>
            </p:nvSpPr>
            <p:spPr>
              <a:xfrm>
                <a:off x="335360" y="4160618"/>
                <a:ext cx="698477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𝑧𝑤𝑒𝑖</m:t>
                          </m:r>
                          <m:r>
                            <a:rPr lang="de-DE" sz="1800" b="0" i="1" smtClean="0">
                              <a:solidFill>
                                <a:schemeClr val="tx1">
                                  <a:lumMod val="65000"/>
                                  <a:lumOff val="35000"/>
                                </a:schemeClr>
                              </a:solidFill>
                              <a:latin typeface="Cambria Math" panose="02040503050406030204" pitchFamily="18" charset="0"/>
                            </a:rPr>
                            <m:t> </m:t>
                          </m:r>
                          <m:r>
                            <a:rPr lang="de-DE" sz="1800" b="0" i="1" smtClean="0">
                              <a:solidFill>
                                <a:schemeClr val="tx1">
                                  <a:lumMod val="65000"/>
                                  <a:lumOff val="35000"/>
                                </a:schemeClr>
                              </a:solidFill>
                              <a:latin typeface="Cambria Math" panose="02040503050406030204" pitchFamily="18" charset="0"/>
                            </a:rPr>
                            <m:t>𝑣𝑒𝑟𝑠𝑐h𝑟</m:t>
                          </m:r>
                          <m:r>
                            <a:rPr lang="de-DE" sz="1800" b="0" i="1" smtClean="0">
                              <a:solidFill>
                                <a:schemeClr val="tx1">
                                  <a:lumMod val="65000"/>
                                  <a:lumOff val="35000"/>
                                </a:schemeClr>
                              </a:solidFill>
                              <a:latin typeface="Cambria Math" panose="02040503050406030204" pitchFamily="18" charset="0"/>
                            </a:rPr>
                            <m:t>ä</m:t>
                          </m:r>
                          <m:r>
                            <a:rPr lang="de-DE" sz="1800" b="0" i="1" smtClean="0">
                              <a:solidFill>
                                <a:schemeClr val="tx1">
                                  <a:lumMod val="65000"/>
                                  <a:lumOff val="35000"/>
                                </a:schemeClr>
                              </a:solidFill>
                              <a:latin typeface="Cambria Math" panose="02040503050406030204" pitchFamily="18" charset="0"/>
                            </a:rPr>
                            <m:t>𝑛𝑘𝑡𝑒</m:t>
                          </m:r>
                          <m:r>
                            <a:rPr lang="de-DE" sz="1800" b="0" i="1" smtClean="0">
                              <a:solidFill>
                                <a:schemeClr val="tx1">
                                  <a:lumMod val="65000"/>
                                  <a:lumOff val="35000"/>
                                </a:schemeClr>
                              </a:solidFill>
                              <a:latin typeface="Cambria Math" panose="02040503050406030204" pitchFamily="18" charset="0"/>
                            </a:rPr>
                            <m:t> </m:t>
                          </m:r>
                          <m:r>
                            <a:rPr lang="de-DE" sz="1800" b="0" i="1" smtClean="0">
                              <a:solidFill>
                                <a:schemeClr val="tx1">
                                  <a:lumMod val="65000"/>
                                  <a:lumOff val="35000"/>
                                </a:schemeClr>
                              </a:solidFill>
                              <a:latin typeface="Cambria Math" panose="02040503050406030204" pitchFamily="18" charset="0"/>
                            </a:rPr>
                            <m:t>𝑃h𝑜𝑡𝑜𝑛𝑒𝑛</m:t>
                          </m:r>
                        </m:sub>
                      </m:sSub>
                      <m:r>
                        <a:rPr lang="de-DE" sz="1800" b="0" i="1" smtClean="0">
                          <a:solidFill>
                            <a:schemeClr val="tx1">
                              <a:lumMod val="65000"/>
                              <a:lumOff val="35000"/>
                            </a:schemeClr>
                          </a:solidFill>
                          <a:latin typeface="Cambria Math" panose="02040503050406030204" pitchFamily="18" charset="0"/>
                        </a:rPr>
                        <m:t>=</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1</m:t>
                          </m:r>
                          <m:r>
                            <a:rPr lang="de-DE" sz="1800" b="0" i="1" smtClean="0">
                              <a:solidFill>
                                <a:schemeClr val="tx1">
                                  <a:lumMod val="65000"/>
                                  <a:lumOff val="35000"/>
                                </a:schemeClr>
                              </a:solidFill>
                              <a:latin typeface="Cambria Math" panose="02040503050406030204" pitchFamily="18" charset="0"/>
                            </a:rPr>
                            <m:t>𝑟</m:t>
                          </m:r>
                        </m:sub>
                      </m:sSub>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 </m:t>
                          </m:r>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2</m:t>
                          </m:r>
                          <m:r>
                            <a:rPr lang="de-DE" sz="1800" b="0" i="1" smtClean="0">
                              <a:solidFill>
                                <a:schemeClr val="tx1">
                                  <a:lumMod val="65000"/>
                                  <a:lumOff val="35000"/>
                                </a:schemeClr>
                              </a:solidFill>
                              <a:latin typeface="Cambria Math" panose="02040503050406030204" pitchFamily="18" charset="0"/>
                            </a:rPr>
                            <m:t>𝑟</m:t>
                          </m:r>
                        </m:sub>
                      </m:sSub>
                      <m:r>
                        <a:rPr lang="de-DE" sz="1800" b="0" i="1" smtClean="0">
                          <a:solidFill>
                            <a:schemeClr val="tx1">
                              <a:lumMod val="65000"/>
                              <a:lumOff val="35000"/>
                            </a:schemeClr>
                          </a:solidFill>
                          <a:latin typeface="Cambria Math" panose="02040503050406030204" pitchFamily="18" charset="0"/>
                        </a:rPr>
                        <m:t>+</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1</m:t>
                          </m:r>
                          <m:r>
                            <a:rPr lang="de-DE" sz="1800" b="0" i="1" smtClean="0">
                              <a:solidFill>
                                <a:schemeClr val="tx1">
                                  <a:lumMod val="65000"/>
                                  <a:lumOff val="35000"/>
                                </a:schemeClr>
                              </a:solidFill>
                              <a:latin typeface="Cambria Math" panose="02040503050406030204" pitchFamily="18" charset="0"/>
                            </a:rPr>
                            <m:t>𝑙</m:t>
                          </m:r>
                        </m:sub>
                      </m:sSub>
                      <m:r>
                        <a:rPr lang="de-DE" sz="1800" b="0" i="1" smtClean="0">
                          <a:solidFill>
                            <a:schemeClr val="tx1">
                              <a:lumMod val="65000"/>
                              <a:lumOff val="35000"/>
                            </a:schemeClr>
                          </a:solidFill>
                          <a:latin typeface="Cambria Math" panose="02040503050406030204" pitchFamily="18" charset="0"/>
                        </a:rPr>
                        <m:t> </m:t>
                      </m:r>
                      <m:sSub>
                        <m:sSubPr>
                          <m:ctrlPr>
                            <a:rPr lang="de-DE" sz="1800" b="0" i="1" smtClean="0">
                              <a:solidFill>
                                <a:schemeClr val="tx1">
                                  <a:lumMod val="65000"/>
                                  <a:lumOff val="35000"/>
                                </a:schemeClr>
                              </a:solidFill>
                              <a:latin typeface="Cambria Math" panose="02040503050406030204" pitchFamily="18" charset="0"/>
                            </a:rPr>
                          </m:ctrlPr>
                        </m:sSubPr>
                        <m:e>
                          <m:r>
                            <a:rPr lang="de-DE" sz="1800" b="0" i="1" smtClean="0">
                              <a:solidFill>
                                <a:schemeClr val="tx1">
                                  <a:lumMod val="65000"/>
                                  <a:lumOff val="35000"/>
                                </a:schemeClr>
                              </a:solidFill>
                              <a:latin typeface="Cambria Math" panose="02040503050406030204" pitchFamily="18" charset="0"/>
                            </a:rPr>
                            <m:t>𝜓</m:t>
                          </m:r>
                        </m:e>
                        <m:sub>
                          <m:r>
                            <a:rPr lang="de-DE" sz="1800" b="0" i="1" smtClean="0">
                              <a:solidFill>
                                <a:schemeClr val="tx1">
                                  <a:lumMod val="65000"/>
                                  <a:lumOff val="35000"/>
                                </a:schemeClr>
                              </a:solidFill>
                              <a:latin typeface="Cambria Math" panose="02040503050406030204" pitchFamily="18" charset="0"/>
                            </a:rPr>
                            <m:t>2</m:t>
                          </m:r>
                          <m:r>
                            <a:rPr lang="de-DE" sz="1800" b="0" i="1" smtClean="0">
                              <a:solidFill>
                                <a:schemeClr val="tx1">
                                  <a:lumMod val="65000"/>
                                  <a:lumOff val="35000"/>
                                </a:schemeClr>
                              </a:solidFill>
                              <a:latin typeface="Cambria Math" panose="02040503050406030204" pitchFamily="18" charset="0"/>
                            </a:rPr>
                            <m:t>𝑙</m:t>
                          </m:r>
                        </m:sub>
                      </m:sSub>
                      <m:r>
                        <a:rPr lang="de-DE" sz="1800" b="0" i="1" smtClean="0">
                          <a:solidFill>
                            <a:schemeClr val="tx1">
                              <a:lumMod val="65000"/>
                              <a:lumOff val="35000"/>
                            </a:schemeClr>
                          </a:solidFill>
                          <a:latin typeface="Cambria Math" panose="02040503050406030204" pitchFamily="18" charset="0"/>
                        </a:rPr>
                        <m:t> </m:t>
                      </m:r>
                    </m:oMath>
                  </m:oMathPara>
                </a14:m>
                <a:endParaRPr lang="de-DE" dirty="0"/>
              </a:p>
            </p:txBody>
          </p:sp>
        </mc:Choice>
        <mc:Fallback xmlns="">
          <p:sp>
            <p:nvSpPr>
              <p:cNvPr id="11" name="Textfeld 10">
                <a:extLst>
                  <a:ext uri="{FF2B5EF4-FFF2-40B4-BE49-F238E27FC236}">
                    <a16:creationId xmlns:a16="http://schemas.microsoft.com/office/drawing/2014/main" id="{7C85C13C-CA6F-F809-B222-3B64FC486296}"/>
                  </a:ext>
                </a:extLst>
              </p:cNvPr>
              <p:cNvSpPr txBox="1">
                <a:spLocks noRot="1" noChangeAspect="1" noMove="1" noResize="1" noEditPoints="1" noAdjustHandles="1" noChangeArrowheads="1" noChangeShapeType="1" noTextEdit="1"/>
              </p:cNvSpPr>
              <p:nvPr/>
            </p:nvSpPr>
            <p:spPr>
              <a:xfrm>
                <a:off x="335360" y="4160618"/>
                <a:ext cx="6984776" cy="369332"/>
              </a:xfrm>
              <a:prstGeom prst="rect">
                <a:avLst/>
              </a:prstGeom>
              <a:blipFill>
                <a:blip r:embed="rId3"/>
                <a:stretch>
                  <a:fillRect b="-1666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 name="Textfeld 11">
                <a:extLst>
                  <a:ext uri="{FF2B5EF4-FFF2-40B4-BE49-F238E27FC236}">
                    <a16:creationId xmlns:a16="http://schemas.microsoft.com/office/drawing/2014/main" id="{7299F19A-ED4F-5DEE-294E-2853F9E22A27}"/>
                  </a:ext>
                </a:extLst>
              </p:cNvPr>
              <p:cNvSpPr txBox="1"/>
              <p:nvPr/>
            </p:nvSpPr>
            <p:spPr>
              <a:xfrm>
                <a:off x="1436554" y="4759936"/>
                <a:ext cx="10645863" cy="1477328"/>
              </a:xfrm>
              <a:prstGeom prst="rect">
                <a:avLst/>
              </a:prstGeom>
              <a:noFill/>
            </p:spPr>
            <p:txBody>
              <a:bodyPr wrap="none" rtlCol="0">
                <a:spAutoFit/>
              </a:bodyPr>
              <a:lstStyle/>
              <a:p>
                <a:r>
                  <a:rPr lang="de-DE" dirty="0">
                    <a:solidFill>
                      <a:schemeClr val="tx1">
                        <a:lumMod val="65000"/>
                        <a:lumOff val="35000"/>
                      </a:schemeClr>
                    </a:solidFill>
                    <a:latin typeface="+mn-ea"/>
                  </a:rPr>
                  <a:t>z.B. ergibt Messung: Photon 1 ist rechts-zirkular polarisiert, d.h.  </a:t>
                </a:r>
                <a14:m>
                  <m:oMath xmlns:m="http://schemas.openxmlformats.org/officeDocument/2006/math">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1</m:t>
                        </m:r>
                        <m:r>
                          <a:rPr lang="de-DE" b="0" i="1" smtClean="0">
                            <a:solidFill>
                              <a:schemeClr val="tx1">
                                <a:lumMod val="65000"/>
                                <a:lumOff val="35000"/>
                              </a:schemeClr>
                            </a:solidFill>
                            <a:latin typeface="Cambria Math" panose="02040503050406030204" pitchFamily="18" charset="0"/>
                          </a:rPr>
                          <m:t>𝑙</m:t>
                        </m:r>
                      </m:sub>
                    </m:sSub>
                    <m:r>
                      <a:rPr lang="de-DE" b="0" i="1" smtClean="0">
                        <a:solidFill>
                          <a:schemeClr val="tx1">
                            <a:lumMod val="65000"/>
                            <a:lumOff val="35000"/>
                          </a:schemeClr>
                        </a:solidFill>
                        <a:latin typeface="Cambria Math" panose="02040503050406030204" pitchFamily="18" charset="0"/>
                      </a:rPr>
                      <m:t>=0</m:t>
                    </m:r>
                  </m:oMath>
                </a14:m>
                <a:endParaRPr lang="de-DE" b="0" dirty="0">
                  <a:solidFill>
                    <a:schemeClr val="tx1">
                      <a:lumMod val="65000"/>
                      <a:lumOff val="35000"/>
                    </a:schemeClr>
                  </a:solidFill>
                </a:endParaRPr>
              </a:p>
              <a:p>
                <a:endParaRPr lang="de-DE" dirty="0"/>
              </a:p>
              <a:p>
                <a14:m>
                  <m:oMath xmlns:m="http://schemas.openxmlformats.org/officeDocument/2006/math">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𝑧𝑤𝑒𝑖</m:t>
                        </m:r>
                        <m:r>
                          <a:rPr lang="de-DE" b="0" i="1" smtClean="0">
                            <a:solidFill>
                              <a:schemeClr val="tx1">
                                <a:lumMod val="65000"/>
                                <a:lumOff val="35000"/>
                              </a:schemeClr>
                            </a:solidFill>
                            <a:latin typeface="Cambria Math" panose="02040503050406030204" pitchFamily="18" charset="0"/>
                          </a:rPr>
                          <m:t> </m:t>
                        </m:r>
                        <m:r>
                          <a:rPr lang="de-DE" b="0" i="1" smtClean="0">
                            <a:solidFill>
                              <a:schemeClr val="tx1">
                                <a:lumMod val="65000"/>
                                <a:lumOff val="35000"/>
                              </a:schemeClr>
                            </a:solidFill>
                            <a:latin typeface="Cambria Math" panose="02040503050406030204" pitchFamily="18" charset="0"/>
                          </a:rPr>
                          <m:t>𝑣𝑒𝑟𝑠𝑐h𝑟</m:t>
                        </m:r>
                        <m:r>
                          <a:rPr lang="de-DE" b="0" i="1" smtClean="0">
                            <a:solidFill>
                              <a:schemeClr val="tx1">
                                <a:lumMod val="65000"/>
                                <a:lumOff val="35000"/>
                              </a:schemeClr>
                            </a:solidFill>
                            <a:latin typeface="Cambria Math" panose="02040503050406030204" pitchFamily="18" charset="0"/>
                          </a:rPr>
                          <m:t>ä</m:t>
                        </m:r>
                        <m:r>
                          <a:rPr lang="de-DE" b="0" i="1" smtClean="0">
                            <a:solidFill>
                              <a:schemeClr val="tx1">
                                <a:lumMod val="65000"/>
                                <a:lumOff val="35000"/>
                              </a:schemeClr>
                            </a:solidFill>
                            <a:latin typeface="Cambria Math" panose="02040503050406030204" pitchFamily="18" charset="0"/>
                          </a:rPr>
                          <m:t>𝑛𝑘𝑡𝑒</m:t>
                        </m:r>
                        <m:r>
                          <a:rPr lang="de-DE" b="0" i="1" smtClean="0">
                            <a:solidFill>
                              <a:schemeClr val="tx1">
                                <a:lumMod val="65000"/>
                                <a:lumOff val="35000"/>
                              </a:schemeClr>
                            </a:solidFill>
                            <a:latin typeface="Cambria Math" panose="02040503050406030204" pitchFamily="18" charset="0"/>
                          </a:rPr>
                          <m:t> </m:t>
                        </m:r>
                        <m:r>
                          <a:rPr lang="de-DE" b="0" i="1" smtClean="0">
                            <a:solidFill>
                              <a:schemeClr val="tx1">
                                <a:lumMod val="65000"/>
                                <a:lumOff val="35000"/>
                              </a:schemeClr>
                            </a:solidFill>
                            <a:latin typeface="Cambria Math" panose="02040503050406030204" pitchFamily="18" charset="0"/>
                          </a:rPr>
                          <m:t>𝑃h𝑜𝑡𝑜𝑛𝑒𝑛</m:t>
                        </m:r>
                        <m:r>
                          <a:rPr lang="de-DE" b="0" i="1" smtClean="0">
                            <a:solidFill>
                              <a:schemeClr val="tx1">
                                <a:lumMod val="65000"/>
                                <a:lumOff val="35000"/>
                              </a:schemeClr>
                            </a:solidFill>
                            <a:latin typeface="Cambria Math" panose="02040503050406030204" pitchFamily="18" charset="0"/>
                          </a:rPr>
                          <m:t>  </m:t>
                        </m:r>
                      </m:sub>
                    </m:sSub>
                  </m:oMath>
                </a14:m>
                <a:r>
                  <a:rPr lang="de-DE" dirty="0"/>
                  <a:t> </a:t>
                </a:r>
              </a:p>
              <a:p>
                <a:endParaRPr lang="de-DE" dirty="0"/>
              </a:p>
              <a:p>
                <a:r>
                  <a:rPr lang="de-DE" dirty="0">
                    <a:solidFill>
                      <a:schemeClr val="tx1">
                        <a:lumMod val="65000"/>
                        <a:lumOff val="35000"/>
                      </a:schemeClr>
                    </a:solidFill>
                    <a:latin typeface="+mn-ea"/>
                  </a:rPr>
                  <a:t>d.h. Zustand (die Polarisation) von Photon 2 ist durch die Messung an Photon 1 unmittelbar festgelegt.</a:t>
                </a:r>
              </a:p>
            </p:txBody>
          </p:sp>
        </mc:Choice>
        <mc:Fallback xmlns="">
          <p:sp>
            <p:nvSpPr>
              <p:cNvPr id="12" name="Textfeld 11">
                <a:extLst>
                  <a:ext uri="{FF2B5EF4-FFF2-40B4-BE49-F238E27FC236}">
                    <a16:creationId xmlns:a16="http://schemas.microsoft.com/office/drawing/2014/main" id="{7299F19A-ED4F-5DEE-294E-2853F9E22A27}"/>
                  </a:ext>
                </a:extLst>
              </p:cNvPr>
              <p:cNvSpPr txBox="1">
                <a:spLocks noRot="1" noChangeAspect="1" noMove="1" noResize="1" noEditPoints="1" noAdjustHandles="1" noChangeArrowheads="1" noChangeShapeType="1" noTextEdit="1"/>
              </p:cNvSpPr>
              <p:nvPr/>
            </p:nvSpPr>
            <p:spPr>
              <a:xfrm>
                <a:off x="1436554" y="4759936"/>
                <a:ext cx="10645863" cy="1477328"/>
              </a:xfrm>
              <a:prstGeom prst="rect">
                <a:avLst/>
              </a:prstGeom>
              <a:blipFill>
                <a:blip r:embed="rId4"/>
                <a:stretch>
                  <a:fillRect l="-596" t="-2542" b="-5085"/>
                </a:stretch>
              </a:blipFill>
            </p:spPr>
            <p:txBody>
              <a:bodyPr/>
              <a:lstStyle/>
              <a:p>
                <a:r>
                  <a:rPr lang="de-DE">
                    <a:noFill/>
                  </a:rPr>
                  <a:t> </a:t>
                </a:r>
              </a:p>
            </p:txBody>
          </p:sp>
        </mc:Fallback>
      </mc:AlternateContent>
      <p:cxnSp>
        <p:nvCxnSpPr>
          <p:cNvPr id="14" name="Gerade Verbindung mit Pfeil 13">
            <a:extLst>
              <a:ext uri="{FF2B5EF4-FFF2-40B4-BE49-F238E27FC236}">
                <a16:creationId xmlns:a16="http://schemas.microsoft.com/office/drawing/2014/main" id="{B414834B-AAD2-49B0-CD4F-BE8A98A8D9F2}"/>
              </a:ext>
            </a:extLst>
          </p:cNvPr>
          <p:cNvCxnSpPr>
            <a:cxnSpLocks/>
          </p:cNvCxnSpPr>
          <p:nvPr/>
        </p:nvCxnSpPr>
        <p:spPr>
          <a:xfrm>
            <a:off x="4295800" y="5589240"/>
            <a:ext cx="10801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D07BB2E0-E90B-E3A8-0034-001AA7AFA4B9}"/>
              </a:ext>
            </a:extLst>
          </p:cNvPr>
          <p:cNvSpPr txBox="1"/>
          <p:nvPr/>
        </p:nvSpPr>
        <p:spPr>
          <a:xfrm>
            <a:off x="4390064" y="5281463"/>
            <a:ext cx="910827" cy="307777"/>
          </a:xfrm>
          <a:prstGeom prst="rect">
            <a:avLst/>
          </a:prstGeom>
          <a:noFill/>
        </p:spPr>
        <p:txBody>
          <a:bodyPr wrap="none" rtlCol="0">
            <a:spAutoFit/>
          </a:bodyPr>
          <a:lstStyle/>
          <a:p>
            <a:r>
              <a:rPr lang="de-DE" sz="1400" dirty="0">
                <a:solidFill>
                  <a:schemeClr val="tx1">
                    <a:lumMod val="65000"/>
                    <a:lumOff val="35000"/>
                  </a:schemeClr>
                </a:solidFill>
                <a:latin typeface="+mn-ea"/>
              </a:rPr>
              <a:t>Messung</a:t>
            </a:r>
          </a:p>
        </p:txBody>
      </p:sp>
      <mc:AlternateContent xmlns:mc="http://schemas.openxmlformats.org/markup-compatibility/2006" xmlns:a14="http://schemas.microsoft.com/office/drawing/2010/main">
        <mc:Choice Requires="a14">
          <p:sp>
            <p:nvSpPr>
              <p:cNvPr id="17" name="Textfeld 16">
                <a:extLst>
                  <a:ext uri="{FF2B5EF4-FFF2-40B4-BE49-F238E27FC236}">
                    <a16:creationId xmlns:a16="http://schemas.microsoft.com/office/drawing/2014/main" id="{A5092778-0599-4E00-B9BA-477E6E911860}"/>
                  </a:ext>
                </a:extLst>
              </p:cNvPr>
              <p:cNvSpPr txBox="1"/>
              <p:nvPr/>
            </p:nvSpPr>
            <p:spPr>
              <a:xfrm>
                <a:off x="5692783" y="5313934"/>
                <a:ext cx="106670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1</m:t>
                          </m:r>
                          <m:r>
                            <a:rPr lang="de-DE" b="0" i="1" smtClean="0">
                              <a:solidFill>
                                <a:schemeClr val="tx1">
                                  <a:lumMod val="65000"/>
                                  <a:lumOff val="35000"/>
                                </a:schemeClr>
                              </a:solidFill>
                              <a:latin typeface="Cambria Math" panose="02040503050406030204" pitchFamily="18" charset="0"/>
                            </a:rPr>
                            <m:t>𝑟</m:t>
                          </m:r>
                        </m:sub>
                      </m:sSub>
                      <m:r>
                        <a:rPr lang="de-DE" b="0" i="1" smtClean="0">
                          <a:solidFill>
                            <a:schemeClr val="tx1">
                              <a:lumMod val="65000"/>
                              <a:lumOff val="35000"/>
                            </a:schemeClr>
                          </a:solidFill>
                          <a:latin typeface="Cambria Math" panose="02040503050406030204" pitchFamily="18" charset="0"/>
                        </a:rPr>
                        <m:t>  </m:t>
                      </m:r>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𝜓</m:t>
                          </m:r>
                        </m:e>
                        <m:sub>
                          <m:r>
                            <a:rPr lang="de-DE" b="0" i="1" smtClean="0">
                              <a:solidFill>
                                <a:schemeClr val="tx1">
                                  <a:lumMod val="65000"/>
                                  <a:lumOff val="35000"/>
                                </a:schemeClr>
                              </a:solidFill>
                              <a:latin typeface="Cambria Math" panose="02040503050406030204" pitchFamily="18" charset="0"/>
                            </a:rPr>
                            <m:t>2</m:t>
                          </m:r>
                          <m:r>
                            <a:rPr lang="de-DE" b="0" i="1" smtClean="0">
                              <a:solidFill>
                                <a:schemeClr val="tx1">
                                  <a:lumMod val="65000"/>
                                  <a:lumOff val="35000"/>
                                </a:schemeClr>
                              </a:solidFill>
                              <a:latin typeface="Cambria Math" panose="02040503050406030204" pitchFamily="18" charset="0"/>
                            </a:rPr>
                            <m:t>𝑟</m:t>
                          </m:r>
                        </m:sub>
                      </m:sSub>
                    </m:oMath>
                  </m:oMathPara>
                </a14:m>
                <a:endParaRPr lang="de-DE" dirty="0"/>
              </a:p>
            </p:txBody>
          </p:sp>
        </mc:Choice>
        <mc:Fallback xmlns="">
          <p:sp>
            <p:nvSpPr>
              <p:cNvPr id="17" name="Textfeld 16">
                <a:extLst>
                  <a:ext uri="{FF2B5EF4-FFF2-40B4-BE49-F238E27FC236}">
                    <a16:creationId xmlns:a16="http://schemas.microsoft.com/office/drawing/2014/main" id="{A5092778-0599-4E00-B9BA-477E6E911860}"/>
                  </a:ext>
                </a:extLst>
              </p:cNvPr>
              <p:cNvSpPr txBox="1">
                <a:spLocks noRot="1" noChangeAspect="1" noMove="1" noResize="1" noEditPoints="1" noAdjustHandles="1" noChangeArrowheads="1" noChangeShapeType="1" noTextEdit="1"/>
              </p:cNvSpPr>
              <p:nvPr/>
            </p:nvSpPr>
            <p:spPr>
              <a:xfrm>
                <a:off x="5692783" y="5313934"/>
                <a:ext cx="1066702" cy="369332"/>
              </a:xfrm>
              <a:prstGeom prst="rect">
                <a:avLst/>
              </a:prstGeom>
              <a:blipFill>
                <a:blip r:embed="rId5"/>
                <a:stretch>
                  <a:fillRect b="-1666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8" name="Textfeld 17">
                <a:extLst>
                  <a:ext uri="{FF2B5EF4-FFF2-40B4-BE49-F238E27FC236}">
                    <a16:creationId xmlns:a16="http://schemas.microsoft.com/office/drawing/2014/main" id="{759DC755-3B78-1E92-945E-2713EC740A57}"/>
                  </a:ext>
                </a:extLst>
              </p:cNvPr>
              <p:cNvSpPr txBox="1"/>
              <p:nvPr/>
            </p:nvSpPr>
            <p:spPr>
              <a:xfrm>
                <a:off x="7799961" y="1784443"/>
                <a:ext cx="4032448" cy="2644635"/>
              </a:xfrm>
              <a:prstGeom prst="rect">
                <a:avLst/>
              </a:prstGeom>
              <a:noFill/>
            </p:spPr>
            <p:txBody>
              <a:bodyPr wrap="square" rtlCol="0">
                <a:spAutoFit/>
              </a:bodyPr>
              <a:lstStyle/>
              <a:p>
                <a:r>
                  <a:rPr lang="de-DE" dirty="0">
                    <a:solidFill>
                      <a:schemeClr val="tx1">
                        <a:lumMod val="65000"/>
                        <a:lumOff val="35000"/>
                      </a:schemeClr>
                    </a:solidFill>
                    <a:latin typeface="+mn-ea"/>
                  </a:rPr>
                  <a:t>Zwei Photonen werden durch kaskadenartige Emission erzeugt.</a:t>
                </a:r>
              </a:p>
              <a:p>
                <a:endParaRPr lang="de-DE" dirty="0">
                  <a:solidFill>
                    <a:schemeClr val="tx1">
                      <a:lumMod val="65000"/>
                      <a:lumOff val="35000"/>
                    </a:schemeClr>
                  </a:solidFill>
                  <a:latin typeface="+mn-ea"/>
                </a:endParaRPr>
              </a:p>
              <a:p>
                <a:r>
                  <a:rPr lang="de-DE" dirty="0">
                    <a:solidFill>
                      <a:schemeClr val="tx1">
                        <a:lumMod val="65000"/>
                        <a:lumOff val="35000"/>
                      </a:schemeClr>
                    </a:solidFill>
                    <a:latin typeface="+mn-ea"/>
                  </a:rPr>
                  <a:t>EES: </a:t>
                </a:r>
                <a14:m>
                  <m:oMath xmlns:m="http://schemas.openxmlformats.org/officeDocument/2006/math">
                    <m:r>
                      <a:rPr lang="de-DE" b="0" i="0" smtClean="0">
                        <a:solidFill>
                          <a:schemeClr val="tx1">
                            <a:lumMod val="65000"/>
                            <a:lumOff val="35000"/>
                          </a:schemeClr>
                        </a:solidFill>
                        <a:latin typeface="Cambria Math" panose="02040503050406030204" pitchFamily="18" charset="0"/>
                      </a:rPr>
                      <m:t>    </m:t>
                    </m:r>
                    <m:r>
                      <m:rPr>
                        <m:sty m:val="p"/>
                      </m:rPr>
                      <a:rPr lang="de-DE" b="0" i="0" smtClean="0">
                        <a:solidFill>
                          <a:schemeClr val="tx1">
                            <a:lumMod val="65000"/>
                            <a:lumOff val="35000"/>
                          </a:schemeClr>
                        </a:solidFill>
                        <a:latin typeface="Cambria Math" panose="02040503050406030204" pitchFamily="18" charset="0"/>
                      </a:rPr>
                      <m:t>Δ</m:t>
                    </m:r>
                    <m:r>
                      <a:rPr lang="de-DE" b="0" i="1" smtClean="0">
                        <a:solidFill>
                          <a:schemeClr val="tx1">
                            <a:lumMod val="65000"/>
                            <a:lumOff val="35000"/>
                          </a:schemeClr>
                        </a:solidFill>
                        <a:latin typeface="Cambria Math" panose="02040503050406030204" pitchFamily="18" charset="0"/>
                      </a:rPr>
                      <m:t>𝐸</m:t>
                    </m:r>
                    <m:r>
                      <a:rPr lang="de-DE" b="0" i="1" smtClean="0">
                        <a:solidFill>
                          <a:schemeClr val="tx1">
                            <a:lumMod val="65000"/>
                            <a:lumOff val="35000"/>
                          </a:schemeClr>
                        </a:solidFill>
                        <a:latin typeface="Cambria Math" panose="02040503050406030204" pitchFamily="18" charset="0"/>
                      </a:rPr>
                      <m:t>=</m:t>
                    </m:r>
                    <m:r>
                      <a:rPr lang="de-DE" b="0" i="1" smtClean="0">
                        <a:solidFill>
                          <a:schemeClr val="tx1">
                            <a:lumMod val="65000"/>
                            <a:lumOff val="35000"/>
                          </a:schemeClr>
                        </a:solidFill>
                        <a:latin typeface="Cambria Math" panose="02040503050406030204" pitchFamily="18" charset="0"/>
                      </a:rPr>
                      <m:t>h</m:t>
                    </m:r>
                    <m:r>
                      <a:rPr lang="de-DE" b="0" i="1" smtClean="0">
                        <a:solidFill>
                          <a:schemeClr val="tx1">
                            <a:lumMod val="65000"/>
                            <a:lumOff val="35000"/>
                          </a:schemeClr>
                        </a:solidFill>
                        <a:latin typeface="Cambria Math" panose="02040503050406030204" pitchFamily="18" charset="0"/>
                      </a:rPr>
                      <m:t> </m:t>
                    </m:r>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𝑓</m:t>
                        </m:r>
                      </m:e>
                      <m:sub>
                        <m:r>
                          <a:rPr lang="de-DE" b="0" i="1" smtClean="0">
                            <a:solidFill>
                              <a:schemeClr val="tx1">
                                <a:lumMod val="65000"/>
                                <a:lumOff val="35000"/>
                              </a:schemeClr>
                            </a:solidFill>
                            <a:latin typeface="Cambria Math" panose="02040503050406030204" pitchFamily="18" charset="0"/>
                          </a:rPr>
                          <m:t>1</m:t>
                        </m:r>
                      </m:sub>
                    </m:sSub>
                    <m:r>
                      <a:rPr lang="de-DE" b="0" i="1" smtClean="0">
                        <a:solidFill>
                          <a:schemeClr val="tx1">
                            <a:lumMod val="65000"/>
                            <a:lumOff val="35000"/>
                          </a:schemeClr>
                        </a:solidFill>
                        <a:latin typeface="Cambria Math" panose="02040503050406030204" pitchFamily="18" charset="0"/>
                      </a:rPr>
                      <m:t>+</m:t>
                    </m:r>
                    <m:r>
                      <a:rPr lang="de-DE" b="0" i="1" smtClean="0">
                        <a:solidFill>
                          <a:schemeClr val="tx1">
                            <a:lumMod val="65000"/>
                            <a:lumOff val="35000"/>
                          </a:schemeClr>
                        </a:solidFill>
                        <a:latin typeface="Cambria Math" panose="02040503050406030204" pitchFamily="18" charset="0"/>
                      </a:rPr>
                      <m:t>h</m:t>
                    </m:r>
                    <m:r>
                      <a:rPr lang="de-DE" b="0" i="1" smtClean="0">
                        <a:solidFill>
                          <a:schemeClr val="tx1">
                            <a:lumMod val="65000"/>
                            <a:lumOff val="35000"/>
                          </a:schemeClr>
                        </a:solidFill>
                        <a:latin typeface="Cambria Math" panose="02040503050406030204" pitchFamily="18" charset="0"/>
                      </a:rPr>
                      <m:t> </m:t>
                    </m:r>
                    <m:sSub>
                      <m:sSubPr>
                        <m:ctrlPr>
                          <a:rPr lang="de-DE" b="0" i="1" smtClean="0">
                            <a:solidFill>
                              <a:schemeClr val="tx1">
                                <a:lumMod val="65000"/>
                                <a:lumOff val="35000"/>
                              </a:schemeClr>
                            </a:solidFill>
                            <a:latin typeface="Cambria Math" panose="02040503050406030204" pitchFamily="18" charset="0"/>
                          </a:rPr>
                        </m:ctrlPr>
                      </m:sSubPr>
                      <m:e>
                        <m:r>
                          <a:rPr lang="de-DE" b="0" i="1" smtClean="0">
                            <a:solidFill>
                              <a:schemeClr val="tx1">
                                <a:lumMod val="65000"/>
                                <a:lumOff val="35000"/>
                              </a:schemeClr>
                            </a:solidFill>
                            <a:latin typeface="Cambria Math" panose="02040503050406030204" pitchFamily="18" charset="0"/>
                          </a:rPr>
                          <m:t>𝑓</m:t>
                        </m:r>
                      </m:e>
                      <m:sub>
                        <m:r>
                          <a:rPr lang="de-DE" b="0" i="1" smtClean="0">
                            <a:solidFill>
                              <a:schemeClr val="tx1">
                                <a:lumMod val="65000"/>
                                <a:lumOff val="35000"/>
                              </a:schemeClr>
                            </a:solidFill>
                            <a:latin typeface="Cambria Math" panose="02040503050406030204" pitchFamily="18" charset="0"/>
                          </a:rPr>
                          <m:t>2</m:t>
                        </m:r>
                      </m:sub>
                    </m:sSub>
                  </m:oMath>
                </a14:m>
                <a:endParaRPr lang="de-DE" b="0" dirty="0">
                  <a:solidFill>
                    <a:schemeClr val="tx1">
                      <a:lumMod val="65000"/>
                      <a:lumOff val="35000"/>
                    </a:schemeClr>
                  </a:solidFill>
                  <a:latin typeface="+mn-ea"/>
                </a:endParaRPr>
              </a:p>
              <a:p>
                <a:r>
                  <a:rPr lang="de-DE" dirty="0">
                    <a:solidFill>
                      <a:schemeClr val="tx1">
                        <a:lumMod val="65000"/>
                        <a:lumOff val="35000"/>
                      </a:schemeClr>
                    </a:solidFill>
                    <a:latin typeface="+mn-ea"/>
                  </a:rPr>
                  <a:t>IES:      </a:t>
                </a:r>
                <a14:m>
                  <m:oMath xmlns:m="http://schemas.openxmlformats.org/officeDocument/2006/math">
                    <m:acc>
                      <m:accPr>
                        <m:chr m:val="⃗"/>
                        <m:ctrlPr>
                          <a:rPr lang="de-DE" i="1" dirty="0">
                            <a:solidFill>
                              <a:schemeClr val="tx1">
                                <a:lumMod val="65000"/>
                                <a:lumOff val="35000"/>
                              </a:schemeClr>
                            </a:solidFill>
                            <a:latin typeface="Cambria Math" panose="02040503050406030204" pitchFamily="18" charset="0"/>
                          </a:rPr>
                        </m:ctrlPr>
                      </m:accPr>
                      <m:e>
                        <m:r>
                          <a:rPr lang="de-DE" b="0" i="1" dirty="0" smtClean="0">
                            <a:solidFill>
                              <a:schemeClr val="tx1">
                                <a:lumMod val="65000"/>
                                <a:lumOff val="35000"/>
                              </a:schemeClr>
                            </a:solidFill>
                            <a:latin typeface="Cambria Math" panose="02040503050406030204" pitchFamily="18" charset="0"/>
                          </a:rPr>
                          <m:t>0</m:t>
                        </m:r>
                      </m:e>
                    </m:acc>
                    <m:r>
                      <a:rPr lang="de-DE" b="0" i="1" dirty="0" smtClean="0">
                        <a:solidFill>
                          <a:schemeClr val="tx1">
                            <a:lumMod val="65000"/>
                            <a:lumOff val="35000"/>
                          </a:schemeClr>
                        </a:solidFill>
                        <a:latin typeface="Cambria Math" panose="02040503050406030204" pitchFamily="18" charset="0"/>
                      </a:rPr>
                      <m:t>=</m:t>
                    </m:r>
                    <m:sSub>
                      <m:sSubPr>
                        <m:ctrlPr>
                          <a:rPr lang="de-DE" b="0" i="1" dirty="0" smtClean="0">
                            <a:solidFill>
                              <a:schemeClr val="tx1">
                                <a:lumMod val="65000"/>
                                <a:lumOff val="35000"/>
                              </a:schemeClr>
                            </a:solidFill>
                            <a:latin typeface="Cambria Math" panose="02040503050406030204" pitchFamily="18" charset="0"/>
                          </a:rPr>
                        </m:ctrlPr>
                      </m:sSubPr>
                      <m:e>
                        <m:acc>
                          <m:accPr>
                            <m:chr m:val="⃗"/>
                            <m:ctrlPr>
                              <a:rPr lang="de-DE" b="0" i="1" smtClean="0">
                                <a:solidFill>
                                  <a:schemeClr val="tx1">
                                    <a:lumMod val="65000"/>
                                    <a:lumOff val="35000"/>
                                  </a:schemeClr>
                                </a:solidFill>
                                <a:latin typeface="Cambria Math" panose="02040503050406030204" pitchFamily="18" charset="0"/>
                              </a:rPr>
                            </m:ctrlPr>
                          </m:accPr>
                          <m:e>
                            <m:r>
                              <a:rPr lang="de-DE" b="0" i="1" smtClean="0">
                                <a:solidFill>
                                  <a:schemeClr val="tx1">
                                    <a:lumMod val="65000"/>
                                    <a:lumOff val="35000"/>
                                  </a:schemeClr>
                                </a:solidFill>
                                <a:latin typeface="Cambria Math" panose="02040503050406030204" pitchFamily="18" charset="0"/>
                              </a:rPr>
                              <m:t>𝑝</m:t>
                            </m:r>
                          </m:e>
                        </m:acc>
                      </m:e>
                      <m:sub>
                        <m:r>
                          <a:rPr lang="de-DE" b="0" i="1" dirty="0" smtClean="0">
                            <a:solidFill>
                              <a:schemeClr val="tx1">
                                <a:lumMod val="65000"/>
                                <a:lumOff val="35000"/>
                              </a:schemeClr>
                            </a:solidFill>
                            <a:latin typeface="Cambria Math" panose="02040503050406030204" pitchFamily="18" charset="0"/>
                          </a:rPr>
                          <m:t>1</m:t>
                        </m:r>
                      </m:sub>
                    </m:sSub>
                    <m:r>
                      <a:rPr lang="de-DE" b="0" i="1" dirty="0" smtClean="0">
                        <a:solidFill>
                          <a:schemeClr val="tx1">
                            <a:lumMod val="65000"/>
                            <a:lumOff val="35000"/>
                          </a:schemeClr>
                        </a:solidFill>
                        <a:latin typeface="Cambria Math" panose="02040503050406030204" pitchFamily="18" charset="0"/>
                      </a:rPr>
                      <m:t>+ </m:t>
                    </m:r>
                    <m:sSub>
                      <m:sSubPr>
                        <m:ctrlPr>
                          <a:rPr lang="de-DE" b="0" i="1" dirty="0" smtClean="0">
                            <a:solidFill>
                              <a:schemeClr val="tx1">
                                <a:lumMod val="65000"/>
                                <a:lumOff val="35000"/>
                              </a:schemeClr>
                            </a:solidFill>
                            <a:latin typeface="Cambria Math" panose="02040503050406030204" pitchFamily="18" charset="0"/>
                          </a:rPr>
                        </m:ctrlPr>
                      </m:sSubPr>
                      <m:e>
                        <m:acc>
                          <m:accPr>
                            <m:chr m:val="⃗"/>
                            <m:ctrlPr>
                              <a:rPr lang="de-DE" b="0" i="1" dirty="0" smtClean="0">
                                <a:solidFill>
                                  <a:schemeClr val="tx1">
                                    <a:lumMod val="65000"/>
                                    <a:lumOff val="35000"/>
                                  </a:schemeClr>
                                </a:solidFill>
                                <a:latin typeface="Cambria Math" panose="02040503050406030204" pitchFamily="18" charset="0"/>
                              </a:rPr>
                            </m:ctrlPr>
                          </m:accPr>
                          <m:e>
                            <m:r>
                              <a:rPr lang="de-DE" b="0" i="1" dirty="0" smtClean="0">
                                <a:solidFill>
                                  <a:schemeClr val="tx1">
                                    <a:lumMod val="65000"/>
                                    <a:lumOff val="35000"/>
                                  </a:schemeClr>
                                </a:solidFill>
                                <a:latin typeface="Cambria Math" panose="02040503050406030204" pitchFamily="18" charset="0"/>
                              </a:rPr>
                              <m:t>𝑝</m:t>
                            </m:r>
                          </m:e>
                        </m:acc>
                      </m:e>
                      <m:sub>
                        <m:r>
                          <a:rPr lang="de-DE" b="0" i="1" dirty="0" smtClean="0">
                            <a:solidFill>
                              <a:schemeClr val="tx1">
                                <a:lumMod val="65000"/>
                                <a:lumOff val="35000"/>
                              </a:schemeClr>
                            </a:solidFill>
                            <a:latin typeface="Cambria Math" panose="02040503050406030204" pitchFamily="18" charset="0"/>
                          </a:rPr>
                          <m:t>2</m:t>
                        </m:r>
                      </m:sub>
                    </m:sSub>
                    <m:r>
                      <a:rPr lang="de-DE" b="0" i="1" dirty="0" smtClean="0">
                        <a:solidFill>
                          <a:schemeClr val="tx1">
                            <a:lumMod val="65000"/>
                            <a:lumOff val="35000"/>
                          </a:schemeClr>
                        </a:solidFill>
                        <a:latin typeface="Cambria Math" panose="02040503050406030204" pitchFamily="18" charset="0"/>
                      </a:rPr>
                      <m:t>+</m:t>
                    </m:r>
                    <m:acc>
                      <m:accPr>
                        <m:chr m:val="⃗"/>
                        <m:ctrlPr>
                          <a:rPr lang="de-DE" i="1" dirty="0">
                            <a:solidFill>
                              <a:schemeClr val="tx1">
                                <a:lumMod val="65000"/>
                                <a:lumOff val="35000"/>
                              </a:schemeClr>
                            </a:solidFill>
                            <a:latin typeface="Cambria Math" panose="02040503050406030204" pitchFamily="18" charset="0"/>
                          </a:rPr>
                        </m:ctrlPr>
                      </m:accPr>
                      <m:e>
                        <m:r>
                          <a:rPr lang="de-DE" i="1" dirty="0">
                            <a:solidFill>
                              <a:schemeClr val="tx1">
                                <a:lumMod val="65000"/>
                                <a:lumOff val="35000"/>
                              </a:schemeClr>
                            </a:solidFill>
                            <a:latin typeface="Cambria Math" panose="02040503050406030204" pitchFamily="18" charset="0"/>
                          </a:rPr>
                          <m:t>𝑝</m:t>
                        </m:r>
                      </m:e>
                    </m:acc>
                    <m:r>
                      <m:rPr>
                        <m:sty m:val="p"/>
                      </m:rPr>
                      <a:rPr lang="de-DE" b="0" i="0" baseline="-25000" dirty="0" smtClean="0">
                        <a:solidFill>
                          <a:schemeClr val="tx1">
                            <a:lumMod val="65000"/>
                            <a:lumOff val="35000"/>
                          </a:schemeClr>
                        </a:solidFill>
                        <a:latin typeface="Cambria Math" panose="02040503050406030204" pitchFamily="18" charset="0"/>
                      </a:rPr>
                      <m:t>Atom</m:t>
                    </m:r>
                  </m:oMath>
                </a14:m>
                <a:endParaRPr lang="de-DE" baseline="-25000" dirty="0">
                  <a:solidFill>
                    <a:schemeClr val="tx1">
                      <a:lumMod val="65000"/>
                      <a:lumOff val="35000"/>
                    </a:schemeClr>
                  </a:solidFill>
                  <a:latin typeface="+mn-ea"/>
                </a:endParaRPr>
              </a:p>
              <a:p>
                <a:r>
                  <a:rPr lang="de-DE" dirty="0">
                    <a:solidFill>
                      <a:schemeClr val="tx1">
                        <a:lumMod val="65000"/>
                        <a:lumOff val="35000"/>
                      </a:schemeClr>
                    </a:solidFill>
                    <a:latin typeface="+mn-ea"/>
                  </a:rPr>
                  <a:t>	und damit </a:t>
                </a:r>
                <a14:m>
                  <m:oMath xmlns:m="http://schemas.openxmlformats.org/officeDocument/2006/math">
                    <m:sSub>
                      <m:sSubPr>
                        <m:ctrlPr>
                          <a:rPr lang="de-DE" b="0" i="1" dirty="0" smtClean="0">
                            <a:solidFill>
                              <a:schemeClr val="tx1">
                                <a:lumMod val="65000"/>
                                <a:lumOff val="35000"/>
                              </a:schemeClr>
                            </a:solidFill>
                            <a:latin typeface="Cambria Math" panose="02040503050406030204" pitchFamily="18" charset="0"/>
                          </a:rPr>
                        </m:ctrlPr>
                      </m:sSubPr>
                      <m:e>
                        <m:acc>
                          <m:accPr>
                            <m:chr m:val="⃗"/>
                            <m:ctrlPr>
                              <a:rPr lang="de-DE" b="0" i="1" smtClean="0">
                                <a:solidFill>
                                  <a:schemeClr val="tx1">
                                    <a:lumMod val="65000"/>
                                    <a:lumOff val="35000"/>
                                  </a:schemeClr>
                                </a:solidFill>
                                <a:latin typeface="Cambria Math" panose="02040503050406030204" pitchFamily="18" charset="0"/>
                              </a:rPr>
                            </m:ctrlPr>
                          </m:accPr>
                          <m:e>
                            <m:r>
                              <a:rPr lang="de-DE" b="0" i="1" smtClean="0">
                                <a:solidFill>
                                  <a:schemeClr val="tx1">
                                    <a:lumMod val="65000"/>
                                    <a:lumOff val="35000"/>
                                  </a:schemeClr>
                                </a:solidFill>
                                <a:latin typeface="Cambria Math" panose="02040503050406030204" pitchFamily="18" charset="0"/>
                              </a:rPr>
                              <m:t>𝑝</m:t>
                            </m:r>
                          </m:e>
                        </m:acc>
                      </m:e>
                      <m:sub>
                        <m:r>
                          <a:rPr lang="de-DE" b="0" i="1" dirty="0" smtClean="0">
                            <a:solidFill>
                              <a:schemeClr val="tx1">
                                <a:lumMod val="65000"/>
                                <a:lumOff val="35000"/>
                              </a:schemeClr>
                            </a:solidFill>
                            <a:latin typeface="Cambria Math" panose="02040503050406030204" pitchFamily="18" charset="0"/>
                          </a:rPr>
                          <m:t>1</m:t>
                        </m:r>
                      </m:sub>
                    </m:sSub>
                    <m:r>
                      <a:rPr lang="de-DE" b="0" i="1" dirty="0" smtClean="0">
                        <a:solidFill>
                          <a:schemeClr val="tx1">
                            <a:lumMod val="65000"/>
                            <a:lumOff val="35000"/>
                          </a:schemeClr>
                        </a:solidFill>
                        <a:latin typeface="Cambria Math" panose="02040503050406030204" pitchFamily="18" charset="0"/>
                      </a:rPr>
                      <m:t>≠ </m:t>
                    </m:r>
                    <m:sSub>
                      <m:sSubPr>
                        <m:ctrlPr>
                          <a:rPr lang="de-DE" b="0" i="1" dirty="0" smtClean="0">
                            <a:solidFill>
                              <a:schemeClr val="tx1">
                                <a:lumMod val="65000"/>
                                <a:lumOff val="35000"/>
                              </a:schemeClr>
                            </a:solidFill>
                            <a:latin typeface="Cambria Math" panose="02040503050406030204" pitchFamily="18" charset="0"/>
                          </a:rPr>
                        </m:ctrlPr>
                      </m:sSubPr>
                      <m:e>
                        <m:acc>
                          <m:accPr>
                            <m:chr m:val="⃗"/>
                            <m:ctrlPr>
                              <a:rPr lang="de-DE" b="0" i="1" dirty="0" smtClean="0">
                                <a:solidFill>
                                  <a:schemeClr val="tx1">
                                    <a:lumMod val="65000"/>
                                    <a:lumOff val="35000"/>
                                  </a:schemeClr>
                                </a:solidFill>
                                <a:latin typeface="Cambria Math" panose="02040503050406030204" pitchFamily="18" charset="0"/>
                              </a:rPr>
                            </m:ctrlPr>
                          </m:accPr>
                          <m:e>
                            <m:r>
                              <a:rPr lang="de-DE" b="0" i="1" dirty="0" smtClean="0">
                                <a:solidFill>
                                  <a:schemeClr val="tx1">
                                    <a:lumMod val="65000"/>
                                    <a:lumOff val="35000"/>
                                  </a:schemeClr>
                                </a:solidFill>
                                <a:latin typeface="Cambria Math" panose="02040503050406030204" pitchFamily="18" charset="0"/>
                              </a:rPr>
                              <m:t>𝑝</m:t>
                            </m:r>
                          </m:e>
                        </m:acc>
                      </m:e>
                      <m:sub>
                        <m:r>
                          <a:rPr lang="de-DE" b="0" i="1" dirty="0" smtClean="0">
                            <a:solidFill>
                              <a:schemeClr val="tx1">
                                <a:lumMod val="65000"/>
                                <a:lumOff val="35000"/>
                              </a:schemeClr>
                            </a:solidFill>
                            <a:latin typeface="Cambria Math" panose="02040503050406030204" pitchFamily="18" charset="0"/>
                          </a:rPr>
                          <m:t>2</m:t>
                        </m:r>
                      </m:sub>
                    </m:sSub>
                  </m:oMath>
                </a14:m>
                <a:endParaRPr lang="de-DE" dirty="0">
                  <a:solidFill>
                    <a:schemeClr val="tx1">
                      <a:lumMod val="65000"/>
                      <a:lumOff val="35000"/>
                    </a:schemeClr>
                  </a:solidFill>
                  <a:latin typeface="+mn-ea"/>
                </a:endParaRPr>
              </a:p>
              <a:p>
                <a:r>
                  <a:rPr lang="de-DE" dirty="0">
                    <a:solidFill>
                      <a:schemeClr val="tx1">
                        <a:lumMod val="65000"/>
                        <a:lumOff val="35000"/>
                      </a:schemeClr>
                    </a:solidFill>
                    <a:latin typeface="+mn-ea"/>
                  </a:rPr>
                  <a:t>DES:    beide Photonen sind 	entweder rechts- oder links-	zirkular polarisiert</a:t>
                </a:r>
              </a:p>
            </p:txBody>
          </p:sp>
        </mc:Choice>
        <mc:Fallback xmlns="">
          <p:sp>
            <p:nvSpPr>
              <p:cNvPr id="18" name="Textfeld 17">
                <a:extLst>
                  <a:ext uri="{FF2B5EF4-FFF2-40B4-BE49-F238E27FC236}">
                    <a16:creationId xmlns:a16="http://schemas.microsoft.com/office/drawing/2014/main" id="{759DC755-3B78-1E92-945E-2713EC740A57}"/>
                  </a:ext>
                </a:extLst>
              </p:cNvPr>
              <p:cNvSpPr txBox="1">
                <a:spLocks noRot="1" noChangeAspect="1" noMove="1" noResize="1" noEditPoints="1" noAdjustHandles="1" noChangeArrowheads="1" noChangeShapeType="1" noTextEdit="1"/>
              </p:cNvSpPr>
              <p:nvPr/>
            </p:nvSpPr>
            <p:spPr>
              <a:xfrm>
                <a:off x="7799961" y="1784443"/>
                <a:ext cx="4032448" cy="2644635"/>
              </a:xfrm>
              <a:prstGeom prst="rect">
                <a:avLst/>
              </a:prstGeom>
              <a:blipFill>
                <a:blip r:embed="rId6"/>
                <a:stretch>
                  <a:fillRect l="-1258" t="-957" b="-1914"/>
                </a:stretch>
              </a:blipFill>
            </p:spPr>
            <p:txBody>
              <a:bodyPr/>
              <a:lstStyle/>
              <a:p>
                <a:r>
                  <a:rPr lang="de-DE">
                    <a:noFill/>
                  </a:rPr>
                  <a:t> </a:t>
                </a:r>
              </a:p>
            </p:txBody>
          </p:sp>
        </mc:Fallback>
      </mc:AlternateContent>
      <p:pic>
        <p:nvPicPr>
          <p:cNvPr id="6" name="Grafik 5">
            <a:extLst>
              <a:ext uri="{FF2B5EF4-FFF2-40B4-BE49-F238E27FC236}">
                <a16:creationId xmlns:a16="http://schemas.microsoft.com/office/drawing/2014/main" id="{485AD975-9A7B-C814-A61F-F9495DD4607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0634" y="1785409"/>
            <a:ext cx="4226660" cy="2145223"/>
          </a:xfrm>
          <a:prstGeom prst="rect">
            <a:avLst/>
          </a:prstGeom>
        </p:spPr>
      </p:pic>
      <p:pic>
        <p:nvPicPr>
          <p:cNvPr id="10" name="Grafik 9">
            <a:extLst>
              <a:ext uri="{FF2B5EF4-FFF2-40B4-BE49-F238E27FC236}">
                <a16:creationId xmlns:a16="http://schemas.microsoft.com/office/drawing/2014/main" id="{BF5CD8EC-FE46-C109-25FB-74B57FDF94E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75920" y="1803219"/>
            <a:ext cx="2342696" cy="2080400"/>
          </a:xfrm>
          <a:prstGeom prst="rect">
            <a:avLst/>
          </a:prstGeom>
        </p:spPr>
      </p:pic>
      <p:sp>
        <p:nvSpPr>
          <p:cNvPr id="4" name="Textfeld 3">
            <a:extLst>
              <a:ext uri="{FF2B5EF4-FFF2-40B4-BE49-F238E27FC236}">
                <a16:creationId xmlns:a16="http://schemas.microsoft.com/office/drawing/2014/main" id="{8A7DBF90-4667-5758-D060-1DEA4BDFDFD6}"/>
              </a:ext>
            </a:extLst>
          </p:cNvPr>
          <p:cNvSpPr txBox="1"/>
          <p:nvPr/>
        </p:nvSpPr>
        <p:spPr>
          <a:xfrm>
            <a:off x="6494485" y="3943762"/>
            <a:ext cx="1813992" cy="246221"/>
          </a:xfrm>
          <a:prstGeom prst="rect">
            <a:avLst/>
          </a:prstGeom>
          <a:noFill/>
        </p:spPr>
        <p:txBody>
          <a:bodyPr wrap="square" lIns="36000" tIns="0" rIns="0" bIns="0">
            <a:spAutoFit/>
          </a:bodyPr>
          <a:lstStyle/>
          <a:p>
            <a:pPr algn="just"/>
            <a:r>
              <a:rPr lang="de-DE" sz="800" dirty="0">
                <a:effectLst/>
                <a:latin typeface="Arial" panose="020B0604020202020204" pitchFamily="34" charset="0"/>
                <a:ea typeface="Calibri" panose="020F0502020204030204" pitchFamily="34" charset="0"/>
                <a:cs typeface="Arial" panose="020B0604020202020204" pitchFamily="34" charset="0"/>
              </a:rPr>
              <a:t>Bildquellen:</a:t>
            </a:r>
          </a:p>
          <a:p>
            <a:r>
              <a:rPr lang="de-DE" sz="800" dirty="0">
                <a:latin typeface="Arial" panose="020B0604020202020204" pitchFamily="34" charset="0"/>
                <a:ea typeface="Calibri" panose="020F0502020204030204" pitchFamily="34" charset="0"/>
                <a:cs typeface="Arial" panose="020B0604020202020204" pitchFamily="34" charset="0"/>
              </a:rPr>
              <a:t>Sven Lübeck, </a:t>
            </a:r>
            <a:r>
              <a:rPr lang="de-DE" sz="8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9"/>
              </a:rPr>
              <a:t>CC BY 4.0</a:t>
            </a:r>
            <a:endParaRPr lang="de-DE"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7139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5AD212A-9F68-9E46-9450-EF4B44DCD92D}"/>
              </a:ext>
            </a:extLst>
          </p:cNvPr>
          <p:cNvSpPr>
            <a:spLocks noGrp="1"/>
          </p:cNvSpPr>
          <p:nvPr>
            <p:ph idx="1"/>
          </p:nvPr>
        </p:nvSpPr>
        <p:spPr>
          <a:xfrm>
            <a:off x="6096001" y="2507270"/>
            <a:ext cx="5256584" cy="489682"/>
          </a:xfrm>
        </p:spPr>
        <p:txBody>
          <a:bodyPr>
            <a:normAutofit/>
          </a:bodyPr>
          <a:lstStyle/>
          <a:p>
            <a:pPr marL="109728" indent="0">
              <a:buNone/>
            </a:pPr>
            <a:r>
              <a:rPr lang="de-DE" sz="2200" dirty="0"/>
              <a:t>zwei verschränkte Photonen</a:t>
            </a:r>
          </a:p>
        </p:txBody>
      </p:sp>
      <p:sp>
        <p:nvSpPr>
          <p:cNvPr id="3" name="Titel 2">
            <a:extLst>
              <a:ext uri="{FF2B5EF4-FFF2-40B4-BE49-F238E27FC236}">
                <a16:creationId xmlns:a16="http://schemas.microsoft.com/office/drawing/2014/main" id="{4F98A0BF-4896-3841-AEBB-EFA3B727339A}"/>
              </a:ext>
            </a:extLst>
          </p:cNvPr>
          <p:cNvSpPr>
            <a:spLocks noGrp="1"/>
          </p:cNvSpPr>
          <p:nvPr>
            <p:ph type="title"/>
          </p:nvPr>
        </p:nvSpPr>
        <p:spPr/>
        <p:txBody>
          <a:bodyPr/>
          <a:lstStyle/>
          <a:p>
            <a:r>
              <a:rPr lang="de-DE" dirty="0"/>
              <a:t>Verschränkung im Unterricht (Tafelbild in LF und BF):</a:t>
            </a:r>
          </a:p>
        </p:txBody>
      </p:sp>
      <p:sp>
        <p:nvSpPr>
          <p:cNvPr id="4" name="Textfeld 3">
            <a:extLst>
              <a:ext uri="{FF2B5EF4-FFF2-40B4-BE49-F238E27FC236}">
                <a16:creationId xmlns:a16="http://schemas.microsoft.com/office/drawing/2014/main" id="{16E0A0B3-3816-D142-922C-532AB0BA6D88}"/>
              </a:ext>
            </a:extLst>
          </p:cNvPr>
          <p:cNvSpPr txBox="1"/>
          <p:nvPr/>
        </p:nvSpPr>
        <p:spPr>
          <a:xfrm>
            <a:off x="625968" y="2507270"/>
            <a:ext cx="5314491" cy="430887"/>
          </a:xfrm>
          <a:prstGeom prst="rect">
            <a:avLst/>
          </a:prstGeom>
          <a:noFill/>
        </p:spPr>
        <p:txBody>
          <a:bodyPr wrap="square" rtlCol="0">
            <a:spAutoFit/>
          </a:bodyPr>
          <a:lstStyle/>
          <a:p>
            <a:pPr marL="109728">
              <a:spcBef>
                <a:spcPts val="300"/>
              </a:spcBef>
              <a:buClr>
                <a:schemeClr val="tx1">
                  <a:lumMod val="65000"/>
                  <a:lumOff val="35000"/>
                </a:schemeClr>
              </a:buClr>
            </a:pPr>
            <a:r>
              <a:rPr lang="de-DE" sz="2200" dirty="0">
                <a:solidFill>
                  <a:schemeClr val="tx1">
                    <a:lumMod val="65000"/>
                    <a:lumOff val="35000"/>
                  </a:schemeClr>
                </a:solidFill>
                <a:latin typeface="Arial"/>
                <a:cs typeface="Arial"/>
              </a:rPr>
              <a:t>zwei unabhängige Photonen </a:t>
            </a:r>
          </a:p>
        </p:txBody>
      </p:sp>
      <p:sp>
        <p:nvSpPr>
          <p:cNvPr id="5" name="Textfeld 4">
            <a:extLst>
              <a:ext uri="{FF2B5EF4-FFF2-40B4-BE49-F238E27FC236}">
                <a16:creationId xmlns:a16="http://schemas.microsoft.com/office/drawing/2014/main" id="{F63E0E89-A156-03EA-F6C2-DF9426857E02}"/>
              </a:ext>
            </a:extLst>
          </p:cNvPr>
          <p:cNvSpPr txBox="1"/>
          <p:nvPr/>
        </p:nvSpPr>
        <p:spPr>
          <a:xfrm>
            <a:off x="961901" y="1603169"/>
            <a:ext cx="255198" cy="400110"/>
          </a:xfrm>
          <a:prstGeom prst="rect">
            <a:avLst/>
          </a:prstGeom>
          <a:noFill/>
        </p:spPr>
        <p:txBody>
          <a:bodyPr wrap="none" rtlCol="0">
            <a:spAutoFit/>
          </a:bodyPr>
          <a:lstStyle/>
          <a:p>
            <a:r>
              <a:rPr lang="de-DE" sz="2000" dirty="0">
                <a:latin typeface="+mn-ea"/>
              </a:rPr>
              <a:t> </a:t>
            </a:r>
          </a:p>
        </p:txBody>
      </p:sp>
      <mc:AlternateContent xmlns:mc="http://schemas.openxmlformats.org/markup-compatibility/2006" xmlns:a14="http://schemas.microsoft.com/office/drawing/2010/main">
        <mc:Choice Requires="a14">
          <p:sp>
            <p:nvSpPr>
              <p:cNvPr id="6" name="Textfeld 5">
                <a:extLst>
                  <a:ext uri="{FF2B5EF4-FFF2-40B4-BE49-F238E27FC236}">
                    <a16:creationId xmlns:a16="http://schemas.microsoft.com/office/drawing/2014/main" id="{4378FD83-6E1E-AB92-666E-A2F7CF8D627E}"/>
                  </a:ext>
                </a:extLst>
              </p:cNvPr>
              <p:cNvSpPr txBox="1"/>
              <p:nvPr/>
            </p:nvSpPr>
            <p:spPr>
              <a:xfrm>
                <a:off x="707767" y="1484414"/>
                <a:ext cx="10644817" cy="830997"/>
              </a:xfrm>
              <a:prstGeom prst="rect">
                <a:avLst/>
              </a:prstGeom>
              <a:noFill/>
            </p:spPr>
            <p:txBody>
              <a:bodyPr wrap="square" rtlCol="0">
                <a:spAutoFit/>
              </a:bodyPr>
              <a:lstStyle/>
              <a:p>
                <a:r>
                  <a:rPr lang="de-DE" sz="2400" dirty="0">
                    <a:solidFill>
                      <a:schemeClr val="tx1">
                        <a:lumMod val="65000"/>
                        <a:lumOff val="35000"/>
                      </a:schemeClr>
                    </a:solidFill>
                    <a:latin typeface="Arial"/>
                    <a:cs typeface="Arial"/>
                  </a:rPr>
                  <a:t>Bei Experimenten würde sich die Verschränkung in den korrelierten Wahrscheinlichkeiten </a:t>
                </a:r>
                <a14:m>
                  <m:oMath xmlns:m="http://schemas.openxmlformats.org/officeDocument/2006/math">
                    <m:r>
                      <a:rPr lang="de-DE" sz="2400" b="0" i="1" smtClean="0">
                        <a:solidFill>
                          <a:schemeClr val="tx1">
                            <a:lumMod val="65000"/>
                            <a:lumOff val="35000"/>
                          </a:schemeClr>
                        </a:solidFill>
                        <a:latin typeface="Cambria Math" panose="02040503050406030204" pitchFamily="18" charset="0"/>
                        <a:cs typeface="Arial"/>
                      </a:rPr>
                      <m:t>𝑃</m:t>
                    </m:r>
                  </m:oMath>
                </a14:m>
                <a:r>
                  <a:rPr lang="de-DE" sz="2400" dirty="0">
                    <a:solidFill>
                      <a:schemeClr val="tx1">
                        <a:lumMod val="65000"/>
                        <a:lumOff val="35000"/>
                      </a:schemeClr>
                    </a:solidFill>
                    <a:latin typeface="Arial"/>
                    <a:cs typeface="Arial"/>
                  </a:rPr>
                  <a:t> der Polarisationsmessungen widerspiegeln.</a:t>
                </a:r>
              </a:p>
            </p:txBody>
          </p:sp>
        </mc:Choice>
        <mc:Fallback xmlns="">
          <p:sp>
            <p:nvSpPr>
              <p:cNvPr id="6" name="Textfeld 5">
                <a:extLst>
                  <a:ext uri="{FF2B5EF4-FFF2-40B4-BE49-F238E27FC236}">
                    <a16:creationId xmlns:a16="http://schemas.microsoft.com/office/drawing/2014/main" id="{4378FD83-6E1E-AB92-666E-A2F7CF8D627E}"/>
                  </a:ext>
                </a:extLst>
              </p:cNvPr>
              <p:cNvSpPr txBox="1">
                <a:spLocks noRot="1" noChangeAspect="1" noMove="1" noResize="1" noEditPoints="1" noAdjustHandles="1" noChangeArrowheads="1" noChangeShapeType="1" noTextEdit="1"/>
              </p:cNvSpPr>
              <p:nvPr/>
            </p:nvSpPr>
            <p:spPr>
              <a:xfrm>
                <a:off x="707767" y="1484414"/>
                <a:ext cx="10644817" cy="830997"/>
              </a:xfrm>
              <a:prstGeom prst="rect">
                <a:avLst/>
              </a:prstGeom>
              <a:blipFill>
                <a:blip r:embed="rId3"/>
                <a:stretch>
                  <a:fillRect l="-834" t="-7576" b="-1363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graphicFrame>
            <p:nvGraphicFramePr>
              <p:cNvPr id="7" name="Tabelle 7">
                <a:extLst>
                  <a:ext uri="{FF2B5EF4-FFF2-40B4-BE49-F238E27FC236}">
                    <a16:creationId xmlns:a16="http://schemas.microsoft.com/office/drawing/2014/main" id="{50C13853-F2DC-E8B1-DD59-9AA7AA6EE034}"/>
                  </a:ext>
                </a:extLst>
              </p:cNvPr>
              <p:cNvGraphicFramePr>
                <a:graphicFrameLocks noGrp="1"/>
              </p:cNvGraphicFramePr>
              <p:nvPr>
                <p:extLst>
                  <p:ext uri="{D42A27DB-BD31-4B8C-83A1-F6EECF244321}">
                    <p14:modId xmlns:p14="http://schemas.microsoft.com/office/powerpoint/2010/main" val="3327791675"/>
                  </p:ext>
                </p:extLst>
              </p:nvPr>
            </p:nvGraphicFramePr>
            <p:xfrm>
              <a:off x="707767" y="3137627"/>
              <a:ext cx="3816423" cy="2832364"/>
            </p:xfrm>
            <a:graphic>
              <a:graphicData uri="http://schemas.openxmlformats.org/drawingml/2006/table">
                <a:tbl>
                  <a:tblPr firstRow="1" bandRow="1">
                    <a:tableStyleId>{5C22544A-7EE6-4342-B048-85BDC9FD1C3A}</a:tableStyleId>
                  </a:tblPr>
                  <a:tblGrid>
                    <a:gridCol w="1272141">
                      <a:extLst>
                        <a:ext uri="{9D8B030D-6E8A-4147-A177-3AD203B41FA5}">
                          <a16:colId xmlns:a16="http://schemas.microsoft.com/office/drawing/2014/main" val="4229743926"/>
                        </a:ext>
                      </a:extLst>
                    </a:gridCol>
                    <a:gridCol w="1272141">
                      <a:extLst>
                        <a:ext uri="{9D8B030D-6E8A-4147-A177-3AD203B41FA5}">
                          <a16:colId xmlns:a16="http://schemas.microsoft.com/office/drawing/2014/main" val="2158356577"/>
                        </a:ext>
                      </a:extLst>
                    </a:gridCol>
                    <a:gridCol w="1272141">
                      <a:extLst>
                        <a:ext uri="{9D8B030D-6E8A-4147-A177-3AD203B41FA5}">
                          <a16:colId xmlns:a16="http://schemas.microsoft.com/office/drawing/2014/main" val="2854407544"/>
                        </a:ext>
                      </a:extLst>
                    </a:gridCol>
                  </a:tblGrid>
                  <a:tr h="412252">
                    <a:tc>
                      <a:txBody>
                        <a:bodyPr/>
                        <a:lstStyle/>
                        <a:p>
                          <a:r>
                            <a:rPr lang="de-DE" dirty="0">
                              <a:latin typeface="+mj-ea"/>
                              <a:ea typeface="+mj-ea"/>
                            </a:rPr>
                            <a:t>Photon 1</a:t>
                          </a:r>
                        </a:p>
                      </a:txBody>
                      <a:tcPr/>
                    </a:tc>
                    <a:tc>
                      <a:txBody>
                        <a:bodyPr/>
                        <a:lstStyle/>
                        <a:p>
                          <a:r>
                            <a:rPr lang="de-DE" b="1" dirty="0">
                              <a:latin typeface="+mj-ea"/>
                              <a:ea typeface="+mj-ea"/>
                            </a:rPr>
                            <a:t>Photon 2</a:t>
                          </a:r>
                        </a:p>
                      </a:txBody>
                      <a:tcPr/>
                    </a:tc>
                    <a:tc>
                      <a:txBody>
                        <a:bodyPr/>
                        <a:lstStyle/>
                        <a:p>
                          <a:pPr/>
                          <a14:m>
                            <m:oMathPara xmlns:m="http://schemas.openxmlformats.org/officeDocument/2006/math">
                              <m:oMathParaPr>
                                <m:jc m:val="centerGroup"/>
                              </m:oMathParaPr>
                              <m:oMath xmlns:m="http://schemas.openxmlformats.org/officeDocument/2006/math">
                                <m:r>
                                  <a:rPr lang="de-DE" b="1" i="1" smtClean="0">
                                    <a:latin typeface="Cambria Math" panose="02040503050406030204" pitchFamily="18" charset="0"/>
                                    <a:ea typeface="+mj-ea"/>
                                  </a:rPr>
                                  <m:t>𝑷</m:t>
                                </m:r>
                              </m:oMath>
                            </m:oMathPara>
                          </a14:m>
                          <a:endParaRPr lang="de-DE" dirty="0">
                            <a:latin typeface="+mj-ea"/>
                            <a:ea typeface="+mj-ea"/>
                          </a:endParaRPr>
                        </a:p>
                      </a:txBody>
                      <a:tcPr/>
                    </a:tc>
                    <a:extLst>
                      <a:ext uri="{0D108BD9-81ED-4DB2-BD59-A6C34878D82A}">
                        <a16:rowId xmlns:a16="http://schemas.microsoft.com/office/drawing/2014/main" val="2743309233"/>
                      </a:ext>
                    </a:extLst>
                  </a:tr>
                  <a:tr h="0">
                    <a:tc>
                      <a:txBody>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𝑟</m:t>
                                </m:r>
                              </m:oMath>
                            </m:oMathPara>
                          </a14:m>
                          <a:endParaRPr lang="de-DE"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𝑟</m:t>
                                </m:r>
                              </m:oMath>
                            </m:oMathPara>
                          </a14:m>
                          <a:endParaRPr lang="de-DE" dirty="0"/>
                        </a:p>
                      </a:txBody>
                      <a:tcPr/>
                    </a:tc>
                    <a:tc>
                      <a:txBody>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4</m:t>
                                    </m:r>
                                  </m:den>
                                </m:f>
                              </m:oMath>
                            </m:oMathPara>
                          </a14:m>
                          <a:endParaRPr lang="de-DE" dirty="0"/>
                        </a:p>
                      </a:txBody>
                      <a:tcPr/>
                    </a:tc>
                    <a:extLst>
                      <a:ext uri="{0D108BD9-81ED-4DB2-BD59-A6C34878D82A}">
                        <a16:rowId xmlns:a16="http://schemas.microsoft.com/office/drawing/2014/main" val="999619342"/>
                      </a:ext>
                    </a:extLst>
                  </a:tr>
                  <a:tr h="412252">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𝑟</m:t>
                                </m:r>
                              </m:oMath>
                            </m:oMathPara>
                          </a14:m>
                          <a:endParaRPr lang="de-DE"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𝑙</m:t>
                                </m:r>
                              </m:oMath>
                            </m:oMathPara>
                          </a14:m>
                          <a:endParaRPr lang="de-DE" dirty="0"/>
                        </a:p>
                      </a:txBody>
                      <a:tcPr/>
                    </a:tc>
                    <a:tc>
                      <a:txBody>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4</m:t>
                                    </m:r>
                                  </m:den>
                                </m:f>
                              </m:oMath>
                            </m:oMathPara>
                          </a14:m>
                          <a:endParaRPr lang="de-DE" dirty="0"/>
                        </a:p>
                      </a:txBody>
                      <a:tcPr/>
                    </a:tc>
                    <a:extLst>
                      <a:ext uri="{0D108BD9-81ED-4DB2-BD59-A6C34878D82A}">
                        <a16:rowId xmlns:a16="http://schemas.microsoft.com/office/drawing/2014/main" val="770620555"/>
                      </a:ext>
                    </a:extLst>
                  </a:tr>
                  <a:tr h="412252">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𝑙</m:t>
                                </m:r>
                              </m:oMath>
                            </m:oMathPara>
                          </a14:m>
                          <a:endParaRPr lang="de-DE"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𝑟</m:t>
                                </m:r>
                              </m:oMath>
                            </m:oMathPara>
                          </a14:m>
                          <a:endParaRPr lang="de-DE" dirty="0"/>
                        </a:p>
                      </a:txBody>
                      <a:tcPr/>
                    </a:tc>
                    <a:tc>
                      <a:txBody>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4</m:t>
                                    </m:r>
                                  </m:den>
                                </m:f>
                              </m:oMath>
                            </m:oMathPara>
                          </a14:m>
                          <a:endParaRPr lang="de-DE" dirty="0"/>
                        </a:p>
                      </a:txBody>
                      <a:tcPr/>
                    </a:tc>
                    <a:extLst>
                      <a:ext uri="{0D108BD9-81ED-4DB2-BD59-A6C34878D82A}">
                        <a16:rowId xmlns:a16="http://schemas.microsoft.com/office/drawing/2014/main" val="2058172089"/>
                      </a:ext>
                    </a:extLst>
                  </a:tr>
                  <a:tr h="412252">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𝑙</m:t>
                                </m:r>
                              </m:oMath>
                            </m:oMathPara>
                          </a14:m>
                          <a:endParaRPr lang="de-DE"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𝑙</m:t>
                                </m:r>
                              </m:oMath>
                            </m:oMathPara>
                          </a14:m>
                          <a:endParaRPr lang="de-DE" dirty="0"/>
                        </a:p>
                      </a:txBody>
                      <a:tcPr/>
                    </a:tc>
                    <a:tc>
                      <a:txBody>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4</m:t>
                                    </m:r>
                                  </m:den>
                                </m:f>
                              </m:oMath>
                            </m:oMathPara>
                          </a14:m>
                          <a:endParaRPr lang="de-DE" dirty="0"/>
                        </a:p>
                      </a:txBody>
                      <a:tcPr/>
                    </a:tc>
                    <a:extLst>
                      <a:ext uri="{0D108BD9-81ED-4DB2-BD59-A6C34878D82A}">
                        <a16:rowId xmlns:a16="http://schemas.microsoft.com/office/drawing/2014/main" val="1965400665"/>
                      </a:ext>
                    </a:extLst>
                  </a:tr>
                </a:tbl>
              </a:graphicData>
            </a:graphic>
          </p:graphicFrame>
        </mc:Choice>
        <mc:Fallback xmlns="">
          <p:graphicFrame>
            <p:nvGraphicFramePr>
              <p:cNvPr id="7" name="Tabelle 7">
                <a:extLst>
                  <a:ext uri="{FF2B5EF4-FFF2-40B4-BE49-F238E27FC236}">
                    <a16:creationId xmlns:a16="http://schemas.microsoft.com/office/drawing/2014/main" id="{50C13853-F2DC-E8B1-DD59-9AA7AA6EE034}"/>
                  </a:ext>
                </a:extLst>
              </p:cNvPr>
              <p:cNvGraphicFramePr>
                <a:graphicFrameLocks noGrp="1"/>
              </p:cNvGraphicFramePr>
              <p:nvPr>
                <p:extLst>
                  <p:ext uri="{D42A27DB-BD31-4B8C-83A1-F6EECF244321}">
                    <p14:modId xmlns:p14="http://schemas.microsoft.com/office/powerpoint/2010/main" val="3327791675"/>
                  </p:ext>
                </p:extLst>
              </p:nvPr>
            </p:nvGraphicFramePr>
            <p:xfrm>
              <a:off x="707767" y="3137627"/>
              <a:ext cx="3816423" cy="2832364"/>
            </p:xfrm>
            <a:graphic>
              <a:graphicData uri="http://schemas.openxmlformats.org/drawingml/2006/table">
                <a:tbl>
                  <a:tblPr firstRow="1" bandRow="1">
                    <a:tableStyleId>{5C22544A-7EE6-4342-B048-85BDC9FD1C3A}</a:tableStyleId>
                  </a:tblPr>
                  <a:tblGrid>
                    <a:gridCol w="1272141">
                      <a:extLst>
                        <a:ext uri="{9D8B030D-6E8A-4147-A177-3AD203B41FA5}">
                          <a16:colId xmlns:a16="http://schemas.microsoft.com/office/drawing/2014/main" val="4229743926"/>
                        </a:ext>
                      </a:extLst>
                    </a:gridCol>
                    <a:gridCol w="1272141">
                      <a:extLst>
                        <a:ext uri="{9D8B030D-6E8A-4147-A177-3AD203B41FA5}">
                          <a16:colId xmlns:a16="http://schemas.microsoft.com/office/drawing/2014/main" val="2158356577"/>
                        </a:ext>
                      </a:extLst>
                    </a:gridCol>
                    <a:gridCol w="1272141">
                      <a:extLst>
                        <a:ext uri="{9D8B030D-6E8A-4147-A177-3AD203B41FA5}">
                          <a16:colId xmlns:a16="http://schemas.microsoft.com/office/drawing/2014/main" val="2854407544"/>
                        </a:ext>
                      </a:extLst>
                    </a:gridCol>
                  </a:tblGrid>
                  <a:tr h="412252">
                    <a:tc>
                      <a:txBody>
                        <a:bodyPr/>
                        <a:lstStyle/>
                        <a:p>
                          <a:r>
                            <a:rPr lang="de-DE" dirty="0">
                              <a:latin typeface="+mj-ea"/>
                              <a:ea typeface="+mj-ea"/>
                            </a:rPr>
                            <a:t>Photon 1</a:t>
                          </a:r>
                        </a:p>
                      </a:txBody>
                      <a:tcPr/>
                    </a:tc>
                    <a:tc>
                      <a:txBody>
                        <a:bodyPr/>
                        <a:lstStyle/>
                        <a:p>
                          <a:r>
                            <a:rPr lang="de-DE" b="1" dirty="0">
                              <a:latin typeface="+mj-ea"/>
                              <a:ea typeface="+mj-ea"/>
                            </a:rPr>
                            <a:t>Photon 2</a:t>
                          </a:r>
                        </a:p>
                      </a:txBody>
                      <a:tcPr/>
                    </a:tc>
                    <a:tc>
                      <a:txBody>
                        <a:bodyPr/>
                        <a:lstStyle/>
                        <a:p>
                          <a:endParaRPr lang="de-DE"/>
                        </a:p>
                      </a:txBody>
                      <a:tcPr>
                        <a:blipFill>
                          <a:blip r:embed="rId4"/>
                          <a:stretch>
                            <a:fillRect l="-199010" t="-9091" r="-1980" b="-584848"/>
                          </a:stretch>
                        </a:blipFill>
                      </a:tcPr>
                    </a:tc>
                    <a:extLst>
                      <a:ext uri="{0D108BD9-81ED-4DB2-BD59-A6C34878D82A}">
                        <a16:rowId xmlns:a16="http://schemas.microsoft.com/office/drawing/2014/main" val="2743309233"/>
                      </a:ext>
                    </a:extLst>
                  </a:tr>
                  <a:tr h="605028">
                    <a:tc>
                      <a:txBody>
                        <a:bodyPr/>
                        <a:lstStyle/>
                        <a:p>
                          <a:endParaRPr lang="de-DE"/>
                        </a:p>
                      </a:txBody>
                      <a:tcPr>
                        <a:blipFill>
                          <a:blip r:embed="rId4"/>
                          <a:stretch>
                            <a:fillRect t="-76596" r="-200990" b="-310638"/>
                          </a:stretch>
                        </a:blipFill>
                      </a:tcPr>
                    </a:tc>
                    <a:tc>
                      <a:txBody>
                        <a:bodyPr/>
                        <a:lstStyle/>
                        <a:p>
                          <a:endParaRPr lang="de-DE"/>
                        </a:p>
                      </a:txBody>
                      <a:tcPr>
                        <a:blipFill>
                          <a:blip r:embed="rId4"/>
                          <a:stretch>
                            <a:fillRect l="-101000" t="-76596" r="-103000" b="-310638"/>
                          </a:stretch>
                        </a:blipFill>
                      </a:tcPr>
                    </a:tc>
                    <a:tc>
                      <a:txBody>
                        <a:bodyPr/>
                        <a:lstStyle/>
                        <a:p>
                          <a:endParaRPr lang="de-DE"/>
                        </a:p>
                      </a:txBody>
                      <a:tcPr>
                        <a:blipFill>
                          <a:blip r:embed="rId4"/>
                          <a:stretch>
                            <a:fillRect l="-199010" t="-76596" r="-1980" b="-310638"/>
                          </a:stretch>
                        </a:blipFill>
                      </a:tcPr>
                    </a:tc>
                    <a:extLst>
                      <a:ext uri="{0D108BD9-81ED-4DB2-BD59-A6C34878D82A}">
                        <a16:rowId xmlns:a16="http://schemas.microsoft.com/office/drawing/2014/main" val="999619342"/>
                      </a:ext>
                    </a:extLst>
                  </a:tr>
                  <a:tr h="605028">
                    <a:tc>
                      <a:txBody>
                        <a:bodyPr/>
                        <a:lstStyle/>
                        <a:p>
                          <a:endParaRPr lang="de-DE"/>
                        </a:p>
                      </a:txBody>
                      <a:tcPr>
                        <a:blipFill>
                          <a:blip r:embed="rId4"/>
                          <a:stretch>
                            <a:fillRect t="-172917" r="-200990" b="-204167"/>
                          </a:stretch>
                        </a:blipFill>
                      </a:tcPr>
                    </a:tc>
                    <a:tc>
                      <a:txBody>
                        <a:bodyPr/>
                        <a:lstStyle/>
                        <a:p>
                          <a:endParaRPr lang="de-DE"/>
                        </a:p>
                      </a:txBody>
                      <a:tcPr>
                        <a:blipFill>
                          <a:blip r:embed="rId4"/>
                          <a:stretch>
                            <a:fillRect l="-101000" t="-172917" r="-103000" b="-204167"/>
                          </a:stretch>
                        </a:blipFill>
                      </a:tcPr>
                    </a:tc>
                    <a:tc>
                      <a:txBody>
                        <a:bodyPr/>
                        <a:lstStyle/>
                        <a:p>
                          <a:endParaRPr lang="de-DE"/>
                        </a:p>
                      </a:txBody>
                      <a:tcPr>
                        <a:blipFill>
                          <a:blip r:embed="rId4"/>
                          <a:stretch>
                            <a:fillRect l="-199010" t="-172917" r="-1980" b="-204167"/>
                          </a:stretch>
                        </a:blipFill>
                      </a:tcPr>
                    </a:tc>
                    <a:extLst>
                      <a:ext uri="{0D108BD9-81ED-4DB2-BD59-A6C34878D82A}">
                        <a16:rowId xmlns:a16="http://schemas.microsoft.com/office/drawing/2014/main" val="770620555"/>
                      </a:ext>
                    </a:extLst>
                  </a:tr>
                  <a:tr h="605028">
                    <a:tc>
                      <a:txBody>
                        <a:bodyPr/>
                        <a:lstStyle/>
                        <a:p>
                          <a:endParaRPr lang="de-DE"/>
                        </a:p>
                      </a:txBody>
                      <a:tcPr>
                        <a:blipFill>
                          <a:blip r:embed="rId4"/>
                          <a:stretch>
                            <a:fillRect t="-272917" r="-200990" b="-104167"/>
                          </a:stretch>
                        </a:blipFill>
                      </a:tcPr>
                    </a:tc>
                    <a:tc>
                      <a:txBody>
                        <a:bodyPr/>
                        <a:lstStyle/>
                        <a:p>
                          <a:endParaRPr lang="de-DE"/>
                        </a:p>
                      </a:txBody>
                      <a:tcPr>
                        <a:blipFill>
                          <a:blip r:embed="rId4"/>
                          <a:stretch>
                            <a:fillRect l="-101000" t="-272917" r="-103000" b="-104167"/>
                          </a:stretch>
                        </a:blipFill>
                      </a:tcPr>
                    </a:tc>
                    <a:tc>
                      <a:txBody>
                        <a:bodyPr/>
                        <a:lstStyle/>
                        <a:p>
                          <a:endParaRPr lang="de-DE"/>
                        </a:p>
                      </a:txBody>
                      <a:tcPr>
                        <a:blipFill>
                          <a:blip r:embed="rId4"/>
                          <a:stretch>
                            <a:fillRect l="-199010" t="-272917" r="-1980" b="-104167"/>
                          </a:stretch>
                        </a:blipFill>
                      </a:tcPr>
                    </a:tc>
                    <a:extLst>
                      <a:ext uri="{0D108BD9-81ED-4DB2-BD59-A6C34878D82A}">
                        <a16:rowId xmlns:a16="http://schemas.microsoft.com/office/drawing/2014/main" val="2058172089"/>
                      </a:ext>
                    </a:extLst>
                  </a:tr>
                  <a:tr h="605028">
                    <a:tc>
                      <a:txBody>
                        <a:bodyPr/>
                        <a:lstStyle/>
                        <a:p>
                          <a:endParaRPr lang="de-DE"/>
                        </a:p>
                      </a:txBody>
                      <a:tcPr>
                        <a:blipFill>
                          <a:blip r:embed="rId4"/>
                          <a:stretch>
                            <a:fillRect t="-372917" r="-200990" b="-4167"/>
                          </a:stretch>
                        </a:blipFill>
                      </a:tcPr>
                    </a:tc>
                    <a:tc>
                      <a:txBody>
                        <a:bodyPr/>
                        <a:lstStyle/>
                        <a:p>
                          <a:endParaRPr lang="de-DE"/>
                        </a:p>
                      </a:txBody>
                      <a:tcPr>
                        <a:blipFill>
                          <a:blip r:embed="rId4"/>
                          <a:stretch>
                            <a:fillRect l="-101000" t="-372917" r="-103000" b="-4167"/>
                          </a:stretch>
                        </a:blipFill>
                      </a:tcPr>
                    </a:tc>
                    <a:tc>
                      <a:txBody>
                        <a:bodyPr/>
                        <a:lstStyle/>
                        <a:p>
                          <a:endParaRPr lang="de-DE"/>
                        </a:p>
                      </a:txBody>
                      <a:tcPr>
                        <a:blipFill>
                          <a:blip r:embed="rId4"/>
                          <a:stretch>
                            <a:fillRect l="-199010" t="-372917" r="-1980" b="-4167"/>
                          </a:stretch>
                        </a:blipFill>
                      </a:tcPr>
                    </a:tc>
                    <a:extLst>
                      <a:ext uri="{0D108BD9-81ED-4DB2-BD59-A6C34878D82A}">
                        <a16:rowId xmlns:a16="http://schemas.microsoft.com/office/drawing/2014/main" val="196540066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1" name="Tabelle 7">
                <a:extLst>
                  <a:ext uri="{FF2B5EF4-FFF2-40B4-BE49-F238E27FC236}">
                    <a16:creationId xmlns:a16="http://schemas.microsoft.com/office/drawing/2014/main" id="{0001DE99-E50E-ACE5-F6AB-7669F9151BD7}"/>
                  </a:ext>
                </a:extLst>
              </p:cNvPr>
              <p:cNvGraphicFramePr>
                <a:graphicFrameLocks noGrp="1"/>
              </p:cNvGraphicFramePr>
              <p:nvPr>
                <p:extLst>
                  <p:ext uri="{D42A27DB-BD31-4B8C-83A1-F6EECF244321}">
                    <p14:modId xmlns:p14="http://schemas.microsoft.com/office/powerpoint/2010/main" val="424492016"/>
                  </p:ext>
                </p:extLst>
              </p:nvPr>
            </p:nvGraphicFramePr>
            <p:xfrm>
              <a:off x="6280100" y="3137627"/>
              <a:ext cx="3816423" cy="2768609"/>
            </p:xfrm>
            <a:graphic>
              <a:graphicData uri="http://schemas.openxmlformats.org/drawingml/2006/table">
                <a:tbl>
                  <a:tblPr firstRow="1" bandRow="1">
                    <a:tableStyleId>{5C22544A-7EE6-4342-B048-85BDC9FD1C3A}</a:tableStyleId>
                  </a:tblPr>
                  <a:tblGrid>
                    <a:gridCol w="1272141">
                      <a:extLst>
                        <a:ext uri="{9D8B030D-6E8A-4147-A177-3AD203B41FA5}">
                          <a16:colId xmlns:a16="http://schemas.microsoft.com/office/drawing/2014/main" val="4229743926"/>
                        </a:ext>
                      </a:extLst>
                    </a:gridCol>
                    <a:gridCol w="1272141">
                      <a:extLst>
                        <a:ext uri="{9D8B030D-6E8A-4147-A177-3AD203B41FA5}">
                          <a16:colId xmlns:a16="http://schemas.microsoft.com/office/drawing/2014/main" val="2158356577"/>
                        </a:ext>
                      </a:extLst>
                    </a:gridCol>
                    <a:gridCol w="1272141">
                      <a:extLst>
                        <a:ext uri="{9D8B030D-6E8A-4147-A177-3AD203B41FA5}">
                          <a16:colId xmlns:a16="http://schemas.microsoft.com/office/drawing/2014/main" val="2854407544"/>
                        </a:ext>
                      </a:extLst>
                    </a:gridCol>
                  </a:tblGrid>
                  <a:tr h="412252">
                    <a:tc>
                      <a:txBody>
                        <a:bodyPr/>
                        <a:lstStyle/>
                        <a:p>
                          <a:r>
                            <a:rPr lang="de-DE" dirty="0">
                              <a:latin typeface="+mj-ea"/>
                              <a:ea typeface="+mj-ea"/>
                            </a:rPr>
                            <a:t>Photon 1</a:t>
                          </a:r>
                        </a:p>
                      </a:txBody>
                      <a:tcPr/>
                    </a:tc>
                    <a:tc>
                      <a:txBody>
                        <a:bodyPr/>
                        <a:lstStyle/>
                        <a:p>
                          <a:r>
                            <a:rPr lang="de-DE" b="1" dirty="0">
                              <a:latin typeface="+mj-ea"/>
                              <a:ea typeface="+mj-ea"/>
                            </a:rPr>
                            <a:t>Photon 2</a:t>
                          </a:r>
                        </a:p>
                      </a:txBody>
                      <a:tcPr/>
                    </a:tc>
                    <a:tc>
                      <a:txBody>
                        <a:bodyPr/>
                        <a:lstStyle/>
                        <a:p>
                          <a:pPr/>
                          <a14:m>
                            <m:oMathPara xmlns:m="http://schemas.openxmlformats.org/officeDocument/2006/math">
                              <m:oMathParaPr>
                                <m:jc m:val="centerGroup"/>
                              </m:oMathParaPr>
                              <m:oMath xmlns:m="http://schemas.openxmlformats.org/officeDocument/2006/math">
                                <m:r>
                                  <a:rPr lang="de-DE" b="1" i="1" smtClean="0">
                                    <a:latin typeface="Cambria Math" panose="02040503050406030204" pitchFamily="18" charset="0"/>
                                    <a:ea typeface="+mj-ea"/>
                                  </a:rPr>
                                  <m:t>𝑷</m:t>
                                </m:r>
                              </m:oMath>
                            </m:oMathPara>
                          </a14:m>
                          <a:endParaRPr lang="de-DE" dirty="0">
                            <a:latin typeface="+mj-ea"/>
                            <a:ea typeface="+mj-ea"/>
                          </a:endParaRPr>
                        </a:p>
                      </a:txBody>
                      <a:tcPr/>
                    </a:tc>
                    <a:extLst>
                      <a:ext uri="{0D108BD9-81ED-4DB2-BD59-A6C34878D82A}">
                        <a16:rowId xmlns:a16="http://schemas.microsoft.com/office/drawing/2014/main" val="2743309233"/>
                      </a:ext>
                    </a:extLst>
                  </a:tr>
                  <a:tr h="0">
                    <a:tc>
                      <a:txBody>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𝑟</m:t>
                                </m:r>
                              </m:oMath>
                            </m:oMathPara>
                          </a14:m>
                          <a:endParaRPr lang="de-DE"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𝑟</m:t>
                                </m:r>
                              </m:oMath>
                            </m:oMathPara>
                          </a14:m>
                          <a:endParaRPr lang="de-DE" dirty="0"/>
                        </a:p>
                      </a:txBody>
                      <a:tcPr/>
                    </a:tc>
                    <a:tc>
                      <a:txBody>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2</m:t>
                                    </m:r>
                                  </m:den>
                                </m:f>
                              </m:oMath>
                            </m:oMathPara>
                          </a14:m>
                          <a:endParaRPr lang="de-DE" dirty="0"/>
                        </a:p>
                      </a:txBody>
                      <a:tcPr/>
                    </a:tc>
                    <a:extLst>
                      <a:ext uri="{0D108BD9-81ED-4DB2-BD59-A6C34878D82A}">
                        <a16:rowId xmlns:a16="http://schemas.microsoft.com/office/drawing/2014/main" val="999619342"/>
                      </a:ext>
                    </a:extLst>
                  </a:tr>
                  <a:tr h="57023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𝑟</m:t>
                                </m:r>
                              </m:oMath>
                            </m:oMathPara>
                          </a14:m>
                          <a:endParaRPr lang="de-DE"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𝑙</m:t>
                                </m:r>
                              </m:oMath>
                            </m:oMathPara>
                          </a14:m>
                          <a:endParaRPr lang="de-DE" dirty="0"/>
                        </a:p>
                      </a:txBody>
                      <a:tcPr/>
                    </a:tc>
                    <a:tc>
                      <a:txBody>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0</m:t>
                                </m:r>
                              </m:oMath>
                            </m:oMathPara>
                          </a14:m>
                          <a:endParaRPr lang="de-DE" dirty="0"/>
                        </a:p>
                      </a:txBody>
                      <a:tcPr/>
                    </a:tc>
                    <a:extLst>
                      <a:ext uri="{0D108BD9-81ED-4DB2-BD59-A6C34878D82A}">
                        <a16:rowId xmlns:a16="http://schemas.microsoft.com/office/drawing/2014/main" val="770620555"/>
                      </a:ext>
                    </a:extLst>
                  </a:tr>
                  <a:tr h="576064">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𝑙</m:t>
                                </m:r>
                              </m:oMath>
                            </m:oMathPara>
                          </a14:m>
                          <a:endParaRPr lang="de-DE"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𝑟</m:t>
                                </m:r>
                              </m:oMath>
                            </m:oMathPara>
                          </a14:m>
                          <a:endParaRPr lang="de-DE" dirty="0"/>
                        </a:p>
                      </a:txBody>
                      <a:tcPr/>
                    </a:tc>
                    <a:tc>
                      <a:txBody>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0</m:t>
                                </m:r>
                              </m:oMath>
                            </m:oMathPara>
                          </a14:m>
                          <a:endParaRPr lang="de-DE" dirty="0"/>
                        </a:p>
                      </a:txBody>
                      <a:tcPr/>
                    </a:tc>
                    <a:extLst>
                      <a:ext uri="{0D108BD9-81ED-4DB2-BD59-A6C34878D82A}">
                        <a16:rowId xmlns:a16="http://schemas.microsoft.com/office/drawing/2014/main" val="2058172089"/>
                      </a:ext>
                    </a:extLst>
                  </a:tr>
                  <a:tr h="412252">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𝑙</m:t>
                                </m:r>
                              </m:oMath>
                            </m:oMathPara>
                          </a14:m>
                          <a:endParaRPr lang="de-DE"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𝑙</m:t>
                                </m:r>
                              </m:oMath>
                            </m:oMathPara>
                          </a14:m>
                          <a:endParaRPr lang="de-DE" dirty="0"/>
                        </a:p>
                      </a:txBody>
                      <a:tcPr/>
                    </a:tc>
                    <a:tc>
                      <a:txBody>
                        <a:bodyPr/>
                        <a:lstStyle/>
                        <a:p>
                          <a:pPr/>
                          <a14:m>
                            <m:oMathPara xmlns:m="http://schemas.openxmlformats.org/officeDocument/2006/math">
                              <m:oMathParaPr>
                                <m:jc m:val="centerGroup"/>
                              </m:oMathParaPr>
                              <m:oMath xmlns:m="http://schemas.openxmlformats.org/officeDocument/2006/math">
                                <m:f>
                                  <m:fPr>
                                    <m:ctrlPr>
                                      <a:rPr lang="de-DE"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2</m:t>
                                    </m:r>
                                  </m:den>
                                </m:f>
                              </m:oMath>
                            </m:oMathPara>
                          </a14:m>
                          <a:endParaRPr lang="de-DE" dirty="0"/>
                        </a:p>
                      </a:txBody>
                      <a:tcPr/>
                    </a:tc>
                    <a:extLst>
                      <a:ext uri="{0D108BD9-81ED-4DB2-BD59-A6C34878D82A}">
                        <a16:rowId xmlns:a16="http://schemas.microsoft.com/office/drawing/2014/main" val="1965400665"/>
                      </a:ext>
                    </a:extLst>
                  </a:tr>
                </a:tbl>
              </a:graphicData>
            </a:graphic>
          </p:graphicFrame>
        </mc:Choice>
        <mc:Fallback xmlns="">
          <p:graphicFrame>
            <p:nvGraphicFramePr>
              <p:cNvPr id="11" name="Tabelle 7">
                <a:extLst>
                  <a:ext uri="{FF2B5EF4-FFF2-40B4-BE49-F238E27FC236}">
                    <a16:creationId xmlns:a16="http://schemas.microsoft.com/office/drawing/2014/main" id="{0001DE99-E50E-ACE5-F6AB-7669F9151BD7}"/>
                  </a:ext>
                </a:extLst>
              </p:cNvPr>
              <p:cNvGraphicFramePr>
                <a:graphicFrameLocks noGrp="1"/>
              </p:cNvGraphicFramePr>
              <p:nvPr>
                <p:extLst>
                  <p:ext uri="{D42A27DB-BD31-4B8C-83A1-F6EECF244321}">
                    <p14:modId xmlns:p14="http://schemas.microsoft.com/office/powerpoint/2010/main" val="424492016"/>
                  </p:ext>
                </p:extLst>
              </p:nvPr>
            </p:nvGraphicFramePr>
            <p:xfrm>
              <a:off x="6280100" y="3137627"/>
              <a:ext cx="3816423" cy="2768609"/>
            </p:xfrm>
            <a:graphic>
              <a:graphicData uri="http://schemas.openxmlformats.org/drawingml/2006/table">
                <a:tbl>
                  <a:tblPr firstRow="1" bandRow="1">
                    <a:tableStyleId>{5C22544A-7EE6-4342-B048-85BDC9FD1C3A}</a:tableStyleId>
                  </a:tblPr>
                  <a:tblGrid>
                    <a:gridCol w="1272141">
                      <a:extLst>
                        <a:ext uri="{9D8B030D-6E8A-4147-A177-3AD203B41FA5}">
                          <a16:colId xmlns:a16="http://schemas.microsoft.com/office/drawing/2014/main" val="4229743926"/>
                        </a:ext>
                      </a:extLst>
                    </a:gridCol>
                    <a:gridCol w="1272141">
                      <a:extLst>
                        <a:ext uri="{9D8B030D-6E8A-4147-A177-3AD203B41FA5}">
                          <a16:colId xmlns:a16="http://schemas.microsoft.com/office/drawing/2014/main" val="2158356577"/>
                        </a:ext>
                      </a:extLst>
                    </a:gridCol>
                    <a:gridCol w="1272141">
                      <a:extLst>
                        <a:ext uri="{9D8B030D-6E8A-4147-A177-3AD203B41FA5}">
                          <a16:colId xmlns:a16="http://schemas.microsoft.com/office/drawing/2014/main" val="2854407544"/>
                        </a:ext>
                      </a:extLst>
                    </a:gridCol>
                  </a:tblGrid>
                  <a:tr h="412252">
                    <a:tc>
                      <a:txBody>
                        <a:bodyPr/>
                        <a:lstStyle/>
                        <a:p>
                          <a:r>
                            <a:rPr lang="de-DE" dirty="0">
                              <a:latin typeface="+mj-ea"/>
                              <a:ea typeface="+mj-ea"/>
                            </a:rPr>
                            <a:t>Photon 1</a:t>
                          </a:r>
                        </a:p>
                      </a:txBody>
                      <a:tcPr/>
                    </a:tc>
                    <a:tc>
                      <a:txBody>
                        <a:bodyPr/>
                        <a:lstStyle/>
                        <a:p>
                          <a:r>
                            <a:rPr lang="de-DE" b="1" dirty="0">
                              <a:latin typeface="+mj-ea"/>
                              <a:ea typeface="+mj-ea"/>
                            </a:rPr>
                            <a:t>Photon 2</a:t>
                          </a:r>
                        </a:p>
                      </a:txBody>
                      <a:tcPr/>
                    </a:tc>
                    <a:tc>
                      <a:txBody>
                        <a:bodyPr/>
                        <a:lstStyle/>
                        <a:p>
                          <a:endParaRPr lang="de-DE"/>
                        </a:p>
                      </a:txBody>
                      <a:tcPr>
                        <a:blipFill>
                          <a:blip r:embed="rId5"/>
                          <a:stretch>
                            <a:fillRect l="-200000" t="-9091" r="-1980" b="-569697"/>
                          </a:stretch>
                        </a:blipFill>
                      </a:tcPr>
                    </a:tc>
                    <a:extLst>
                      <a:ext uri="{0D108BD9-81ED-4DB2-BD59-A6C34878D82A}">
                        <a16:rowId xmlns:a16="http://schemas.microsoft.com/office/drawing/2014/main" val="2743309233"/>
                      </a:ext>
                    </a:extLst>
                  </a:tr>
                  <a:tr h="605028">
                    <a:tc>
                      <a:txBody>
                        <a:bodyPr/>
                        <a:lstStyle/>
                        <a:p>
                          <a:endParaRPr lang="de-DE"/>
                        </a:p>
                      </a:txBody>
                      <a:tcPr>
                        <a:blipFill>
                          <a:blip r:embed="rId5"/>
                          <a:stretch>
                            <a:fillRect l="-990" t="-76596" r="-200990" b="-300000"/>
                          </a:stretch>
                        </a:blipFill>
                      </a:tcPr>
                    </a:tc>
                    <a:tc>
                      <a:txBody>
                        <a:bodyPr/>
                        <a:lstStyle/>
                        <a:p>
                          <a:endParaRPr lang="de-DE"/>
                        </a:p>
                      </a:txBody>
                      <a:tcPr>
                        <a:blipFill>
                          <a:blip r:embed="rId5"/>
                          <a:stretch>
                            <a:fillRect l="-102000" t="-76596" r="-103000" b="-300000"/>
                          </a:stretch>
                        </a:blipFill>
                      </a:tcPr>
                    </a:tc>
                    <a:tc>
                      <a:txBody>
                        <a:bodyPr/>
                        <a:lstStyle/>
                        <a:p>
                          <a:endParaRPr lang="de-DE"/>
                        </a:p>
                      </a:txBody>
                      <a:tcPr>
                        <a:blipFill>
                          <a:blip r:embed="rId5"/>
                          <a:stretch>
                            <a:fillRect l="-200000" t="-76596" r="-1980" b="-300000"/>
                          </a:stretch>
                        </a:blipFill>
                      </a:tcPr>
                    </a:tc>
                    <a:extLst>
                      <a:ext uri="{0D108BD9-81ED-4DB2-BD59-A6C34878D82A}">
                        <a16:rowId xmlns:a16="http://schemas.microsoft.com/office/drawing/2014/main" val="999619342"/>
                      </a:ext>
                    </a:extLst>
                  </a:tr>
                  <a:tr h="570237">
                    <a:tc>
                      <a:txBody>
                        <a:bodyPr/>
                        <a:lstStyle/>
                        <a:p>
                          <a:endParaRPr lang="de-DE"/>
                        </a:p>
                      </a:txBody>
                      <a:tcPr>
                        <a:blipFill>
                          <a:blip r:embed="rId5"/>
                          <a:stretch>
                            <a:fillRect l="-990" t="-180435" r="-200990" b="-206522"/>
                          </a:stretch>
                        </a:blipFill>
                      </a:tcPr>
                    </a:tc>
                    <a:tc>
                      <a:txBody>
                        <a:bodyPr/>
                        <a:lstStyle/>
                        <a:p>
                          <a:endParaRPr lang="de-DE"/>
                        </a:p>
                      </a:txBody>
                      <a:tcPr>
                        <a:blipFill>
                          <a:blip r:embed="rId5"/>
                          <a:stretch>
                            <a:fillRect l="-102000" t="-180435" r="-103000" b="-206522"/>
                          </a:stretch>
                        </a:blipFill>
                      </a:tcPr>
                    </a:tc>
                    <a:tc>
                      <a:txBody>
                        <a:bodyPr/>
                        <a:lstStyle/>
                        <a:p>
                          <a:endParaRPr lang="de-DE"/>
                        </a:p>
                      </a:txBody>
                      <a:tcPr>
                        <a:blipFill>
                          <a:blip r:embed="rId5"/>
                          <a:stretch>
                            <a:fillRect l="-200000" t="-180435" r="-1980" b="-206522"/>
                          </a:stretch>
                        </a:blipFill>
                      </a:tcPr>
                    </a:tc>
                    <a:extLst>
                      <a:ext uri="{0D108BD9-81ED-4DB2-BD59-A6C34878D82A}">
                        <a16:rowId xmlns:a16="http://schemas.microsoft.com/office/drawing/2014/main" val="770620555"/>
                      </a:ext>
                    </a:extLst>
                  </a:tr>
                  <a:tr h="576064">
                    <a:tc>
                      <a:txBody>
                        <a:bodyPr/>
                        <a:lstStyle/>
                        <a:p>
                          <a:endParaRPr lang="de-DE"/>
                        </a:p>
                      </a:txBody>
                      <a:tcPr>
                        <a:blipFill>
                          <a:blip r:embed="rId5"/>
                          <a:stretch>
                            <a:fillRect l="-990" t="-286667" r="-200990" b="-111111"/>
                          </a:stretch>
                        </a:blipFill>
                      </a:tcPr>
                    </a:tc>
                    <a:tc>
                      <a:txBody>
                        <a:bodyPr/>
                        <a:lstStyle/>
                        <a:p>
                          <a:endParaRPr lang="de-DE"/>
                        </a:p>
                      </a:txBody>
                      <a:tcPr>
                        <a:blipFill>
                          <a:blip r:embed="rId5"/>
                          <a:stretch>
                            <a:fillRect l="-102000" t="-286667" r="-103000" b="-111111"/>
                          </a:stretch>
                        </a:blipFill>
                      </a:tcPr>
                    </a:tc>
                    <a:tc>
                      <a:txBody>
                        <a:bodyPr/>
                        <a:lstStyle/>
                        <a:p>
                          <a:endParaRPr lang="de-DE"/>
                        </a:p>
                      </a:txBody>
                      <a:tcPr>
                        <a:blipFill>
                          <a:blip r:embed="rId5"/>
                          <a:stretch>
                            <a:fillRect l="-200000" t="-286667" r="-1980" b="-111111"/>
                          </a:stretch>
                        </a:blipFill>
                      </a:tcPr>
                    </a:tc>
                    <a:extLst>
                      <a:ext uri="{0D108BD9-81ED-4DB2-BD59-A6C34878D82A}">
                        <a16:rowId xmlns:a16="http://schemas.microsoft.com/office/drawing/2014/main" val="2058172089"/>
                      </a:ext>
                    </a:extLst>
                  </a:tr>
                  <a:tr h="605028">
                    <a:tc>
                      <a:txBody>
                        <a:bodyPr/>
                        <a:lstStyle/>
                        <a:p>
                          <a:endParaRPr lang="de-DE"/>
                        </a:p>
                      </a:txBody>
                      <a:tcPr>
                        <a:blipFill>
                          <a:blip r:embed="rId5"/>
                          <a:stretch>
                            <a:fillRect l="-990" t="-362500" r="-200990" b="-4167"/>
                          </a:stretch>
                        </a:blipFill>
                      </a:tcPr>
                    </a:tc>
                    <a:tc>
                      <a:txBody>
                        <a:bodyPr/>
                        <a:lstStyle/>
                        <a:p>
                          <a:endParaRPr lang="de-DE"/>
                        </a:p>
                      </a:txBody>
                      <a:tcPr>
                        <a:blipFill>
                          <a:blip r:embed="rId5"/>
                          <a:stretch>
                            <a:fillRect l="-102000" t="-362500" r="-103000" b="-4167"/>
                          </a:stretch>
                        </a:blipFill>
                      </a:tcPr>
                    </a:tc>
                    <a:tc>
                      <a:txBody>
                        <a:bodyPr/>
                        <a:lstStyle/>
                        <a:p>
                          <a:endParaRPr lang="de-DE"/>
                        </a:p>
                      </a:txBody>
                      <a:tcPr>
                        <a:blipFill>
                          <a:blip r:embed="rId5"/>
                          <a:stretch>
                            <a:fillRect l="-200000" t="-362500" r="-1980" b="-4167"/>
                          </a:stretch>
                        </a:blipFill>
                      </a:tcPr>
                    </a:tc>
                    <a:extLst>
                      <a:ext uri="{0D108BD9-81ED-4DB2-BD59-A6C34878D82A}">
                        <a16:rowId xmlns:a16="http://schemas.microsoft.com/office/drawing/2014/main" val="1965400665"/>
                      </a:ext>
                    </a:extLst>
                  </a:tr>
                </a:tbl>
              </a:graphicData>
            </a:graphic>
          </p:graphicFrame>
        </mc:Fallback>
      </mc:AlternateContent>
    </p:spTree>
    <p:extLst>
      <p:ext uri="{BB962C8B-B14F-4D97-AF65-F5344CB8AC3E}">
        <p14:creationId xmlns:p14="http://schemas.microsoft.com/office/powerpoint/2010/main" val="12022181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Arial"/>
        <a:cs typeface="Arial"/>
      </a:majorFont>
      <a:minorFont>
        <a:latin typeface="Georgia"/>
        <a:ea typeface="Arial"/>
        <a:cs typeface="Arial"/>
      </a:minorFont>
    </a:fontScheme>
    <a:fmtScheme name="Rhea">
      <a:fillStyleLst>
        <a:solidFill>
          <a:schemeClr val="phClr"/>
        </a:solidFill>
        <a:gradFill>
          <a:gsLst>
            <a:gs pos="0">
              <a:schemeClr val="phClr">
                <a:tint val="1000"/>
                <a:satMod val="255000"/>
              </a:schemeClr>
            </a:gs>
            <a:gs pos="55000">
              <a:schemeClr val="phClr">
                <a:tint val="12000"/>
                <a:satMod val="255000"/>
              </a:schemeClr>
            </a:gs>
            <a:gs pos="100000">
              <a:schemeClr val="phClr">
                <a:tint val="45000"/>
                <a:satMod val="250000"/>
              </a:schemeClr>
            </a:gs>
          </a:gsLst>
          <a:path path="circle"/>
        </a:gradFill>
        <a:gradFill>
          <a:gsLst>
            <a:gs pos="0">
              <a:schemeClr val="phClr">
                <a:tint val="43000"/>
                <a:satMod val="165000"/>
              </a:schemeClr>
            </a:gs>
            <a:gs pos="55000">
              <a:schemeClr val="phClr">
                <a:tint val="83000"/>
                <a:satMod val="155000"/>
              </a:schemeClr>
            </a:gs>
            <a:gs pos="100000">
              <a:schemeClr val="phClr">
                <a:shade val="85000"/>
              </a:schemeClr>
            </a:gs>
          </a:gsLst>
          <a:path path="circle"/>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shade val="30000"/>
                <a:satMod val="175000"/>
              </a:schemeClr>
            </a:gs>
            <a:gs pos="60000">
              <a:schemeClr val="phClr">
                <a:shade val="38000"/>
                <a:satMod val="175000"/>
              </a:schemeClr>
            </a:gs>
            <a:gs pos="100000">
              <a:schemeClr val="phClr">
                <a:tint val="80000"/>
                <a:satMod val="250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Formatvorlage_rot Logo Bildung</Template>
  <TotalTime>0</TotalTime>
  <Words>1023</Words>
  <Application>Microsoft Macintosh PowerPoint</Application>
  <DocSecurity>0</DocSecurity>
  <PresentationFormat>Breitbild</PresentationFormat>
  <Paragraphs>171</Paragraphs>
  <Slides>11</Slides>
  <Notes>11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11</vt:i4>
      </vt:variant>
    </vt:vector>
  </HeadingPairs>
  <TitlesOfParts>
    <vt:vector size="17" baseType="lpstr">
      <vt:lpstr>Arial</vt:lpstr>
      <vt:lpstr>Calibri</vt:lpstr>
      <vt:lpstr>Cambria Math</vt:lpstr>
      <vt:lpstr>Georgia</vt:lpstr>
      <vt:lpstr>Helvetica</vt:lpstr>
      <vt:lpstr>Formatvorlage_KM-Rot ZSL-Logo</vt:lpstr>
      <vt:lpstr>Bildungsplanüberarbeitung:  Lokalität und Realität am Beispiel verschränkter Photonen </vt:lpstr>
      <vt:lpstr>Inhalt</vt:lpstr>
      <vt:lpstr>Vorgaben des Bildungsplans (LF und BF)</vt:lpstr>
      <vt:lpstr>Fachlicher Hintergrund Verschränkung:</vt:lpstr>
      <vt:lpstr>Fachlicher Hintergrund Verschränkung:</vt:lpstr>
      <vt:lpstr>Didaktische Reduktion:</vt:lpstr>
      <vt:lpstr>Verschränkung im Unterricht (Tafelbild in LF und BF)</vt:lpstr>
      <vt:lpstr>Verschränkung im Unterricht (Tafelbild in LF und BF)</vt:lpstr>
      <vt:lpstr>Verschränkung im Unterricht (Tafelbild in LF und BF):</vt:lpstr>
      <vt:lpstr>Verschränkung im Unterricht (Tafelbild in LF und BF)</vt:lpstr>
      <vt:lpstr>Anwendung auf weitere Aspekte des Unterrichts</vt:lpstr>
    </vt:vector>
  </TitlesOfParts>
  <Manager/>
  <Company>IZLBW</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subject/>
  <dc:creator>Schock, Kai (KM);du Prel, Florence (LS)</dc:creator>
  <cp:keywords/>
  <dc:description/>
  <cp:lastModifiedBy>Daniela Bednarski</cp:lastModifiedBy>
  <cp:revision>239</cp:revision>
  <cp:lastPrinted>2022-11-04T21:18:30Z</cp:lastPrinted>
  <dcterms:created xsi:type="dcterms:W3CDTF">2014-03-18T09:41:04Z</dcterms:created>
  <dcterms:modified xsi:type="dcterms:W3CDTF">2023-02-24T14:27:39Z</dcterms:modified>
  <cp:category/>
  <dc:identifier/>
  <cp:contentStatus/>
  <dc:language/>
  <cp:version/>
</cp:coreProperties>
</file>