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 id="264" r:id="rId4"/>
    <p:sldId id="256" r:id="rId5"/>
    <p:sldId id="262" r:id="rId6"/>
    <p:sldId id="270" r:id="rId7"/>
    <p:sldId id="271" r:id="rId8"/>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70" autoAdjust="0"/>
  </p:normalViewPr>
  <p:slideViewPr>
    <p:cSldViewPr>
      <p:cViewPr>
        <p:scale>
          <a:sx n="100" d="100"/>
          <a:sy n="100" d="100"/>
        </p:scale>
        <p:origin x="-946" y="6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47590F8-CD9F-46AA-8A15-8FB25D16305B}"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E498153-8A95-4FC4-852B-5CEBF612E2CE}"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2903CFC-4A0D-4AE9-BCDE-F0A09C3E3162}"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EE0ECEE-1F96-4C38-BF94-5A42D280F384}"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A7D4369-74BB-4986-AC11-D0CBBE81E2B5}"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BDD4919-7D9C-437C-8ACB-31CDA4EC91F2}"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829A222C-D721-4880-B585-C9CDBE630C42}"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FF83ADB-BE5C-4574-B355-69CF24504039}"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A9CD25A-8036-49DF-A440-28078B357540}"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C7A3AC2-D792-4E19-9999-896F38E47657}"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71EAD34-DDBB-4FAF-884B-37AAD150B093}"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0277C8C-00B7-469C-9BE9-E1EC137F29AC}"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8313" y="260350"/>
            <a:ext cx="8218487" cy="1157288"/>
          </a:xfrm>
          <a:solidFill>
            <a:schemeClr val="accent1"/>
          </a:solidFill>
        </p:spPr>
        <p:txBody>
          <a:bodyPr/>
          <a:lstStyle/>
          <a:p>
            <a:pPr eaLnBrk="1" hangingPunct="1"/>
            <a:r>
              <a:rPr lang="de-DE" altLang="de-DE" sz="3600" b="1" smtClean="0"/>
              <a:t>Werken</a:t>
            </a:r>
            <a:r>
              <a:rPr lang="de-DE" altLang="de-DE" sz="3600" smtClean="0"/>
              <a:t/>
            </a:r>
            <a:br>
              <a:rPr lang="de-DE" altLang="de-DE" sz="3600" smtClean="0"/>
            </a:br>
            <a:r>
              <a:rPr lang="de-DE" altLang="de-DE" sz="2800" smtClean="0"/>
              <a:t>Verständnis im Bildungsplan 2016</a:t>
            </a:r>
          </a:p>
        </p:txBody>
      </p:sp>
      <p:sp>
        <p:nvSpPr>
          <p:cNvPr id="2051" name="Rectangle 3"/>
          <p:cNvSpPr>
            <a:spLocks noGrp="1" noChangeArrowheads="1"/>
          </p:cNvSpPr>
          <p:nvPr>
            <p:ph idx="1"/>
          </p:nvPr>
        </p:nvSpPr>
        <p:spPr>
          <a:xfrm>
            <a:off x="457200" y="1600200"/>
            <a:ext cx="8229600" cy="4708525"/>
          </a:xfrm>
        </p:spPr>
        <p:txBody>
          <a:bodyPr/>
          <a:lstStyle/>
          <a:p>
            <a:pPr eaLnBrk="1" hangingPunct="1"/>
            <a:endParaRPr lang="de-DE" altLang="de-DE" sz="2000" smtClean="0"/>
          </a:p>
          <a:p>
            <a:pPr eaLnBrk="1" hangingPunct="1">
              <a:buFont typeface="Arial" charset="0"/>
              <a:buNone/>
            </a:pPr>
            <a:r>
              <a:rPr lang="de-DE" altLang="de-DE" sz="2000" smtClean="0"/>
              <a:t>      Werken erweitert </a:t>
            </a:r>
          </a:p>
          <a:p>
            <a:pPr eaLnBrk="1" hangingPunct="1">
              <a:buFont typeface="Arial" charset="0"/>
              <a:buNone/>
            </a:pPr>
            <a:r>
              <a:rPr lang="de-DE" altLang="de-DE" sz="2000" smtClean="0"/>
              <a:t>      die </a:t>
            </a:r>
            <a:r>
              <a:rPr lang="de-DE" altLang="de-DE" sz="2000" b="1" smtClean="0"/>
              <a:t>Gestaltungsmöglichkeiten</a:t>
            </a:r>
            <a:r>
              <a:rPr lang="de-DE" altLang="de-DE" sz="2000" smtClean="0"/>
              <a:t> der Schülerinnen und Schüler durch </a:t>
            </a:r>
            <a:r>
              <a:rPr lang="de-DE" altLang="de-DE" sz="2000" b="1" smtClean="0"/>
              <a:t>      Grundlegung und Vertiefung handwerklicher Verfahren </a:t>
            </a:r>
            <a:r>
              <a:rPr lang="de-DE" altLang="de-DE" sz="2000" smtClean="0"/>
              <a:t>und durch </a:t>
            </a:r>
          </a:p>
          <a:p>
            <a:pPr eaLnBrk="1" hangingPunct="1">
              <a:buFont typeface="Arial" charset="0"/>
              <a:buNone/>
            </a:pPr>
            <a:r>
              <a:rPr lang="de-DE" altLang="de-DE" sz="2000" b="1" smtClean="0"/>
              <a:t>      sinnvolles Nutzen von Werkzeugen </a:t>
            </a:r>
            <a:r>
              <a:rPr lang="de-DE" altLang="de-DE" sz="2000" smtClean="0"/>
              <a:t>und </a:t>
            </a:r>
          </a:p>
          <a:p>
            <a:pPr eaLnBrk="1" hangingPunct="1">
              <a:buFont typeface="Arial" charset="0"/>
              <a:buNone/>
            </a:pPr>
            <a:r>
              <a:rPr lang="de-DE" altLang="de-DE" sz="2000" smtClean="0"/>
              <a:t>      </a:t>
            </a:r>
            <a:r>
              <a:rPr lang="de-DE" altLang="de-DE" sz="2000" b="1" smtClean="0"/>
              <a:t>verschiedener Materialien</a:t>
            </a:r>
            <a:r>
              <a:rPr lang="de-DE" altLang="de-DE" sz="2000" smtClean="0"/>
              <a:t>. </a:t>
            </a:r>
          </a:p>
          <a:p>
            <a:pPr eaLnBrk="1" hangingPunct="1">
              <a:buFont typeface="Arial" charset="0"/>
              <a:buNone/>
            </a:pPr>
            <a:endParaRPr lang="de-DE" altLang="de-DE" sz="2000" smtClean="0"/>
          </a:p>
          <a:p>
            <a:pPr eaLnBrk="1" hangingPunct="1">
              <a:buFont typeface="Arial" charset="0"/>
              <a:buNone/>
            </a:pPr>
            <a:r>
              <a:rPr lang="de-DE" altLang="de-DE" sz="2000" smtClean="0"/>
              <a:t>      Im Mittelpunkt steht das </a:t>
            </a:r>
            <a:r>
              <a:rPr lang="de-DE" altLang="de-DE" sz="2000" b="1" smtClean="0"/>
              <a:t>Erfinden und Experimentieren</a:t>
            </a:r>
            <a:r>
              <a:rPr lang="de-DE" altLang="de-DE" sz="2000" smtClean="0"/>
              <a:t> mit Materialien und </a:t>
            </a:r>
            <a:r>
              <a:rPr lang="de-DE" altLang="de-DE" sz="2000" b="1" smtClean="0"/>
              <a:t>Handhaben von Werkzeugen</a:t>
            </a:r>
            <a:r>
              <a:rPr lang="de-DE" altLang="de-DE" sz="2000" smtClean="0"/>
              <a:t>. </a:t>
            </a:r>
          </a:p>
          <a:p>
            <a:pPr eaLnBrk="1" hangingPunct="1">
              <a:buFont typeface="Arial" charset="0"/>
              <a:buNone/>
            </a:pPr>
            <a:endParaRPr lang="de-DE" altLang="de-DE" sz="2000" smtClean="0"/>
          </a:p>
          <a:p>
            <a:pPr eaLnBrk="1" hangingPunct="1">
              <a:buFont typeface="Arial" charset="0"/>
              <a:buNone/>
            </a:pPr>
            <a:r>
              <a:rPr lang="de-DE" altLang="de-DE" sz="2000" smtClean="0"/>
              <a:t>      Es verankert </a:t>
            </a:r>
            <a:r>
              <a:rPr lang="de-DE" altLang="de-DE" sz="2000" b="1" smtClean="0"/>
              <a:t>dreidimensionales Arbeiten </a:t>
            </a:r>
            <a:r>
              <a:rPr lang="de-DE" altLang="de-DE" sz="2000" smtClean="0"/>
              <a:t>mit einfachen handwerklichen Techniken und Vorgehensweisen</a:t>
            </a:r>
          </a:p>
          <a:p>
            <a:pPr eaLnBrk="1" hangingPunct="1">
              <a:buFont typeface="Arial" charset="0"/>
              <a:buNone/>
            </a:pPr>
            <a:r>
              <a:rPr lang="de-DE" altLang="de-DE" sz="2000" smtClean="0"/>
              <a:t>      Dabei werden Sicherheitsaspekte beachtet.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chemeClr val="accent1">
              <a:lumMod val="20000"/>
              <a:lumOff val="80000"/>
            </a:schemeClr>
          </a:solidFill>
        </p:spPr>
        <p:txBody>
          <a:bodyPr rtlCol="0">
            <a:normAutofit fontScale="90000"/>
          </a:bodyPr>
          <a:lstStyle/>
          <a:p>
            <a:pPr eaLnBrk="1" fontAlgn="auto" hangingPunct="1">
              <a:spcAft>
                <a:spcPts val="0"/>
              </a:spcAft>
              <a:defRPr/>
            </a:pPr>
            <a:r>
              <a:rPr lang="de-DE" sz="3100" dirty="0" smtClean="0"/>
              <a:t>Im Bereich Werken kommt </a:t>
            </a:r>
            <a:br>
              <a:rPr lang="de-DE" sz="3100" dirty="0" smtClean="0"/>
            </a:br>
            <a:r>
              <a:rPr lang="de-DE" sz="3100" dirty="0" smtClean="0"/>
              <a:t>     die Doppeldeutung des Herstellens zum Ausdruck: </a:t>
            </a:r>
          </a:p>
        </p:txBody>
      </p:sp>
      <p:sp>
        <p:nvSpPr>
          <p:cNvPr id="3075" name="Inhaltsplatzhalter 4"/>
          <p:cNvSpPr>
            <a:spLocks noGrp="1"/>
          </p:cNvSpPr>
          <p:nvPr>
            <p:ph sz="half" idx="1"/>
          </p:nvPr>
        </p:nvSpPr>
        <p:spPr/>
        <p:txBody>
          <a:bodyPr/>
          <a:lstStyle/>
          <a:p>
            <a:pPr eaLnBrk="1" hangingPunct="1"/>
            <a:endParaRPr lang="de-DE" altLang="de-DE" smtClean="0"/>
          </a:p>
          <a:p>
            <a:pPr eaLnBrk="1" hangingPunct="1">
              <a:buFont typeface="Arial" charset="0"/>
              <a:buNone/>
            </a:pPr>
            <a:r>
              <a:rPr lang="de-DE" altLang="de-DE" smtClean="0"/>
              <a:t>    das </a:t>
            </a:r>
          </a:p>
          <a:p>
            <a:pPr eaLnBrk="1" hangingPunct="1">
              <a:buFont typeface="Arial" charset="0"/>
              <a:buNone/>
            </a:pPr>
            <a:r>
              <a:rPr lang="de-DE" altLang="de-DE" smtClean="0"/>
              <a:t>    geistig-konzeptuelle Ersinnen </a:t>
            </a:r>
          </a:p>
          <a:p>
            <a:pPr eaLnBrk="1" hangingPunct="1">
              <a:buFont typeface="Arial" charset="0"/>
              <a:buNone/>
            </a:pPr>
            <a:r>
              <a:rPr lang="de-DE" altLang="de-DE" smtClean="0"/>
              <a:t>    </a:t>
            </a:r>
          </a:p>
          <a:p>
            <a:pPr eaLnBrk="1" hangingPunct="1">
              <a:buFont typeface="Arial" charset="0"/>
              <a:buNone/>
            </a:pPr>
            <a:r>
              <a:rPr lang="de-DE" altLang="de-DE" smtClean="0"/>
              <a:t>     </a:t>
            </a:r>
            <a:r>
              <a:rPr lang="de-DE" altLang="de-DE" b="1" smtClean="0"/>
              <a:t>Entwurf</a:t>
            </a:r>
          </a:p>
          <a:p>
            <a:pPr eaLnBrk="1" hangingPunct="1">
              <a:buFont typeface="Arial" charset="0"/>
              <a:buNone/>
            </a:pPr>
            <a:endParaRPr lang="de-DE" altLang="de-DE" sz="1400" b="1" smtClean="0"/>
          </a:p>
          <a:p>
            <a:pPr eaLnBrk="1" hangingPunct="1">
              <a:buFont typeface="Arial" charset="0"/>
              <a:buNone/>
            </a:pPr>
            <a:r>
              <a:rPr lang="de-DE" altLang="de-DE" sz="1400" smtClean="0"/>
              <a:t>Wahrnehmung / Verstehen der dinglichen Umwelt</a:t>
            </a:r>
          </a:p>
          <a:p>
            <a:pPr eaLnBrk="1" hangingPunct="1">
              <a:buFont typeface="Arial" charset="0"/>
              <a:buNone/>
            </a:pPr>
            <a:r>
              <a:rPr lang="de-DE" altLang="de-DE" sz="1400" smtClean="0"/>
              <a:t>Problemfindung</a:t>
            </a:r>
          </a:p>
          <a:p>
            <a:pPr eaLnBrk="1" hangingPunct="1">
              <a:buFont typeface="Arial" charset="0"/>
              <a:buNone/>
            </a:pPr>
            <a:r>
              <a:rPr lang="de-DE" altLang="de-DE" sz="1400" smtClean="0"/>
              <a:t>Lösungsansätze/Experimentieren/Erfinden</a:t>
            </a:r>
          </a:p>
          <a:p>
            <a:pPr eaLnBrk="1" hangingPunct="1">
              <a:buFont typeface="Arial" charset="0"/>
              <a:buNone/>
            </a:pPr>
            <a:r>
              <a:rPr lang="de-DE" altLang="de-DE" sz="1400" smtClean="0"/>
              <a:t>Planung des Gestaltungsprozesses</a:t>
            </a:r>
          </a:p>
        </p:txBody>
      </p:sp>
      <p:sp>
        <p:nvSpPr>
          <p:cNvPr id="3076" name="Inhaltsplatzhalter 5"/>
          <p:cNvSpPr>
            <a:spLocks noGrp="1"/>
          </p:cNvSpPr>
          <p:nvPr>
            <p:ph sz="half" idx="2"/>
          </p:nvPr>
        </p:nvSpPr>
        <p:spPr/>
        <p:txBody>
          <a:bodyPr/>
          <a:lstStyle/>
          <a:p>
            <a:pPr eaLnBrk="1" hangingPunct="1"/>
            <a:endParaRPr lang="de-DE" altLang="de-DE" smtClean="0"/>
          </a:p>
          <a:p>
            <a:pPr eaLnBrk="1" hangingPunct="1">
              <a:buFont typeface="Arial" charset="0"/>
              <a:buNone/>
            </a:pPr>
            <a:r>
              <a:rPr lang="de-DE" altLang="de-DE" smtClean="0"/>
              <a:t>    das </a:t>
            </a:r>
          </a:p>
          <a:p>
            <a:pPr eaLnBrk="1" hangingPunct="1">
              <a:buFont typeface="Arial" charset="0"/>
              <a:buNone/>
            </a:pPr>
            <a:r>
              <a:rPr lang="de-DE" altLang="de-DE" smtClean="0"/>
              <a:t>    handwerklich-praktische Erarbeiten</a:t>
            </a:r>
          </a:p>
          <a:p>
            <a:pPr eaLnBrk="1" hangingPunct="1"/>
            <a:endParaRPr lang="de-DE" altLang="de-DE" smtClean="0"/>
          </a:p>
          <a:p>
            <a:pPr eaLnBrk="1" hangingPunct="1">
              <a:buFont typeface="Arial" charset="0"/>
              <a:buNone/>
            </a:pPr>
            <a:r>
              <a:rPr lang="de-DE" altLang="de-DE" smtClean="0"/>
              <a:t>      </a:t>
            </a:r>
            <a:r>
              <a:rPr lang="de-DE" altLang="de-DE" b="1" smtClean="0"/>
              <a:t>Werkherstellung </a:t>
            </a:r>
          </a:p>
          <a:p>
            <a:pPr eaLnBrk="1" hangingPunct="1">
              <a:buFont typeface="Arial" charset="0"/>
              <a:buNone/>
            </a:pPr>
            <a:endParaRPr lang="de-DE" altLang="de-DE" sz="1400" smtClean="0"/>
          </a:p>
          <a:p>
            <a:pPr eaLnBrk="1" hangingPunct="1">
              <a:buFont typeface="Arial" charset="0"/>
              <a:buNone/>
            </a:pPr>
            <a:r>
              <a:rPr lang="de-DE" altLang="de-DE" sz="1400" smtClean="0"/>
              <a:t>Umgang mit dem Material und Werkzeugen,</a:t>
            </a:r>
          </a:p>
          <a:p>
            <a:pPr eaLnBrk="1" hangingPunct="1">
              <a:buFont typeface="Arial" charset="0"/>
              <a:buNone/>
            </a:pPr>
            <a:r>
              <a:rPr lang="de-DE" altLang="de-DE" sz="1400" smtClean="0"/>
              <a:t>Handhaben von Werkzeugen</a:t>
            </a:r>
          </a:p>
          <a:p>
            <a:pPr eaLnBrk="1" hangingPunct="1">
              <a:buFont typeface="Arial" charset="0"/>
              <a:buNone/>
            </a:pPr>
            <a:r>
              <a:rPr lang="de-DE" altLang="de-DE" sz="1400" smtClean="0"/>
              <a:t>Kenntnisse über Materialien und ihre Verbindungsmöglichkeiten</a:t>
            </a:r>
          </a:p>
          <a:p>
            <a:pPr eaLnBrk="1" hangingPunct="1">
              <a:buFont typeface="Arial" charset="0"/>
              <a:buNone/>
            </a:pPr>
            <a:r>
              <a:rPr lang="de-DE" altLang="de-DE" sz="1400" smtClean="0"/>
              <a:t>Ausdauer und Durchhalten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chemeClr val="tx2">
              <a:lumMod val="20000"/>
              <a:lumOff val="80000"/>
            </a:schemeClr>
          </a:solidFill>
        </p:spPr>
        <p:txBody>
          <a:bodyPr rtlCol="0">
            <a:normAutofit/>
          </a:bodyPr>
          <a:lstStyle/>
          <a:p>
            <a:pPr eaLnBrk="1" fontAlgn="auto" hangingPunct="1">
              <a:spcAft>
                <a:spcPts val="0"/>
              </a:spcAft>
              <a:defRPr/>
            </a:pPr>
            <a:r>
              <a:rPr lang="de-DE" dirty="0" smtClean="0"/>
              <a:t>Werken im Bildungsplan</a:t>
            </a:r>
          </a:p>
        </p:txBody>
      </p:sp>
      <p:sp>
        <p:nvSpPr>
          <p:cNvPr id="5" name="Inhaltsplatzhalter 4"/>
          <p:cNvSpPr>
            <a:spLocks noGrp="1"/>
          </p:cNvSpPr>
          <p:nvPr>
            <p:ph idx="1"/>
          </p:nvPr>
        </p:nvSpPr>
        <p:spPr/>
        <p:txBody>
          <a:bodyPr rtlCol="0">
            <a:normAutofit fontScale="92500" lnSpcReduction="10000"/>
          </a:bodyPr>
          <a:lstStyle/>
          <a:p>
            <a:pPr eaLnBrk="1" fontAlgn="auto" hangingPunct="1">
              <a:spcAft>
                <a:spcPts val="0"/>
              </a:spcAft>
              <a:buFontTx/>
              <a:buChar char="-"/>
              <a:defRPr/>
            </a:pPr>
            <a:r>
              <a:rPr lang="de-DE" dirty="0" smtClean="0"/>
              <a:t>in allen Inhalten des Faches verankert</a:t>
            </a:r>
          </a:p>
          <a:p>
            <a:pPr eaLnBrk="1" fontAlgn="auto" hangingPunct="1">
              <a:spcAft>
                <a:spcPts val="0"/>
              </a:spcAft>
              <a:buFont typeface="Arial" pitchFamily="34" charset="0"/>
              <a:buNone/>
              <a:defRPr/>
            </a:pPr>
            <a:endParaRPr lang="de-DE" sz="2000" dirty="0" smtClean="0"/>
          </a:p>
          <a:p>
            <a:pPr eaLnBrk="1" fontAlgn="auto" hangingPunct="1">
              <a:spcAft>
                <a:spcPts val="0"/>
              </a:spcAft>
              <a:buFont typeface="Arial" pitchFamily="34" charset="0"/>
              <a:buNone/>
              <a:defRPr/>
            </a:pPr>
            <a:r>
              <a:rPr lang="de-DE" sz="2000" dirty="0" smtClean="0"/>
              <a:t>z.B. </a:t>
            </a:r>
          </a:p>
          <a:p>
            <a:pPr eaLnBrk="1" fontAlgn="auto" hangingPunct="1">
              <a:spcAft>
                <a:spcPts val="0"/>
              </a:spcAft>
              <a:buFont typeface="Arial" pitchFamily="34" charset="0"/>
              <a:buNone/>
              <a:defRPr/>
            </a:pPr>
            <a:r>
              <a:rPr lang="de-DE" sz="2000" dirty="0" smtClean="0"/>
              <a:t>-     Bau von Modellen</a:t>
            </a:r>
          </a:p>
          <a:p>
            <a:pPr eaLnBrk="1" fontAlgn="auto" hangingPunct="1">
              <a:spcAft>
                <a:spcPts val="0"/>
              </a:spcAft>
              <a:buFontTx/>
              <a:buChar char="-"/>
              <a:defRPr/>
            </a:pPr>
            <a:r>
              <a:rPr lang="de-DE" sz="2000" dirty="0" smtClean="0"/>
              <a:t>Bau von Malwerkzeugen, </a:t>
            </a:r>
          </a:p>
          <a:p>
            <a:pPr eaLnBrk="1" fontAlgn="auto" hangingPunct="1">
              <a:spcAft>
                <a:spcPts val="0"/>
              </a:spcAft>
              <a:buFontTx/>
              <a:buChar char="-"/>
              <a:defRPr/>
            </a:pPr>
            <a:r>
              <a:rPr lang="de-DE" sz="2000" dirty="0" smtClean="0"/>
              <a:t>Herstellung von Objekten</a:t>
            </a:r>
          </a:p>
          <a:p>
            <a:pPr eaLnBrk="1" fontAlgn="auto" hangingPunct="1">
              <a:spcAft>
                <a:spcPts val="0"/>
              </a:spcAft>
              <a:buFontTx/>
              <a:buChar char="-"/>
              <a:defRPr/>
            </a:pPr>
            <a:r>
              <a:rPr lang="de-DE" sz="2000" dirty="0" smtClean="0"/>
              <a:t>Herstellung von Kulissen. </a:t>
            </a:r>
          </a:p>
          <a:p>
            <a:pPr eaLnBrk="1" fontAlgn="auto" hangingPunct="1">
              <a:spcAft>
                <a:spcPts val="0"/>
              </a:spcAft>
              <a:buFontTx/>
              <a:buChar char="-"/>
              <a:defRPr/>
            </a:pPr>
            <a:r>
              <a:rPr lang="de-DE" sz="2000" dirty="0" smtClean="0"/>
              <a:t>Herstellung von Druckstöcken und Stempeln</a:t>
            </a:r>
          </a:p>
          <a:p>
            <a:pPr eaLnBrk="1" fontAlgn="auto" hangingPunct="1">
              <a:spcAft>
                <a:spcPts val="0"/>
              </a:spcAft>
              <a:buFontTx/>
              <a:buChar char="-"/>
              <a:defRPr/>
            </a:pPr>
            <a:r>
              <a:rPr lang="de-DE" sz="2000" dirty="0" smtClean="0"/>
              <a:t>Spielfiguren</a:t>
            </a:r>
          </a:p>
          <a:p>
            <a:pPr eaLnBrk="1" fontAlgn="auto" hangingPunct="1">
              <a:spcAft>
                <a:spcPts val="0"/>
              </a:spcAft>
              <a:buFontTx/>
              <a:buChar char="-"/>
              <a:defRPr/>
            </a:pPr>
            <a:r>
              <a:rPr lang="de-DE" sz="2000" dirty="0" smtClean="0"/>
              <a:t>….</a:t>
            </a:r>
          </a:p>
          <a:p>
            <a:pPr eaLnBrk="1" fontAlgn="auto" hangingPunct="1">
              <a:spcAft>
                <a:spcPts val="0"/>
              </a:spcAft>
              <a:buFontTx/>
              <a:buChar char="-"/>
              <a:defRPr/>
            </a:pPr>
            <a:endParaRPr lang="de-DE" sz="2000" dirty="0" smtClean="0"/>
          </a:p>
          <a:p>
            <a:pPr eaLnBrk="1" fontAlgn="auto" hangingPunct="1">
              <a:spcAft>
                <a:spcPts val="0"/>
              </a:spcAft>
              <a:buFont typeface="Arial" pitchFamily="34" charset="0"/>
              <a:buNone/>
              <a:defRPr/>
            </a:pPr>
            <a:endParaRPr lang="de-DE" sz="2000" dirty="0" smtClean="0"/>
          </a:p>
          <a:p>
            <a:pPr eaLnBrk="1" fontAlgn="auto" hangingPunct="1">
              <a:spcAft>
                <a:spcPts val="0"/>
              </a:spcAft>
              <a:buFont typeface="Arial" pitchFamily="34" charset="0"/>
              <a:buNone/>
              <a:defRPr/>
            </a:pPr>
            <a:r>
              <a:rPr lang="de-DE" sz="2000" dirty="0" smtClean="0"/>
              <a:t>Die technische Seite von Werken ist im Sachunterricht abgebildet. </a:t>
            </a:r>
          </a:p>
          <a:p>
            <a:pPr eaLnBrk="1" fontAlgn="auto" hangingPunct="1">
              <a:spcAft>
                <a:spcPts val="0"/>
              </a:spcAft>
              <a:buFont typeface="Arial" pitchFamily="34" charset="0"/>
              <a:buNone/>
              <a:defRPr/>
            </a:pPr>
            <a:endParaRPr lang="de-DE"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088" y="333375"/>
            <a:ext cx="7273925" cy="396875"/>
          </a:xfrm>
          <a:prstGeom prst="rect">
            <a:avLst/>
          </a:prstGeom>
          <a:solidFill>
            <a:schemeClr val="tx2">
              <a:lumMod val="40000"/>
              <a:lumOff val="60000"/>
            </a:schemeClr>
          </a:solidFill>
        </p:spPr>
        <p:txBody>
          <a:bodyPr>
            <a:spAutoFit/>
          </a:bodyPr>
          <a:lstStyle/>
          <a:p>
            <a:pPr fontAlgn="auto">
              <a:spcBef>
                <a:spcPts val="0"/>
              </a:spcBef>
              <a:spcAft>
                <a:spcPts val="0"/>
              </a:spcAft>
              <a:defRPr/>
            </a:pPr>
            <a:r>
              <a:rPr lang="de-DE" sz="2000" b="1" dirty="0">
                <a:latin typeface="Arial" panose="020B0604020202020204" pitchFamily="34" charset="0"/>
                <a:cs typeface="Arial" panose="020B0604020202020204" pitchFamily="34" charset="0"/>
              </a:rPr>
              <a:t>Bildungsplan 2016: Kompetenzbeispiel </a:t>
            </a:r>
          </a:p>
        </p:txBody>
      </p:sp>
      <p:sp>
        <p:nvSpPr>
          <p:cNvPr id="2053" name="Textfeld 10"/>
          <p:cNvSpPr txBox="1">
            <a:spLocks noChangeArrowheads="1"/>
          </p:cNvSpPr>
          <p:nvPr/>
        </p:nvSpPr>
        <p:spPr bwMode="auto">
          <a:xfrm>
            <a:off x="827088" y="1125538"/>
            <a:ext cx="7273925" cy="584200"/>
          </a:xfrm>
          <a:prstGeom prst="rect">
            <a:avLst/>
          </a:prstGeom>
          <a:noFill/>
          <a:ln w="9525">
            <a:noFill/>
            <a:miter lim="800000"/>
            <a:headEnd/>
            <a:tailEnd/>
          </a:ln>
        </p:spPr>
        <p:txBody>
          <a:bodyPr>
            <a:spAutoFit/>
          </a:bodyPr>
          <a:lstStyle/>
          <a:p>
            <a:pPr marL="1714500" lvl="3" indent="-342900"/>
            <a:endParaRPr lang="de-DE" altLang="de-DE" sz="1600" b="1"/>
          </a:p>
          <a:p>
            <a:pPr marL="342900" indent="-342900"/>
            <a:endParaRPr lang="de-DE" altLang="de-DE" sz="1600"/>
          </a:p>
        </p:txBody>
      </p:sp>
      <p:graphicFrame>
        <p:nvGraphicFramePr>
          <p:cNvPr id="2091" name="Group 43"/>
          <p:cNvGraphicFramePr>
            <a:graphicFrameLocks noGrp="1"/>
          </p:cNvGraphicFramePr>
          <p:nvPr/>
        </p:nvGraphicFramePr>
        <p:xfrm>
          <a:off x="827088" y="2703513"/>
          <a:ext cx="7777162" cy="4171029"/>
        </p:xfrm>
        <a:graphic>
          <a:graphicData uri="http://schemas.openxmlformats.org/drawingml/2006/table">
            <a:tbl>
              <a:tblPr/>
              <a:tblGrid>
                <a:gridCol w="3889375"/>
                <a:gridCol w="3887787"/>
              </a:tblGrid>
              <a:tr h="2830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Arial" charset="0"/>
                          <a:cs typeface="Arial" charset="0"/>
                        </a:rPr>
                        <a:t>Denkanstöße</a:t>
                      </a:r>
                    </a:p>
                  </a:txBody>
                  <a:tcPr marL="91446" marR="91446"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charset="0"/>
                          <a:cs typeface="Arial" charset="0"/>
                        </a:rPr>
                        <a:t>Teilkompetenzen</a:t>
                      </a:r>
                    </a:p>
                  </a:txBody>
                  <a:tcPr marL="91446" marR="91446"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6D9F1"/>
                    </a:solidFill>
                  </a:tcPr>
                </a:tc>
              </a:tr>
              <a:tr h="33961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rgbClr val="000000"/>
                        </a:solidFill>
                        <a:effectLst/>
                        <a:latin typeface="Arial" charset="0"/>
                        <a:cs typeface="Arial" charset="0"/>
                      </a:endParaRPr>
                    </a:p>
                  </a:txBody>
                  <a:tcPr marL="91446" marR="91446"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cs typeface="Arial" charset="0"/>
                        </a:rPr>
                        <a:t>Die Schülerinnen und Schüler können</a:t>
                      </a:r>
                    </a:p>
                  </a:txBody>
                  <a:tcPr marL="91446" marR="91446"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r>
              <a:tr h="679240">
                <a:tc rowSpan="2">
                  <a:txBody>
                    <a:bodyPr/>
                    <a:lstStyle/>
                    <a:p>
                      <a:pPr>
                        <a:lnSpc>
                          <a:spcPct val="115000"/>
                        </a:lnSpc>
                        <a:spcAft>
                          <a:spcPts val="600"/>
                        </a:spcAft>
                      </a:pPr>
                      <a:r>
                        <a:rPr lang="de-DE" sz="1400" kern="1200" dirty="0" smtClean="0">
                          <a:solidFill>
                            <a:schemeClr val="tx1"/>
                          </a:solidFill>
                          <a:latin typeface="+mn-lt"/>
                          <a:ea typeface="+mn-ea"/>
                          <a:cs typeface="+mn-cs"/>
                        </a:rPr>
                        <a:t>Wie können die</a:t>
                      </a:r>
                      <a:r>
                        <a:rPr lang="de-DE" sz="1400" kern="1200" baseline="0" dirty="0" smtClean="0">
                          <a:solidFill>
                            <a:schemeClr val="tx1"/>
                          </a:solidFill>
                          <a:latin typeface="+mn-lt"/>
                          <a:ea typeface="+mn-ea"/>
                          <a:cs typeface="+mn-cs"/>
                        </a:rPr>
                        <a:t> Kinder in die Materialauswahl einbezogen werden?</a:t>
                      </a:r>
                    </a:p>
                    <a:p>
                      <a:pPr>
                        <a:lnSpc>
                          <a:spcPct val="115000"/>
                        </a:lnSpc>
                        <a:spcAft>
                          <a:spcPts val="600"/>
                        </a:spcAft>
                      </a:pPr>
                      <a:r>
                        <a:rPr lang="de-DE" sz="1400" kern="1200" dirty="0" smtClean="0">
                          <a:solidFill>
                            <a:schemeClr val="tx1"/>
                          </a:solidFill>
                          <a:latin typeface="+mn-lt"/>
                          <a:ea typeface="+mn-ea"/>
                          <a:cs typeface="+mn-cs"/>
                        </a:rPr>
                        <a:t>Wie lässt sich der Gestaltungsprozess gemeinsam mit den Kindern planen? </a:t>
                      </a:r>
                    </a:p>
                    <a:p>
                      <a:pPr>
                        <a:lnSpc>
                          <a:spcPct val="115000"/>
                        </a:lnSpc>
                        <a:spcAft>
                          <a:spcPts val="600"/>
                        </a:spcAft>
                      </a:pPr>
                      <a:r>
                        <a:rPr lang="de-DE" sz="1400" kern="1200" dirty="0" smtClean="0">
                          <a:solidFill>
                            <a:schemeClr val="tx1"/>
                          </a:solidFill>
                          <a:latin typeface="+mn-lt"/>
                          <a:ea typeface="+mn-ea"/>
                          <a:cs typeface="+mn-cs"/>
                        </a:rPr>
                        <a:t>Welche Projektvorhaben lassen sich verwirklichen?</a:t>
                      </a:r>
                      <a:endParaRPr lang="de-DE" sz="1400" dirty="0">
                        <a:latin typeface="Arial"/>
                        <a:ea typeface="Times New Roman"/>
                        <a:cs typeface="Times New Roman"/>
                      </a:endParaRPr>
                    </a:p>
                  </a:txBody>
                  <a:tcPr marL="107957" marR="107957" marT="71741" marB="7174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lang="de-DE" sz="1400" kern="1200" dirty="0" smtClean="0">
                          <a:solidFill>
                            <a:schemeClr val="tx1"/>
                          </a:solidFill>
                          <a:latin typeface="+mn-lt"/>
                          <a:ea typeface="+mn-ea"/>
                          <a:cs typeface="+mn-cs"/>
                        </a:rPr>
                        <a:t>  (1)      unterschiedliche Materialien sammeln,</a:t>
                      </a:r>
                      <a:r>
                        <a:rPr lang="de-DE" sz="1400" kern="1200" baseline="0" dirty="0" smtClean="0">
                          <a:solidFill>
                            <a:schemeClr val="tx1"/>
                          </a:solidFill>
                          <a:latin typeface="+mn-lt"/>
                          <a:ea typeface="+mn-ea"/>
                          <a:cs typeface="+mn-cs"/>
                        </a:rPr>
                        <a:t> </a:t>
                      </a:r>
                      <a:r>
                        <a:rPr lang="de-DE" sz="1400" kern="1200" dirty="0" smtClean="0">
                          <a:solidFill>
                            <a:schemeClr val="tx1"/>
                          </a:solidFill>
                          <a:latin typeface="+mn-lt"/>
                          <a:ea typeface="+mn-ea"/>
                          <a:cs typeface="+mn-cs"/>
                        </a:rPr>
                        <a:t>erkunden, erproben hinsichtlich ihrer Verwendbarkeit</a:t>
                      </a:r>
                      <a:endParaRPr kumimoji="0" lang="de-DE" sz="1400" b="0" i="0" u="none" strike="noStrike" cap="none" normalizeH="0" baseline="0" dirty="0" smtClean="0">
                        <a:ln>
                          <a:noFill/>
                        </a:ln>
                        <a:solidFill>
                          <a:schemeClr val="tx1"/>
                        </a:solidFill>
                        <a:effectLst/>
                        <a:latin typeface="Arial" charset="0"/>
                        <a:cs typeface="Arial" charset="0"/>
                      </a:endParaRPr>
                    </a:p>
                  </a:txBody>
                  <a:tcPr marL="91446" marR="91446"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77356">
                <a:tc vMerge="1">
                  <a:txBody>
                    <a:bodyPr/>
                    <a:lstStyle/>
                    <a:p>
                      <a:endParaRPr lang="de-DE"/>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lang="de-DE" sz="1400" kern="1200" dirty="0" smtClean="0">
                          <a:solidFill>
                            <a:schemeClr val="tx1"/>
                          </a:solidFill>
                          <a:latin typeface="+mn-lt"/>
                          <a:ea typeface="+mn-ea"/>
                          <a:cs typeface="+mn-cs"/>
                        </a:rPr>
                        <a:t>   (2)     mit Material variantenreich</a:t>
                      </a:r>
                      <a:r>
                        <a:rPr lang="de-DE" sz="1400" kern="1200" baseline="0" dirty="0" smtClean="0">
                          <a:solidFill>
                            <a:schemeClr val="tx1"/>
                          </a:solidFill>
                          <a:latin typeface="+mn-lt"/>
                          <a:ea typeface="+mn-ea"/>
                          <a:cs typeface="+mn-cs"/>
                        </a:rPr>
                        <a:t> Objekte schaffen</a:t>
                      </a:r>
                      <a:r>
                        <a:rPr lang="de-DE" sz="1400" kern="1200" dirty="0" smtClean="0">
                          <a:solidFill>
                            <a:schemeClr val="tx1"/>
                          </a:solidFill>
                          <a:latin typeface="+mn-lt"/>
                          <a:ea typeface="+mn-ea"/>
                          <a:cs typeface="+mn-cs"/>
                        </a:rPr>
                        <a:t> (zum Beispiel aus Ton, Holz, Draht, Gips, Altmaterialien, Filz, Textilien, Alltagsgegenständen und Fundstücken)</a:t>
                      </a:r>
                      <a:endParaRPr kumimoji="0" lang="de-DE" sz="1400" b="0" i="0" u="none" strike="noStrike" cap="none" normalizeH="0" baseline="0" dirty="0" smtClean="0">
                        <a:ln>
                          <a:noFill/>
                        </a:ln>
                        <a:solidFill>
                          <a:schemeClr val="tx1"/>
                        </a:solidFill>
                        <a:effectLst/>
                        <a:latin typeface="Arial" charset="0"/>
                        <a:cs typeface="Arial" charset="0"/>
                      </a:endParaRPr>
                    </a:p>
                  </a:txBody>
                  <a:tcPr marL="91446" marR="91446"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74217">
                <a:tc>
                  <a:txBody>
                    <a:bodyPr/>
                    <a:lstStyle/>
                    <a:p>
                      <a:pPr>
                        <a:lnSpc>
                          <a:spcPct val="115000"/>
                        </a:lnSpc>
                        <a:spcAft>
                          <a:spcPts val="600"/>
                        </a:spcAft>
                      </a:pPr>
                      <a:r>
                        <a:rPr lang="de-DE" sz="1400" kern="1200" dirty="0" smtClean="0">
                          <a:solidFill>
                            <a:schemeClr val="tx1"/>
                          </a:solidFill>
                          <a:latin typeface="+mn-lt"/>
                          <a:ea typeface="+mn-ea"/>
                          <a:cs typeface="+mn-cs"/>
                        </a:rPr>
                        <a:t>Welche Sicherheitshinweise müssen die Kinder beachten?</a:t>
                      </a:r>
                      <a:endParaRPr lang="de-DE" sz="1400" dirty="0">
                        <a:latin typeface="Arial"/>
                        <a:ea typeface="Times New Roman"/>
                        <a:cs typeface="Times New Roman"/>
                      </a:endParaRPr>
                    </a:p>
                  </a:txBody>
                  <a:tcPr marL="107957" marR="107957" marT="71741" marB="7174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lang="de-DE" sz="1400" kern="1200" dirty="0" smtClean="0">
                          <a:solidFill>
                            <a:schemeClr val="tx1"/>
                          </a:solidFill>
                          <a:latin typeface="+mn-lt"/>
                          <a:ea typeface="+mn-ea"/>
                          <a:cs typeface="+mn-cs"/>
                        </a:rPr>
                        <a:t>   (3)     Werkzeuge (zum Beispiel Hammer, Schraubendreher, …) und Verbindungsmittel (zum Beispiel Nagel, Schraube, Dübel, …) erproben und sachgemäß anwenden</a:t>
                      </a:r>
                      <a:endParaRPr kumimoji="0" lang="de-DE" sz="1400" b="0" i="0" u="none" strike="noStrike" cap="none" normalizeH="0" baseline="0" dirty="0" smtClean="0">
                        <a:ln>
                          <a:noFill/>
                        </a:ln>
                        <a:solidFill>
                          <a:schemeClr val="tx1"/>
                        </a:solidFill>
                        <a:effectLst/>
                        <a:latin typeface="Arial" charset="0"/>
                        <a:cs typeface="Arial" charset="0"/>
                      </a:endParaRPr>
                    </a:p>
                  </a:txBody>
                  <a:tcPr marL="91446" marR="91446"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74217">
                <a:tc>
                  <a:txBody>
                    <a:bodyPr/>
                    <a:lstStyle/>
                    <a:p>
                      <a:pPr>
                        <a:lnSpc>
                          <a:spcPct val="115000"/>
                        </a:lnSpc>
                        <a:spcAft>
                          <a:spcPts val="600"/>
                        </a:spcAft>
                      </a:pPr>
                      <a:endParaRPr lang="de-DE" sz="1400" dirty="0">
                        <a:latin typeface="Arial"/>
                        <a:ea typeface="Times New Roman"/>
                        <a:cs typeface="Times New Roman"/>
                      </a:endParaRPr>
                    </a:p>
                  </a:txBody>
                  <a:tcPr marL="107957" marR="107957" marT="71741" marB="7174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lang="de-DE" sz="1400" kern="1200" dirty="0" smtClean="0">
                          <a:solidFill>
                            <a:schemeClr val="tx1"/>
                          </a:solidFill>
                          <a:latin typeface="+mn-lt"/>
                          <a:ea typeface="+mn-ea"/>
                          <a:cs typeface="+mn-cs"/>
                        </a:rPr>
                        <a:t>   (4)     Abfallmaterialien für künstlerische Gestaltungen umdeuten</a:t>
                      </a:r>
                      <a:endParaRPr kumimoji="0" lang="de-DE" sz="1400" b="0" i="0" u="none" strike="noStrike" cap="none" normalizeH="0" baseline="0" dirty="0" smtClean="0">
                        <a:ln>
                          <a:noFill/>
                        </a:ln>
                        <a:solidFill>
                          <a:schemeClr val="tx1"/>
                        </a:solidFill>
                        <a:effectLst/>
                        <a:latin typeface="Arial" charset="0"/>
                        <a:cs typeface="Arial" charset="0"/>
                      </a:endParaRPr>
                    </a:p>
                  </a:txBody>
                  <a:tcPr marL="91446" marR="91446"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5146" name="Rechteck 7"/>
          <p:cNvSpPr>
            <a:spLocks noChangeArrowheads="1"/>
          </p:cNvSpPr>
          <p:nvPr/>
        </p:nvSpPr>
        <p:spPr bwMode="auto">
          <a:xfrm>
            <a:off x="900113" y="692150"/>
            <a:ext cx="7345362" cy="2308225"/>
          </a:xfrm>
          <a:prstGeom prst="rect">
            <a:avLst/>
          </a:prstGeom>
          <a:noFill/>
          <a:ln w="9525">
            <a:noFill/>
            <a:miter lim="800000"/>
            <a:headEnd/>
            <a:tailEnd/>
          </a:ln>
        </p:spPr>
        <p:txBody>
          <a:bodyPr>
            <a:spAutoFit/>
          </a:bodyPr>
          <a:lstStyle/>
          <a:p>
            <a:r>
              <a:rPr lang="de-DE" altLang="de-DE" b="1"/>
              <a:t>3.1.3 Kinder werken</a:t>
            </a:r>
          </a:p>
          <a:p>
            <a:r>
              <a:rPr lang="de-DE"/>
              <a:t>Das Herstellen von Skulpturen, Objekten und Gegenständen übt auf Kinder eine große Faszination aus. Die Schülerinnen und Schüler stellen sie aus unterschiedlichen individuell geeigneten Materialien her. Dabei lernen sie, geeignete Werkzeuge sachgerecht zu benutzen und einfache Arbeitstechniken, die zum jeweiligen Material passen, zielgerichtet für ihre Gestaltungsideen einzusetzen.</a:t>
            </a:r>
          </a:p>
          <a:p>
            <a:endParaRPr lang="de-DE" altLang="de-DE"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0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de-DE" altLang="de-DE" sz="4000" smtClean="0"/>
          </a:p>
        </p:txBody>
      </p:sp>
      <p:sp>
        <p:nvSpPr>
          <p:cNvPr id="6147" name="Rectangle 4"/>
          <p:cNvSpPr>
            <a:spLocks noGrp="1" noChangeArrowheads="1"/>
          </p:cNvSpPr>
          <p:nvPr>
            <p:ph idx="1"/>
          </p:nvPr>
        </p:nvSpPr>
        <p:spPr>
          <a:xfrm>
            <a:off x="457200" y="1600200"/>
            <a:ext cx="8229600" cy="4781550"/>
          </a:xfrm>
        </p:spPr>
        <p:txBody>
          <a:bodyPr/>
          <a:lstStyle/>
          <a:p>
            <a:pPr eaLnBrk="1" hangingPunct="1">
              <a:lnSpc>
                <a:spcPct val="80000"/>
              </a:lnSpc>
              <a:buFontTx/>
              <a:buNone/>
            </a:pPr>
            <a:r>
              <a:rPr lang="de-DE" altLang="de-DE" sz="2000" smtClean="0"/>
              <a:t> </a:t>
            </a:r>
          </a:p>
        </p:txBody>
      </p:sp>
      <p:pic>
        <p:nvPicPr>
          <p:cNvPr id="6148" name="Picture 5" descr="C:\Users\Anett\Pictures\Projekt\Märchen\IMG_6234.JPG"/>
          <p:cNvPicPr>
            <a:picLocks noChangeAspect="1" noChangeArrowheads="1"/>
          </p:cNvPicPr>
          <p:nvPr/>
        </p:nvPicPr>
        <p:blipFill>
          <a:blip r:embed="rId2" cstate="print"/>
          <a:srcRect/>
          <a:stretch>
            <a:fillRect/>
          </a:stretch>
        </p:blipFill>
        <p:spPr bwMode="auto">
          <a:xfrm>
            <a:off x="-2989263" y="0"/>
            <a:ext cx="14705013" cy="8785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nhaltsplatzhalter 3" descr="IMG_0927.JPG"/>
          <p:cNvPicPr>
            <a:picLocks noGrp="1" noChangeAspect="1"/>
          </p:cNvPicPr>
          <p:nvPr>
            <p:ph idx="1"/>
          </p:nvPr>
        </p:nvPicPr>
        <p:blipFill>
          <a:blip r:embed="rId2" cstate="print"/>
          <a:stretch>
            <a:fillRect/>
          </a:stretch>
        </p:blipFill>
        <p:spPr>
          <a:xfrm>
            <a:off x="1016761" y="764704"/>
            <a:ext cx="7008779" cy="5256584"/>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nhaltsplatzhalter 3" descr="IMG_0903.JPG"/>
          <p:cNvPicPr>
            <a:picLocks noGrp="1" noChangeAspect="1"/>
          </p:cNvPicPr>
          <p:nvPr>
            <p:ph idx="1"/>
          </p:nvPr>
        </p:nvPicPr>
        <p:blipFill>
          <a:blip r:embed="rId2" cstate="print"/>
          <a:stretch>
            <a:fillRect/>
          </a:stretch>
        </p:blipFill>
        <p:spPr>
          <a:xfrm>
            <a:off x="1554691" y="1052736"/>
            <a:ext cx="6034617" cy="4525962"/>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339</Words>
  <Application>Microsoft Office PowerPoint</Application>
  <PresentationFormat>Bildschirmpräsentation (4:3)</PresentationFormat>
  <Paragraphs>61</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Larissa-Design</vt:lpstr>
      <vt:lpstr>Werken Verständnis im Bildungsplan 2016</vt:lpstr>
      <vt:lpstr>Im Bereich Werken kommt       die Doppeldeutung des Herstellens zum Ausdruck: </vt:lpstr>
      <vt:lpstr>Werken im Bildungsplan</vt:lpstr>
      <vt:lpstr>Folie 4</vt:lpstr>
      <vt:lpstr>Folie 5</vt:lpstr>
      <vt:lpstr>Folie 6</vt:lpstr>
      <vt:lpstr>Folie 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home</dc:creator>
  <cp:lastModifiedBy>Anett</cp:lastModifiedBy>
  <cp:revision>28</cp:revision>
  <dcterms:created xsi:type="dcterms:W3CDTF">2014-12-08T21:58:03Z</dcterms:created>
  <dcterms:modified xsi:type="dcterms:W3CDTF">2018-07-11T15:00:21Z</dcterms:modified>
</cp:coreProperties>
</file>