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theme/theme9.xml" ContentType="application/vnd.openxmlformats-officedocument.theme+xml"/>
  <Override PartName="/ppt/slideLayouts/slideLayout20.xml" ContentType="application/vnd.openxmlformats-officedocument.presentationml.slideLayout+xml"/>
  <Override PartName="/ppt/theme/theme10.xml" ContentType="application/vnd.openxmlformats-officedocument.theme+xml"/>
  <Override PartName="/ppt/slideLayouts/slideLayout21.xml" ContentType="application/vnd.openxmlformats-officedocument.presentationml.slideLayout+xml"/>
  <Override PartName="/ppt/theme/theme11.xml" ContentType="application/vnd.openxmlformats-officedocument.theme+xml"/>
  <Override PartName="/ppt/slideLayouts/slideLayout22.xml" ContentType="application/vnd.openxmlformats-officedocument.presentationml.slideLayout+xml"/>
  <Override PartName="/ppt/theme/theme12.xml" ContentType="application/vnd.openxmlformats-officedocument.theme+xml"/>
  <Override PartName="/ppt/slideLayouts/slideLayout23.xml" ContentType="application/vnd.openxmlformats-officedocument.presentationml.slideLayout+xml"/>
  <Override PartName="/ppt/theme/theme13.xml" ContentType="application/vnd.openxmlformats-officedocument.theme+xml"/>
  <Override PartName="/ppt/slideLayouts/slideLayout24.xml" ContentType="application/vnd.openxmlformats-officedocument.presentationml.slideLayout+xml"/>
  <Override PartName="/ppt/theme/theme14.xml" ContentType="application/vnd.openxmlformats-officedocument.theme+xml"/>
  <Override PartName="/ppt/slideLayouts/slideLayout25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8" r:id="rId2"/>
    <p:sldMasterId id="2147483670" r:id="rId3"/>
    <p:sldMasterId id="2147483672" r:id="rId4"/>
    <p:sldMasterId id="2147483674" r:id="rId5"/>
    <p:sldMasterId id="2147483676" r:id="rId6"/>
    <p:sldMasterId id="2147483678" r:id="rId7"/>
    <p:sldMasterId id="2147483680" r:id="rId8"/>
    <p:sldMasterId id="2147483682" r:id="rId9"/>
    <p:sldMasterId id="2147483684" r:id="rId10"/>
    <p:sldMasterId id="2147483686" r:id="rId11"/>
    <p:sldMasterId id="2147483688" r:id="rId12"/>
    <p:sldMasterId id="2147483692" r:id="rId13"/>
    <p:sldMasterId id="2147483694" r:id="rId14"/>
    <p:sldMasterId id="2147483696" r:id="rId15"/>
  </p:sldMasterIdLst>
  <p:notesMasterIdLst>
    <p:notesMasterId r:id="rId34"/>
  </p:notesMasterIdLst>
  <p:sldIdLst>
    <p:sldId id="284" r:id="rId16"/>
    <p:sldId id="286" r:id="rId17"/>
    <p:sldId id="285" r:id="rId18"/>
    <p:sldId id="267" r:id="rId19"/>
    <p:sldId id="266" r:id="rId20"/>
    <p:sldId id="291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8" r:id="rId31"/>
    <p:sldId id="279" r:id="rId32"/>
    <p:sldId id="280" r:id="rId3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27" autoAdjust="0"/>
    <p:restoredTop sz="94660"/>
  </p:normalViewPr>
  <p:slideViewPr>
    <p:cSldViewPr>
      <p:cViewPr varScale="1">
        <p:scale>
          <a:sx n="95" d="100"/>
          <a:sy n="95" d="100"/>
        </p:scale>
        <p:origin x="84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6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slide" Target="slides/slide18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9.xml"/><Relationship Id="rId32" Type="http://schemas.openxmlformats.org/officeDocument/2006/relationships/slide" Target="slides/slide1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31" Type="http://schemas.openxmlformats.org/officeDocument/2006/relationships/slide" Target="slides/slide1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slide" Target="slides/slide15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5E4F2-9F3A-4887-B2D6-2FB095984C16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D3D7D-EF16-4FDE-BB98-EAAF28E00E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4746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4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57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13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512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14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2131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15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0640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16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6327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17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8461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18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71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5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024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6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129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7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512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8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549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9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8885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10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3828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11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1478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1CE67-28DF-404F-BBE7-80E926F205BC}" type="slidenum">
              <a:rPr lang="de-DE" smtClean="0">
                <a:solidFill>
                  <a:prstClr val="black"/>
                </a:solidFill>
              </a:rPr>
              <a:pPr/>
              <a:t>12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315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551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959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905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764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7872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59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461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89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4690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9961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699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5683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6588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14E55-8BDE-4ABF-BF94-3FB1688DC1C6}" type="slidenum">
              <a:rPr lang="de-DE" altLang="de-DE">
                <a:solidFill>
                  <a:srgbClr val="000000"/>
                </a:solidFill>
              </a:rPr>
              <a:pPr/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980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5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67A3E-A206-4082-B143-C361C76B611B}" type="datetimeFigureOut">
              <a:rPr lang="de-DE" smtClean="0"/>
              <a:t>28.03.2018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D3350-8739-47C7-A1D5-D606BFB3ED75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18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51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77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08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09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730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67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53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9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765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17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413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670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altLang="de-DE" smtClean="0">
                <a:solidFill>
                  <a:srgbClr val="000000"/>
                </a:solidFill>
              </a:rPr>
              <a:t>Kunstprojekte als Wegbereiter zur Schulentwicklung</a:t>
            </a: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7D52FE-1627-4F3E-8F34-42CE9E76E326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66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5800" y="1196752"/>
            <a:ext cx="7772400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1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Profilfach Kunst </a:t>
            </a: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alt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736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auto">
          <a:xfrm>
            <a:off x="1761186" y="1028684"/>
            <a:ext cx="5538599" cy="544937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000" smtClean="0">
              <a:solidFill>
                <a:srgbClr val="000000"/>
              </a:solidFill>
            </a:endParaRPr>
          </a:p>
        </p:txBody>
      </p:sp>
      <p:sp>
        <p:nvSpPr>
          <p:cNvPr id="8" name="Textfeld 7"/>
          <p:cNvSpPr txBox="1"/>
          <p:nvPr/>
        </p:nvSpPr>
        <p:spPr bwMode="auto">
          <a:xfrm>
            <a:off x="1761186" y="1028684"/>
            <a:ext cx="5538599" cy="8584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 smtClean="0">
                <a:solidFill>
                  <a:srgbClr val="FFFFFF"/>
                </a:solidFill>
                <a:latin typeface="Arial" panose="020B0604020202020204" pitchFamily="34" charset="0"/>
              </a:rPr>
              <a:t>Künstlerische Strategien</a:t>
            </a: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 bwMode="auto">
          <a:xfrm>
            <a:off x="2555776" y="1988840"/>
            <a:ext cx="5355976" cy="409342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z. B.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Konstruktion</a:t>
            </a:r>
            <a:r>
              <a:rPr lang="de-DE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Dekonstruktion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Spiel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Biografie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Inszenierung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Sammlung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Dokumentation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Intervention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Ausstellung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Verfremdung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Reduktion</a:t>
            </a:r>
          </a:p>
        </p:txBody>
      </p:sp>
      <p:sp>
        <p:nvSpPr>
          <p:cNvPr id="9" name="Textfeld 8"/>
          <p:cNvSpPr txBox="1"/>
          <p:nvPr/>
        </p:nvSpPr>
        <p:spPr bwMode="auto">
          <a:xfrm>
            <a:off x="1835696" y="260648"/>
            <a:ext cx="5968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Profilplan Bildende Kunst</a:t>
            </a:r>
          </a:p>
        </p:txBody>
      </p:sp>
    </p:spTree>
    <p:extLst>
      <p:ext uri="{BB962C8B-B14F-4D97-AF65-F5344CB8AC3E}">
        <p14:creationId xmlns:p14="http://schemas.microsoft.com/office/powerpoint/2010/main" val="3304555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000"/>
    </mc:Choice>
    <mc:Fallback>
      <p:transition spd="slow" advTm="6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/>
          <p:cNvGrpSpPr/>
          <p:nvPr/>
        </p:nvGrpSpPr>
        <p:grpSpPr>
          <a:xfrm>
            <a:off x="2522761" y="1799053"/>
            <a:ext cx="4020012" cy="3937175"/>
            <a:chOff x="1143000" y="0"/>
            <a:chExt cx="6858000" cy="6858000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0" y="0"/>
              <a:ext cx="6858000" cy="6858000"/>
            </a:xfrm>
            <a:prstGeom prst="rect">
              <a:avLst/>
            </a:prstGeom>
          </p:spPr>
        </p:pic>
        <p:grpSp>
          <p:nvGrpSpPr>
            <p:cNvPr id="16" name="Gruppieren 15"/>
            <p:cNvGrpSpPr/>
            <p:nvPr/>
          </p:nvGrpSpPr>
          <p:grpSpPr>
            <a:xfrm>
              <a:off x="3986411" y="1168370"/>
              <a:ext cx="576064" cy="3024336"/>
              <a:chOff x="3986211" y="1071758"/>
              <a:chExt cx="576064" cy="3024336"/>
            </a:xfrm>
          </p:grpSpPr>
          <p:pic>
            <p:nvPicPr>
              <p:cNvPr id="17" name="Grafik 16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178" t="17327" r="78472" b="38573"/>
              <a:stretch/>
            </p:blipFill>
            <p:spPr>
              <a:xfrm>
                <a:off x="3999559" y="1071758"/>
                <a:ext cx="504056" cy="3024336"/>
              </a:xfrm>
              <a:prstGeom prst="rect">
                <a:avLst/>
              </a:prstGeom>
            </p:spPr>
          </p:pic>
          <p:pic>
            <p:nvPicPr>
              <p:cNvPr id="18" name="Grafik 17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478" t="19428" r="50122" b="60622"/>
              <a:stretch/>
            </p:blipFill>
            <p:spPr>
              <a:xfrm>
                <a:off x="3986211" y="2648312"/>
                <a:ext cx="576064" cy="1368152"/>
              </a:xfrm>
              <a:prstGeom prst="rect">
                <a:avLst/>
              </a:prstGeom>
            </p:spPr>
          </p:pic>
        </p:grpSp>
      </p:grpSp>
      <p:sp>
        <p:nvSpPr>
          <p:cNvPr id="19" name="Textfeld 18"/>
          <p:cNvSpPr txBox="1">
            <a:spLocks/>
          </p:cNvSpPr>
          <p:nvPr/>
        </p:nvSpPr>
        <p:spPr bwMode="auto">
          <a:xfrm rot="16200000">
            <a:off x="4145433" y="3297241"/>
            <a:ext cx="5422910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Außerschulische Lernorte</a:t>
            </a:r>
          </a:p>
        </p:txBody>
      </p:sp>
      <p:sp>
        <p:nvSpPr>
          <p:cNvPr id="20" name="Textfeld 19"/>
          <p:cNvSpPr txBox="1">
            <a:spLocks/>
          </p:cNvSpPr>
          <p:nvPr/>
        </p:nvSpPr>
        <p:spPr bwMode="auto">
          <a:xfrm rot="5400000">
            <a:off x="-507373" y="3297241"/>
            <a:ext cx="5422911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Künstlerische Strategien</a:t>
            </a:r>
          </a:p>
        </p:txBody>
      </p:sp>
      <p:sp>
        <p:nvSpPr>
          <p:cNvPr id="21" name="Textfeld 20"/>
          <p:cNvSpPr txBox="1"/>
          <p:nvPr/>
        </p:nvSpPr>
        <p:spPr bwMode="auto">
          <a:xfrm>
            <a:off x="1761186" y="1028684"/>
            <a:ext cx="5538599" cy="8584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Arbeitsformen</a:t>
            </a:r>
          </a:p>
        </p:txBody>
      </p:sp>
      <p:sp>
        <p:nvSpPr>
          <p:cNvPr id="23" name="Textfeld 22"/>
          <p:cNvSpPr txBox="1"/>
          <p:nvPr/>
        </p:nvSpPr>
        <p:spPr bwMode="auto">
          <a:xfrm>
            <a:off x="1835696" y="260648"/>
            <a:ext cx="5968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Profilplan Bildende Kunst</a:t>
            </a:r>
          </a:p>
        </p:txBody>
      </p:sp>
      <p:sp>
        <p:nvSpPr>
          <p:cNvPr id="12" name="Textfeld 11"/>
          <p:cNvSpPr txBox="1"/>
          <p:nvPr/>
        </p:nvSpPr>
        <p:spPr bwMode="auto">
          <a:xfrm>
            <a:off x="1764488" y="5592212"/>
            <a:ext cx="5535296" cy="8593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414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auto">
          <a:xfrm>
            <a:off x="1761186" y="1028684"/>
            <a:ext cx="5538599" cy="544937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000" smtClean="0">
              <a:solidFill>
                <a:srgbClr val="000000"/>
              </a:solidFill>
            </a:endParaRPr>
          </a:p>
        </p:txBody>
      </p:sp>
      <p:sp>
        <p:nvSpPr>
          <p:cNvPr id="5" name="Rechteck 4"/>
          <p:cNvSpPr/>
          <p:nvPr/>
        </p:nvSpPr>
        <p:spPr bwMode="auto">
          <a:xfrm>
            <a:off x="2555776" y="2204864"/>
            <a:ext cx="5355976" cy="375173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z. B.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Künstler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Ateliers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Ausstellungsräume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Museen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Galerien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Kunst- und Musikschulen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Stadtverwaltung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weitere </a:t>
            </a: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kulturelle Organisationen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 bwMode="auto">
          <a:xfrm>
            <a:off x="1761186" y="1028684"/>
            <a:ext cx="5538599" cy="8584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 smtClean="0">
                <a:solidFill>
                  <a:srgbClr val="FFFFFF"/>
                </a:solidFill>
                <a:latin typeface="Arial" panose="020B0604020202020204" pitchFamily="34" charset="0"/>
              </a:rPr>
              <a:t>Außerschulische Lernorte und Partner</a:t>
            </a: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 bwMode="auto">
          <a:xfrm>
            <a:off x="1835696" y="260648"/>
            <a:ext cx="5968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Profilplan Bildende Kunst</a:t>
            </a:r>
          </a:p>
        </p:txBody>
      </p:sp>
    </p:spTree>
    <p:extLst>
      <p:ext uri="{BB962C8B-B14F-4D97-AF65-F5344CB8AC3E}">
        <p14:creationId xmlns:p14="http://schemas.microsoft.com/office/powerpoint/2010/main" val="2043869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000"/>
    </mc:Choice>
    <mc:Fallback>
      <p:transition spd="slow" advTm="6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/>
          <p:cNvGrpSpPr/>
          <p:nvPr/>
        </p:nvGrpSpPr>
        <p:grpSpPr>
          <a:xfrm>
            <a:off x="2522761" y="1799053"/>
            <a:ext cx="4020012" cy="3937175"/>
            <a:chOff x="1143000" y="0"/>
            <a:chExt cx="6858000" cy="6858000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0" y="0"/>
              <a:ext cx="6858000" cy="6858000"/>
            </a:xfrm>
            <a:prstGeom prst="rect">
              <a:avLst/>
            </a:prstGeom>
          </p:spPr>
        </p:pic>
        <p:grpSp>
          <p:nvGrpSpPr>
            <p:cNvPr id="16" name="Gruppieren 15"/>
            <p:cNvGrpSpPr/>
            <p:nvPr/>
          </p:nvGrpSpPr>
          <p:grpSpPr>
            <a:xfrm>
              <a:off x="3986411" y="1168370"/>
              <a:ext cx="576064" cy="3024336"/>
              <a:chOff x="3986211" y="1071758"/>
              <a:chExt cx="576064" cy="3024336"/>
            </a:xfrm>
          </p:grpSpPr>
          <p:pic>
            <p:nvPicPr>
              <p:cNvPr id="17" name="Grafik 16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178" t="17327" r="78472" b="38573"/>
              <a:stretch/>
            </p:blipFill>
            <p:spPr>
              <a:xfrm>
                <a:off x="3999559" y="1071758"/>
                <a:ext cx="504056" cy="3024336"/>
              </a:xfrm>
              <a:prstGeom prst="rect">
                <a:avLst/>
              </a:prstGeom>
            </p:spPr>
          </p:pic>
          <p:pic>
            <p:nvPicPr>
              <p:cNvPr id="18" name="Grafik 17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478" t="19428" r="50122" b="60622"/>
              <a:stretch/>
            </p:blipFill>
            <p:spPr>
              <a:xfrm>
                <a:off x="3986211" y="2648312"/>
                <a:ext cx="576064" cy="1368152"/>
              </a:xfrm>
              <a:prstGeom prst="rect">
                <a:avLst/>
              </a:prstGeom>
            </p:spPr>
          </p:pic>
        </p:grpSp>
      </p:grpSp>
      <p:sp>
        <p:nvSpPr>
          <p:cNvPr id="19" name="Textfeld 18"/>
          <p:cNvSpPr txBox="1">
            <a:spLocks/>
          </p:cNvSpPr>
          <p:nvPr/>
        </p:nvSpPr>
        <p:spPr bwMode="auto">
          <a:xfrm rot="16200000">
            <a:off x="4145433" y="3297241"/>
            <a:ext cx="5422910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Außerschulische Lernorte</a:t>
            </a:r>
          </a:p>
        </p:txBody>
      </p:sp>
      <p:sp>
        <p:nvSpPr>
          <p:cNvPr id="20" name="Textfeld 19"/>
          <p:cNvSpPr txBox="1">
            <a:spLocks/>
          </p:cNvSpPr>
          <p:nvPr/>
        </p:nvSpPr>
        <p:spPr bwMode="auto">
          <a:xfrm rot="5400000">
            <a:off x="-507373" y="3297241"/>
            <a:ext cx="5422911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Künstlerische Strategien</a:t>
            </a:r>
          </a:p>
        </p:txBody>
      </p:sp>
      <p:sp>
        <p:nvSpPr>
          <p:cNvPr id="21" name="Textfeld 20"/>
          <p:cNvSpPr txBox="1"/>
          <p:nvPr/>
        </p:nvSpPr>
        <p:spPr bwMode="auto">
          <a:xfrm>
            <a:off x="1761186" y="1028684"/>
            <a:ext cx="5538599" cy="8584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Arbeitsformen</a:t>
            </a:r>
          </a:p>
        </p:txBody>
      </p:sp>
      <p:sp>
        <p:nvSpPr>
          <p:cNvPr id="22" name="Textfeld 21"/>
          <p:cNvSpPr txBox="1"/>
          <p:nvPr/>
        </p:nvSpPr>
        <p:spPr bwMode="auto">
          <a:xfrm>
            <a:off x="1764488" y="5592212"/>
            <a:ext cx="5535296" cy="8593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Kunstgeschichte und Kunsttheorie</a:t>
            </a:r>
          </a:p>
        </p:txBody>
      </p:sp>
      <p:sp>
        <p:nvSpPr>
          <p:cNvPr id="23" name="Textfeld 22"/>
          <p:cNvSpPr txBox="1"/>
          <p:nvPr/>
        </p:nvSpPr>
        <p:spPr bwMode="auto">
          <a:xfrm>
            <a:off x="1835696" y="260648"/>
            <a:ext cx="5968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Profilplan Bildende Kunst</a:t>
            </a:r>
          </a:p>
        </p:txBody>
      </p:sp>
    </p:spTree>
    <p:extLst>
      <p:ext uri="{BB962C8B-B14F-4D97-AF65-F5344CB8AC3E}">
        <p14:creationId xmlns:p14="http://schemas.microsoft.com/office/powerpoint/2010/main" val="3117847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000"/>
    </mc:Choice>
    <mc:Fallback>
      <p:transition spd="slow" advTm="4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 bwMode="auto">
          <a:xfrm>
            <a:off x="1761186" y="1028684"/>
            <a:ext cx="5538599" cy="544937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000" smtClean="0">
              <a:solidFill>
                <a:srgbClr val="000000"/>
              </a:solidFill>
            </a:endParaRPr>
          </a:p>
        </p:txBody>
      </p:sp>
      <p:sp>
        <p:nvSpPr>
          <p:cNvPr id="5" name="Rechteck 4"/>
          <p:cNvSpPr/>
          <p:nvPr/>
        </p:nvSpPr>
        <p:spPr bwMode="auto">
          <a:xfrm>
            <a:off x="2888432" y="2491149"/>
            <a:ext cx="5355976" cy="317009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Epochen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Stile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200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Künstler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200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Künstlerpositionen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200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Kunstbegriff</a:t>
            </a: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 bwMode="auto">
          <a:xfrm>
            <a:off x="1761186" y="1028684"/>
            <a:ext cx="5538599" cy="8584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 smtClean="0">
                <a:solidFill>
                  <a:srgbClr val="FFFFFF"/>
                </a:solidFill>
                <a:latin typeface="Arial" panose="020B0604020202020204" pitchFamily="34" charset="0"/>
              </a:rPr>
              <a:t>Kunstgeschichte und Kunsttheorie</a:t>
            </a: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feld 8"/>
          <p:cNvSpPr txBox="1"/>
          <p:nvPr/>
        </p:nvSpPr>
        <p:spPr bwMode="auto">
          <a:xfrm>
            <a:off x="1835696" y="260648"/>
            <a:ext cx="5968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Profilplan Bildende Kunst</a:t>
            </a:r>
          </a:p>
        </p:txBody>
      </p:sp>
    </p:spTree>
    <p:extLst>
      <p:ext uri="{BB962C8B-B14F-4D97-AF65-F5344CB8AC3E}">
        <p14:creationId xmlns:p14="http://schemas.microsoft.com/office/powerpoint/2010/main" val="2035567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000"/>
    </mc:Choice>
    <mc:Fallback>
      <p:transition spd="slow" advTm="6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/>
          <p:cNvGrpSpPr/>
          <p:nvPr/>
        </p:nvGrpSpPr>
        <p:grpSpPr>
          <a:xfrm>
            <a:off x="2522761" y="1799053"/>
            <a:ext cx="4020012" cy="3937175"/>
            <a:chOff x="1143000" y="0"/>
            <a:chExt cx="6858000" cy="6858000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0" y="0"/>
              <a:ext cx="6858000" cy="6858000"/>
            </a:xfrm>
            <a:prstGeom prst="rect">
              <a:avLst/>
            </a:prstGeom>
          </p:spPr>
        </p:pic>
        <p:grpSp>
          <p:nvGrpSpPr>
            <p:cNvPr id="16" name="Gruppieren 15"/>
            <p:cNvGrpSpPr/>
            <p:nvPr/>
          </p:nvGrpSpPr>
          <p:grpSpPr>
            <a:xfrm>
              <a:off x="3986411" y="1168370"/>
              <a:ext cx="576064" cy="3024336"/>
              <a:chOff x="3986211" y="1071758"/>
              <a:chExt cx="576064" cy="3024336"/>
            </a:xfrm>
          </p:grpSpPr>
          <p:pic>
            <p:nvPicPr>
              <p:cNvPr id="17" name="Grafik 16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178" t="17327" r="78472" b="38573"/>
              <a:stretch/>
            </p:blipFill>
            <p:spPr>
              <a:xfrm>
                <a:off x="3999559" y="1071758"/>
                <a:ext cx="504056" cy="3024336"/>
              </a:xfrm>
              <a:prstGeom prst="rect">
                <a:avLst/>
              </a:prstGeom>
            </p:spPr>
          </p:pic>
          <p:pic>
            <p:nvPicPr>
              <p:cNvPr id="18" name="Grafik 17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478" t="19428" r="50122" b="60622"/>
              <a:stretch/>
            </p:blipFill>
            <p:spPr>
              <a:xfrm>
                <a:off x="3986211" y="2648312"/>
                <a:ext cx="576064" cy="1368152"/>
              </a:xfrm>
              <a:prstGeom prst="rect">
                <a:avLst/>
              </a:prstGeom>
            </p:spPr>
          </p:pic>
        </p:grpSp>
      </p:grpSp>
      <p:sp>
        <p:nvSpPr>
          <p:cNvPr id="19" name="Textfeld 18"/>
          <p:cNvSpPr txBox="1">
            <a:spLocks/>
          </p:cNvSpPr>
          <p:nvPr/>
        </p:nvSpPr>
        <p:spPr bwMode="auto">
          <a:xfrm rot="16200000">
            <a:off x="4145433" y="3297241"/>
            <a:ext cx="5422910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Außerschulische Lernorte</a:t>
            </a:r>
          </a:p>
        </p:txBody>
      </p:sp>
      <p:sp>
        <p:nvSpPr>
          <p:cNvPr id="20" name="Textfeld 19"/>
          <p:cNvSpPr txBox="1">
            <a:spLocks/>
          </p:cNvSpPr>
          <p:nvPr/>
        </p:nvSpPr>
        <p:spPr bwMode="auto">
          <a:xfrm rot="5400000">
            <a:off x="-507373" y="3297241"/>
            <a:ext cx="5422911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Künstlerische Strategien</a:t>
            </a:r>
          </a:p>
        </p:txBody>
      </p:sp>
      <p:sp>
        <p:nvSpPr>
          <p:cNvPr id="21" name="Textfeld 20"/>
          <p:cNvSpPr txBox="1"/>
          <p:nvPr/>
        </p:nvSpPr>
        <p:spPr bwMode="auto">
          <a:xfrm>
            <a:off x="1761186" y="1028684"/>
            <a:ext cx="5538599" cy="8584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Arbeitsformen</a:t>
            </a:r>
          </a:p>
        </p:txBody>
      </p:sp>
      <p:sp>
        <p:nvSpPr>
          <p:cNvPr id="22" name="Textfeld 21"/>
          <p:cNvSpPr txBox="1"/>
          <p:nvPr/>
        </p:nvSpPr>
        <p:spPr bwMode="auto">
          <a:xfrm>
            <a:off x="1764488" y="5592212"/>
            <a:ext cx="5535296" cy="8593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Kunstgeschichte und Kunsttheorie</a:t>
            </a:r>
          </a:p>
        </p:txBody>
      </p:sp>
      <p:sp>
        <p:nvSpPr>
          <p:cNvPr id="23" name="Textfeld 22"/>
          <p:cNvSpPr txBox="1"/>
          <p:nvPr/>
        </p:nvSpPr>
        <p:spPr bwMode="auto">
          <a:xfrm>
            <a:off x="1835696" y="260648"/>
            <a:ext cx="5968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Profilplan Bildende Kunst</a:t>
            </a:r>
          </a:p>
        </p:txBody>
      </p:sp>
    </p:spTree>
    <p:extLst>
      <p:ext uri="{BB962C8B-B14F-4D97-AF65-F5344CB8AC3E}">
        <p14:creationId xmlns:p14="http://schemas.microsoft.com/office/powerpoint/2010/main" val="3715289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000"/>
    </mc:Choice>
    <mc:Fallback>
      <p:transition spd="slow" advTm="4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 bwMode="auto">
          <a:xfrm>
            <a:off x="1358770" y="260648"/>
            <a:ext cx="6381582" cy="63815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000" smtClean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/>
        </p:nvSpPr>
        <p:spPr bwMode="auto">
          <a:xfrm>
            <a:off x="443707" y="269776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de-DE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Exemplarische Stundenverteilung </a:t>
            </a:r>
            <a:r>
              <a:rPr lang="de-DE" altLang="de-DE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Woche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905481"/>
              </p:ext>
            </p:extLst>
          </p:nvPr>
        </p:nvGraphicFramePr>
        <p:xfrm>
          <a:off x="1907703" y="2132857"/>
          <a:ext cx="5332057" cy="3122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3"/>
                <a:gridCol w="566272"/>
                <a:gridCol w="566272"/>
                <a:gridCol w="566272"/>
                <a:gridCol w="566272"/>
                <a:gridCol w="566272"/>
                <a:gridCol w="566272"/>
                <a:gridCol w="566272"/>
              </a:tblGrid>
              <a:tr h="309565"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</a:t>
                      </a:r>
                      <a:endParaRPr lang="de-DE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de-DE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de-DE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de-DE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de-DE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de-DE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DE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378257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Profilfach</a:t>
                      </a:r>
                      <a:r>
                        <a:rPr lang="de-D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Kunst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1378257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BK-Unterricht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7189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7000">
        <p:fade/>
      </p:transition>
    </mc:Choice>
    <mc:Fallback>
      <p:transition spd="med" advTm="7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 bwMode="auto">
          <a:xfrm>
            <a:off x="1358770" y="260648"/>
            <a:ext cx="6381582" cy="63815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000" smtClean="0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293119" y="2532410"/>
            <a:ext cx="5591249" cy="334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buClr>
                <a:srgbClr val="000000"/>
              </a:buClr>
              <a:buSzPts val="3200"/>
            </a:pPr>
            <a:r>
              <a:rPr lang="de-DE" altLang="de-DE" dirty="0" smtClean="0">
                <a:solidFill>
                  <a:srgbClr val="FFFFFF"/>
                </a:solidFill>
              </a:rPr>
              <a:t>Begeisterung </a:t>
            </a:r>
            <a:r>
              <a:rPr lang="de-DE" altLang="de-DE" dirty="0">
                <a:solidFill>
                  <a:srgbClr val="FFFFFF"/>
                </a:solidFill>
              </a:rPr>
              <a:t>für </a:t>
            </a:r>
            <a:r>
              <a:rPr lang="de-DE" altLang="de-DE" dirty="0" smtClean="0">
                <a:solidFill>
                  <a:srgbClr val="FFFFFF"/>
                </a:solidFill>
              </a:rPr>
              <a:t>Kunst</a:t>
            </a:r>
            <a:endParaRPr lang="de-DE" altLang="de-DE" dirty="0">
              <a:solidFill>
                <a:srgbClr val="FFFFFF"/>
              </a:solidFill>
            </a:endParaRPr>
          </a:p>
          <a:p>
            <a:pPr>
              <a:buClr>
                <a:srgbClr val="000000"/>
              </a:buClr>
              <a:buSzPts val="3200"/>
            </a:pPr>
            <a:endParaRPr lang="de-DE" altLang="de-DE" dirty="0">
              <a:solidFill>
                <a:srgbClr val="FFFFFF"/>
              </a:solidFill>
            </a:endParaRPr>
          </a:p>
          <a:p>
            <a:pPr>
              <a:buClr>
                <a:srgbClr val="000000"/>
              </a:buClr>
              <a:buSzPts val="3200"/>
            </a:pPr>
            <a:r>
              <a:rPr lang="de-DE" altLang="de-DE" dirty="0">
                <a:solidFill>
                  <a:srgbClr val="FFFFFF"/>
                </a:solidFill>
              </a:rPr>
              <a:t>Lust am kreativen </a:t>
            </a:r>
            <a:r>
              <a:rPr lang="de-DE" altLang="de-DE" dirty="0" smtClean="0">
                <a:solidFill>
                  <a:srgbClr val="FFFFFF"/>
                </a:solidFill>
              </a:rPr>
              <a:t>Arbeiten</a:t>
            </a:r>
            <a:endParaRPr lang="de-DE" altLang="de-DE" dirty="0">
              <a:solidFill>
                <a:srgbClr val="FFFFFF"/>
              </a:solidFill>
            </a:endParaRPr>
          </a:p>
          <a:p>
            <a:pPr>
              <a:buClr>
                <a:srgbClr val="000000"/>
              </a:buClr>
              <a:buSzPts val="3200"/>
            </a:pPr>
            <a:endParaRPr lang="de-DE" altLang="de-DE" dirty="0">
              <a:solidFill>
                <a:srgbClr val="FFFFFF"/>
              </a:solidFill>
            </a:endParaRPr>
          </a:p>
          <a:p>
            <a:pPr>
              <a:buClr>
                <a:srgbClr val="000000"/>
              </a:buClr>
              <a:buSzPts val="3200"/>
            </a:pPr>
            <a:r>
              <a:rPr lang="de-DE" altLang="de-DE" dirty="0">
                <a:solidFill>
                  <a:srgbClr val="FFFFFF"/>
                </a:solidFill>
              </a:rPr>
              <a:t>Interesse auch an theoretischen </a:t>
            </a:r>
            <a:r>
              <a:rPr lang="de-DE" altLang="de-DE" dirty="0" smtClean="0">
                <a:solidFill>
                  <a:srgbClr val="FFFFFF"/>
                </a:solidFill>
              </a:rPr>
              <a:t>Inhalten</a:t>
            </a:r>
          </a:p>
          <a:p>
            <a:pPr>
              <a:buClr>
                <a:srgbClr val="000000"/>
              </a:buClr>
              <a:buSzPts val="3200"/>
            </a:pPr>
            <a:endParaRPr lang="de-DE" altLang="de-DE" dirty="0" smtClean="0">
              <a:solidFill>
                <a:srgbClr val="FFFFFF"/>
              </a:solidFill>
            </a:endParaRPr>
          </a:p>
          <a:p>
            <a:pPr>
              <a:buClr>
                <a:srgbClr val="000000"/>
              </a:buClr>
              <a:buSzPts val="3200"/>
            </a:pPr>
            <a:r>
              <a:rPr lang="de-DE" altLang="de-DE" dirty="0" smtClean="0">
                <a:solidFill>
                  <a:srgbClr val="FFFFFF"/>
                </a:solidFill>
              </a:rPr>
              <a:t>Anstrengungsbereitschaft,</a:t>
            </a:r>
          </a:p>
          <a:p>
            <a:pPr>
              <a:buClr>
                <a:srgbClr val="000000"/>
              </a:buClr>
              <a:buSzPts val="3200"/>
            </a:pPr>
            <a:r>
              <a:rPr lang="de-DE" altLang="de-DE" dirty="0" smtClean="0">
                <a:solidFill>
                  <a:srgbClr val="FFFFFF"/>
                </a:solidFill>
              </a:rPr>
              <a:t>Leistungsfähigkeit und </a:t>
            </a:r>
            <a:r>
              <a:rPr lang="de-DE" altLang="de-DE" dirty="0">
                <a:solidFill>
                  <a:srgbClr val="FFFFFF"/>
                </a:solidFill>
              </a:rPr>
              <a:t>-bereitschaft</a:t>
            </a:r>
          </a:p>
          <a:p>
            <a:pPr>
              <a:buClr>
                <a:srgbClr val="000000"/>
              </a:buClr>
              <a:buSzPts val="3200"/>
            </a:pPr>
            <a:endParaRPr lang="de-DE" altLang="de-DE" dirty="0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21482" y="4858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de-DE" altLang="de-DE" sz="2400" dirty="0" smtClean="0">
                <a:solidFill>
                  <a:srgbClr val="FFFFFF"/>
                </a:solidFill>
              </a:rPr>
              <a:t>Anforderungen</a:t>
            </a:r>
          </a:p>
          <a:p>
            <a:pPr algn="ctr"/>
            <a:r>
              <a:rPr lang="de-DE" altLang="de-DE" sz="2400" dirty="0" smtClean="0">
                <a:solidFill>
                  <a:srgbClr val="FFFFFF"/>
                </a:solidFill>
              </a:rPr>
              <a:t>an </a:t>
            </a:r>
            <a:r>
              <a:rPr lang="de-DE" altLang="de-DE" sz="2400" dirty="0">
                <a:solidFill>
                  <a:srgbClr val="FFFFFF"/>
                </a:solidFill>
              </a:rPr>
              <a:t>die Schülerinnen und Schüler</a:t>
            </a:r>
          </a:p>
        </p:txBody>
      </p:sp>
    </p:spTree>
    <p:extLst>
      <p:ext uri="{BB962C8B-B14F-4D97-AF65-F5344CB8AC3E}">
        <p14:creationId xmlns:p14="http://schemas.microsoft.com/office/powerpoint/2010/main" val="245148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 bwMode="auto">
          <a:xfrm>
            <a:off x="1358770" y="260648"/>
            <a:ext cx="6381582" cy="63815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000" smtClean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5800" y="1196752"/>
            <a:ext cx="7772400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1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Profilfach Kunst </a:t>
            </a: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alt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467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8000">
        <p:fade/>
      </p:transition>
    </mc:Choice>
    <mc:Fallback>
      <p:transition spd="med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907704" y="1424384"/>
            <a:ext cx="6192688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Profilfach ab Klasse 8</a:t>
            </a:r>
          </a:p>
          <a:p>
            <a:endParaRPr lang="de-DE" sz="2400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Jede </a:t>
            </a:r>
            <a:r>
              <a:rPr lang="de-DE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Schülerin/jeder Schüler wählt ab Klasse 8 ein Profilfach aus</a:t>
            </a:r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:</a:t>
            </a:r>
          </a:p>
          <a:p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endParaRPr lang="de-DE" sz="24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• </a:t>
            </a:r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Naturwissenschaft </a:t>
            </a:r>
            <a:r>
              <a:rPr lang="de-DE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und Technik (</a:t>
            </a:r>
            <a:r>
              <a:rPr lang="de-DE" sz="2400" dirty="0" err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NwT</a:t>
            </a:r>
            <a:r>
              <a:rPr lang="de-DE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) oder </a:t>
            </a:r>
            <a:endParaRPr lang="de-DE" sz="2400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endParaRPr lang="de-DE" sz="24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• </a:t>
            </a:r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Bildende Kunst</a:t>
            </a:r>
          </a:p>
          <a:p>
            <a:endParaRPr lang="de-DE" sz="24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• </a:t>
            </a:r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Spanisch - bei </a:t>
            </a:r>
            <a:r>
              <a:rPr lang="de-DE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entsprechender </a:t>
            </a:r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Nachfrage</a:t>
            </a:r>
            <a:endParaRPr lang="de-DE" sz="24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endParaRPr lang="de-DE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832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00">
        <p:fade/>
      </p:transition>
    </mc:Choice>
    <mc:Fallback>
      <p:transition spd="slow" advClick="0" advTm="8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395536" y="548680"/>
            <a:ext cx="83529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Das Profilfach Bildende Kunst findet </a:t>
            </a:r>
            <a:r>
              <a:rPr lang="de-DE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zusätzlich zum „regulären“ Fach </a:t>
            </a:r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Bildende </a:t>
            </a:r>
            <a:r>
              <a:rPr lang="de-DE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Kunst </a:t>
            </a:r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statt. </a:t>
            </a:r>
          </a:p>
          <a:p>
            <a:endParaRPr lang="de-DE" sz="2400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de-DE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Es werden an der Gemeinschaftsschule keine Züge gebildet. Somit findet auch kein verstärkter Fachunterricht in den Klassenstufen 5-7 wie am Gymnasium statt. </a:t>
            </a:r>
          </a:p>
          <a:p>
            <a:endParaRPr lang="de-DE" sz="24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Eine </a:t>
            </a:r>
            <a:r>
              <a:rPr lang="de-DE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Hinführung auf das Profilfach kann z. B. über zusätzliche Angebote im Rahmen des Ganztags stattfinden. </a:t>
            </a:r>
            <a:endParaRPr lang="de-DE" sz="2400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endParaRPr lang="de-DE" sz="2400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Idealerweise </a:t>
            </a:r>
            <a:r>
              <a:rPr lang="de-DE" sz="2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findet sich das Profilfach im Profil der Schule wieder. </a:t>
            </a:r>
            <a:endParaRPr lang="de-DE" sz="2400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endParaRPr lang="de-DE" sz="24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de-DE" sz="2400" dirty="0">
                <a:solidFill>
                  <a:schemeClr val="bg1">
                    <a:lumMod val="50000"/>
                  </a:schemeClr>
                </a:solidFill>
              </a:rPr>
              <a:t>Verbindliche Wahl bis Kl. 9 bzw.  Kl. </a:t>
            </a:r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</a:rPr>
              <a:t>10.</a:t>
            </a:r>
          </a:p>
          <a:p>
            <a:endParaRPr lang="de-DE" sz="24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de-DE" sz="2400" dirty="0" smtClean="0">
                <a:solidFill>
                  <a:schemeClr val="bg1">
                    <a:lumMod val="50000"/>
                  </a:schemeClr>
                </a:solidFill>
              </a:rPr>
              <a:t>Stundenzahl von Klasse 8-10: 8 Stunden.</a:t>
            </a:r>
            <a:endParaRPr lang="de-DE" sz="2400" dirty="0">
              <a:solidFill>
                <a:schemeClr val="bg1">
                  <a:lumMod val="50000"/>
                </a:schemeClr>
              </a:solidFill>
            </a:endParaRPr>
          </a:p>
          <a:p>
            <a:endParaRPr lang="de-DE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endParaRPr lang="de-DE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049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13000">
        <p:fade/>
      </p:transition>
    </mc:Choice>
    <mc:Fallback>
      <p:transition spd="med" advClick="0" advTm="1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feld 22"/>
          <p:cNvSpPr txBox="1"/>
          <p:nvPr/>
        </p:nvSpPr>
        <p:spPr bwMode="auto">
          <a:xfrm>
            <a:off x="1835696" y="260648"/>
            <a:ext cx="5968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Profilplan Bildende Kunst</a:t>
            </a:r>
          </a:p>
        </p:txBody>
      </p:sp>
      <p:sp>
        <p:nvSpPr>
          <p:cNvPr id="8" name="Textfeld 7"/>
          <p:cNvSpPr txBox="1">
            <a:spLocks/>
          </p:cNvSpPr>
          <p:nvPr/>
        </p:nvSpPr>
        <p:spPr bwMode="auto">
          <a:xfrm rot="16200000">
            <a:off x="4145433" y="3297241"/>
            <a:ext cx="5422910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feld 8"/>
          <p:cNvSpPr txBox="1">
            <a:spLocks/>
          </p:cNvSpPr>
          <p:nvPr/>
        </p:nvSpPr>
        <p:spPr bwMode="auto">
          <a:xfrm rot="5400000">
            <a:off x="-507373" y="3297241"/>
            <a:ext cx="5422911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 bwMode="auto">
          <a:xfrm>
            <a:off x="1761186" y="1028684"/>
            <a:ext cx="5538599" cy="8584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 bwMode="auto">
          <a:xfrm>
            <a:off x="1764488" y="5592212"/>
            <a:ext cx="5535296" cy="8593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 bwMode="auto">
          <a:xfrm>
            <a:off x="2853977" y="2167262"/>
            <a:ext cx="3312368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de-DE" sz="20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v</a:t>
            </a:r>
            <a:r>
              <a:rPr lang="de-DE" sz="2000" dirty="0" smtClean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ertieft den bestehenden Bildungsplan Bildende Kunst in 4 Dimensionen</a:t>
            </a: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de-DE" sz="2000" dirty="0">
              <a:solidFill>
                <a:srgbClr val="FFFFFF">
                  <a:lumMod val="65000"/>
                </a:srgbClr>
              </a:solidFill>
              <a:latin typeface="Arial" panose="020B060402020202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de-DE" sz="20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e</a:t>
            </a:r>
            <a:r>
              <a:rPr lang="de-DE" sz="2000" dirty="0" smtClean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rweitert den bestehenden Bildungsplan Bildende Kunst und setzt Schwerpunkte </a:t>
            </a:r>
            <a:endParaRPr lang="de-DE" sz="2000" dirty="0">
              <a:solidFill>
                <a:srgbClr val="FFFFFF">
                  <a:lumMod val="65000"/>
                </a:srgb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850644"/>
      </p:ext>
    </p:extLst>
  </p:cSld>
  <p:clrMapOvr>
    <a:masterClrMapping/>
  </p:clrMapOvr>
  <p:transition spd="slow" advTm="1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/>
          <p:cNvGrpSpPr/>
          <p:nvPr/>
        </p:nvGrpSpPr>
        <p:grpSpPr>
          <a:xfrm>
            <a:off x="2522761" y="1799053"/>
            <a:ext cx="4020012" cy="3937175"/>
            <a:chOff x="1143000" y="0"/>
            <a:chExt cx="6858000" cy="6858000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0" y="0"/>
              <a:ext cx="6858000" cy="6858000"/>
            </a:xfrm>
            <a:prstGeom prst="rect">
              <a:avLst/>
            </a:prstGeom>
          </p:spPr>
        </p:pic>
        <p:grpSp>
          <p:nvGrpSpPr>
            <p:cNvPr id="16" name="Gruppieren 15"/>
            <p:cNvGrpSpPr/>
            <p:nvPr/>
          </p:nvGrpSpPr>
          <p:grpSpPr>
            <a:xfrm>
              <a:off x="3986411" y="1168370"/>
              <a:ext cx="576064" cy="3024336"/>
              <a:chOff x="3986211" y="1071758"/>
              <a:chExt cx="576064" cy="3024336"/>
            </a:xfrm>
          </p:grpSpPr>
          <p:pic>
            <p:nvPicPr>
              <p:cNvPr id="17" name="Grafik 16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178" t="17327" r="78472" b="38573"/>
              <a:stretch/>
            </p:blipFill>
            <p:spPr>
              <a:xfrm>
                <a:off x="3999559" y="1071758"/>
                <a:ext cx="504056" cy="3024336"/>
              </a:xfrm>
              <a:prstGeom prst="rect">
                <a:avLst/>
              </a:prstGeom>
            </p:spPr>
          </p:pic>
          <p:pic>
            <p:nvPicPr>
              <p:cNvPr id="18" name="Grafik 17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478" t="19428" r="50122" b="60622"/>
              <a:stretch/>
            </p:blipFill>
            <p:spPr>
              <a:xfrm>
                <a:off x="3986211" y="2648312"/>
                <a:ext cx="576064" cy="1368152"/>
              </a:xfrm>
              <a:prstGeom prst="rect">
                <a:avLst/>
              </a:prstGeom>
            </p:spPr>
          </p:pic>
        </p:grpSp>
      </p:grpSp>
      <p:sp>
        <p:nvSpPr>
          <p:cNvPr id="23" name="Textfeld 22"/>
          <p:cNvSpPr txBox="1"/>
          <p:nvPr/>
        </p:nvSpPr>
        <p:spPr bwMode="auto">
          <a:xfrm>
            <a:off x="1691680" y="260648"/>
            <a:ext cx="662473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 smtClean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Bildungsplan Bildende Kunst</a:t>
            </a:r>
            <a:endParaRPr lang="de-DE" sz="3600" dirty="0">
              <a:solidFill>
                <a:srgbClr val="FFFFFF">
                  <a:lumMod val="65000"/>
                </a:srgb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339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/>
          <p:cNvGrpSpPr/>
          <p:nvPr/>
        </p:nvGrpSpPr>
        <p:grpSpPr>
          <a:xfrm>
            <a:off x="2522761" y="1799053"/>
            <a:ext cx="4020012" cy="3937175"/>
            <a:chOff x="1143000" y="0"/>
            <a:chExt cx="6858000" cy="6858000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0" y="0"/>
              <a:ext cx="6858000" cy="6858000"/>
            </a:xfrm>
            <a:prstGeom prst="rect">
              <a:avLst/>
            </a:prstGeom>
          </p:spPr>
        </p:pic>
        <p:grpSp>
          <p:nvGrpSpPr>
            <p:cNvPr id="16" name="Gruppieren 15"/>
            <p:cNvGrpSpPr/>
            <p:nvPr/>
          </p:nvGrpSpPr>
          <p:grpSpPr>
            <a:xfrm>
              <a:off x="3986411" y="1168370"/>
              <a:ext cx="576064" cy="3024336"/>
              <a:chOff x="3986211" y="1071758"/>
              <a:chExt cx="576064" cy="3024336"/>
            </a:xfrm>
          </p:grpSpPr>
          <p:pic>
            <p:nvPicPr>
              <p:cNvPr id="17" name="Grafik 16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178" t="17327" r="78472" b="38573"/>
              <a:stretch/>
            </p:blipFill>
            <p:spPr>
              <a:xfrm>
                <a:off x="3999559" y="1071758"/>
                <a:ext cx="504056" cy="3024336"/>
              </a:xfrm>
              <a:prstGeom prst="rect">
                <a:avLst/>
              </a:prstGeom>
            </p:spPr>
          </p:pic>
          <p:pic>
            <p:nvPicPr>
              <p:cNvPr id="18" name="Grafik 17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478" t="19428" r="50122" b="60622"/>
              <a:stretch/>
            </p:blipFill>
            <p:spPr>
              <a:xfrm>
                <a:off x="3986211" y="2648312"/>
                <a:ext cx="576064" cy="1368152"/>
              </a:xfrm>
              <a:prstGeom prst="rect">
                <a:avLst/>
              </a:prstGeom>
            </p:spPr>
          </p:pic>
        </p:grpSp>
      </p:grpSp>
      <p:sp>
        <p:nvSpPr>
          <p:cNvPr id="23" name="Textfeld 22"/>
          <p:cNvSpPr txBox="1"/>
          <p:nvPr/>
        </p:nvSpPr>
        <p:spPr bwMode="auto">
          <a:xfrm>
            <a:off x="1835696" y="260648"/>
            <a:ext cx="5968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Profilplan Bildende Kunst</a:t>
            </a:r>
          </a:p>
        </p:txBody>
      </p:sp>
      <p:sp>
        <p:nvSpPr>
          <p:cNvPr id="8" name="Textfeld 7"/>
          <p:cNvSpPr txBox="1">
            <a:spLocks/>
          </p:cNvSpPr>
          <p:nvPr/>
        </p:nvSpPr>
        <p:spPr bwMode="auto">
          <a:xfrm rot="16200000">
            <a:off x="4145433" y="3297241"/>
            <a:ext cx="5422910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feld 8"/>
          <p:cNvSpPr txBox="1">
            <a:spLocks/>
          </p:cNvSpPr>
          <p:nvPr/>
        </p:nvSpPr>
        <p:spPr bwMode="auto">
          <a:xfrm rot="5400000">
            <a:off x="-507373" y="3297241"/>
            <a:ext cx="5422911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 bwMode="auto">
          <a:xfrm>
            <a:off x="1761186" y="1028684"/>
            <a:ext cx="5538599" cy="8584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 bwMode="auto">
          <a:xfrm>
            <a:off x="1764488" y="5592212"/>
            <a:ext cx="5535296" cy="8593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805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/>
          <p:cNvGrpSpPr/>
          <p:nvPr/>
        </p:nvGrpSpPr>
        <p:grpSpPr>
          <a:xfrm>
            <a:off x="2522761" y="1799053"/>
            <a:ext cx="4020012" cy="3937175"/>
            <a:chOff x="1143000" y="0"/>
            <a:chExt cx="6858000" cy="6858000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0" y="0"/>
              <a:ext cx="6858000" cy="6858000"/>
            </a:xfrm>
            <a:prstGeom prst="rect">
              <a:avLst/>
            </a:prstGeom>
          </p:spPr>
        </p:pic>
        <p:grpSp>
          <p:nvGrpSpPr>
            <p:cNvPr id="16" name="Gruppieren 15"/>
            <p:cNvGrpSpPr/>
            <p:nvPr/>
          </p:nvGrpSpPr>
          <p:grpSpPr>
            <a:xfrm>
              <a:off x="3986411" y="1168370"/>
              <a:ext cx="576064" cy="3024336"/>
              <a:chOff x="3986211" y="1071758"/>
              <a:chExt cx="576064" cy="3024336"/>
            </a:xfrm>
          </p:grpSpPr>
          <p:pic>
            <p:nvPicPr>
              <p:cNvPr id="17" name="Grafik 16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178" t="17327" r="78472" b="38573"/>
              <a:stretch/>
            </p:blipFill>
            <p:spPr>
              <a:xfrm>
                <a:off x="3999559" y="1071758"/>
                <a:ext cx="504056" cy="3024336"/>
              </a:xfrm>
              <a:prstGeom prst="rect">
                <a:avLst/>
              </a:prstGeom>
            </p:spPr>
          </p:pic>
          <p:pic>
            <p:nvPicPr>
              <p:cNvPr id="18" name="Grafik 17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478" t="19428" r="50122" b="60622"/>
              <a:stretch/>
            </p:blipFill>
            <p:spPr>
              <a:xfrm>
                <a:off x="3986211" y="2648312"/>
                <a:ext cx="576064" cy="1368152"/>
              </a:xfrm>
              <a:prstGeom prst="rect">
                <a:avLst/>
              </a:prstGeom>
            </p:spPr>
          </p:pic>
        </p:grpSp>
      </p:grpSp>
      <p:sp>
        <p:nvSpPr>
          <p:cNvPr id="21" name="Textfeld 20"/>
          <p:cNvSpPr txBox="1"/>
          <p:nvPr/>
        </p:nvSpPr>
        <p:spPr bwMode="auto">
          <a:xfrm>
            <a:off x="1761186" y="1028684"/>
            <a:ext cx="5538599" cy="8584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Arbeitsformen</a:t>
            </a:r>
          </a:p>
        </p:txBody>
      </p:sp>
      <p:sp>
        <p:nvSpPr>
          <p:cNvPr id="23" name="Textfeld 22"/>
          <p:cNvSpPr txBox="1"/>
          <p:nvPr/>
        </p:nvSpPr>
        <p:spPr bwMode="auto">
          <a:xfrm>
            <a:off x="1835696" y="260648"/>
            <a:ext cx="5968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Profilplan Bildende Kunst</a:t>
            </a:r>
          </a:p>
        </p:txBody>
      </p:sp>
      <p:sp>
        <p:nvSpPr>
          <p:cNvPr id="9" name="Textfeld 8"/>
          <p:cNvSpPr txBox="1">
            <a:spLocks/>
          </p:cNvSpPr>
          <p:nvPr/>
        </p:nvSpPr>
        <p:spPr bwMode="auto">
          <a:xfrm rot="16200000">
            <a:off x="4145433" y="3297241"/>
            <a:ext cx="5422910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feld 9"/>
          <p:cNvSpPr txBox="1">
            <a:spLocks/>
          </p:cNvSpPr>
          <p:nvPr/>
        </p:nvSpPr>
        <p:spPr bwMode="auto">
          <a:xfrm rot="5400000">
            <a:off x="-507373" y="3297241"/>
            <a:ext cx="5422911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 bwMode="auto">
          <a:xfrm>
            <a:off x="1764488" y="5592212"/>
            <a:ext cx="5535296" cy="8593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997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 bwMode="auto">
          <a:xfrm>
            <a:off x="1761186" y="1028684"/>
            <a:ext cx="5538599" cy="544937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000" smtClean="0">
              <a:solidFill>
                <a:srgbClr val="000000"/>
              </a:solidFill>
            </a:endParaRPr>
          </a:p>
        </p:txBody>
      </p:sp>
      <p:sp>
        <p:nvSpPr>
          <p:cNvPr id="4" name="Rechteck 3"/>
          <p:cNvSpPr/>
          <p:nvPr/>
        </p:nvSpPr>
        <p:spPr bwMode="auto">
          <a:xfrm>
            <a:off x="3275856" y="609600"/>
            <a:ext cx="3960440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8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Arbeitsformen</a:t>
            </a:r>
          </a:p>
        </p:txBody>
      </p:sp>
      <p:sp>
        <p:nvSpPr>
          <p:cNvPr id="5" name="Rechteck 4"/>
          <p:cNvSpPr/>
          <p:nvPr/>
        </p:nvSpPr>
        <p:spPr bwMode="auto">
          <a:xfrm>
            <a:off x="2339752" y="2414542"/>
            <a:ext cx="5832648" cy="267765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Einzel-, Partner-, Gruppenarbeit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 / projektorientiertes Arbeiten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Werkstatt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Atelier</a:t>
            </a:r>
            <a:endParaRPr lang="de-DE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 bwMode="auto">
          <a:xfrm>
            <a:off x="1761186" y="1028684"/>
            <a:ext cx="5538599" cy="8584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Arbeitsformen</a:t>
            </a:r>
          </a:p>
        </p:txBody>
      </p:sp>
      <p:sp>
        <p:nvSpPr>
          <p:cNvPr id="8" name="Textfeld 7"/>
          <p:cNvSpPr txBox="1"/>
          <p:nvPr/>
        </p:nvSpPr>
        <p:spPr bwMode="auto">
          <a:xfrm>
            <a:off x="1835696" y="260648"/>
            <a:ext cx="5968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Profilplan Bildende Kunst</a:t>
            </a:r>
          </a:p>
        </p:txBody>
      </p:sp>
    </p:spTree>
    <p:extLst>
      <p:ext uri="{BB962C8B-B14F-4D97-AF65-F5344CB8AC3E}">
        <p14:creationId xmlns:p14="http://schemas.microsoft.com/office/powerpoint/2010/main" val="765204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/>
          <p:cNvGrpSpPr/>
          <p:nvPr/>
        </p:nvGrpSpPr>
        <p:grpSpPr>
          <a:xfrm>
            <a:off x="2522761" y="1799053"/>
            <a:ext cx="4020012" cy="3937175"/>
            <a:chOff x="1143000" y="0"/>
            <a:chExt cx="6858000" cy="6858000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000" y="0"/>
              <a:ext cx="6858000" cy="6858000"/>
            </a:xfrm>
            <a:prstGeom prst="rect">
              <a:avLst/>
            </a:prstGeom>
          </p:spPr>
        </p:pic>
        <p:grpSp>
          <p:nvGrpSpPr>
            <p:cNvPr id="16" name="Gruppieren 15"/>
            <p:cNvGrpSpPr/>
            <p:nvPr/>
          </p:nvGrpSpPr>
          <p:grpSpPr>
            <a:xfrm>
              <a:off x="3986411" y="1168370"/>
              <a:ext cx="576064" cy="3024336"/>
              <a:chOff x="3986211" y="1071758"/>
              <a:chExt cx="576064" cy="3024336"/>
            </a:xfrm>
          </p:grpSpPr>
          <p:pic>
            <p:nvPicPr>
              <p:cNvPr id="17" name="Grafik 16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178" t="17327" r="78472" b="38573"/>
              <a:stretch/>
            </p:blipFill>
            <p:spPr>
              <a:xfrm>
                <a:off x="3999559" y="1071758"/>
                <a:ext cx="504056" cy="3024336"/>
              </a:xfrm>
              <a:prstGeom prst="rect">
                <a:avLst/>
              </a:prstGeom>
            </p:spPr>
          </p:pic>
          <p:pic>
            <p:nvPicPr>
              <p:cNvPr id="18" name="Grafik 17"/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478" t="19428" r="50122" b="60622"/>
              <a:stretch/>
            </p:blipFill>
            <p:spPr>
              <a:xfrm>
                <a:off x="3986211" y="2648312"/>
                <a:ext cx="576064" cy="1368152"/>
              </a:xfrm>
              <a:prstGeom prst="rect">
                <a:avLst/>
              </a:prstGeom>
            </p:spPr>
          </p:pic>
        </p:grpSp>
      </p:grpSp>
      <p:sp>
        <p:nvSpPr>
          <p:cNvPr id="20" name="Textfeld 19"/>
          <p:cNvSpPr txBox="1">
            <a:spLocks/>
          </p:cNvSpPr>
          <p:nvPr/>
        </p:nvSpPr>
        <p:spPr bwMode="auto">
          <a:xfrm rot="5400000">
            <a:off x="-507373" y="3297241"/>
            <a:ext cx="5422911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Künstlerische Strategien</a:t>
            </a:r>
          </a:p>
        </p:txBody>
      </p:sp>
      <p:sp>
        <p:nvSpPr>
          <p:cNvPr id="21" name="Textfeld 20"/>
          <p:cNvSpPr txBox="1"/>
          <p:nvPr/>
        </p:nvSpPr>
        <p:spPr bwMode="auto">
          <a:xfrm>
            <a:off x="1761186" y="1028684"/>
            <a:ext cx="5538599" cy="8584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</a:rPr>
              <a:t>Arbeitsformen</a:t>
            </a:r>
          </a:p>
        </p:txBody>
      </p:sp>
      <p:sp>
        <p:nvSpPr>
          <p:cNvPr id="23" name="Textfeld 22"/>
          <p:cNvSpPr txBox="1"/>
          <p:nvPr/>
        </p:nvSpPr>
        <p:spPr bwMode="auto">
          <a:xfrm>
            <a:off x="1835696" y="260648"/>
            <a:ext cx="59681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3600" dirty="0">
                <a:solidFill>
                  <a:srgbClr val="FFFFFF">
                    <a:lumMod val="65000"/>
                  </a:srgbClr>
                </a:solidFill>
                <a:latin typeface="Arial" panose="020B0604020202020204" pitchFamily="34" charset="0"/>
              </a:rPr>
              <a:t>Profilplan Bildende Kunst</a:t>
            </a:r>
          </a:p>
        </p:txBody>
      </p:sp>
      <p:sp>
        <p:nvSpPr>
          <p:cNvPr id="10" name="Textfeld 9"/>
          <p:cNvSpPr txBox="1">
            <a:spLocks/>
          </p:cNvSpPr>
          <p:nvPr/>
        </p:nvSpPr>
        <p:spPr bwMode="auto">
          <a:xfrm rot="16200000">
            <a:off x="4145433" y="3297241"/>
            <a:ext cx="5422910" cy="8857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vert="horz"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 bwMode="auto">
          <a:xfrm>
            <a:off x="1764488" y="5592212"/>
            <a:ext cx="5535296" cy="85938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  <a:extLst/>
        </p:spPr>
        <p:txBody>
          <a:bodyPr wrap="square" rtlCol="0" anchor="ctr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sz="2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321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2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13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14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16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17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18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6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7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8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9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0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1_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>
        <a:spAutoFit/>
      </a:bodyPr>
      <a:lstStyle>
        <a:defPPr>
          <a:defRPr dirty="0">
            <a:latin typeface="Arial" panose="020B0604020202020204" pitchFamily="34" charset="0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Bildschirmpräsentation (4:3)</PresentationFormat>
  <Paragraphs>140</Paragraphs>
  <Slides>18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15</vt:i4>
      </vt:variant>
      <vt:variant>
        <vt:lpstr>Folientitel</vt:lpstr>
      </vt:variant>
      <vt:variant>
        <vt:i4>18</vt:i4>
      </vt:variant>
    </vt:vector>
  </HeadingPairs>
  <TitlesOfParts>
    <vt:vector size="36" baseType="lpstr">
      <vt:lpstr>Arial</vt:lpstr>
      <vt:lpstr>Calibri</vt:lpstr>
      <vt:lpstr>Times New Roman</vt:lpstr>
      <vt:lpstr>Larissa-Design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13_Office Theme</vt:lpstr>
      <vt:lpstr>14_Office Theme</vt:lpstr>
      <vt:lpstr>16_Office Theme</vt:lpstr>
      <vt:lpstr>17_Office Theme</vt:lpstr>
      <vt:lpstr>18_Office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Profilfach Naturwissenschaft und Technik (NwT)</dc:title>
  <dc:creator>Holger</dc:creator>
  <cp:lastModifiedBy>Chri Schulz</cp:lastModifiedBy>
  <cp:revision>26</cp:revision>
  <dcterms:created xsi:type="dcterms:W3CDTF">2016-02-20T11:43:10Z</dcterms:created>
  <dcterms:modified xsi:type="dcterms:W3CDTF">2018-03-28T16:31:26Z</dcterms:modified>
</cp:coreProperties>
</file>