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70" r:id="rId4"/>
    <p:sldId id="268" r:id="rId5"/>
    <p:sldId id="258" r:id="rId6"/>
    <p:sldId id="265" r:id="rId7"/>
    <p:sldId id="269" r:id="rId8"/>
    <p:sldId id="259" r:id="rId9"/>
    <p:sldId id="263" r:id="rId10"/>
    <p:sldId id="264" r:id="rId11"/>
    <p:sldId id="262" r:id="rId12"/>
    <p:sldId id="260" r:id="rId13"/>
    <p:sldId id="271" r:id="rId14"/>
    <p:sldId id="272" r:id="rId15"/>
    <p:sldId id="267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2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4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7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Juliane</a:t>
            </a:r>
            <a:r>
              <a:rPr lang="en-US" dirty="0"/>
              <a:t> </a:t>
            </a:r>
            <a:r>
              <a:rPr lang="en-US" dirty="0" err="1"/>
              <a:t>Egolf</a:t>
            </a:r>
            <a:r>
              <a:rPr lang="en-US" dirty="0"/>
              <a:t>, Bad Wildbad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5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6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9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8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7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4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eit.de/2009/43/N-Musik-und-Hirn/seite-2" TargetMode="External"/><Relationship Id="rId2" Type="http://schemas.openxmlformats.org/officeDocument/2006/relationships/hyperlink" Target="http://www.bildungsplaene-bw.de/,Lde/LS/BP2016BW/ALLG/SEK1/M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usicademy.de/index.php?id=141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5545" y="1298448"/>
            <a:ext cx="7315200" cy="3255264"/>
          </a:xfrm>
        </p:spPr>
        <p:txBody>
          <a:bodyPr>
            <a:normAutofit/>
          </a:bodyPr>
          <a:lstStyle/>
          <a:p>
            <a:r>
              <a:rPr lang="de-DE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 Musik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65545" y="4681507"/>
            <a:ext cx="7315200" cy="914400"/>
          </a:xfrm>
        </p:spPr>
        <p:txBody>
          <a:bodyPr>
            <a:normAutofit/>
          </a:bodyPr>
          <a:lstStyle/>
          <a:p>
            <a:r>
              <a:rPr lang="de-DE" sz="2400" b="1" dirty="0"/>
              <a:t>im Musikunterricht der Sekundarstufe I</a:t>
            </a:r>
          </a:p>
        </p:txBody>
      </p:sp>
    </p:spTree>
    <p:extLst>
      <p:ext uri="{BB962C8B-B14F-4D97-AF65-F5344CB8AC3E}">
        <p14:creationId xmlns:p14="http://schemas.microsoft.com/office/powerpoint/2010/main" val="1458952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 Musik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Musik-unterricht?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5750" y="806749"/>
            <a:ext cx="7315200" cy="557326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de-DE" sz="2400" b="1" dirty="0"/>
          </a:p>
          <a:p>
            <a:r>
              <a:rPr lang="de-DE" u="sng" dirty="0">
                <a:solidFill>
                  <a:srgbClr val="00B050"/>
                </a:solidFill>
              </a:rPr>
              <a:t>These 5:</a:t>
            </a:r>
            <a:r>
              <a:rPr lang="de-DE" dirty="0">
                <a:solidFill>
                  <a:srgbClr val="00B050"/>
                </a:solidFill>
              </a:rPr>
              <a:t> Begegnungen mit Neuer Musik fordern den Blick auf das Alte, Vergleichbare, Unterschiedliche, Naheliegende oder ganz Andere</a:t>
            </a:r>
          </a:p>
          <a:p>
            <a:pPr marL="0" indent="0">
              <a:buNone/>
            </a:pPr>
            <a:r>
              <a:rPr lang="de-DE" dirty="0"/>
              <a:t>	Neue Musik ist nicht als isoliertes Phänomen sondern in 	ihrer Wechselbeziehung zu anderen Feldern zu 	betrachten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u="sng" dirty="0">
                <a:solidFill>
                  <a:srgbClr val="00B050"/>
                </a:solidFill>
              </a:rPr>
              <a:t>These 6:</a:t>
            </a:r>
            <a:r>
              <a:rPr lang="de-DE" dirty="0">
                <a:solidFill>
                  <a:srgbClr val="00B050"/>
                </a:solidFill>
              </a:rPr>
              <a:t> Begegnungen mit Neuer Musik eröffnen Erfahrungshorizonte über Fachgrenzen hinaus.</a:t>
            </a:r>
          </a:p>
          <a:p>
            <a:pPr marL="0" indent="0">
              <a:buNone/>
            </a:pPr>
            <a:r>
              <a:rPr lang="de-DE" dirty="0"/>
              <a:t>	Zusammenfinden ähnlicher Erfahrungsfelder</a:t>
            </a:r>
          </a:p>
          <a:p>
            <a:pPr marL="0" indent="0">
              <a:buNone/>
            </a:pPr>
            <a:r>
              <a:rPr lang="de-DE" dirty="0"/>
              <a:t>	Chancen zum Verlassen des schulischen Bereiches, 	Kontakte mit Komponisten, Ensembles…</a:t>
            </a:r>
          </a:p>
          <a:p>
            <a:pPr marL="0" indent="0">
              <a:buNone/>
            </a:pPr>
            <a:r>
              <a:rPr lang="de-DE" dirty="0"/>
              <a:t>	Projektartiger Unterricht</a:t>
            </a:r>
          </a:p>
        </p:txBody>
      </p:sp>
    </p:spTree>
    <p:extLst>
      <p:ext uri="{BB962C8B-B14F-4D97-AF65-F5344CB8AC3E}">
        <p14:creationId xmlns:p14="http://schemas.microsoft.com/office/powerpoint/2010/main" val="151252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 der Umgang mit Neuer Musik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gelingen?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34245" y="550719"/>
            <a:ext cx="7346373" cy="5611090"/>
          </a:xfrm>
        </p:spPr>
        <p:txBody>
          <a:bodyPr>
            <a:normAutofit fontScale="77500" lnSpcReduction="20000"/>
          </a:bodyPr>
          <a:lstStyle/>
          <a:p>
            <a:r>
              <a:rPr lang="de-DE" sz="2400" dirty="0"/>
              <a:t>Möglichst früh erste Berührungspunkte schaffen</a:t>
            </a:r>
          </a:p>
          <a:p>
            <a:endParaRPr lang="de-DE" sz="2400" dirty="0"/>
          </a:p>
          <a:p>
            <a:r>
              <a:rPr lang="de-DE" sz="2400" dirty="0"/>
              <a:t>Elementarisierung und Reduzierung komplexer Verläufe als grundlegendes Prinzip</a:t>
            </a:r>
          </a:p>
          <a:p>
            <a:endParaRPr lang="de-DE" sz="2400" dirty="0"/>
          </a:p>
          <a:p>
            <a:r>
              <a:rPr lang="de-DE" sz="2400" dirty="0"/>
              <a:t>Handlungs- und produktionsorientierte Zugänge schaffen: Gestaltender Umgang als wesentliche Basis der Auseinandersetzung mit Neuer Musik</a:t>
            </a:r>
          </a:p>
          <a:p>
            <a:endParaRPr lang="de-DE" sz="2400" dirty="0"/>
          </a:p>
          <a:p>
            <a:r>
              <a:rPr lang="de-DE" sz="2400" dirty="0"/>
              <a:t>Erschließung kultureller Vielfalt mittels methodischer Vielfalt</a:t>
            </a:r>
          </a:p>
          <a:p>
            <a:endParaRPr lang="de-DE" sz="2400" dirty="0"/>
          </a:p>
          <a:p>
            <a:r>
              <a:rPr lang="de-DE" sz="2400" dirty="0"/>
              <a:t>Planvolles und zielgerichtetes Arbeiten ist unerlässlich</a:t>
            </a:r>
          </a:p>
          <a:p>
            <a:endParaRPr lang="de-DE" sz="2400" dirty="0"/>
          </a:p>
          <a:p>
            <a:r>
              <a:rPr lang="de-DE" sz="2400" dirty="0"/>
              <a:t>Kontinuierliche Reflexionsprozesse sind unerlässlich: Anspruch musikalischer Qualität!</a:t>
            </a:r>
          </a:p>
          <a:p>
            <a:endParaRPr lang="de-DE" sz="2400" dirty="0"/>
          </a:p>
          <a:p>
            <a:r>
              <a:rPr lang="de-DE" sz="2400" dirty="0"/>
              <a:t>Auseinandersetzung  auch über Fachgrenzen hinaus (Blick zurück und zur Seite)</a:t>
            </a:r>
          </a:p>
        </p:txBody>
      </p:sp>
    </p:spTree>
    <p:extLst>
      <p:ext uri="{BB962C8B-B14F-4D97-AF65-F5344CB8AC3E}">
        <p14:creationId xmlns:p14="http://schemas.microsoft.com/office/powerpoint/2010/main" val="140674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 Musik im Bildungs-plan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69268" y="529936"/>
            <a:ext cx="7315200" cy="5454812"/>
          </a:xfrm>
        </p:spPr>
        <p:txBody>
          <a:bodyPr>
            <a:normAutofit fontScale="77500" lnSpcReduction="20000"/>
          </a:bodyPr>
          <a:lstStyle/>
          <a:p>
            <a:endParaRPr lang="de-DE" dirty="0">
              <a:latin typeface="Gudea"/>
            </a:endParaRPr>
          </a:p>
          <a:p>
            <a:endParaRPr lang="de-DE" dirty="0">
              <a:latin typeface="Gudea"/>
            </a:endParaRPr>
          </a:p>
          <a:p>
            <a:pPr marL="0" indent="0">
              <a:buNone/>
            </a:pPr>
            <a:endParaRPr lang="de-DE" dirty="0">
              <a:latin typeface="Gudea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Gudea"/>
              </a:rPr>
              <a:t>Explizite Nennung:</a:t>
            </a:r>
          </a:p>
          <a:p>
            <a:pPr marL="0" indent="0">
              <a:buNone/>
            </a:pPr>
            <a:endParaRPr lang="de-DE" dirty="0">
              <a:latin typeface="Gudea"/>
            </a:endParaRPr>
          </a:p>
          <a:p>
            <a:r>
              <a:rPr lang="de-DE" dirty="0">
                <a:latin typeface="Gudea"/>
              </a:rPr>
              <a:t>(3.1.1.6)</a:t>
            </a:r>
          </a:p>
          <a:p>
            <a:pPr marL="0" indent="0">
              <a:buNone/>
            </a:pPr>
            <a:r>
              <a:rPr lang="de-DE" dirty="0">
                <a:latin typeface="Gudea"/>
              </a:rPr>
              <a:t>Musik erfinden und präsentieren: Klangexperiment, grafische und traditionelle Notation</a:t>
            </a:r>
          </a:p>
          <a:p>
            <a:endParaRPr lang="de-DE" dirty="0">
              <a:latin typeface="Gudea"/>
            </a:endParaRPr>
          </a:p>
          <a:p>
            <a:r>
              <a:rPr lang="de-DE" dirty="0">
                <a:latin typeface="Gudea"/>
              </a:rPr>
              <a:t>(3.3.1.7)</a:t>
            </a:r>
          </a:p>
          <a:p>
            <a:pPr marL="0" indent="0">
              <a:buNone/>
            </a:pPr>
            <a:r>
              <a:rPr lang="de-DE" dirty="0">
                <a:latin typeface="Gudea"/>
              </a:rPr>
              <a:t>Lieder und Musikstücke aus dem Bereich des Jazz und der Neuen Musik gestalten: reproduzieren, produzieren oder improvisieren</a:t>
            </a:r>
          </a:p>
          <a:p>
            <a:pPr marL="0" indent="0">
              <a:buNone/>
            </a:pPr>
            <a:endParaRPr lang="de-DE" dirty="0">
              <a:latin typeface="Gudea"/>
            </a:endParaRPr>
          </a:p>
          <a:p>
            <a:r>
              <a:rPr lang="de-DE" dirty="0">
                <a:latin typeface="Gudea"/>
              </a:rPr>
              <a:t>(3.3.2.5)</a:t>
            </a:r>
          </a:p>
          <a:p>
            <a:pPr marL="0" indent="0">
              <a:buNone/>
            </a:pPr>
            <a:r>
              <a:rPr lang="de-DE" dirty="0">
                <a:latin typeface="Gudea"/>
              </a:rPr>
              <a:t>Gestaltungsmittel und Wirkung von Neuer Musik beschreiben</a:t>
            </a:r>
          </a:p>
          <a:p>
            <a:pPr marL="0" indent="0">
              <a:buNone/>
            </a:pPr>
            <a:endParaRPr lang="de-DE" dirty="0">
              <a:latin typeface="Gudea"/>
            </a:endParaRPr>
          </a:p>
          <a:p>
            <a:r>
              <a:rPr lang="de-DE" dirty="0">
                <a:latin typeface="Gudea"/>
              </a:rPr>
              <a:t>Profilplan (3.3.2.9)</a:t>
            </a:r>
          </a:p>
          <a:p>
            <a:pPr marL="0" indent="0">
              <a:buNone/>
            </a:pPr>
            <a:r>
              <a:rPr lang="de-DE" dirty="0">
                <a:latin typeface="Gudea"/>
              </a:rPr>
              <a:t>Die Stilvielfalt der Musik nach 1945 anhand von Beispielen erkunden</a:t>
            </a:r>
          </a:p>
          <a:p>
            <a:endParaRPr lang="de-DE" dirty="0">
              <a:latin typeface="Gudea"/>
            </a:endParaRPr>
          </a:p>
          <a:p>
            <a:endParaRPr lang="de-DE" dirty="0">
              <a:latin typeface="Gudea"/>
            </a:endParaRP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14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 Musik im Bildungs-plan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69267" y="-72736"/>
            <a:ext cx="7394477" cy="69307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de-DE" dirty="0">
              <a:latin typeface="Gudea"/>
            </a:endParaRPr>
          </a:p>
          <a:p>
            <a:pPr marL="0" indent="0">
              <a:buNone/>
            </a:pPr>
            <a:endParaRPr lang="de-DE" sz="1100" dirty="0">
              <a:solidFill>
                <a:srgbClr val="00B050"/>
              </a:solidFill>
              <a:latin typeface="Gudea"/>
            </a:endParaRPr>
          </a:p>
          <a:p>
            <a:pPr marL="0" indent="0">
              <a:buNone/>
            </a:pPr>
            <a:r>
              <a:rPr lang="de-DE" sz="2900" dirty="0">
                <a:solidFill>
                  <a:srgbClr val="00B050"/>
                </a:solidFill>
                <a:latin typeface="Gudea"/>
              </a:rPr>
              <a:t>Implizit enthalten (Beispiele)</a:t>
            </a:r>
          </a:p>
          <a:p>
            <a:endParaRPr lang="de-DE" sz="400" dirty="0">
              <a:latin typeface="Gudea"/>
            </a:endParaRPr>
          </a:p>
          <a:p>
            <a:r>
              <a:rPr lang="de-DE" sz="2500" dirty="0">
                <a:latin typeface="Gudea"/>
              </a:rPr>
              <a:t>(3.1.1.1)</a:t>
            </a:r>
          </a:p>
          <a:p>
            <a:pPr marL="0" indent="0">
              <a:buNone/>
            </a:pPr>
            <a:r>
              <a:rPr lang="de-DE" sz="2500" dirty="0">
                <a:latin typeface="Gudea"/>
              </a:rPr>
              <a:t>Lieder unterschiedlicher Stile und Kulturen singen und gestalten: Volkslieder, Kanons, Popsongs, Bewegungslieder, Sprechstücke</a:t>
            </a:r>
          </a:p>
          <a:p>
            <a:pPr marL="0" indent="0">
              <a:buNone/>
            </a:pPr>
            <a:endParaRPr lang="de-DE" sz="1100" dirty="0">
              <a:latin typeface="Gudea"/>
            </a:endParaRPr>
          </a:p>
          <a:p>
            <a:r>
              <a:rPr lang="de-DE" sz="2500" dirty="0">
                <a:latin typeface="Gudea"/>
              </a:rPr>
              <a:t>(3.1.1.3)</a:t>
            </a:r>
          </a:p>
          <a:p>
            <a:pPr marL="0" indent="0">
              <a:buNone/>
            </a:pPr>
            <a:r>
              <a:rPr lang="de-DE" sz="2500" dirty="0">
                <a:latin typeface="Gudea"/>
              </a:rPr>
              <a:t>rhythmische und melodische Patterns auf schuleigenen Instrumenten spielen und einfache Musikstücke erarbeiten, üben und präsentieren: Spieltechnik und Klangfarbe</a:t>
            </a:r>
          </a:p>
          <a:p>
            <a:pPr marL="0" indent="0">
              <a:buNone/>
            </a:pPr>
            <a:endParaRPr lang="de-DE" sz="700" dirty="0">
              <a:latin typeface="Gudea"/>
            </a:endParaRPr>
          </a:p>
          <a:p>
            <a:r>
              <a:rPr lang="de-DE" sz="2500" dirty="0">
                <a:latin typeface="Gudea"/>
              </a:rPr>
              <a:t>(3.1.2.6)</a:t>
            </a:r>
          </a:p>
          <a:p>
            <a:pPr marL="0" indent="0">
              <a:buNone/>
            </a:pPr>
            <a:r>
              <a:rPr lang="de-DE" sz="2500" dirty="0">
                <a:latin typeface="Gudea"/>
              </a:rPr>
              <a:t>Ausdruck und Wirkung von musikalischen Ereignissen und kurzen Musikstücken mit einfachen Worten beschreiben</a:t>
            </a:r>
          </a:p>
          <a:p>
            <a:endParaRPr lang="de-DE" sz="1300" dirty="0">
              <a:latin typeface="Gudea"/>
            </a:endParaRPr>
          </a:p>
          <a:p>
            <a:r>
              <a:rPr lang="de-DE" sz="2500" dirty="0">
                <a:latin typeface="Gudea"/>
              </a:rPr>
              <a:t>(3.1.2.9)</a:t>
            </a:r>
          </a:p>
          <a:p>
            <a:pPr marL="0" indent="0">
              <a:buNone/>
            </a:pPr>
            <a:r>
              <a:rPr lang="de-DE" sz="2500" dirty="0">
                <a:latin typeface="Gudea"/>
              </a:rPr>
              <a:t>ausgehend von historischen und zeitgenössischen Musikstücken Lebens- und Arbeitsumfeld von Komponisten und Musikern nennen, vergleichen und einordnen</a:t>
            </a:r>
          </a:p>
          <a:p>
            <a:pPr marL="0" indent="0">
              <a:buNone/>
            </a:pPr>
            <a:endParaRPr lang="de-DE" sz="500" dirty="0">
              <a:latin typeface="Gudea"/>
            </a:endParaRPr>
          </a:p>
          <a:p>
            <a:r>
              <a:rPr lang="de-DE" sz="2500" dirty="0">
                <a:latin typeface="Gudea"/>
              </a:rPr>
              <a:t>(3.2.1.5)</a:t>
            </a:r>
          </a:p>
          <a:p>
            <a:pPr marL="0" indent="0">
              <a:buNone/>
            </a:pPr>
            <a:r>
              <a:rPr lang="de-DE" sz="2500" dirty="0">
                <a:latin typeface="Gudea"/>
              </a:rPr>
              <a:t>Musik produzieren: einfache tontechnische Aufnahme‑, Bearbeitungs- und Wiedergabeverfahren</a:t>
            </a:r>
          </a:p>
          <a:p>
            <a:pPr marL="0" indent="0">
              <a:buNone/>
            </a:pPr>
            <a:endParaRPr lang="de-DE" sz="400" dirty="0">
              <a:latin typeface="Gudea"/>
            </a:endParaRPr>
          </a:p>
          <a:p>
            <a:r>
              <a:rPr lang="de-DE" sz="2500" dirty="0">
                <a:latin typeface="Gudea"/>
              </a:rPr>
              <a:t>(3.2.1.8)</a:t>
            </a:r>
          </a:p>
          <a:p>
            <a:pPr marL="0" indent="0">
              <a:buNone/>
            </a:pPr>
            <a:r>
              <a:rPr lang="de-DE" sz="2500" dirty="0">
                <a:latin typeface="Gudea"/>
              </a:rPr>
              <a:t>Hörerlebnisse im freien und assoziativen Hören sprachlich äußern</a:t>
            </a:r>
          </a:p>
          <a:p>
            <a:pPr marL="0" indent="0">
              <a:buNone/>
            </a:pPr>
            <a:endParaRPr lang="de-DE" dirty="0">
              <a:latin typeface="Gudea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950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 Musik im Bildungs-plan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370" t="17605" r="9704" b="14441"/>
          <a:stretch/>
        </p:blipFill>
        <p:spPr>
          <a:xfrm>
            <a:off x="3616036" y="677521"/>
            <a:ext cx="8139660" cy="549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90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Fragen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/>
              <a:t>Danke für Eure Aufmerksamkeit! </a:t>
            </a:r>
            <a:r>
              <a:rPr lang="de-DE" sz="2800" dirty="0">
                <a:sym typeface="Wingdings" panose="05000000000000000000" pitchFamily="2" charset="2"/>
              </a:rPr>
              <a:t>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632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dirty="0"/>
          </a:p>
          <a:p>
            <a:endParaRPr lang="de-DE" dirty="0"/>
          </a:p>
          <a:p>
            <a:r>
              <a:rPr lang="de-DE" dirty="0" err="1"/>
              <a:t>Nimczik</a:t>
            </a:r>
            <a:r>
              <a:rPr lang="de-DE" dirty="0"/>
              <a:t>, Ortwin (2004): Neue Musik in der Schule. In: Musikdidaktik. Praxishandbuch für die Sekundartstufe I und II. Berlin. S. 193-201.</a:t>
            </a:r>
          </a:p>
          <a:p>
            <a:endParaRPr lang="de-DE" dirty="0"/>
          </a:p>
          <a:p>
            <a:r>
              <a:rPr lang="de-DE" dirty="0" err="1"/>
              <a:t>Nimczik</a:t>
            </a:r>
            <a:r>
              <a:rPr lang="de-DE" dirty="0"/>
              <a:t>, Ortwin (1995): Chancen für Begegnungen mit Neuer Musik. In: Musik und Bildung. </a:t>
            </a:r>
            <a:r>
              <a:rPr lang="de-DE" dirty="0">
                <a:solidFill>
                  <a:schemeClr val="tx1"/>
                </a:solidFill>
              </a:rPr>
              <a:t>27, Heft 5.</a:t>
            </a:r>
          </a:p>
          <a:p>
            <a:endParaRPr lang="de-DE" dirty="0"/>
          </a:p>
          <a:p>
            <a:r>
              <a:rPr lang="de-DE" dirty="0"/>
              <a:t>Bildungsplan Musik 2016: </a:t>
            </a:r>
            <a:r>
              <a:rPr lang="de-DE" dirty="0">
                <a:hlinkClick r:id="rId2"/>
              </a:rPr>
              <a:t>http://www.bildungsplaene-bw.de/,Lde/LS/BP2016BW/ALLG/SEK1/MUS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https://www.zeit.de/2009/43/N-Musik-und-Hirn/seite-2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http://www.musicademy.de/index.php?id=1416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915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Definition Neue Musik</a:t>
            </a:r>
          </a:p>
          <a:p>
            <a:r>
              <a:rPr lang="de-DE" dirty="0"/>
              <a:t>Warum Neue Musik im Musikunterricht?</a:t>
            </a:r>
          </a:p>
          <a:p>
            <a:pPr marL="0" indent="0">
              <a:buNone/>
            </a:pPr>
            <a:r>
              <a:rPr lang="de-DE" dirty="0"/>
              <a:t>	- Problematik</a:t>
            </a:r>
          </a:p>
          <a:p>
            <a:pPr marL="0" indent="0">
              <a:buNone/>
            </a:pPr>
            <a:r>
              <a:rPr lang="de-DE" dirty="0"/>
              <a:t>	- Chancen</a:t>
            </a:r>
          </a:p>
          <a:p>
            <a:pPr marL="0" indent="0">
              <a:buNone/>
            </a:pPr>
            <a:r>
              <a:rPr lang="de-DE" dirty="0"/>
              <a:t>	- 4 Dimensionen der Gestaltungsarbeit mit Neuer Musik</a:t>
            </a:r>
          </a:p>
          <a:p>
            <a:pPr marL="0" indent="0">
              <a:buNone/>
            </a:pPr>
            <a:r>
              <a:rPr lang="de-DE" dirty="0"/>
              <a:t>	- 6 Thesen nach </a:t>
            </a:r>
            <a:r>
              <a:rPr lang="de-DE" dirty="0" err="1"/>
              <a:t>Nimczik</a:t>
            </a:r>
            <a:endParaRPr lang="de-DE" dirty="0"/>
          </a:p>
          <a:p>
            <a:r>
              <a:rPr lang="de-DE" dirty="0"/>
              <a:t>Wie kann der Umgang mit Neuer Musik gelingen?</a:t>
            </a:r>
          </a:p>
          <a:p>
            <a:r>
              <a:rPr lang="de-DE" dirty="0"/>
              <a:t>Neue Musik im Bildungsplan 2016</a:t>
            </a:r>
          </a:p>
          <a:p>
            <a:r>
              <a:rPr lang="de-DE" dirty="0"/>
              <a:t>Fragen/Austausch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90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Definition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8486" y="426027"/>
            <a:ext cx="7315200" cy="6317673"/>
          </a:xfrm>
        </p:spPr>
        <p:txBody>
          <a:bodyPr/>
          <a:lstStyle/>
          <a:p>
            <a:r>
              <a:rPr lang="de-DE" dirty="0"/>
              <a:t>Seit Beginn des 20. Jahrhunderts Begriff für Musik, die sich von der bisherigen sie umgebenden Musik fundamental abgrenzen wollte, zugleich aber auch ihre historisch ableitbare Herkunft betonte. (</a:t>
            </a:r>
            <a:r>
              <a:rPr lang="de-DE" dirty="0" err="1"/>
              <a:t>Nimczik</a:t>
            </a:r>
            <a:r>
              <a:rPr lang="de-DE" dirty="0"/>
              <a:t> 2004)</a:t>
            </a:r>
          </a:p>
          <a:p>
            <a:pPr marL="0" indent="0">
              <a:buNone/>
            </a:pPr>
            <a:endParaRPr lang="de-DE" sz="800" dirty="0"/>
          </a:p>
          <a:p>
            <a:r>
              <a:rPr lang="de-DE" dirty="0"/>
              <a:t>Abgrenzung von der verbürgerlichten Kultur der Reproduktion</a:t>
            </a:r>
          </a:p>
          <a:p>
            <a:pPr marL="0" indent="0">
              <a:buNone/>
            </a:pPr>
            <a:endParaRPr lang="de-DE" sz="800" dirty="0"/>
          </a:p>
          <a:p>
            <a:r>
              <a:rPr lang="de-DE" dirty="0"/>
              <a:t>Charakterisiert durch Erweiterungen der klanglichen, harmonischen, melodischen, rhythmischen Mittel und Formen </a:t>
            </a:r>
          </a:p>
          <a:p>
            <a:pPr marL="0" indent="0">
              <a:buNone/>
            </a:pPr>
            <a:endParaRPr lang="de-DE" sz="800" dirty="0"/>
          </a:p>
          <a:p>
            <a:r>
              <a:rPr lang="de-DE" dirty="0"/>
              <a:t>Suche nach neuen Klängen, neuen Formen, nach neuartigen Verbindungen alter Stile</a:t>
            </a:r>
          </a:p>
          <a:p>
            <a:pPr marL="0" indent="0">
              <a:buNone/>
            </a:pPr>
            <a:endParaRPr lang="de-DE" sz="800" dirty="0"/>
          </a:p>
          <a:p>
            <a:r>
              <a:rPr lang="de-DE" dirty="0"/>
              <a:t>Teils durch Bruch, teils durch Weiterentwicklung von Traditionen</a:t>
            </a:r>
          </a:p>
          <a:p>
            <a:pPr marL="0" indent="0">
              <a:buNone/>
            </a:pPr>
            <a:endParaRPr lang="de-DE" sz="800" dirty="0"/>
          </a:p>
          <a:p>
            <a:r>
              <a:rPr lang="de-DE" dirty="0"/>
              <a:t>Extremer Pluralismus in den letzten Jahrzehnten. Bezieht inzwischen nahezu alles ein, was klingt.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626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dirty="0"/>
              <a:t>Zu schräg für</a:t>
            </a:r>
            <a:br>
              <a:rPr lang="de-DE" sz="5400" dirty="0"/>
            </a:br>
            <a:r>
              <a:rPr lang="de-DE" sz="5400" dirty="0"/>
              <a:t> unser Gehirn?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Warum überhaupt Neue Musik im Musikunterricht?</a:t>
            </a:r>
          </a:p>
        </p:txBody>
      </p:sp>
    </p:spTree>
    <p:extLst>
      <p:ext uri="{BB962C8B-B14F-4D97-AF65-F5344CB8AC3E}">
        <p14:creationId xmlns:p14="http://schemas.microsoft.com/office/powerpoint/2010/main" val="130981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/>
              <a:t>Neue Musik </a:t>
            </a:r>
            <a:br>
              <a:rPr lang="de-DE" dirty="0"/>
            </a:br>
            <a:r>
              <a:rPr lang="de-DE" dirty="0"/>
              <a:t>im Musik-unterricht?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de-DE" sz="2800" b="1" dirty="0">
                <a:solidFill>
                  <a:srgbClr val="FF0000"/>
                </a:solidFill>
              </a:rPr>
              <a:t>Problematik</a:t>
            </a:r>
          </a:p>
          <a:p>
            <a:pPr marL="0" indent="0">
              <a:buNone/>
            </a:pPr>
            <a:endParaRPr lang="de-DE" sz="2400" b="1" dirty="0"/>
          </a:p>
          <a:p>
            <a:r>
              <a:rPr lang="de-DE" sz="2400" dirty="0"/>
              <a:t>Neue Musik erscheint als Sonderbereich, Rezeptionsschwierigkeiten, elitär</a:t>
            </a:r>
          </a:p>
          <a:p>
            <a:endParaRPr lang="de-DE" sz="2400" dirty="0"/>
          </a:p>
          <a:p>
            <a:r>
              <a:rPr lang="de-DE" sz="2400" dirty="0"/>
              <a:t>Im schulischen Umgang dominieren häufig kognitive Zugriffe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Neue Musik wird meist eher älteren Schülern angeboten</a:t>
            </a:r>
          </a:p>
          <a:p>
            <a:endParaRPr lang="de-DE" sz="2400" dirty="0"/>
          </a:p>
          <a:p>
            <a:r>
              <a:rPr lang="de-DE" sz="2400" dirty="0"/>
              <a:t>Für das eigene Musizieren innerhalb und außerhalb der Schule spielt Neue Musik eine untergeordnete Rolle</a:t>
            </a:r>
          </a:p>
        </p:txBody>
      </p:sp>
    </p:spTree>
    <p:extLst>
      <p:ext uri="{BB962C8B-B14F-4D97-AF65-F5344CB8AC3E}">
        <p14:creationId xmlns:p14="http://schemas.microsoft.com/office/powerpoint/2010/main" val="21947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/>
              <a:t>Neue Musik </a:t>
            </a:r>
            <a:br>
              <a:rPr lang="de-DE" dirty="0"/>
            </a:br>
            <a:r>
              <a:rPr lang="de-DE" dirty="0"/>
              <a:t>im Musik-unterricht?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69268" y="484095"/>
            <a:ext cx="7315200" cy="5957046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de-DE" sz="2400" b="1" dirty="0">
                <a:solidFill>
                  <a:srgbClr val="00B050"/>
                </a:solidFill>
              </a:rPr>
              <a:t>Chancen:</a:t>
            </a:r>
            <a:r>
              <a:rPr lang="de-DE" sz="2400" b="1" dirty="0"/>
              <a:t> 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dirty="0">
                <a:solidFill>
                  <a:schemeClr val="tx1"/>
                </a:solidFill>
              </a:rPr>
              <a:t>Musikunterricht als Erfahrungsraum, der durch eigenes musikalisches Gestalten Vertrautheit im Umgang mit Neuer Musik schafft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dirty="0"/>
              <a:t>Vielfalt des Neuen: Nur bedingt verbindliche, exakt vorgegebene Wege</a:t>
            </a:r>
          </a:p>
          <a:p>
            <a:endParaRPr lang="de-DE" dirty="0"/>
          </a:p>
          <a:p>
            <a:r>
              <a:rPr lang="de-DE" dirty="0"/>
              <a:t>Hohes Anregungspotential (gerade auch in der Beschränkung!)</a:t>
            </a:r>
          </a:p>
          <a:p>
            <a:endParaRPr lang="de-DE" dirty="0"/>
          </a:p>
          <a:p>
            <a:r>
              <a:rPr lang="de-DE" dirty="0"/>
              <a:t>Musikalisches Gestalten als Erprobungsraum, als Spielraum</a:t>
            </a:r>
          </a:p>
          <a:p>
            <a:endParaRPr lang="de-DE" dirty="0"/>
          </a:p>
          <a:p>
            <a:r>
              <a:rPr lang="de-DE" dirty="0"/>
              <a:t>Grad der Angemessenheit eigener Gestaltungen muss zwischen Lehrer und Schüler immer neu ausgehandelt werden</a:t>
            </a:r>
          </a:p>
          <a:p>
            <a:endParaRPr lang="de-DE" dirty="0"/>
          </a:p>
          <a:p>
            <a:r>
              <a:rPr lang="de-DE" dirty="0"/>
              <a:t>Gemeinsames Tun, tendenziell symmetrisches Miteinander </a:t>
            </a:r>
          </a:p>
          <a:p>
            <a:endParaRPr lang="de-DE" b="1" dirty="0"/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69130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 Musik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Musik-unterricht?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lvl="1" indent="0">
              <a:buClr>
                <a:srgbClr val="818E9F"/>
              </a:buClr>
              <a:buNone/>
            </a:pPr>
            <a:endParaRPr lang="de-DE" sz="1900" dirty="0">
              <a:solidFill>
                <a:srgbClr val="4A3F38">
                  <a:lumMod val="20000"/>
                  <a:lumOff val="80000"/>
                </a:srgbClr>
              </a:solidFill>
            </a:endParaRPr>
          </a:p>
          <a:p>
            <a:pPr marL="502920" lvl="1" indent="0">
              <a:buClr>
                <a:srgbClr val="818E9F"/>
              </a:buClr>
              <a:buNone/>
            </a:pPr>
            <a:r>
              <a:rPr lang="de-DE" sz="2000" dirty="0">
                <a:solidFill>
                  <a:srgbClr val="4A3F38">
                    <a:lumMod val="20000"/>
                    <a:lumOff val="80000"/>
                  </a:srgbClr>
                </a:solidFill>
              </a:rPr>
              <a:t>Musikalische Gestaltungsarbeit mit Neuer Musik ermöglicht genuin musikalische Erfahrungen in mehreren Dimensionen:</a:t>
            </a:r>
          </a:p>
          <a:p>
            <a:pPr marL="502920" lvl="1" indent="0">
              <a:buClr>
                <a:srgbClr val="818E9F"/>
              </a:buClr>
              <a:buNone/>
            </a:pPr>
            <a:endParaRPr lang="de-DE" sz="2000" dirty="0">
              <a:solidFill>
                <a:srgbClr val="4A3F38">
                  <a:lumMod val="20000"/>
                  <a:lumOff val="80000"/>
                </a:srgbClr>
              </a:solidFill>
            </a:endParaRPr>
          </a:p>
          <a:p>
            <a:pPr lvl="1">
              <a:buClr>
                <a:srgbClr val="818E9F"/>
              </a:buClr>
            </a:pPr>
            <a:r>
              <a:rPr lang="de-DE" sz="2000" u="sng" dirty="0">
                <a:solidFill>
                  <a:srgbClr val="4A3F38">
                    <a:lumMod val="20000"/>
                    <a:lumOff val="80000"/>
                  </a:srgbClr>
                </a:solidFill>
              </a:rPr>
              <a:t>historische Dimension </a:t>
            </a:r>
            <a:r>
              <a:rPr lang="de-DE" sz="2000" dirty="0">
                <a:solidFill>
                  <a:srgbClr val="4A3F38">
                    <a:lumMod val="20000"/>
                    <a:lumOff val="80000"/>
                  </a:srgbClr>
                </a:solidFill>
              </a:rPr>
              <a:t>im Wechselbezug von Gestern und Heute </a:t>
            </a:r>
          </a:p>
          <a:p>
            <a:pPr lvl="1">
              <a:buClr>
                <a:srgbClr val="818E9F"/>
              </a:buClr>
            </a:pPr>
            <a:endParaRPr lang="de-DE" sz="2000" dirty="0">
              <a:solidFill>
                <a:srgbClr val="4A3F38">
                  <a:lumMod val="20000"/>
                  <a:lumOff val="80000"/>
                </a:srgbClr>
              </a:solidFill>
            </a:endParaRPr>
          </a:p>
          <a:p>
            <a:pPr lvl="1">
              <a:buClr>
                <a:srgbClr val="818E9F"/>
              </a:buClr>
            </a:pPr>
            <a:r>
              <a:rPr lang="de-DE" sz="2000" u="sng" dirty="0">
                <a:solidFill>
                  <a:srgbClr val="4A3F38">
                    <a:lumMod val="20000"/>
                    <a:lumOff val="80000"/>
                  </a:srgbClr>
                </a:solidFill>
              </a:rPr>
              <a:t>subjektive Dimension </a:t>
            </a:r>
            <a:r>
              <a:rPr lang="de-DE" sz="2000" dirty="0">
                <a:solidFill>
                  <a:srgbClr val="4A3F38">
                    <a:lumMod val="20000"/>
                    <a:lumOff val="80000"/>
                  </a:srgbClr>
                </a:solidFill>
              </a:rPr>
              <a:t>im Wechselbezug von Eigenem und 	Fremden</a:t>
            </a:r>
          </a:p>
          <a:p>
            <a:pPr lvl="1">
              <a:buClr>
                <a:srgbClr val="818E9F"/>
              </a:buClr>
            </a:pPr>
            <a:endParaRPr lang="de-DE" sz="2000" dirty="0">
              <a:solidFill>
                <a:srgbClr val="4A3F38">
                  <a:lumMod val="20000"/>
                  <a:lumOff val="80000"/>
                </a:srgbClr>
              </a:solidFill>
            </a:endParaRPr>
          </a:p>
          <a:p>
            <a:pPr lvl="1">
              <a:buClr>
                <a:srgbClr val="818E9F"/>
              </a:buClr>
            </a:pPr>
            <a:r>
              <a:rPr lang="de-DE" sz="2000" u="sng" dirty="0">
                <a:solidFill>
                  <a:srgbClr val="4A3F38">
                    <a:lumMod val="20000"/>
                    <a:lumOff val="80000"/>
                  </a:srgbClr>
                </a:solidFill>
              </a:rPr>
              <a:t>funktionale Dimension </a:t>
            </a:r>
            <a:r>
              <a:rPr lang="de-DE" sz="2000" dirty="0">
                <a:solidFill>
                  <a:srgbClr val="4A3F38">
                    <a:lumMod val="20000"/>
                    <a:lumOff val="80000"/>
                  </a:srgbClr>
                </a:solidFill>
              </a:rPr>
              <a:t>im Wechselbezug von Absicht und 	Verwendung </a:t>
            </a:r>
          </a:p>
          <a:p>
            <a:pPr lvl="1">
              <a:buClr>
                <a:srgbClr val="818E9F"/>
              </a:buClr>
            </a:pPr>
            <a:endParaRPr lang="de-DE" sz="2000" dirty="0">
              <a:solidFill>
                <a:srgbClr val="4A3F38">
                  <a:lumMod val="20000"/>
                  <a:lumOff val="80000"/>
                </a:srgbClr>
              </a:solidFill>
            </a:endParaRPr>
          </a:p>
          <a:p>
            <a:pPr lvl="1">
              <a:buClr>
                <a:srgbClr val="818E9F"/>
              </a:buClr>
            </a:pPr>
            <a:r>
              <a:rPr lang="de-DE" sz="2000" u="sng" dirty="0">
                <a:solidFill>
                  <a:srgbClr val="4A3F38">
                    <a:lumMod val="20000"/>
                    <a:lumOff val="80000"/>
                  </a:srgbClr>
                </a:solidFill>
              </a:rPr>
              <a:t>ästhetische Dimension </a:t>
            </a:r>
            <a:r>
              <a:rPr lang="de-DE" sz="2000" dirty="0">
                <a:solidFill>
                  <a:srgbClr val="4A3F38">
                    <a:lumMod val="20000"/>
                    <a:lumOff val="80000"/>
                  </a:srgbClr>
                </a:solidFill>
              </a:rPr>
              <a:t>im Wechselbezug von Gestalt und 	Bedeutung</a:t>
            </a:r>
          </a:p>
          <a:p>
            <a:pPr marL="502920" lvl="1" indent="0">
              <a:buClr>
                <a:srgbClr val="818E9F"/>
              </a:buClr>
              <a:buNone/>
            </a:pPr>
            <a:endParaRPr lang="de-DE" sz="1700" dirty="0">
              <a:solidFill>
                <a:srgbClr val="4A3F38">
                  <a:lumMod val="20000"/>
                  <a:lumOff val="80000"/>
                </a:srgbClr>
              </a:solidFill>
            </a:endParaRPr>
          </a:p>
          <a:p>
            <a:pPr marL="502920" lvl="1" indent="0">
              <a:buClr>
                <a:srgbClr val="818E9F"/>
              </a:buClr>
              <a:buNone/>
            </a:pPr>
            <a:endParaRPr lang="de-DE" sz="1700" dirty="0">
              <a:solidFill>
                <a:srgbClr val="4A3F38">
                  <a:lumMod val="20000"/>
                  <a:lumOff val="80000"/>
                </a:srgb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38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 Musik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Musik-unterricht?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69268" y="820882"/>
            <a:ext cx="7315200" cy="550718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2400" b="1" dirty="0"/>
              <a:t>6 Thesen von Ortwin </a:t>
            </a:r>
            <a:r>
              <a:rPr lang="de-DE" sz="2400" b="1" dirty="0" err="1"/>
              <a:t>Nimcik</a:t>
            </a:r>
            <a:endParaRPr lang="de-DE" sz="2400" b="1" dirty="0"/>
          </a:p>
          <a:p>
            <a:pPr marL="0" indent="0">
              <a:buNone/>
            </a:pPr>
            <a:endParaRPr lang="de-DE" sz="2400" b="1" dirty="0"/>
          </a:p>
          <a:p>
            <a:r>
              <a:rPr lang="de-DE" u="sng" dirty="0">
                <a:solidFill>
                  <a:srgbClr val="00B050"/>
                </a:solidFill>
              </a:rPr>
              <a:t>These 1:</a:t>
            </a:r>
            <a:r>
              <a:rPr lang="de-DE" dirty="0">
                <a:solidFill>
                  <a:srgbClr val="00B050"/>
                </a:solidFill>
              </a:rPr>
              <a:t> Musikalisches Gestalten schafft Vertrautheit im Umgang mit Neuer Musik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Große Bandbreite musikalischer 	Gestaltungsmöglichkeiten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Nicht der qualifizierte Vergleich mit einem Werk sondern 	die eigene Kreativität steht im Mittelpunkt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u="sng" dirty="0">
                <a:solidFill>
                  <a:srgbClr val="00B050"/>
                </a:solidFill>
              </a:rPr>
              <a:t>These 2:</a:t>
            </a:r>
            <a:r>
              <a:rPr lang="de-DE" dirty="0">
                <a:solidFill>
                  <a:srgbClr val="00B050"/>
                </a:solidFill>
              </a:rPr>
              <a:t> Gestalten im Bereich Neuer Musik vollzieht sich unter dem Anspruch musikalischer Qualität</a:t>
            </a:r>
          </a:p>
          <a:p>
            <a:pPr marL="0" indent="0">
              <a:buNone/>
            </a:pPr>
            <a:r>
              <a:rPr lang="de-DE" dirty="0"/>
              <a:t>	Ziel: </a:t>
            </a:r>
            <a:r>
              <a:rPr lang="de-DE" dirty="0" err="1"/>
              <a:t>Klanglichkeit</a:t>
            </a:r>
            <a:r>
              <a:rPr lang="de-DE" dirty="0"/>
              <a:t> mit musikalischem Anspruch erzeugen</a:t>
            </a:r>
          </a:p>
          <a:p>
            <a:pPr marL="0" indent="0">
              <a:buNone/>
            </a:pPr>
            <a:r>
              <a:rPr lang="de-DE" dirty="0"/>
              <a:t>	Wohl ausgehorchter, sensibler, </a:t>
            </a:r>
            <a:r>
              <a:rPr lang="de-DE" dirty="0" err="1"/>
              <a:t>ausdruckhafter</a:t>
            </a:r>
            <a:r>
              <a:rPr lang="de-DE" dirty="0"/>
              <a:t> Umgang 	mit musikalischen Mitteln</a:t>
            </a:r>
          </a:p>
        </p:txBody>
      </p:sp>
    </p:spTree>
    <p:extLst>
      <p:ext uri="{BB962C8B-B14F-4D97-AF65-F5344CB8AC3E}">
        <p14:creationId xmlns:p14="http://schemas.microsoft.com/office/powerpoint/2010/main" val="113955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 Musik </a:t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Musik-unterricht?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69268" y="477982"/>
            <a:ext cx="7315200" cy="596438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de-DE" sz="2400" b="1" dirty="0"/>
          </a:p>
          <a:p>
            <a:r>
              <a:rPr lang="de-DE" dirty="0">
                <a:solidFill>
                  <a:srgbClr val="00B050"/>
                </a:solidFill>
              </a:rPr>
              <a:t>These 3: Musikalisches Gestalten öffnet Fenster für das Hören, Untersuchen und Nachdenken in der Begegnung mit Neuer Musik</a:t>
            </a:r>
          </a:p>
          <a:p>
            <a:pPr marL="0" indent="0">
              <a:buNone/>
            </a:pPr>
            <a:r>
              <a:rPr lang="de-DE" dirty="0"/>
              <a:t>	Gestalten ist keine Selbstzweck sondern Mittel zum 	intensiven Hin-Hören</a:t>
            </a:r>
          </a:p>
          <a:p>
            <a:pPr marL="0" indent="0">
              <a:buNone/>
            </a:pPr>
            <a:r>
              <a:rPr lang="de-DE" dirty="0"/>
              <a:t>	Fragen der Machart, Aufbau, Einzelelementen, Sinn…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solidFill>
                  <a:srgbClr val="00B050"/>
                </a:solidFill>
              </a:rPr>
              <a:t>These 4: Die Orientierung an menschlichen Grunderfahrungen schafft Brücken für die Begegnung mit Neuer Musik</a:t>
            </a:r>
          </a:p>
          <a:p>
            <a:pPr marL="502920" lvl="1" indent="0">
              <a:buNone/>
            </a:pPr>
            <a:r>
              <a:rPr lang="de-DE" dirty="0"/>
              <a:t>	</a:t>
            </a:r>
            <a:r>
              <a:rPr lang="de-DE" sz="2000" dirty="0"/>
              <a:t>Auch Neue Musik ist Ausdruck und Spiegel menschlicher 	Erfahrung:</a:t>
            </a:r>
          </a:p>
          <a:p>
            <a:pPr marL="502920" lvl="1" indent="0">
              <a:buNone/>
            </a:pPr>
            <a:r>
              <a:rPr lang="de-DE" sz="2000" dirty="0"/>
              <a:t>	Zeit-/Raumerfahrung; Ordnung/Chaos; Gespräch; Spiel; </a:t>
            </a:r>
          </a:p>
          <a:p>
            <a:pPr marL="502920" lvl="1" indent="0">
              <a:buNone/>
            </a:pPr>
            <a:r>
              <a:rPr lang="de-DE" sz="2000" dirty="0"/>
              <a:t>	Einsamkeit;…</a:t>
            </a:r>
          </a:p>
          <a:p>
            <a:pPr marL="502920" lvl="1" indent="0">
              <a:buNone/>
            </a:pPr>
            <a:endParaRPr lang="de-DE" sz="2000" dirty="0"/>
          </a:p>
          <a:p>
            <a:pPr marL="502920" lvl="1" indent="0">
              <a:buNone/>
            </a:pPr>
            <a:r>
              <a:rPr lang="de-DE" sz="2000" dirty="0"/>
              <a:t>	Ermöglicht dialogischen Austausch aller Beteiligten, 	Wechselspiel von Sach- und Selbsterfahrung</a:t>
            </a:r>
          </a:p>
          <a:p>
            <a:pPr marL="502920" lvl="1" indent="0">
              <a:buNone/>
            </a:pPr>
            <a:r>
              <a:rPr lang="de-DE" sz="2000" dirty="0"/>
              <a:t>	</a:t>
            </a:r>
            <a:endParaRPr lang="de-DE" dirty="0"/>
          </a:p>
          <a:p>
            <a:pPr marL="502920" lvl="1" indent="0">
              <a:buNone/>
            </a:pPr>
            <a:endParaRPr lang="de-DE" dirty="0"/>
          </a:p>
          <a:p>
            <a:pPr marL="50292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998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ahmen">
  <a:themeElements>
    <a:clrScheme name="Rahmen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681</Words>
  <Application>Microsoft Office PowerPoint</Application>
  <PresentationFormat>Breitbild</PresentationFormat>
  <Paragraphs>164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Calibri</vt:lpstr>
      <vt:lpstr>Corbel</vt:lpstr>
      <vt:lpstr>Gudea</vt:lpstr>
      <vt:lpstr>Wingdings 2</vt:lpstr>
      <vt:lpstr>Rahmen</vt:lpstr>
      <vt:lpstr>Neue Musik</vt:lpstr>
      <vt:lpstr>Gliederung</vt:lpstr>
      <vt:lpstr>Definition</vt:lpstr>
      <vt:lpstr>Zu schräg für  unser Gehirn?</vt:lpstr>
      <vt:lpstr>Warum  Neue Musik  im Musik-unterricht?</vt:lpstr>
      <vt:lpstr>Warum  Neue Musik  im Musik-unterricht?</vt:lpstr>
      <vt:lpstr>Warum  Neue Musik  im Musik-unterricht?</vt:lpstr>
      <vt:lpstr>Warum  Neue Musik  im Musik-unterricht?</vt:lpstr>
      <vt:lpstr>Warum  Neue Musik  im Musik-unterricht?</vt:lpstr>
      <vt:lpstr>Warum  Neue Musik  im Musik-unterricht?</vt:lpstr>
      <vt:lpstr>Wie  kann der Umgang mit Neuer Musik  gelingen?</vt:lpstr>
      <vt:lpstr>Neue Musik im Bildungs-plan</vt:lpstr>
      <vt:lpstr>Neue Musik im Bildungs-plan</vt:lpstr>
      <vt:lpstr>Neue Musik im Bildungs-plan</vt:lpstr>
      <vt:lpstr>Fragen  ?</vt:lpstr>
      <vt:lpstr>Literatur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Musik</dc:title>
  <dc:creator>Juliane Egolf</dc:creator>
  <cp:lastModifiedBy>Juliane Egolf</cp:lastModifiedBy>
  <cp:revision>43</cp:revision>
  <dcterms:created xsi:type="dcterms:W3CDTF">2018-11-05T20:37:31Z</dcterms:created>
  <dcterms:modified xsi:type="dcterms:W3CDTF">2019-06-25T09:45:58Z</dcterms:modified>
</cp:coreProperties>
</file>