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40" r:id="rId1"/>
  </p:sldMasterIdLst>
  <p:notesMasterIdLst>
    <p:notesMasterId r:id="rId14"/>
  </p:notesMasterIdLst>
  <p:sldIdLst>
    <p:sldId id="256" r:id="rId2"/>
    <p:sldId id="259" r:id="rId3"/>
    <p:sldId id="261" r:id="rId4"/>
    <p:sldId id="262" r:id="rId5"/>
    <p:sldId id="266" r:id="rId6"/>
    <p:sldId id="267" r:id="rId7"/>
    <p:sldId id="257" r:id="rId8"/>
    <p:sldId id="263" r:id="rId9"/>
    <p:sldId id="264" r:id="rId10"/>
    <p:sldId id="265" r:id="rId11"/>
    <p:sldId id="277" r:id="rId12"/>
    <p:sldId id="270"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243"/>
    <p:restoredTop sz="94708"/>
  </p:normalViewPr>
  <p:slideViewPr>
    <p:cSldViewPr snapToGrid="0" snapToObjects="1">
      <p:cViewPr>
        <p:scale>
          <a:sx n="50" d="100"/>
          <a:sy n="50" d="100"/>
        </p:scale>
        <p:origin x="2298" y="6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125E08-01DA-AB41-8FE7-0B684F79D937}" type="datetimeFigureOut">
              <a:rPr lang="de-DE" smtClean="0"/>
              <a:t>15.08.2019</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de-DE"/>
              <a:t>Mastertextformat bearbeiten
Zweite Ebene
Dritte Ebene
Vierte Ebene
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A53654-8734-2046-8544-565264447AE9}" type="slidenum">
              <a:rPr lang="de-DE" smtClean="0"/>
              <a:t>‹Nr.›</a:t>
            </a:fld>
            <a:endParaRPr lang="de-DE"/>
          </a:p>
        </p:txBody>
      </p:sp>
    </p:spTree>
    <p:extLst>
      <p:ext uri="{BB962C8B-B14F-4D97-AF65-F5344CB8AC3E}">
        <p14:creationId xmlns:p14="http://schemas.microsoft.com/office/powerpoint/2010/main" val="19153532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91A53654-8734-2046-8544-565264447AE9}" type="slidenum">
              <a:rPr lang="de-DE" smtClean="0"/>
              <a:t>1</a:t>
            </a:fld>
            <a:endParaRPr lang="de-DE"/>
          </a:p>
        </p:txBody>
      </p:sp>
    </p:spTree>
    <p:extLst>
      <p:ext uri="{BB962C8B-B14F-4D97-AF65-F5344CB8AC3E}">
        <p14:creationId xmlns:p14="http://schemas.microsoft.com/office/powerpoint/2010/main" val="37052809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de-DE"/>
              <a:t>Mastertitelformat bearbeiten</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r>
              <a:rPr lang="en-US" dirty="0"/>
              <a:t>Bad Wildbad 10/12/2018</a:t>
            </a:r>
          </a:p>
        </p:txBody>
      </p:sp>
      <p:sp>
        <p:nvSpPr>
          <p:cNvPr id="5" name="Footer Placeholder 4"/>
          <p:cNvSpPr>
            <a:spLocks noGrp="1"/>
          </p:cNvSpPr>
          <p:nvPr>
            <p:ph type="ftr" sz="quarter" idx="11"/>
          </p:nvPr>
        </p:nvSpPr>
        <p:spPr/>
        <p:txBody>
          <a:bodyPr/>
          <a:lstStyle/>
          <a:p>
            <a:r>
              <a:rPr lang="en-US" dirty="0" err="1"/>
              <a:t>Seminarschuldirektor</a:t>
            </a:r>
            <a:r>
              <a:rPr lang="en-US" dirty="0"/>
              <a:t> Andreas HALLER, Karlsruhe</a:t>
            </a:r>
          </a:p>
        </p:txBody>
      </p:sp>
      <p:sp>
        <p:nvSpPr>
          <p:cNvPr id="6" name="Slide Number Placeholder 5"/>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ncho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8/15/2019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8/15/2019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8/15/2019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de-DE"/>
              <a:t>Mastertitelformat bearbeiten</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5586B75A-687E-405C-8A0B-8D00578BA2C3}" type="datetimeFigureOut">
              <a:rPr lang="en-US" dirty="0"/>
              <a:pPr/>
              <a:t>8/15/2019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8/15/2019</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de-DE"/>
              <a:t>Mastertitelformat bearbeiten</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8/15/2019</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de-DE"/>
              <a:t>Mastertitelformat bearbeiten</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8/15/2019</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8/15/2019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de-DE"/>
              <a:t>Mastertitelformat bearbeiten</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8" name="Date Placeholder 7"/>
          <p:cNvSpPr>
            <a:spLocks noGrp="1"/>
          </p:cNvSpPr>
          <p:nvPr>
            <p:ph type="dt" sz="half" idx="10"/>
          </p:nvPr>
        </p:nvSpPr>
        <p:spPr/>
        <p:txBody>
          <a:bodyPr/>
          <a:lstStyle/>
          <a:p>
            <a:fld id="{5586B75A-687E-405C-8A0B-8D00578BA2C3}" type="datetimeFigureOut">
              <a:rPr lang="en-US" dirty="0"/>
              <a:pPr/>
              <a:t>8/15/2019</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de-DE"/>
              <a:t>Mastertitelformat bearbeiten</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auf Platzhalter ziehen oder durch Klicken auf Symbol hinzufügen</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8" name="Date Placeholder 7"/>
          <p:cNvSpPr>
            <a:spLocks noGrp="1"/>
          </p:cNvSpPr>
          <p:nvPr>
            <p:ph type="dt" sz="half" idx="10"/>
          </p:nvPr>
        </p:nvSpPr>
        <p:spPr/>
        <p:txBody>
          <a:bodyPr/>
          <a:lstStyle/>
          <a:p>
            <a:fld id="{5586B75A-687E-405C-8A0B-8D00578BA2C3}" type="datetimeFigureOut">
              <a:rPr lang="en-US" dirty="0"/>
              <a:pPr/>
              <a:t>8/15/2019</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8/15/2019</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‹Nr.›</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069848" y="1091617"/>
            <a:ext cx="7315200" cy="1895424"/>
          </a:xfrm>
        </p:spPr>
        <p:txBody>
          <a:bodyPr>
            <a:normAutofit/>
          </a:bodyPr>
          <a:lstStyle/>
          <a:p>
            <a:r>
              <a:rPr lang="de-DE" sz="6600" dirty="0"/>
              <a:t>Neue Musik</a:t>
            </a:r>
          </a:p>
        </p:txBody>
      </p:sp>
      <p:sp>
        <p:nvSpPr>
          <p:cNvPr id="3" name="Untertitel 2"/>
          <p:cNvSpPr>
            <a:spLocks noGrp="1"/>
          </p:cNvSpPr>
          <p:nvPr>
            <p:ph type="subTitle" idx="1"/>
          </p:nvPr>
        </p:nvSpPr>
        <p:spPr>
          <a:xfrm>
            <a:off x="1100015" y="3291840"/>
            <a:ext cx="7315200" cy="2423160"/>
          </a:xfrm>
        </p:spPr>
        <p:txBody>
          <a:bodyPr>
            <a:normAutofit fontScale="92500" lnSpcReduction="20000"/>
          </a:bodyPr>
          <a:lstStyle/>
          <a:p>
            <a:r>
              <a:rPr lang="de-DE" sz="2800" dirty="0"/>
              <a:t>am Beispiel „</a:t>
            </a:r>
            <a:r>
              <a:rPr lang="de-DE" sz="2800" dirty="0" err="1"/>
              <a:t>When</a:t>
            </a:r>
            <a:r>
              <a:rPr lang="de-DE" sz="2800" dirty="0"/>
              <a:t> Sarah Was </a:t>
            </a:r>
            <a:r>
              <a:rPr lang="de-DE" sz="2800" dirty="0" err="1"/>
              <a:t>Ninety</a:t>
            </a:r>
            <a:r>
              <a:rPr lang="de-DE" sz="2800" dirty="0"/>
              <a:t> </a:t>
            </a:r>
            <a:r>
              <a:rPr lang="de-DE" sz="2800" dirty="0" err="1"/>
              <a:t>Years</a:t>
            </a:r>
            <a:r>
              <a:rPr lang="de-DE" sz="2800" dirty="0"/>
              <a:t> Old“ </a:t>
            </a:r>
          </a:p>
          <a:p>
            <a:r>
              <a:rPr lang="de-DE" sz="2800" dirty="0"/>
              <a:t>von </a:t>
            </a:r>
            <a:r>
              <a:rPr lang="de-DE" sz="2800" dirty="0" err="1"/>
              <a:t>Arvo</a:t>
            </a:r>
            <a:r>
              <a:rPr lang="de-DE" sz="2800" dirty="0"/>
              <a:t> Pärt </a:t>
            </a:r>
          </a:p>
          <a:p>
            <a:endParaRPr lang="de-DE" sz="2800" dirty="0"/>
          </a:p>
          <a:p>
            <a:endParaRPr lang="de-DE" sz="2000" dirty="0"/>
          </a:p>
          <a:p>
            <a:r>
              <a:rPr lang="de-DE" sz="2000" dirty="0"/>
              <a:t>Seminarschuldirektor Andreas Haller, SSDL (WHRS) Karlsruhe</a:t>
            </a:r>
          </a:p>
          <a:p>
            <a:r>
              <a:rPr lang="de-DE" sz="2000" dirty="0"/>
              <a:t>Bad Wildbad, 10.12.2018</a:t>
            </a:r>
          </a:p>
          <a:p>
            <a:endParaRPr lang="de-DE" sz="2800" dirty="0"/>
          </a:p>
          <a:p>
            <a:endParaRPr lang="de-DE" sz="2800" dirty="0"/>
          </a:p>
        </p:txBody>
      </p:sp>
    </p:spTree>
    <p:extLst>
      <p:ext uri="{BB962C8B-B14F-4D97-AF65-F5344CB8AC3E}">
        <p14:creationId xmlns:p14="http://schemas.microsoft.com/office/powerpoint/2010/main" val="10082804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0" y="1123837"/>
            <a:ext cx="3327815" cy="4601183"/>
          </a:xfrm>
        </p:spPr>
        <p:txBody>
          <a:bodyPr/>
          <a:lstStyle/>
          <a:p>
            <a:pPr algn="ctr"/>
            <a:r>
              <a:rPr lang="de-DE" dirty="0"/>
              <a:t>Bildungsplan 2016</a:t>
            </a:r>
          </a:p>
        </p:txBody>
      </p:sp>
      <p:sp>
        <p:nvSpPr>
          <p:cNvPr id="3" name="Inhaltsplatzhalter 2"/>
          <p:cNvSpPr>
            <a:spLocks noGrp="1"/>
          </p:cNvSpPr>
          <p:nvPr>
            <p:ph idx="1"/>
          </p:nvPr>
        </p:nvSpPr>
        <p:spPr>
          <a:xfrm>
            <a:off x="3782182" y="761997"/>
            <a:ext cx="7315200" cy="1240973"/>
          </a:xfrm>
        </p:spPr>
        <p:txBody>
          <a:bodyPr/>
          <a:lstStyle/>
          <a:p>
            <a:pPr marL="0" indent="0">
              <a:buNone/>
            </a:pPr>
            <a:r>
              <a:rPr lang="de-DE" b="1" dirty="0"/>
              <a:t>Klasse 10</a:t>
            </a:r>
            <a:endParaRPr lang="de-DE" dirty="0"/>
          </a:p>
          <a:p>
            <a:pPr lvl="0"/>
            <a:r>
              <a:rPr lang="de-DE" b="1" dirty="0"/>
              <a:t>3.3.3 Musik reflektieren</a:t>
            </a:r>
            <a:endParaRPr lang="de-DE" dirty="0"/>
          </a:p>
          <a:p>
            <a:pPr marL="0" marR="0" lvl="0" indent="0" defTabSz="914400" eaLnBrk="1" fontAlgn="auto" latinLnBrk="0" hangingPunct="1">
              <a:lnSpc>
                <a:spcPct val="100000"/>
              </a:lnSpc>
              <a:spcBef>
                <a:spcPts val="0"/>
              </a:spcBef>
              <a:spcAft>
                <a:spcPts val="0"/>
              </a:spcAft>
              <a:buClrTx/>
              <a:buSzTx/>
              <a:buFontTx/>
              <a:buNone/>
              <a:tabLst/>
              <a:defRPr/>
            </a:pPr>
            <a:endParaRPr lang="de-DE" dirty="0"/>
          </a:p>
        </p:txBody>
      </p:sp>
      <p:pic>
        <p:nvPicPr>
          <p:cNvPr id="5" name="Grafik 4">
            <a:extLst>
              <a:ext uri="{FF2B5EF4-FFF2-40B4-BE49-F238E27FC236}">
                <a16:creationId xmlns:a16="http://schemas.microsoft.com/office/drawing/2014/main" xmlns="" id="{A8D1C9BD-A4DE-2D46-B022-04FF0336EA21}"/>
              </a:ext>
            </a:extLst>
          </p:cNvPr>
          <p:cNvPicPr>
            <a:picLocks noChangeAspect="1"/>
          </p:cNvPicPr>
          <p:nvPr/>
        </p:nvPicPr>
        <p:blipFill>
          <a:blip r:embed="rId2"/>
          <a:stretch>
            <a:fillRect/>
          </a:stretch>
        </p:blipFill>
        <p:spPr>
          <a:xfrm>
            <a:off x="6860722" y="1360711"/>
            <a:ext cx="2781300" cy="4775200"/>
          </a:xfrm>
          <a:prstGeom prst="rect">
            <a:avLst/>
          </a:prstGeom>
        </p:spPr>
      </p:pic>
    </p:spTree>
    <p:extLst>
      <p:ext uri="{BB962C8B-B14F-4D97-AF65-F5344CB8AC3E}">
        <p14:creationId xmlns:p14="http://schemas.microsoft.com/office/powerpoint/2010/main" val="21828911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0" y="1123837"/>
            <a:ext cx="3327815" cy="4601183"/>
          </a:xfrm>
        </p:spPr>
        <p:txBody>
          <a:bodyPr/>
          <a:lstStyle/>
          <a:p>
            <a:pPr algn="ctr"/>
            <a:r>
              <a:rPr lang="de-DE" dirty="0"/>
              <a:t>Literatur</a:t>
            </a:r>
          </a:p>
        </p:txBody>
      </p:sp>
      <p:sp>
        <p:nvSpPr>
          <p:cNvPr id="4" name="Inhaltsplatzhalter 3"/>
          <p:cNvSpPr>
            <a:spLocks noGrp="1"/>
          </p:cNvSpPr>
          <p:nvPr>
            <p:ph idx="1"/>
          </p:nvPr>
        </p:nvSpPr>
        <p:spPr/>
        <p:txBody>
          <a:bodyPr/>
          <a:lstStyle/>
          <a:p>
            <a:r>
              <a:rPr lang="de-DE" dirty="0" smtClean="0"/>
              <a:t>Musik – Bildungsplan 2016</a:t>
            </a:r>
          </a:p>
          <a:p>
            <a:r>
              <a:rPr lang="de-DE" dirty="0" smtClean="0"/>
              <a:t>Glass Crumb &amp; Co – Begegnungen mit Neuer Musik nach 1950 von Andreas Haller und Lars Holzäpfel. Auer Verlag.</a:t>
            </a:r>
          </a:p>
          <a:p>
            <a:r>
              <a:rPr lang="de-DE" dirty="0" smtClean="0"/>
              <a:t>Praxis des Musikunterrichts, Ausgabe 62</a:t>
            </a:r>
            <a:endParaRPr lang="de-DE" dirty="0"/>
          </a:p>
        </p:txBody>
      </p:sp>
    </p:spTree>
    <p:extLst>
      <p:ext uri="{BB962C8B-B14F-4D97-AF65-F5344CB8AC3E}">
        <p14:creationId xmlns:p14="http://schemas.microsoft.com/office/powerpoint/2010/main" val="36035337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3652937D-0740-AE4A-83A9-683103986C0D}"/>
              </a:ext>
            </a:extLst>
          </p:cNvPr>
          <p:cNvSpPr>
            <a:spLocks noGrp="1"/>
          </p:cNvSpPr>
          <p:nvPr>
            <p:ph type="title"/>
          </p:nvPr>
        </p:nvSpPr>
        <p:spPr/>
        <p:txBody>
          <a:bodyPr/>
          <a:lstStyle/>
          <a:p>
            <a:r>
              <a:rPr lang="de-DE" dirty="0"/>
              <a:t>Rückfragen,...</a:t>
            </a:r>
          </a:p>
        </p:txBody>
      </p:sp>
      <p:sp>
        <p:nvSpPr>
          <p:cNvPr id="3" name="Inhaltsplatzhalter 2">
            <a:extLst>
              <a:ext uri="{FF2B5EF4-FFF2-40B4-BE49-F238E27FC236}">
                <a16:creationId xmlns:a16="http://schemas.microsoft.com/office/drawing/2014/main" xmlns="" id="{80FE4402-4BD5-054A-A4D6-297DC148FEBD}"/>
              </a:ext>
            </a:extLst>
          </p:cNvPr>
          <p:cNvSpPr>
            <a:spLocks noGrp="1"/>
          </p:cNvSpPr>
          <p:nvPr>
            <p:ph idx="1"/>
          </p:nvPr>
        </p:nvSpPr>
        <p:spPr/>
        <p:txBody>
          <a:bodyPr>
            <a:normAutofit/>
          </a:bodyPr>
          <a:lstStyle/>
          <a:p>
            <a:pPr marL="0" indent="0" algn="ctr">
              <a:buNone/>
            </a:pPr>
            <a:r>
              <a:rPr lang="de-DE" sz="34400" dirty="0"/>
              <a:t>?</a:t>
            </a:r>
          </a:p>
        </p:txBody>
      </p:sp>
    </p:spTree>
    <p:extLst>
      <p:ext uri="{BB962C8B-B14F-4D97-AF65-F5344CB8AC3E}">
        <p14:creationId xmlns:p14="http://schemas.microsoft.com/office/powerpoint/2010/main" val="11326779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68684" y="0"/>
            <a:ext cx="2947482" cy="4601183"/>
          </a:xfrm>
        </p:spPr>
        <p:txBody>
          <a:bodyPr/>
          <a:lstStyle/>
          <a:p>
            <a:pPr algn="ctr"/>
            <a:r>
              <a:rPr lang="de-DE" dirty="0"/>
              <a:t>Einstieg &amp;</a:t>
            </a:r>
            <a:br>
              <a:rPr lang="de-DE" dirty="0"/>
            </a:br>
            <a:r>
              <a:rPr lang="de-DE" dirty="0"/>
              <a:t>Hinführung</a:t>
            </a:r>
          </a:p>
        </p:txBody>
      </p:sp>
      <p:sp>
        <p:nvSpPr>
          <p:cNvPr id="3" name="Inhaltsplatzhalter 2"/>
          <p:cNvSpPr>
            <a:spLocks noGrp="1"/>
          </p:cNvSpPr>
          <p:nvPr>
            <p:ph idx="1"/>
          </p:nvPr>
        </p:nvSpPr>
        <p:spPr>
          <a:xfrm>
            <a:off x="3826738" y="864108"/>
            <a:ext cx="7315200" cy="5120640"/>
          </a:xfrm>
        </p:spPr>
        <p:txBody>
          <a:bodyPr>
            <a:normAutofit lnSpcReduction="10000"/>
          </a:bodyPr>
          <a:lstStyle/>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r>
              <a:rPr lang="de-DE" dirty="0"/>
              <a:t>Augen schließen (freiwillig)</a:t>
            </a:r>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r>
              <a:rPr lang="de-DE" dirty="0" smtClean="0"/>
              <a:t>Musikstück hören, ca. 2 min (Methode </a:t>
            </a:r>
            <a:r>
              <a:rPr lang="de-DE" dirty="0"/>
              <a:t>„Auffälligkeitssammlung</a:t>
            </a:r>
            <a:r>
              <a:rPr lang="de-DE" dirty="0" smtClean="0"/>
              <a:t>“)</a:t>
            </a:r>
            <a:endParaRPr lang="de-DE" dirty="0"/>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r>
              <a:rPr lang="de-DE" dirty="0"/>
              <a:t>Aussprache (erste Höreindrücke)</a:t>
            </a:r>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r>
              <a:rPr lang="de-DE" dirty="0"/>
              <a:t>g</a:t>
            </a:r>
            <a:r>
              <a:rPr lang="de-DE" dirty="0" smtClean="0"/>
              <a:t>gf. „verdeckter</a:t>
            </a:r>
            <a:r>
              <a:rPr lang="de-DE" dirty="0"/>
              <a:t>“ </a:t>
            </a:r>
            <a:r>
              <a:rPr lang="de-DE" dirty="0" smtClean="0"/>
              <a:t>Hinweis: mit Tuch abgedeckte </a:t>
            </a:r>
            <a:r>
              <a:rPr lang="de-DE" dirty="0" err="1" smtClean="0"/>
              <a:t>Djembe</a:t>
            </a:r>
            <a:endParaRPr lang="de-DE" dirty="0"/>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r>
              <a:rPr lang="de-DE" dirty="0" smtClean="0"/>
              <a:t>Musikstück nochmals hören </a:t>
            </a:r>
            <a:r>
              <a:rPr lang="de-DE" dirty="0"/>
              <a:t>(Überprüfen, Ergänzen</a:t>
            </a:r>
            <a:r>
              <a:rPr lang="de-DE" dirty="0" smtClean="0"/>
              <a:t>, ...)</a:t>
            </a:r>
            <a:endParaRPr lang="de-DE" dirty="0"/>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r>
              <a:rPr lang="de-DE" dirty="0"/>
              <a:t>Informationen zu Titel und </a:t>
            </a:r>
            <a:r>
              <a:rPr lang="de-DE" dirty="0" smtClean="0"/>
              <a:t>Komponist </a:t>
            </a:r>
            <a:endParaRPr lang="de-DE" dirty="0"/>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r>
              <a:rPr lang="de-DE" dirty="0"/>
              <a:t>Stundenziel</a:t>
            </a:r>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endParaRPr lang="de-DE" dirty="0"/>
          </a:p>
        </p:txBody>
      </p:sp>
    </p:spTree>
    <p:extLst>
      <p:ext uri="{BB962C8B-B14F-4D97-AF65-F5344CB8AC3E}">
        <p14:creationId xmlns:p14="http://schemas.microsoft.com/office/powerpoint/2010/main" val="1804384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16" end="1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68684" y="0"/>
            <a:ext cx="2947482" cy="4601183"/>
          </a:xfrm>
        </p:spPr>
        <p:txBody>
          <a:bodyPr/>
          <a:lstStyle/>
          <a:p>
            <a:pPr algn="ctr"/>
            <a:r>
              <a:rPr lang="de-DE" dirty="0" err="1"/>
              <a:t>Arvo</a:t>
            </a:r>
            <a:r>
              <a:rPr lang="de-DE" dirty="0"/>
              <a:t> Pärt</a:t>
            </a:r>
          </a:p>
        </p:txBody>
      </p:sp>
      <p:sp>
        <p:nvSpPr>
          <p:cNvPr id="3" name="Inhaltsplatzhalter 2"/>
          <p:cNvSpPr>
            <a:spLocks noGrp="1"/>
          </p:cNvSpPr>
          <p:nvPr>
            <p:ph idx="1"/>
          </p:nvPr>
        </p:nvSpPr>
        <p:spPr>
          <a:xfrm>
            <a:off x="3826738" y="864108"/>
            <a:ext cx="7315200" cy="5120640"/>
          </a:xfrm>
        </p:spPr>
        <p:txBody>
          <a:bodyPr>
            <a:normAutofit lnSpcReduction="10000"/>
          </a:bodyPr>
          <a:lstStyle/>
          <a:p>
            <a:pPr marL="0" marR="0" lvl="0" indent="0" defTabSz="914400" eaLnBrk="1" fontAlgn="auto" latinLnBrk="0" hangingPunct="1">
              <a:lnSpc>
                <a:spcPct val="100000"/>
              </a:lnSpc>
              <a:spcBef>
                <a:spcPts val="0"/>
              </a:spcBef>
              <a:spcAft>
                <a:spcPts val="0"/>
              </a:spcAft>
              <a:buClrTx/>
              <a:buSzTx/>
              <a:buFontTx/>
              <a:buNone/>
              <a:tabLst/>
              <a:defRPr/>
            </a:pPr>
            <a:r>
              <a:rPr lang="de-DE" dirty="0"/>
              <a:t>1935 in Estland geboren</a:t>
            </a:r>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r>
              <a:rPr lang="de-DE" dirty="0"/>
              <a:t>Musikstudium in Tallin</a:t>
            </a:r>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r>
              <a:rPr lang="de-DE" dirty="0"/>
              <a:t>Tonmeister beim estnischen Rundfunk </a:t>
            </a:r>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r>
              <a:rPr lang="de-DE" dirty="0"/>
              <a:t>Serielle Musik und Collage-Technik</a:t>
            </a:r>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r>
              <a:rPr lang="de-DE" dirty="0" err="1"/>
              <a:t>Tintinnabuli</a:t>
            </a:r>
            <a:endParaRPr lang="de-DE" dirty="0"/>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r>
              <a:rPr lang="de-DE" dirty="0"/>
              <a:t>Neue Einfachheit</a:t>
            </a:r>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r>
              <a:rPr lang="de-DE" dirty="0"/>
              <a:t>Berlin (1981-2008), zurück nach Estland</a:t>
            </a:r>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r>
              <a:rPr lang="de-DE" dirty="0" err="1"/>
              <a:t>When</a:t>
            </a:r>
            <a:r>
              <a:rPr lang="de-DE" dirty="0"/>
              <a:t> Sarah Was </a:t>
            </a:r>
            <a:r>
              <a:rPr lang="de-DE" dirty="0" err="1"/>
              <a:t>Ninety</a:t>
            </a:r>
            <a:r>
              <a:rPr lang="de-DE" dirty="0"/>
              <a:t> </a:t>
            </a:r>
            <a:r>
              <a:rPr lang="de-DE" dirty="0" err="1"/>
              <a:t>Years</a:t>
            </a:r>
            <a:r>
              <a:rPr lang="de-DE" dirty="0"/>
              <a:t> Old (1977)</a:t>
            </a:r>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r>
              <a:rPr lang="de-DE" dirty="0"/>
              <a:t>Cantus In Memoriam Benjamin Britten (1977/1980)</a:t>
            </a:r>
          </a:p>
        </p:txBody>
      </p:sp>
    </p:spTree>
    <p:extLst>
      <p:ext uri="{BB962C8B-B14F-4D97-AF65-F5344CB8AC3E}">
        <p14:creationId xmlns:p14="http://schemas.microsoft.com/office/powerpoint/2010/main" val="1912896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16" end="1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68684" y="0"/>
            <a:ext cx="2947482" cy="4601183"/>
          </a:xfrm>
        </p:spPr>
        <p:txBody>
          <a:bodyPr/>
          <a:lstStyle/>
          <a:p>
            <a:pPr algn="ctr"/>
            <a:r>
              <a:rPr lang="de-DE" dirty="0"/>
              <a:t>Erarbeitung &amp;</a:t>
            </a:r>
            <a:br>
              <a:rPr lang="de-DE" dirty="0"/>
            </a:br>
            <a:r>
              <a:rPr lang="de-DE" dirty="0"/>
              <a:t>Sicherung </a:t>
            </a:r>
            <a:br>
              <a:rPr lang="de-DE" dirty="0"/>
            </a:br>
            <a:r>
              <a:rPr lang="de-DE" dirty="0"/>
              <a:t>1</a:t>
            </a:r>
          </a:p>
        </p:txBody>
      </p:sp>
      <p:sp>
        <p:nvSpPr>
          <p:cNvPr id="3" name="Inhaltsplatzhalter 2"/>
          <p:cNvSpPr>
            <a:spLocks noGrp="1"/>
          </p:cNvSpPr>
          <p:nvPr>
            <p:ph idx="1"/>
          </p:nvPr>
        </p:nvSpPr>
        <p:spPr>
          <a:xfrm>
            <a:off x="3826738" y="864108"/>
            <a:ext cx="7315200" cy="5120640"/>
          </a:xfrm>
        </p:spPr>
        <p:txBody>
          <a:bodyPr>
            <a:norm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r>
              <a:rPr lang="de-DE" dirty="0"/>
              <a:t>Kompositionsstrukturen erkennen (Arbeitsblatt)</a:t>
            </a:r>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r>
              <a:rPr lang="de-DE" dirty="0"/>
              <a:t>Hören und Notieren</a:t>
            </a:r>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r>
              <a:rPr lang="de-DE" dirty="0"/>
              <a:t>Abgleich/ Kontrolle</a:t>
            </a:r>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r>
              <a:rPr lang="de-DE" dirty="0"/>
              <a:t>Musik anhören (Überprüfen, Ergänzen,...)</a:t>
            </a:r>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r>
              <a:rPr lang="de-DE" dirty="0"/>
              <a:t>Vorentlastung: erste gemeinsame praktische Umsetzung</a:t>
            </a:r>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r>
              <a:rPr lang="de-DE" dirty="0"/>
              <a:t>Kriterien festlegen</a:t>
            </a:r>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endParaRPr lang="de-DE" dirty="0"/>
          </a:p>
        </p:txBody>
      </p:sp>
    </p:spTree>
    <p:extLst>
      <p:ext uri="{BB962C8B-B14F-4D97-AF65-F5344CB8AC3E}">
        <p14:creationId xmlns:p14="http://schemas.microsoft.com/office/powerpoint/2010/main" val="2436512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68684" y="0"/>
            <a:ext cx="2947482" cy="4601183"/>
          </a:xfrm>
        </p:spPr>
        <p:txBody>
          <a:bodyPr/>
          <a:lstStyle/>
          <a:p>
            <a:pPr algn="ctr"/>
            <a:r>
              <a:rPr lang="de-DE" dirty="0"/>
              <a:t>Erarbeitung &amp;</a:t>
            </a:r>
            <a:br>
              <a:rPr lang="de-DE" dirty="0"/>
            </a:br>
            <a:r>
              <a:rPr lang="de-DE" dirty="0"/>
              <a:t>Sicherung </a:t>
            </a:r>
            <a:br>
              <a:rPr lang="de-DE" dirty="0"/>
            </a:br>
            <a:r>
              <a:rPr lang="de-DE" dirty="0"/>
              <a:t>2</a:t>
            </a:r>
          </a:p>
        </p:txBody>
      </p:sp>
      <p:sp>
        <p:nvSpPr>
          <p:cNvPr id="3" name="Inhaltsplatzhalter 2"/>
          <p:cNvSpPr>
            <a:spLocks noGrp="1"/>
          </p:cNvSpPr>
          <p:nvPr>
            <p:ph idx="1"/>
          </p:nvPr>
        </p:nvSpPr>
        <p:spPr>
          <a:xfrm>
            <a:off x="3826738" y="864108"/>
            <a:ext cx="7315200" cy="5120640"/>
          </a:xfrm>
        </p:spPr>
        <p:txBody>
          <a:bodyPr>
            <a:norm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r>
              <a:rPr lang="de-DE" dirty="0"/>
              <a:t>Gruppenarbeit (GA 3-4</a:t>
            </a:r>
            <a:r>
              <a:rPr lang="de-DE" dirty="0" smtClean="0"/>
              <a:t>) / </a:t>
            </a:r>
            <a:r>
              <a:rPr lang="de-DE" dirty="0"/>
              <a:t>Komponieren in kleinen Gruppen</a:t>
            </a:r>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r>
              <a:rPr lang="de-DE" dirty="0"/>
              <a:t>Arbeitsauftrag, Arbeitszeit</a:t>
            </a:r>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r>
              <a:rPr lang="de-DE" dirty="0"/>
              <a:t>Partitur ausfüllen, Ablauf festlegen</a:t>
            </a:r>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r>
              <a:rPr lang="de-DE" dirty="0"/>
              <a:t>Üben und Kontrollieren</a:t>
            </a:r>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r>
              <a:rPr lang="de-DE" dirty="0"/>
              <a:t>Präsentation vorbereiten</a:t>
            </a:r>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r>
              <a:rPr lang="de-DE" dirty="0"/>
              <a:t>Ggf. auf Kriterien überprüfen</a:t>
            </a:r>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endParaRPr lang="de-DE" dirty="0"/>
          </a:p>
        </p:txBody>
      </p:sp>
    </p:spTree>
    <p:extLst>
      <p:ext uri="{BB962C8B-B14F-4D97-AF65-F5344CB8AC3E}">
        <p14:creationId xmlns:p14="http://schemas.microsoft.com/office/powerpoint/2010/main" val="6225094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68684" y="0"/>
            <a:ext cx="2947482" cy="4601183"/>
          </a:xfrm>
        </p:spPr>
        <p:txBody>
          <a:bodyPr/>
          <a:lstStyle/>
          <a:p>
            <a:pPr algn="ctr"/>
            <a:r>
              <a:rPr lang="de-DE" dirty="0"/>
              <a:t>Präsentation</a:t>
            </a:r>
          </a:p>
        </p:txBody>
      </p:sp>
      <p:sp>
        <p:nvSpPr>
          <p:cNvPr id="3" name="Inhaltsplatzhalter 2"/>
          <p:cNvSpPr>
            <a:spLocks noGrp="1"/>
          </p:cNvSpPr>
          <p:nvPr>
            <p:ph idx="1"/>
          </p:nvPr>
        </p:nvSpPr>
        <p:spPr>
          <a:xfrm>
            <a:off x="3826738" y="864108"/>
            <a:ext cx="7315200" cy="5120640"/>
          </a:xfrm>
        </p:spPr>
        <p:txBody>
          <a:bodyPr>
            <a:norm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r>
              <a:rPr lang="de-DE" dirty="0"/>
              <a:t>Vorspiel der einzelnen Gruppen</a:t>
            </a:r>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r>
              <a:rPr lang="de-DE" dirty="0"/>
              <a:t>Aussprache mit Selbst- und Fremdeinschätzung</a:t>
            </a:r>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r>
              <a:rPr lang="de-DE" dirty="0"/>
              <a:t>Beobachtungsbogen</a:t>
            </a:r>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endParaRPr lang="de-DE" dirty="0"/>
          </a:p>
        </p:txBody>
      </p:sp>
    </p:spTree>
    <p:extLst>
      <p:ext uri="{BB962C8B-B14F-4D97-AF65-F5344CB8AC3E}">
        <p14:creationId xmlns:p14="http://schemas.microsoft.com/office/powerpoint/2010/main" val="20396131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0" y="1123837"/>
            <a:ext cx="3327815" cy="4601183"/>
          </a:xfrm>
        </p:spPr>
        <p:txBody>
          <a:bodyPr/>
          <a:lstStyle/>
          <a:p>
            <a:pPr algn="ctr"/>
            <a:r>
              <a:rPr lang="de-DE" dirty="0"/>
              <a:t>Bildungsplan 2016</a:t>
            </a:r>
          </a:p>
        </p:txBody>
      </p:sp>
      <p:sp>
        <p:nvSpPr>
          <p:cNvPr id="3" name="Inhaltsplatzhalter 2"/>
          <p:cNvSpPr>
            <a:spLocks noGrp="1"/>
          </p:cNvSpPr>
          <p:nvPr>
            <p:ph idx="1"/>
          </p:nvPr>
        </p:nvSpPr>
        <p:spPr/>
        <p:txBody>
          <a:bodyPr/>
          <a:lstStyle/>
          <a:p>
            <a:r>
              <a:rPr lang="de-DE" b="1" dirty="0"/>
              <a:t>Leitgedanken zum Kompetenzerwerb</a:t>
            </a:r>
            <a:endParaRPr lang="de-DE" dirty="0"/>
          </a:p>
          <a:p>
            <a:pPr lvl="0"/>
            <a:r>
              <a:rPr lang="de-DE" b="1" dirty="0"/>
              <a:t>1. Bildungswert</a:t>
            </a:r>
            <a:endParaRPr lang="de-DE" dirty="0"/>
          </a:p>
          <a:p>
            <a:r>
              <a:rPr lang="de-DE" dirty="0"/>
              <a:t>(...) „Damit verbunden ist die gegenseitige Rücksichtnahme und Anerkennung beim gemeinsamen Musizieren, die Sensibilisierung des Hörverhaltens, die Offenheit für die Vielfalt musikalischer Erscheinungsformen sowie Verantwortung für den Fortbestand und die Weiterentwicklung kulturellen Lebens.“</a:t>
            </a:r>
          </a:p>
          <a:p>
            <a:pPr marL="0" marR="0" lvl="0" indent="0" defTabSz="914400" eaLnBrk="1" fontAlgn="auto" latinLnBrk="0" hangingPunct="1">
              <a:lnSpc>
                <a:spcPct val="100000"/>
              </a:lnSpc>
              <a:spcBef>
                <a:spcPts val="0"/>
              </a:spcBef>
              <a:spcAft>
                <a:spcPts val="0"/>
              </a:spcAft>
              <a:buClrTx/>
              <a:buSzTx/>
              <a:buFontTx/>
              <a:buNone/>
              <a:tabLst/>
              <a:defRPr/>
            </a:pPr>
            <a:endParaRPr lang="de-DE" dirty="0"/>
          </a:p>
        </p:txBody>
      </p:sp>
    </p:spTree>
    <p:extLst>
      <p:ext uri="{BB962C8B-B14F-4D97-AF65-F5344CB8AC3E}">
        <p14:creationId xmlns:p14="http://schemas.microsoft.com/office/powerpoint/2010/main" val="1365540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0" y="1123837"/>
            <a:ext cx="3327815" cy="4601183"/>
          </a:xfrm>
        </p:spPr>
        <p:txBody>
          <a:bodyPr/>
          <a:lstStyle/>
          <a:p>
            <a:pPr algn="ctr"/>
            <a:r>
              <a:rPr lang="de-DE" dirty="0"/>
              <a:t>Bildungsplan 2016</a:t>
            </a:r>
          </a:p>
        </p:txBody>
      </p:sp>
      <p:sp>
        <p:nvSpPr>
          <p:cNvPr id="3" name="Inhaltsplatzhalter 2"/>
          <p:cNvSpPr>
            <a:spLocks noGrp="1"/>
          </p:cNvSpPr>
          <p:nvPr>
            <p:ph idx="1"/>
          </p:nvPr>
        </p:nvSpPr>
        <p:spPr>
          <a:xfrm>
            <a:off x="3782182" y="761997"/>
            <a:ext cx="7315200" cy="1240973"/>
          </a:xfrm>
        </p:spPr>
        <p:txBody>
          <a:bodyPr/>
          <a:lstStyle/>
          <a:p>
            <a:pPr marL="0" indent="0">
              <a:buNone/>
            </a:pPr>
            <a:r>
              <a:rPr lang="de-DE" b="1" dirty="0"/>
              <a:t>Klasse 10</a:t>
            </a:r>
            <a:endParaRPr lang="de-DE" dirty="0"/>
          </a:p>
          <a:p>
            <a:pPr lvl="0"/>
            <a:r>
              <a:rPr lang="de-DE" b="1" dirty="0"/>
              <a:t>3.3.1 Musik gestalten und erleben</a:t>
            </a:r>
            <a:endParaRPr lang="de-DE" dirty="0"/>
          </a:p>
          <a:p>
            <a:pPr marL="0" marR="0" lvl="0" indent="0" defTabSz="914400" eaLnBrk="1" fontAlgn="auto" latinLnBrk="0" hangingPunct="1">
              <a:lnSpc>
                <a:spcPct val="100000"/>
              </a:lnSpc>
              <a:spcBef>
                <a:spcPts val="0"/>
              </a:spcBef>
              <a:spcAft>
                <a:spcPts val="0"/>
              </a:spcAft>
              <a:buClrTx/>
              <a:buSzTx/>
              <a:buFontTx/>
              <a:buNone/>
              <a:tabLst/>
              <a:defRPr/>
            </a:pPr>
            <a:endParaRPr lang="de-DE" dirty="0"/>
          </a:p>
        </p:txBody>
      </p:sp>
      <p:pic>
        <p:nvPicPr>
          <p:cNvPr id="5" name="Grafik 4">
            <a:extLst>
              <a:ext uri="{FF2B5EF4-FFF2-40B4-BE49-F238E27FC236}">
                <a16:creationId xmlns:a16="http://schemas.microsoft.com/office/drawing/2014/main" xmlns="" id="{3D6CDD48-5395-3842-AFE4-006D9B7FF203}"/>
              </a:ext>
            </a:extLst>
          </p:cNvPr>
          <p:cNvPicPr>
            <a:picLocks noChangeAspect="1"/>
          </p:cNvPicPr>
          <p:nvPr/>
        </p:nvPicPr>
        <p:blipFill>
          <a:blip r:embed="rId2"/>
          <a:stretch>
            <a:fillRect/>
          </a:stretch>
        </p:blipFill>
        <p:spPr>
          <a:xfrm>
            <a:off x="3883479" y="1799770"/>
            <a:ext cx="3735020" cy="3718420"/>
          </a:xfrm>
          <a:prstGeom prst="rect">
            <a:avLst/>
          </a:prstGeom>
        </p:spPr>
      </p:pic>
    </p:spTree>
    <p:extLst>
      <p:ext uri="{BB962C8B-B14F-4D97-AF65-F5344CB8AC3E}">
        <p14:creationId xmlns:p14="http://schemas.microsoft.com/office/powerpoint/2010/main" val="3686218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0" y="1123837"/>
            <a:ext cx="3327815" cy="4601183"/>
          </a:xfrm>
        </p:spPr>
        <p:txBody>
          <a:bodyPr/>
          <a:lstStyle/>
          <a:p>
            <a:pPr algn="ctr"/>
            <a:r>
              <a:rPr lang="de-DE" dirty="0"/>
              <a:t>Bildungsplan 2016</a:t>
            </a:r>
          </a:p>
        </p:txBody>
      </p:sp>
      <p:sp>
        <p:nvSpPr>
          <p:cNvPr id="3" name="Inhaltsplatzhalter 2"/>
          <p:cNvSpPr>
            <a:spLocks noGrp="1"/>
          </p:cNvSpPr>
          <p:nvPr>
            <p:ph idx="1"/>
          </p:nvPr>
        </p:nvSpPr>
        <p:spPr>
          <a:xfrm>
            <a:off x="3782182" y="761997"/>
            <a:ext cx="7315200" cy="1240973"/>
          </a:xfrm>
        </p:spPr>
        <p:txBody>
          <a:bodyPr/>
          <a:lstStyle/>
          <a:p>
            <a:pPr marL="0" indent="0">
              <a:buNone/>
            </a:pPr>
            <a:r>
              <a:rPr lang="de-DE" b="1" dirty="0"/>
              <a:t>Klasse 10</a:t>
            </a:r>
            <a:endParaRPr lang="de-DE" dirty="0"/>
          </a:p>
          <a:p>
            <a:pPr lvl="0"/>
            <a:r>
              <a:rPr lang="de-DE" b="1" dirty="0"/>
              <a:t>3.3.2 Musik verstehen</a:t>
            </a:r>
            <a:endParaRPr lang="de-DE" dirty="0"/>
          </a:p>
          <a:p>
            <a:pPr marL="0" marR="0" lvl="0" indent="0" defTabSz="914400" eaLnBrk="1" fontAlgn="auto" latinLnBrk="0" hangingPunct="1">
              <a:lnSpc>
                <a:spcPct val="100000"/>
              </a:lnSpc>
              <a:spcBef>
                <a:spcPts val="0"/>
              </a:spcBef>
              <a:spcAft>
                <a:spcPts val="0"/>
              </a:spcAft>
              <a:buClrTx/>
              <a:buSzTx/>
              <a:buFontTx/>
              <a:buNone/>
              <a:tabLst/>
              <a:defRPr/>
            </a:pPr>
            <a:endParaRPr lang="de-DE" dirty="0"/>
          </a:p>
        </p:txBody>
      </p:sp>
      <p:pic>
        <p:nvPicPr>
          <p:cNvPr id="6" name="Grafik 5">
            <a:extLst>
              <a:ext uri="{FF2B5EF4-FFF2-40B4-BE49-F238E27FC236}">
                <a16:creationId xmlns:a16="http://schemas.microsoft.com/office/drawing/2014/main" xmlns="" id="{8879EAD3-88E0-4A43-A06E-083C4E5640C6}"/>
              </a:ext>
            </a:extLst>
          </p:cNvPr>
          <p:cNvPicPr>
            <a:picLocks noChangeAspect="1"/>
          </p:cNvPicPr>
          <p:nvPr/>
        </p:nvPicPr>
        <p:blipFill>
          <a:blip r:embed="rId2"/>
          <a:stretch>
            <a:fillRect/>
          </a:stretch>
        </p:blipFill>
        <p:spPr>
          <a:xfrm>
            <a:off x="6851650" y="761997"/>
            <a:ext cx="2755900" cy="5699620"/>
          </a:xfrm>
          <a:prstGeom prst="rect">
            <a:avLst/>
          </a:prstGeom>
        </p:spPr>
      </p:pic>
    </p:spTree>
    <p:extLst>
      <p:ext uri="{BB962C8B-B14F-4D97-AF65-F5344CB8AC3E}">
        <p14:creationId xmlns:p14="http://schemas.microsoft.com/office/powerpoint/2010/main" val="25096503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Rahmen">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Rahmen</Template>
  <TotalTime>0</TotalTime>
  <Words>295</Words>
  <Application>Microsoft Office PowerPoint</Application>
  <PresentationFormat>Breitbild</PresentationFormat>
  <Paragraphs>128</Paragraphs>
  <Slides>12</Slides>
  <Notes>1</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12</vt:i4>
      </vt:variant>
    </vt:vector>
  </HeadingPairs>
  <TitlesOfParts>
    <vt:vector size="16" baseType="lpstr">
      <vt:lpstr>Calibri</vt:lpstr>
      <vt:lpstr>Corbel</vt:lpstr>
      <vt:lpstr>Wingdings 2</vt:lpstr>
      <vt:lpstr>Rahmen</vt:lpstr>
      <vt:lpstr>Neue Musik</vt:lpstr>
      <vt:lpstr>Einstieg &amp; Hinführung</vt:lpstr>
      <vt:lpstr>Arvo Pärt</vt:lpstr>
      <vt:lpstr>Erarbeitung &amp; Sicherung  1</vt:lpstr>
      <vt:lpstr>Erarbeitung &amp; Sicherung  2</vt:lpstr>
      <vt:lpstr>Präsentation</vt:lpstr>
      <vt:lpstr>Bildungsplan 2016</vt:lpstr>
      <vt:lpstr>Bildungsplan 2016</vt:lpstr>
      <vt:lpstr>Bildungsplan 2016</vt:lpstr>
      <vt:lpstr>Bildungsplan 2016</vt:lpstr>
      <vt:lpstr>Literatur</vt:lpstr>
      <vt:lpstr>Rückfragen,...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Zeitgenössische Musik</dc:title>
  <dc:creator>Microsoft Office-Anwender</dc:creator>
  <cp:lastModifiedBy>Stefan Gaum</cp:lastModifiedBy>
  <cp:revision>56</cp:revision>
  <cp:lastPrinted>2018-12-11T09:33:01Z</cp:lastPrinted>
  <dcterms:created xsi:type="dcterms:W3CDTF">2018-10-04T19:06:43Z</dcterms:created>
  <dcterms:modified xsi:type="dcterms:W3CDTF">2019-08-15T11:17:53Z</dcterms:modified>
</cp:coreProperties>
</file>