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05" r:id="rId2"/>
    <p:sldId id="312" r:id="rId3"/>
    <p:sldId id="313" r:id="rId4"/>
    <p:sldId id="314" r:id="rId5"/>
    <p:sldId id="315" r:id="rId6"/>
    <p:sldId id="316" r:id="rId7"/>
    <p:sldId id="317" r:id="rId8"/>
    <p:sldId id="318" r:id="rId9"/>
    <p:sldId id="322" r:id="rId10"/>
    <p:sldId id="319" r:id="rId11"/>
    <p:sldId id="323" r:id="rId12"/>
    <p:sldId id="320" r:id="rId13"/>
    <p:sldId id="321" r:id="rId14"/>
    <p:sldId id="324" r:id="rId15"/>
    <p:sldId id="325" r:id="rId16"/>
    <p:sldId id="326" r:id="rId17"/>
    <p:sldId id="282" r:id="rId18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162">
          <p15:clr>
            <a:srgbClr val="A4A3A4"/>
          </p15:clr>
        </p15:guide>
        <p15:guide id="2" orient="horz" pos="1525">
          <p15:clr>
            <a:srgbClr val="A4A3A4"/>
          </p15:clr>
        </p15:guide>
        <p15:guide id="3" orient="horz" pos="1865">
          <p15:clr>
            <a:srgbClr val="A4A3A4"/>
          </p15:clr>
        </p15:guide>
        <p15:guide id="4" orient="horz" pos="2205">
          <p15:clr>
            <a:srgbClr val="A4A3A4"/>
          </p15:clr>
        </p15:guide>
        <p15:guide id="5" orient="horz" pos="2568">
          <p15:clr>
            <a:srgbClr val="A4A3A4"/>
          </p15:clr>
        </p15:guide>
        <p15:guide id="6" orient="horz" pos="2886">
          <p15:clr>
            <a:srgbClr val="A4A3A4"/>
          </p15:clr>
        </p15:guide>
        <p15:guide id="7" orient="horz" pos="3226">
          <p15:clr>
            <a:srgbClr val="A4A3A4"/>
          </p15:clr>
        </p15:guide>
        <p15:guide id="8" orient="horz" pos="3566">
          <p15:clr>
            <a:srgbClr val="A4A3A4"/>
          </p15:clr>
        </p15:guide>
        <p15:guide id="9" pos="9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CCFF66"/>
    <a:srgbClr val="663300"/>
    <a:srgbClr val="04CC42"/>
    <a:srgbClr val="FA874B"/>
    <a:srgbClr val="FF3300"/>
    <a:srgbClr val="03D1ED"/>
    <a:srgbClr val="BEBEBE"/>
    <a:srgbClr val="AFAE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3428" autoAdjust="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1162"/>
        <p:guide orient="horz" pos="1525"/>
        <p:guide orient="horz" pos="1865"/>
        <p:guide orient="horz" pos="2205"/>
        <p:guide orient="horz" pos="2568"/>
        <p:guide orient="horz" pos="2886"/>
        <p:guide orient="horz" pos="3226"/>
        <p:guide orient="horz" pos="3566"/>
        <p:guide pos="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F25BB2-39C1-4634-B6E0-FC717C0E0BF1}" type="datetimeFigureOut">
              <a:rPr lang="de-DE"/>
              <a:pPr>
                <a:defRPr/>
              </a:pPr>
              <a:t>14.03.2018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9836ACC-EE5C-4286-80C7-5AB75BC8890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512533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BE6DECE-ED30-40BF-9D2E-A4BC1103D0B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802975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izenplatzhalt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 smtClean="0"/>
          </a:p>
        </p:txBody>
      </p:sp>
    </p:spTree>
    <p:extLst>
      <p:ext uri="{BB962C8B-B14F-4D97-AF65-F5344CB8AC3E}">
        <p14:creationId xmlns:p14="http://schemas.microsoft.com/office/powerpoint/2010/main" val="3883225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izenplatzhalt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3702877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>
            <a:spLocks noChangeArrowheads="1"/>
          </p:cNvSpPr>
          <p:nvPr/>
        </p:nvSpPr>
        <p:spPr bwMode="auto">
          <a:xfrm>
            <a:off x="3025775" y="3429000"/>
            <a:ext cx="6081713" cy="2519363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 smtClean="0"/>
          </a:p>
        </p:txBody>
      </p:sp>
      <p:sp>
        <p:nvSpPr>
          <p:cNvPr id="4" name="Textfeld 3"/>
          <p:cNvSpPr txBox="1">
            <a:spLocks noChangeArrowheads="1"/>
          </p:cNvSpPr>
          <p:nvPr userDrawn="1"/>
        </p:nvSpPr>
        <p:spPr bwMode="auto">
          <a:xfrm>
            <a:off x="3168650" y="3521075"/>
            <a:ext cx="5938838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b="1" dirty="0" smtClean="0">
              <a:latin typeface="Arial Narrow" pitchFamily="34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de-DE" sz="2800" b="1" dirty="0" smtClean="0">
              <a:latin typeface="Arial Narrow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178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solidFill>
            <a:srgbClr val="FFCC99"/>
          </a:solidFill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595187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CC99"/>
          </a:solidFill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7292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27900" y="908050"/>
            <a:ext cx="1673225" cy="5289550"/>
          </a:xfrm>
          <a:solidFill>
            <a:srgbClr val="FFCC99"/>
          </a:solidFill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303463" y="908050"/>
            <a:ext cx="4872037" cy="528955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206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CC99"/>
          </a:solidFill>
        </p:spPr>
        <p:txBody>
          <a:bodyPr/>
          <a:lstStyle>
            <a:lvl1pPr>
              <a:defRPr lang="de-DE" sz="2400">
                <a:effectLst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2138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CC99"/>
          </a:solidFill>
        </p:spPr>
        <p:txBody>
          <a:bodyPr/>
          <a:lstStyle>
            <a:lvl1pPr>
              <a:defRPr lang="de-DE" sz="2800">
                <a:effectLst/>
              </a:defRPr>
            </a:lvl1pPr>
          </a:lstStyle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3713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solidFill>
            <a:srgbClr val="FFCC99"/>
          </a:solidFill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351596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CC99"/>
          </a:solidFill>
        </p:spPr>
        <p:txBody>
          <a:bodyPr/>
          <a:lstStyle>
            <a:lvl1pPr>
              <a:defRPr sz="240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303463" y="1989138"/>
            <a:ext cx="3271837" cy="4208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727700" y="1989138"/>
            <a:ext cx="3273425" cy="4208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2927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rgbClr val="FFCC99"/>
          </a:solidFill>
        </p:spPr>
        <p:txBody>
          <a:bodyPr/>
          <a:lstStyle>
            <a:lvl1pPr>
              <a:defRPr sz="240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5197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CC99"/>
          </a:solidFill>
        </p:spPr>
        <p:txBody>
          <a:bodyPr/>
          <a:lstStyle>
            <a:lvl1pPr>
              <a:defRPr sz="240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42845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0314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solidFill>
            <a:srgbClr val="FFCC99"/>
          </a:solidFill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504112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Line 30"/>
          <p:cNvSpPr>
            <a:spLocks noChangeShapeType="1"/>
          </p:cNvSpPr>
          <p:nvPr/>
        </p:nvSpPr>
        <p:spPr bwMode="auto">
          <a:xfrm>
            <a:off x="0" y="6369050"/>
            <a:ext cx="91440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29" name="Line 33"/>
          <p:cNvSpPr>
            <a:spLocks noChangeShapeType="1"/>
          </p:cNvSpPr>
          <p:nvPr/>
        </p:nvSpPr>
        <p:spPr bwMode="auto">
          <a:xfrm flipV="1">
            <a:off x="0" y="792163"/>
            <a:ext cx="8027988" cy="15818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30" name="Line 34"/>
          <p:cNvSpPr>
            <a:spLocks noChangeShapeType="1"/>
          </p:cNvSpPr>
          <p:nvPr/>
        </p:nvSpPr>
        <p:spPr bwMode="auto">
          <a:xfrm>
            <a:off x="8027988" y="790575"/>
            <a:ext cx="1054100" cy="1588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32" name="Rectangle 62"/>
          <p:cNvSpPr>
            <a:spLocks noGrp="1" noChangeArrowheads="1"/>
          </p:cNvSpPr>
          <p:nvPr>
            <p:ph type="title"/>
          </p:nvPr>
        </p:nvSpPr>
        <p:spPr bwMode="auto">
          <a:xfrm>
            <a:off x="2303463" y="908050"/>
            <a:ext cx="6697662" cy="792163"/>
          </a:xfrm>
          <a:prstGeom prst="rect">
            <a:avLst/>
          </a:prstGeom>
          <a:solidFill>
            <a:srgbClr val="FA874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</a:t>
            </a:r>
          </a:p>
        </p:txBody>
      </p:sp>
      <p:sp>
        <p:nvSpPr>
          <p:cNvPr id="1033" name="Rectangle 6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03463" y="1989138"/>
            <a:ext cx="6697662" cy="420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 smtClean="0"/>
              <a:t>Textmasterformate durch Klicken bearbeiten</a:t>
            </a:r>
          </a:p>
          <a:p>
            <a:pPr lvl="1"/>
            <a:r>
              <a:rPr lang="de-DE" altLang="de-DE" dirty="0" smtClean="0"/>
              <a:t>Zweite Ebene</a:t>
            </a:r>
          </a:p>
          <a:p>
            <a:pPr lvl="2"/>
            <a:r>
              <a:rPr lang="de-DE" altLang="de-DE" dirty="0" smtClean="0"/>
              <a:t>Dritte Ebene</a:t>
            </a:r>
          </a:p>
          <a:p>
            <a:pPr lvl="3"/>
            <a:r>
              <a:rPr lang="de-DE" altLang="de-DE" dirty="0" smtClean="0"/>
              <a:t>Vierte Ebene</a:t>
            </a:r>
          </a:p>
          <a:p>
            <a:pPr lvl="4"/>
            <a:r>
              <a:rPr lang="de-DE" altLang="de-DE" dirty="0" smtClean="0"/>
              <a:t>Fünfte Ebene</a:t>
            </a:r>
          </a:p>
        </p:txBody>
      </p:sp>
      <p:sp>
        <p:nvSpPr>
          <p:cNvPr id="1036" name="AutoShape 83" descr="Button"/>
          <p:cNvSpPr>
            <a:spLocks noChangeArrowheads="1"/>
          </p:cNvSpPr>
          <p:nvPr/>
        </p:nvSpPr>
        <p:spPr bwMode="auto">
          <a:xfrm>
            <a:off x="142875" y="2600325"/>
            <a:ext cx="1943100" cy="3603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smtClean="0">
                <a:solidFill>
                  <a:schemeClr val="bg1"/>
                </a:solidFill>
              </a:rPr>
              <a:t>Platzhalter</a:t>
            </a:r>
          </a:p>
        </p:txBody>
      </p:sp>
      <p:sp>
        <p:nvSpPr>
          <p:cNvPr id="1037" name="AutoShape 84" descr="Button"/>
          <p:cNvSpPr>
            <a:spLocks noChangeArrowheads="1"/>
          </p:cNvSpPr>
          <p:nvPr/>
        </p:nvSpPr>
        <p:spPr bwMode="auto">
          <a:xfrm>
            <a:off x="142875" y="3679825"/>
            <a:ext cx="1943100" cy="3603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smtClean="0">
                <a:solidFill>
                  <a:schemeClr val="bg1"/>
                </a:solidFill>
              </a:rPr>
              <a:t>Platzhalter</a:t>
            </a:r>
          </a:p>
        </p:txBody>
      </p:sp>
      <p:sp>
        <p:nvSpPr>
          <p:cNvPr id="1038" name="AutoShape 85" descr="Button"/>
          <p:cNvSpPr>
            <a:spLocks noChangeArrowheads="1"/>
          </p:cNvSpPr>
          <p:nvPr/>
        </p:nvSpPr>
        <p:spPr bwMode="auto">
          <a:xfrm>
            <a:off x="142875" y="3140075"/>
            <a:ext cx="1943100" cy="3603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dirty="0" smtClean="0">
                <a:solidFill>
                  <a:schemeClr val="bg1"/>
                </a:solidFill>
              </a:rPr>
              <a:t>Platzhalter</a:t>
            </a:r>
          </a:p>
        </p:txBody>
      </p:sp>
      <p:sp>
        <p:nvSpPr>
          <p:cNvPr id="1039" name="AutoShape 86" descr="Button"/>
          <p:cNvSpPr>
            <a:spLocks noChangeArrowheads="1"/>
          </p:cNvSpPr>
          <p:nvPr/>
        </p:nvSpPr>
        <p:spPr bwMode="auto">
          <a:xfrm>
            <a:off x="142875" y="4221163"/>
            <a:ext cx="1943100" cy="3603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smtClean="0">
                <a:solidFill>
                  <a:schemeClr val="bg1"/>
                </a:solidFill>
              </a:rPr>
              <a:t>Platzhalter</a:t>
            </a:r>
          </a:p>
        </p:txBody>
      </p:sp>
      <p:sp>
        <p:nvSpPr>
          <p:cNvPr id="1040" name="AutoShape 87" descr="Button"/>
          <p:cNvSpPr>
            <a:spLocks noChangeArrowheads="1"/>
          </p:cNvSpPr>
          <p:nvPr/>
        </p:nvSpPr>
        <p:spPr bwMode="auto">
          <a:xfrm>
            <a:off x="142875" y="4760913"/>
            <a:ext cx="1943100" cy="3603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smtClean="0">
                <a:solidFill>
                  <a:schemeClr val="bg1"/>
                </a:solidFill>
              </a:rPr>
              <a:t>Platzhalter</a:t>
            </a:r>
          </a:p>
        </p:txBody>
      </p:sp>
      <p:sp>
        <p:nvSpPr>
          <p:cNvPr id="1041" name="AutoShape 88" descr="Button"/>
          <p:cNvSpPr>
            <a:spLocks noChangeArrowheads="1"/>
          </p:cNvSpPr>
          <p:nvPr/>
        </p:nvSpPr>
        <p:spPr bwMode="auto">
          <a:xfrm>
            <a:off x="142875" y="1520825"/>
            <a:ext cx="1943100" cy="3603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dirty="0" smtClean="0">
                <a:solidFill>
                  <a:schemeClr val="bg1"/>
                </a:solidFill>
              </a:rPr>
              <a:t>Platzhalter</a:t>
            </a:r>
          </a:p>
        </p:txBody>
      </p:sp>
      <p:sp>
        <p:nvSpPr>
          <p:cNvPr id="1042" name="AutoShape 89" descr="Button"/>
          <p:cNvSpPr>
            <a:spLocks noChangeArrowheads="1"/>
          </p:cNvSpPr>
          <p:nvPr/>
        </p:nvSpPr>
        <p:spPr bwMode="auto">
          <a:xfrm>
            <a:off x="142875" y="5300663"/>
            <a:ext cx="1943100" cy="3603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smtClean="0">
                <a:solidFill>
                  <a:schemeClr val="bg1"/>
                </a:solidFill>
              </a:rPr>
              <a:t>Platzhalter</a:t>
            </a:r>
          </a:p>
        </p:txBody>
      </p:sp>
      <p:sp>
        <p:nvSpPr>
          <p:cNvPr id="4" name="Textfeld 3"/>
          <p:cNvSpPr txBox="1"/>
          <p:nvPr userDrawn="1"/>
        </p:nvSpPr>
        <p:spPr>
          <a:xfrm>
            <a:off x="151656" y="6488359"/>
            <a:ext cx="32613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>
                <a:solidFill>
                  <a:schemeClr val="bg1">
                    <a:lumMod val="65000"/>
                  </a:schemeClr>
                </a:solidFill>
              </a:rPr>
              <a:t>Musik als Profilfach an Gemeinschaftsschulen </a:t>
            </a:r>
            <a:endParaRPr lang="de-DE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Textfeld 4"/>
          <p:cNvSpPr txBox="1"/>
          <p:nvPr userDrawn="1"/>
        </p:nvSpPr>
        <p:spPr>
          <a:xfrm>
            <a:off x="5364088" y="6488359"/>
            <a:ext cx="36004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000" dirty="0" smtClean="0">
                <a:solidFill>
                  <a:schemeClr val="bg1">
                    <a:lumMod val="65000"/>
                  </a:schemeClr>
                </a:solidFill>
              </a:rPr>
              <a:t>Juliane</a:t>
            </a:r>
            <a:r>
              <a:rPr lang="de-DE" sz="1000" baseline="0" dirty="0" smtClean="0">
                <a:solidFill>
                  <a:schemeClr val="bg1">
                    <a:lumMod val="65000"/>
                  </a:schemeClr>
                </a:solidFill>
              </a:rPr>
              <a:t> Egolf, </a:t>
            </a:r>
            <a:r>
              <a:rPr lang="de-DE" sz="1000" dirty="0" smtClean="0">
                <a:solidFill>
                  <a:schemeClr val="bg1">
                    <a:lumMod val="65000"/>
                  </a:schemeClr>
                </a:solidFill>
              </a:rPr>
              <a:t>Heiko Dierschke, Stand Juli</a:t>
            </a:r>
            <a:r>
              <a:rPr lang="de-DE" sz="1000" baseline="0" dirty="0" smtClean="0">
                <a:solidFill>
                  <a:schemeClr val="bg1">
                    <a:lumMod val="65000"/>
                  </a:schemeClr>
                </a:solidFill>
              </a:rPr>
              <a:t> 2017</a:t>
            </a:r>
            <a:endParaRPr lang="de-DE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8" name="Bild 43" descr="lis+_logo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4623"/>
            <a:ext cx="746326" cy="528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  <p:sldLayoutId id="2147483868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271463" indent="-27146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828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2pPr>
      <a:lvl3pPr marL="1165225" indent="-2667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11313" indent="-2619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619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514600" indent="-261938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971800" indent="-261938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429000" indent="-261938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886200" indent="-261938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976096" y="1412776"/>
            <a:ext cx="7291388" cy="3529012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>
              <a:defRPr/>
            </a:pPr>
            <a:r>
              <a:rPr sz="4000" dirty="0" smtClean="0"/>
              <a:t>Musik </a:t>
            </a:r>
            <a:br>
              <a:rPr sz="4000" dirty="0" smtClean="0"/>
            </a:br>
            <a:r>
              <a:rPr sz="4000" dirty="0" smtClean="0"/>
              <a:t>als </a:t>
            </a:r>
            <a:br>
              <a:rPr sz="4000" dirty="0" smtClean="0"/>
            </a:br>
            <a:r>
              <a:rPr sz="4000" b="1" dirty="0" smtClean="0"/>
              <a:t>Profilfach</a:t>
            </a:r>
            <a:r>
              <a:rPr sz="4000" dirty="0" smtClean="0"/>
              <a:t> </a:t>
            </a:r>
            <a:br>
              <a:rPr sz="4000" dirty="0" smtClean="0"/>
            </a:br>
            <a:r>
              <a:rPr sz="4000" dirty="0" smtClean="0"/>
              <a:t>an Gemeinschaftsschulen</a:t>
            </a:r>
            <a:br>
              <a:rPr sz="4000" dirty="0" smtClean="0"/>
            </a:br>
            <a:r>
              <a:rPr sz="4000" dirty="0" smtClean="0"/>
              <a:t>Klasse 8-10</a:t>
            </a:r>
            <a:endParaRPr sz="4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Grundideen des Profilplans </a:t>
            </a:r>
            <a:r>
              <a:rPr lang="de-DE" dirty="0" smtClean="0"/>
              <a:t>(3)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Sehr großer Gestaltungsspielraum für Lehrkräfte (und Schüler/innen) bei Schwerpunktsetzung und Ausgestaltung</a:t>
            </a:r>
          </a:p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Ein Praxisfeld </a:t>
            </a:r>
            <a:r>
              <a:rPr lang="de-DE" dirty="0"/>
              <a:t>aus </a:t>
            </a:r>
            <a:r>
              <a:rPr lang="de-DE" b="1" dirty="0" smtClean="0"/>
              <a:t>Wahlpflichtbereich</a:t>
            </a:r>
            <a:r>
              <a:rPr lang="de-DE" dirty="0" smtClean="0"/>
              <a:t> Kl. 10 kann bereits in Kl. 8/9 begonnen werden („</a:t>
            </a:r>
            <a:r>
              <a:rPr lang="de-DE" dirty="0"/>
              <a:t>Musik &amp; Bewegung“, „Musik &amp; Theater“, „Musik &amp; </a:t>
            </a:r>
            <a:r>
              <a:rPr lang="de-DE" dirty="0" smtClean="0"/>
              <a:t>Medien“) 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ermöglicht z. B. Musical-Projekte</a:t>
            </a:r>
            <a:endParaRPr lang="de-DE" dirty="0"/>
          </a:p>
        </p:txBody>
      </p:sp>
      <p:sp>
        <p:nvSpPr>
          <p:cNvPr id="4" name="Pfeil nach rechts 3"/>
          <p:cNvSpPr/>
          <p:nvPr/>
        </p:nvSpPr>
        <p:spPr>
          <a:xfrm>
            <a:off x="1655391" y="5589240"/>
            <a:ext cx="648072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370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Grundideen des Profilplans </a:t>
            </a:r>
            <a:r>
              <a:rPr lang="de-DE" dirty="0" smtClean="0"/>
              <a:t>(4)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E-Niveau im Profilfach Musik (GMS BP 2016) ist identisch mit Musikprofil am Gymnasium (BP 2016) 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r>
              <a:rPr lang="de-DE" dirty="0"/>
              <a:t>Das E-Niveau </a:t>
            </a:r>
            <a:r>
              <a:rPr lang="de-DE" dirty="0" smtClean="0"/>
              <a:t>soll </a:t>
            </a:r>
            <a:r>
              <a:rPr lang="de-DE" dirty="0"/>
              <a:t>den Anschluss an das Musikprofil am </a:t>
            </a:r>
            <a:r>
              <a:rPr lang="de-DE" dirty="0" smtClean="0"/>
              <a:t>Gymnasium ermöglichen</a:t>
            </a:r>
            <a:endParaRPr lang="de-DE" dirty="0"/>
          </a:p>
          <a:p>
            <a:endParaRPr lang="de-DE" dirty="0"/>
          </a:p>
          <a:p>
            <a:pPr marL="0" indent="0">
              <a:buNone/>
            </a:pPr>
            <a:r>
              <a:rPr lang="de-DE" dirty="0" smtClean="0"/>
              <a:t>Daraus ergibt sich große inhaltliche Fülle und teils starke Differenzierung im Plan</a:t>
            </a:r>
            <a:endParaRPr lang="de-DE" dirty="0"/>
          </a:p>
        </p:txBody>
      </p:sp>
      <p:sp>
        <p:nvSpPr>
          <p:cNvPr id="4" name="Pfeil nach rechts 3"/>
          <p:cNvSpPr/>
          <p:nvPr/>
        </p:nvSpPr>
        <p:spPr>
          <a:xfrm>
            <a:off x="1338162" y="4797152"/>
            <a:ext cx="93610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7902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 aus dem Bildungsplan Kl. 8/9 (1)</a:t>
            </a:r>
            <a:endParaRPr lang="de-DE" dirty="0"/>
          </a:p>
        </p:txBody>
      </p:sp>
      <p:pic>
        <p:nvPicPr>
          <p:cNvPr id="3" name="Grafik 2"/>
          <p:cNvPicPr/>
          <p:nvPr/>
        </p:nvPicPr>
        <p:blipFill>
          <a:blip r:embed="rId2"/>
          <a:stretch>
            <a:fillRect/>
          </a:stretch>
        </p:blipFill>
        <p:spPr>
          <a:xfrm>
            <a:off x="2339752" y="1880617"/>
            <a:ext cx="3960440" cy="4392488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6444208" y="4149080"/>
            <a:ext cx="2448272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1600" dirty="0" smtClean="0"/>
              <a:t>Niveaudifferenzierung hier </a:t>
            </a:r>
            <a:r>
              <a:rPr lang="de-DE" sz="1600" b="1" dirty="0" smtClean="0"/>
              <a:t>nicht stark </a:t>
            </a:r>
            <a:r>
              <a:rPr lang="de-DE" sz="1600" dirty="0" smtClean="0"/>
              <a:t>ausgeprägt; </a:t>
            </a:r>
          </a:p>
          <a:p>
            <a:r>
              <a:rPr lang="de-DE" sz="1600" dirty="0" smtClean="0"/>
              <a:t>Von </a:t>
            </a:r>
            <a:r>
              <a:rPr lang="de-DE" sz="1600" dirty="0" err="1" smtClean="0"/>
              <a:t>SuS</a:t>
            </a:r>
            <a:r>
              <a:rPr lang="de-DE" sz="1600" dirty="0" smtClean="0"/>
              <a:t> auf E-Niveau wird nicht viel mehr erwartet als auf G- und M-Niveau</a:t>
            </a:r>
            <a:endParaRPr lang="de-DE" sz="1600" dirty="0"/>
          </a:p>
        </p:txBody>
      </p:sp>
      <p:sp>
        <p:nvSpPr>
          <p:cNvPr id="5" name="Ellipse 4"/>
          <p:cNvSpPr/>
          <p:nvPr/>
        </p:nvSpPr>
        <p:spPr>
          <a:xfrm>
            <a:off x="5148064" y="4691980"/>
            <a:ext cx="504056" cy="1440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Ellipse 8"/>
          <p:cNvSpPr/>
          <p:nvPr/>
        </p:nvSpPr>
        <p:spPr>
          <a:xfrm>
            <a:off x="3851920" y="5733256"/>
            <a:ext cx="1152128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Ellipse 9"/>
          <p:cNvSpPr/>
          <p:nvPr/>
        </p:nvSpPr>
        <p:spPr>
          <a:xfrm>
            <a:off x="5148064" y="5877272"/>
            <a:ext cx="1008112" cy="3958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038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 aus dem Bildungsplan Kl. 8/9 </a:t>
            </a:r>
            <a:r>
              <a:rPr lang="de-DE" dirty="0" smtClean="0"/>
              <a:t>(2)</a:t>
            </a:r>
            <a:endParaRPr lang="de-DE" dirty="0"/>
          </a:p>
        </p:txBody>
      </p:sp>
      <p:pic>
        <p:nvPicPr>
          <p:cNvPr id="4" name="Grafik 3"/>
          <p:cNvPicPr/>
          <p:nvPr/>
        </p:nvPicPr>
        <p:blipFill>
          <a:blip r:embed="rId2"/>
          <a:stretch>
            <a:fillRect/>
          </a:stretch>
        </p:blipFill>
        <p:spPr>
          <a:xfrm>
            <a:off x="1907704" y="1846614"/>
            <a:ext cx="4176464" cy="3528392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6228184" y="2578249"/>
            <a:ext cx="2744663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1600" b="1" dirty="0" smtClean="0"/>
              <a:t>Sehr starke Differenzierung </a:t>
            </a:r>
            <a:r>
              <a:rPr lang="de-DE" sz="1600" dirty="0" smtClean="0"/>
              <a:t>wegen Anschlussfähigkeit an das gymnasiale Musikprofil;</a:t>
            </a:r>
          </a:p>
          <a:p>
            <a:r>
              <a:rPr lang="de-DE" sz="1600" dirty="0" smtClean="0"/>
              <a:t>In diesen Kompetenz-bereichen wird von </a:t>
            </a:r>
            <a:r>
              <a:rPr lang="de-DE" sz="1600" dirty="0" err="1" smtClean="0"/>
              <a:t>SuS</a:t>
            </a:r>
            <a:r>
              <a:rPr lang="de-DE" sz="1600" dirty="0" smtClean="0"/>
              <a:t> auf G- und M-Niveau deutlich weniger verlangt </a:t>
            </a:r>
            <a:endParaRPr lang="de-DE" sz="1600" dirty="0"/>
          </a:p>
        </p:txBody>
      </p:sp>
      <p:sp>
        <p:nvSpPr>
          <p:cNvPr id="3" name="Ellipse 2"/>
          <p:cNvSpPr/>
          <p:nvPr/>
        </p:nvSpPr>
        <p:spPr>
          <a:xfrm>
            <a:off x="3491880" y="1916832"/>
            <a:ext cx="1152128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Ellipse 4"/>
          <p:cNvSpPr/>
          <p:nvPr/>
        </p:nvSpPr>
        <p:spPr>
          <a:xfrm>
            <a:off x="4716016" y="1916833"/>
            <a:ext cx="1368152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Ellipse 7"/>
          <p:cNvSpPr/>
          <p:nvPr/>
        </p:nvSpPr>
        <p:spPr>
          <a:xfrm>
            <a:off x="4716016" y="3212976"/>
            <a:ext cx="1368152" cy="11521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Ellipse 8"/>
          <p:cNvSpPr/>
          <p:nvPr/>
        </p:nvSpPr>
        <p:spPr>
          <a:xfrm>
            <a:off x="5400092" y="4797152"/>
            <a:ext cx="540060" cy="21602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3004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 aus dem Bildungsplan Kl. 8/9 (2)</a:t>
            </a: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0503" y="2132856"/>
            <a:ext cx="4391025" cy="3638550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7020272" y="2564904"/>
            <a:ext cx="16561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Kompetenzen nur für Schüler des E-Niveaus relevant.</a:t>
            </a:r>
            <a:endParaRPr lang="de-DE" dirty="0"/>
          </a:p>
        </p:txBody>
      </p:sp>
      <p:sp>
        <p:nvSpPr>
          <p:cNvPr id="6" name="Ellipse 5"/>
          <p:cNvSpPr/>
          <p:nvPr/>
        </p:nvSpPr>
        <p:spPr>
          <a:xfrm>
            <a:off x="5512219" y="2128664"/>
            <a:ext cx="1368152" cy="13723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llipse 6"/>
          <p:cNvSpPr/>
          <p:nvPr/>
        </p:nvSpPr>
        <p:spPr>
          <a:xfrm>
            <a:off x="5492538" y="3789040"/>
            <a:ext cx="1368152" cy="17281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1009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Aktuelles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 smtClean="0"/>
              <a:t>Gemeinschaftsschulen, die derzeit Musikprofil anbieten:</a:t>
            </a:r>
          </a:p>
          <a:p>
            <a:pPr marL="0" indent="0">
              <a:buNone/>
            </a:pPr>
            <a:endParaRPr lang="de-DE" sz="800" dirty="0" smtClean="0"/>
          </a:p>
          <a:p>
            <a:pPr lvl="1"/>
            <a:r>
              <a:rPr lang="de-DE" dirty="0" smtClean="0"/>
              <a:t>3 Schulen aus Tranche 1 (von 41 GMS)</a:t>
            </a:r>
            <a:endParaRPr lang="de-DE" dirty="0"/>
          </a:p>
          <a:p>
            <a:pPr lvl="1"/>
            <a:r>
              <a:rPr lang="de-DE" dirty="0" smtClean="0"/>
              <a:t>9 Schulen aus Tranche 2 (von 87 GMS)</a:t>
            </a:r>
          </a:p>
          <a:p>
            <a:pPr marL="450850" lvl="1" indent="0">
              <a:buNone/>
            </a:pPr>
            <a:endParaRPr lang="de-DE" dirty="0" smtClean="0"/>
          </a:p>
          <a:p>
            <a:pPr marL="450850" lvl="1" indent="0">
              <a:buNone/>
            </a:pPr>
            <a:r>
              <a:rPr lang="de-DE" dirty="0" smtClean="0"/>
              <a:t>Vernetzung der Schulen untereinander erwünscht, Unterstützung durch </a:t>
            </a:r>
            <a:r>
              <a:rPr lang="de-DE" b="1" dirty="0" smtClean="0"/>
              <a:t>Profiltage</a:t>
            </a:r>
            <a:r>
              <a:rPr lang="de-DE" dirty="0" smtClean="0"/>
              <a:t> und Erstellung von </a:t>
            </a:r>
            <a:r>
              <a:rPr lang="de-DE" b="1" dirty="0" smtClean="0"/>
              <a:t>Handreichungen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3096754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Offene Fragen?</a:t>
            </a:r>
            <a:endParaRPr lang="de-DE" b="1" dirty="0"/>
          </a:p>
        </p:txBody>
      </p:sp>
      <p:sp>
        <p:nvSpPr>
          <p:cNvPr id="4" name="Rechteck 3"/>
          <p:cNvSpPr/>
          <p:nvPr/>
        </p:nvSpPr>
        <p:spPr>
          <a:xfrm>
            <a:off x="4137425" y="2644170"/>
            <a:ext cx="137067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49263">
              <a:spcBef>
                <a:spcPts val="2400"/>
              </a:spcBef>
              <a:buSzPct val="100000"/>
            </a:pPr>
            <a:r>
              <a:rPr lang="de-DE" altLang="de-DE" sz="9600" dirty="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0084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1471900" y="2132856"/>
            <a:ext cx="6336705" cy="792163"/>
          </a:xfrm>
        </p:spPr>
        <p:txBody>
          <a:bodyPr/>
          <a:lstStyle/>
          <a:p>
            <a:pPr algn="ctr" eaLnBrk="1" hangingPunct="1"/>
            <a:r>
              <a:rPr altLang="de-DE" sz="2400" dirty="0" smtClean="0"/>
              <a:t>Vielen Dank für Ihre Aufmerksamkeit! </a:t>
            </a:r>
            <a:r>
              <a:rPr lang="de-DE" altLang="de-DE" sz="2400" dirty="0" smtClean="0">
                <a:sym typeface="Wingdings" panose="05000000000000000000" pitchFamily="2" charset="2"/>
              </a:rPr>
              <a:t></a:t>
            </a:r>
            <a:endParaRPr altLang="de-DE" sz="2400" dirty="0" smtClean="0"/>
          </a:p>
        </p:txBody>
      </p:sp>
      <p:pic>
        <p:nvPicPr>
          <p:cNvPr id="7171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8" y="0"/>
            <a:ext cx="130175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feld 4"/>
          <p:cNvSpPr txBox="1">
            <a:spLocks noChangeArrowheads="1"/>
          </p:cNvSpPr>
          <p:nvPr/>
        </p:nvSpPr>
        <p:spPr bwMode="auto">
          <a:xfrm>
            <a:off x="7380288" y="161925"/>
            <a:ext cx="1763712" cy="6477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de-DE" altLang="de-DE" sz="180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de-DE" altLang="de-DE" sz="18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Profilfach ab Klasse 8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95736" y="1988840"/>
            <a:ext cx="6697662" cy="4208462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Alle Schüler/innen wählen ein Profilfach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dirty="0" smtClean="0"/>
              <a:t>für die Klassen 8 bis 10.</a:t>
            </a:r>
          </a:p>
          <a:p>
            <a:pPr marL="0" indent="0">
              <a:buNone/>
            </a:pPr>
            <a:r>
              <a:rPr lang="de-DE" dirty="0" smtClean="0"/>
              <a:t>Zur Wahl stehen:</a:t>
            </a:r>
          </a:p>
          <a:p>
            <a:pPr marL="0" indent="0">
              <a:buNone/>
            </a:pPr>
            <a:endParaRPr lang="de-D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NWT (an jeder GMS)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i="1" dirty="0"/>
              <a:t>e</a:t>
            </a:r>
            <a:r>
              <a:rPr lang="de-DE" i="1" dirty="0" smtClean="0"/>
              <a:t>ines</a:t>
            </a:r>
            <a:r>
              <a:rPr lang="de-DE" dirty="0" smtClean="0"/>
              <a:t> der Fächer </a:t>
            </a:r>
            <a:r>
              <a:rPr lang="de-DE" b="1" dirty="0" smtClean="0"/>
              <a:t>Musik</a:t>
            </a:r>
            <a:r>
              <a:rPr lang="de-DE" dirty="0" smtClean="0"/>
              <a:t>/BK/Sport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i="1" dirty="0" smtClean="0"/>
              <a:t>oder</a:t>
            </a:r>
            <a:r>
              <a:rPr lang="de-DE" dirty="0" smtClean="0"/>
              <a:t> Spanisch als 3. Fremdsprache</a:t>
            </a:r>
          </a:p>
          <a:p>
            <a:pPr>
              <a:buFont typeface="Wingdings" panose="05000000000000000000" pitchFamily="2" charset="2"/>
              <a:buChar char="Ø"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Über das Angebot der Profile entscheidet die Schulkonferenz.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36191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Situation </a:t>
            </a:r>
            <a:r>
              <a:rPr lang="de-DE" dirty="0" smtClean="0"/>
              <a:t>der ersten </a:t>
            </a:r>
            <a:r>
              <a:rPr lang="de-DE" dirty="0"/>
              <a:t>3 „Tranchen</a:t>
            </a:r>
            <a:r>
              <a:rPr lang="de-DE" dirty="0" smtClean="0"/>
              <a:t>“ GMS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offiziell </a:t>
            </a:r>
            <a:r>
              <a:rPr lang="de-DE" dirty="0"/>
              <a:t>gilt </a:t>
            </a:r>
            <a:r>
              <a:rPr lang="de-DE" dirty="0" smtClean="0"/>
              <a:t>bisher </a:t>
            </a:r>
            <a:r>
              <a:rPr lang="de-DE" b="1" dirty="0" smtClean="0"/>
              <a:t>BP </a:t>
            </a:r>
            <a:r>
              <a:rPr lang="de-DE" b="1" dirty="0"/>
              <a:t>2004 </a:t>
            </a:r>
            <a:r>
              <a:rPr lang="de-DE" b="1" dirty="0" smtClean="0"/>
              <a:t>der Realschule</a:t>
            </a:r>
            <a:endParaRPr lang="de-DE" b="1" dirty="0"/>
          </a:p>
          <a:p>
            <a:r>
              <a:rPr lang="de-DE" i="1" dirty="0"/>
              <a:t>im</a:t>
            </a:r>
            <a:r>
              <a:rPr lang="de-DE" dirty="0"/>
              <a:t> </a:t>
            </a:r>
            <a:r>
              <a:rPr lang="de-DE" i="1" dirty="0" smtClean="0"/>
              <a:t>Profilfach</a:t>
            </a:r>
            <a:r>
              <a:rPr lang="de-DE" dirty="0" smtClean="0"/>
              <a:t> gilt </a:t>
            </a:r>
            <a:r>
              <a:rPr lang="de-DE" b="1" dirty="0"/>
              <a:t>BP 2004 </a:t>
            </a:r>
            <a:r>
              <a:rPr lang="de-DE" b="1" dirty="0" smtClean="0"/>
              <a:t>des Gymnasium</a:t>
            </a:r>
            <a:r>
              <a:rPr lang="de-DE" b="1" dirty="0"/>
              <a:t>s</a:t>
            </a:r>
          </a:p>
          <a:p>
            <a:r>
              <a:rPr lang="de-DE" i="1" dirty="0"/>
              <a:t>erst ab 2018/19 </a:t>
            </a:r>
            <a:r>
              <a:rPr lang="de-DE" dirty="0"/>
              <a:t>gilt </a:t>
            </a:r>
            <a:r>
              <a:rPr lang="de-DE" dirty="0" smtClean="0"/>
              <a:t>der BP 2016 </a:t>
            </a:r>
            <a:r>
              <a:rPr lang="de-DE" dirty="0"/>
              <a:t>in Kl. 8</a:t>
            </a:r>
          </a:p>
          <a:p>
            <a:r>
              <a:rPr lang="de-DE" dirty="0" smtClean="0"/>
              <a:t>E-Niveau im Profilfach Musik (GMS BP 2016) ist identisch mit Musikprofil am Gymnasium (BP 2016) </a:t>
            </a:r>
          </a:p>
          <a:p>
            <a:pPr>
              <a:spcBef>
                <a:spcPts val="0"/>
              </a:spcBef>
            </a:pPr>
            <a:r>
              <a:rPr lang="de-DE" dirty="0" smtClean="0"/>
              <a:t>und umfasst auch die meisten Inhalte des bisherigen Musikprofils am </a:t>
            </a:r>
            <a:r>
              <a:rPr lang="de-DE" dirty="0" err="1" smtClean="0"/>
              <a:t>Gym</a:t>
            </a:r>
            <a:r>
              <a:rPr lang="de-DE" dirty="0" smtClean="0"/>
              <a:t>. (BP 2004)</a:t>
            </a:r>
          </a:p>
          <a:p>
            <a:pPr marL="0" indent="0">
              <a:buNone/>
            </a:pPr>
            <a:r>
              <a:rPr lang="de-DE" dirty="0" smtClean="0">
                <a:sym typeface="Wingdings" panose="05000000000000000000" pitchFamily="2" charset="2"/>
              </a:rPr>
              <a:t> </a:t>
            </a:r>
            <a:r>
              <a:rPr lang="de-DE" b="1" dirty="0" smtClean="0"/>
              <a:t>In der Praxis kann </a:t>
            </a:r>
            <a:r>
              <a:rPr lang="de-DE" b="1" i="1" dirty="0" smtClean="0"/>
              <a:t>bereits jetzt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b="1" dirty="0"/>
              <a:t> </a:t>
            </a:r>
            <a:r>
              <a:rPr lang="de-DE" b="1" dirty="0" smtClean="0"/>
              <a:t>   nach dem BP 2016 unterrichtet werden.</a:t>
            </a:r>
            <a:endParaRPr lang="de-DE" b="1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6947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Organisation des Profilfachs Musik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23728" y="1989138"/>
            <a:ext cx="6877397" cy="4208462"/>
          </a:xfrm>
        </p:spPr>
        <p:txBody>
          <a:bodyPr/>
          <a:lstStyle/>
          <a:p>
            <a:r>
              <a:rPr lang="de-DE" b="1" dirty="0" smtClean="0"/>
              <a:t>Alle</a:t>
            </a:r>
            <a:r>
              <a:rPr lang="de-DE" dirty="0" smtClean="0"/>
              <a:t> Schüler/innen der GMS haben laut Kontingentstundentafel in Klasse 8/9/10 jeweils </a:t>
            </a:r>
            <a:r>
              <a:rPr lang="de-DE" b="1" dirty="0" smtClean="0"/>
              <a:t>eine Wochenstunde Musikunterricht im Klassenverband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endParaRPr lang="de-DE" dirty="0" smtClean="0"/>
          </a:p>
          <a:p>
            <a:r>
              <a:rPr lang="de-DE" b="1" i="1" dirty="0" smtClean="0"/>
              <a:t>Zusätzlich</a:t>
            </a:r>
            <a:r>
              <a:rPr lang="de-DE" i="1" dirty="0" smtClean="0"/>
              <a:t> </a:t>
            </a:r>
            <a:r>
              <a:rPr lang="de-DE" dirty="0" smtClean="0"/>
              <a:t>gibt es den Unterricht im </a:t>
            </a:r>
            <a:r>
              <a:rPr lang="de-DE" b="1" dirty="0" smtClean="0"/>
              <a:t>Profilfach</a:t>
            </a:r>
            <a:r>
              <a:rPr lang="de-DE" dirty="0" smtClean="0"/>
              <a:t> (Kl. 8/9 je drei </a:t>
            </a:r>
            <a:r>
              <a:rPr lang="de-DE" dirty="0" err="1" smtClean="0"/>
              <a:t>WSt</a:t>
            </a:r>
            <a:r>
              <a:rPr lang="de-DE" dirty="0" smtClean="0"/>
              <a:t>, Kl. 10 zwei </a:t>
            </a:r>
            <a:r>
              <a:rPr lang="de-DE" dirty="0" err="1" smtClean="0"/>
              <a:t>WSt</a:t>
            </a:r>
            <a:r>
              <a:rPr lang="de-DE" dirty="0" smtClean="0"/>
              <a:t>).</a:t>
            </a:r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9504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Grundlegendes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303463" y="1844824"/>
            <a:ext cx="6697662" cy="4208462"/>
          </a:xfrm>
        </p:spPr>
        <p:txBody>
          <a:bodyPr/>
          <a:lstStyle/>
          <a:p>
            <a:r>
              <a:rPr lang="de-DE" dirty="0" smtClean="0"/>
              <a:t>Die Schule muss über die nötige </a:t>
            </a:r>
            <a:r>
              <a:rPr lang="de-DE" b="1" dirty="0" smtClean="0"/>
              <a:t>räumliche und personelle Ausstattung</a:t>
            </a:r>
            <a:r>
              <a:rPr lang="de-DE" dirty="0" smtClean="0"/>
              <a:t> verfügen. </a:t>
            </a:r>
          </a:p>
          <a:p>
            <a:pPr marL="0" indent="0">
              <a:buNone/>
            </a:pPr>
            <a:endParaRPr lang="de-DE" dirty="0" smtClean="0"/>
          </a:p>
          <a:p>
            <a:r>
              <a:rPr lang="de-DE" b="1" dirty="0" smtClean="0"/>
              <a:t>Alle Schüler/innen </a:t>
            </a:r>
            <a:r>
              <a:rPr lang="de-DE" dirty="0" smtClean="0"/>
              <a:t>können das Profilfach Musik </a:t>
            </a:r>
            <a:r>
              <a:rPr lang="de-DE" b="1" dirty="0" smtClean="0"/>
              <a:t>ohne Voraussetzungen </a:t>
            </a:r>
            <a:r>
              <a:rPr lang="de-DE" dirty="0" smtClean="0"/>
              <a:t>wählen. </a:t>
            </a:r>
          </a:p>
          <a:p>
            <a:endParaRPr lang="de-DE" dirty="0" smtClean="0"/>
          </a:p>
          <a:p>
            <a:r>
              <a:rPr lang="de-DE" dirty="0" smtClean="0"/>
              <a:t>Auch im Profilfach wird auf drei Niveaustufen gearbeitet: G-M-E</a:t>
            </a:r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472100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Leistungsbewertung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Leistungsrückmeldungen in </a:t>
            </a:r>
            <a:r>
              <a:rPr lang="de-DE" dirty="0" smtClean="0"/>
              <a:t>Lernentwicklungsberichten separat </a:t>
            </a:r>
            <a:r>
              <a:rPr lang="de-DE" dirty="0"/>
              <a:t>für </a:t>
            </a:r>
            <a:r>
              <a:rPr lang="de-DE" dirty="0" smtClean="0"/>
              <a:t>regulären Musikunterricht </a:t>
            </a:r>
            <a:r>
              <a:rPr lang="de-DE" dirty="0"/>
              <a:t>und </a:t>
            </a:r>
            <a:r>
              <a:rPr lang="de-DE" dirty="0" smtClean="0"/>
              <a:t>Profilfach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 smtClean="0"/>
              <a:t>Form: verbale </a:t>
            </a:r>
            <a:r>
              <a:rPr lang="de-DE" dirty="0"/>
              <a:t>Beschreibung + </a:t>
            </a:r>
            <a:r>
              <a:rPr lang="de-DE" dirty="0" smtClean="0"/>
              <a:t>Angabe der Niveaustufe (schulinterne Regelungen)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Profilfächer sind </a:t>
            </a:r>
            <a:r>
              <a:rPr lang="de-DE" b="1" dirty="0"/>
              <a:t>nicht </a:t>
            </a:r>
            <a:r>
              <a:rPr lang="de-DE" dirty="0"/>
              <a:t>Bestandteil der P</a:t>
            </a:r>
            <a:r>
              <a:rPr lang="de-DE" dirty="0" smtClean="0"/>
              <a:t>rüfungen für Hauptschulabschluss und mittlere Reife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8152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Bildungsplan für das Profilfach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303463" y="1844824"/>
            <a:ext cx="6697662" cy="4352776"/>
          </a:xfrm>
        </p:spPr>
        <p:txBody>
          <a:bodyPr/>
          <a:lstStyle/>
          <a:p>
            <a:r>
              <a:rPr lang="de-DE" b="1" dirty="0" smtClean="0"/>
              <a:t>Leitgedanken</a:t>
            </a:r>
            <a:r>
              <a:rPr lang="de-DE" dirty="0" smtClean="0"/>
              <a:t> und </a:t>
            </a:r>
            <a:r>
              <a:rPr lang="de-DE" b="1" dirty="0" smtClean="0"/>
              <a:t>prozessbezogene Kompetenzen</a:t>
            </a:r>
            <a:r>
              <a:rPr lang="de-DE" dirty="0" smtClean="0"/>
              <a:t> nahezu identisch mit dem „Normalplan“ (aber erneut vollständig aufgeführt)</a:t>
            </a:r>
          </a:p>
          <a:p>
            <a:pPr marL="0" indent="0">
              <a:buNone/>
            </a:pPr>
            <a:endParaRPr lang="de-DE" dirty="0" smtClean="0"/>
          </a:p>
          <a:p>
            <a:r>
              <a:rPr lang="de-DE" b="1" dirty="0" smtClean="0"/>
              <a:t>Inhaltsbezogene Kompetenzen </a:t>
            </a:r>
            <a:r>
              <a:rPr lang="de-DE" dirty="0" smtClean="0"/>
              <a:t>werden nur </a:t>
            </a:r>
            <a:r>
              <a:rPr lang="de-DE" i="1" dirty="0" smtClean="0"/>
              <a:t>zusätzlich </a:t>
            </a:r>
            <a:r>
              <a:rPr lang="de-DE" dirty="0" smtClean="0"/>
              <a:t>zum „Normalplan“ aufgeführt und sind in drei Niveaustufen differenziert.</a:t>
            </a:r>
          </a:p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Im Bereich „Musik gestalten und erleben“ wird </a:t>
            </a:r>
            <a:r>
              <a:rPr lang="de-DE" i="1" dirty="0" smtClean="0"/>
              <a:t>nicht</a:t>
            </a:r>
            <a:r>
              <a:rPr lang="de-DE" dirty="0" smtClean="0"/>
              <a:t> in Niveaustufen differenziert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53160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Grundideen des Profilplans (1)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Betonung der </a:t>
            </a:r>
            <a:r>
              <a:rPr lang="de-DE" b="1" dirty="0" smtClean="0"/>
              <a:t>Musikpraxis</a:t>
            </a:r>
            <a:r>
              <a:rPr lang="de-DE" dirty="0" smtClean="0"/>
              <a:t> und des </a:t>
            </a:r>
            <a:r>
              <a:rPr lang="de-DE" b="1" dirty="0" smtClean="0"/>
              <a:t>projektorientierten Arbeitens</a:t>
            </a:r>
          </a:p>
          <a:p>
            <a:pPr marL="0" indent="0">
              <a:buNone/>
            </a:pPr>
            <a:endParaRPr lang="de-DE" b="1" dirty="0" smtClean="0"/>
          </a:p>
          <a:p>
            <a:r>
              <a:rPr lang="de-DE" b="1" dirty="0" smtClean="0"/>
              <a:t>Aufteilung in Praxisfelder:</a:t>
            </a:r>
          </a:p>
          <a:p>
            <a:pPr marL="0" indent="0">
              <a:buNone/>
            </a:pPr>
            <a:endParaRPr lang="de-DE" b="1" dirty="0" smtClean="0"/>
          </a:p>
          <a:p>
            <a:pPr lvl="1"/>
            <a:r>
              <a:rPr lang="de-DE" sz="2000" dirty="0" smtClean="0"/>
              <a:t>Musik und Stimme</a:t>
            </a:r>
          </a:p>
          <a:p>
            <a:pPr lvl="1"/>
            <a:r>
              <a:rPr lang="de-DE" sz="2000" dirty="0" smtClean="0"/>
              <a:t>Musik und Instrumente</a:t>
            </a:r>
          </a:p>
          <a:p>
            <a:pPr marL="450850" lvl="1" indent="0">
              <a:buNone/>
            </a:pPr>
            <a:endParaRPr lang="de-DE" sz="2000" dirty="0" smtClean="0"/>
          </a:p>
          <a:p>
            <a:pPr lvl="1"/>
            <a:r>
              <a:rPr lang="de-DE" sz="2000" dirty="0" smtClean="0"/>
              <a:t>Musik und Bewegung</a:t>
            </a:r>
          </a:p>
          <a:p>
            <a:pPr lvl="1"/>
            <a:r>
              <a:rPr lang="de-DE" sz="2000" dirty="0" smtClean="0"/>
              <a:t>Musik und Theater</a:t>
            </a:r>
          </a:p>
          <a:p>
            <a:pPr lvl="1"/>
            <a:r>
              <a:rPr lang="de-DE" sz="2000" dirty="0" smtClean="0"/>
              <a:t>Musik und Medien</a:t>
            </a:r>
          </a:p>
        </p:txBody>
      </p:sp>
      <p:sp>
        <p:nvSpPr>
          <p:cNvPr id="4" name="Geschweifte Klammer rechts 3"/>
          <p:cNvSpPr/>
          <p:nvPr/>
        </p:nvSpPr>
        <p:spPr>
          <a:xfrm>
            <a:off x="5580112" y="4077072"/>
            <a:ext cx="936104" cy="79208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Geschweifte Klammer rechts 4"/>
          <p:cNvSpPr/>
          <p:nvPr/>
        </p:nvSpPr>
        <p:spPr>
          <a:xfrm>
            <a:off x="5652120" y="5229200"/>
            <a:ext cx="864096" cy="1080120"/>
          </a:xfrm>
          <a:prstGeom prst="rightBrace">
            <a:avLst>
              <a:gd name="adj1" fmla="val 8333"/>
              <a:gd name="adj2" fmla="val 4871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6876256" y="429309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Klasse 8/9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6876256" y="5229200"/>
            <a:ext cx="13681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Eines </a:t>
            </a:r>
            <a:r>
              <a:rPr lang="de-DE" dirty="0" smtClean="0"/>
              <a:t>davon in Klasse 10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7064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Grundideen des Profilplans </a:t>
            </a:r>
            <a:r>
              <a:rPr lang="de-DE" dirty="0" smtClean="0"/>
              <a:t>(2)</a:t>
            </a: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2286000" y="1997839"/>
            <a:ext cx="62464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In Klassen 8 und 9 zwei </a:t>
            </a:r>
            <a:r>
              <a:rPr lang="de-DE" sz="2400" b="1" dirty="0"/>
              <a:t>Pflichtmodule</a:t>
            </a:r>
            <a:r>
              <a:rPr lang="de-DE" sz="2400" dirty="0"/>
              <a:t> „Musik &amp; Stimme“ und „Musik &amp; Instrumente“ (Reihenfolge frei wählbar</a:t>
            </a:r>
            <a:r>
              <a:rPr lang="de-DE" sz="24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Erwerb möglichst vieler Kompetenzen aus allen Bereichen im Rahmen dieser </a:t>
            </a:r>
            <a:r>
              <a:rPr lang="de-DE" sz="2400" dirty="0" smtClean="0"/>
              <a:t>Pflichtmodule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Aber auch möglich: kurze vokale und instrumentale Praxismodule, alle weiteren Kompetenzen in anderen Unterrichtsformen </a:t>
            </a:r>
          </a:p>
        </p:txBody>
      </p:sp>
    </p:spTree>
    <p:extLst>
      <p:ext uri="{BB962C8B-B14F-4D97-AF65-F5344CB8AC3E}">
        <p14:creationId xmlns:p14="http://schemas.microsoft.com/office/powerpoint/2010/main" val="1115806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S-powerpoint">
  <a:themeElements>
    <a:clrScheme name="LS-powerpoint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A874B"/>
      </a:accent1>
      <a:accent2>
        <a:srgbClr val="EB464B"/>
      </a:accent2>
      <a:accent3>
        <a:srgbClr val="FFFFFF"/>
      </a:accent3>
      <a:accent4>
        <a:srgbClr val="000000"/>
      </a:accent4>
      <a:accent5>
        <a:srgbClr val="FCC3B1"/>
      </a:accent5>
      <a:accent6>
        <a:srgbClr val="D53F43"/>
      </a:accent6>
      <a:hlink>
        <a:srgbClr val="AA324B"/>
      </a:hlink>
      <a:folHlink>
        <a:srgbClr val="FFB96E"/>
      </a:folHlink>
    </a:clrScheme>
    <a:fontScheme name="LS-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S-powerpoin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A874B"/>
        </a:accent1>
        <a:accent2>
          <a:srgbClr val="EB464B"/>
        </a:accent2>
        <a:accent3>
          <a:srgbClr val="FFFFFF"/>
        </a:accent3>
        <a:accent4>
          <a:srgbClr val="000000"/>
        </a:accent4>
        <a:accent5>
          <a:srgbClr val="FCC3B1"/>
        </a:accent5>
        <a:accent6>
          <a:srgbClr val="D53F43"/>
        </a:accent6>
        <a:hlink>
          <a:srgbClr val="AA324B"/>
        </a:hlink>
        <a:folHlink>
          <a:srgbClr val="FFB96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619</Words>
  <Application>Microsoft Office PowerPoint</Application>
  <PresentationFormat>Bildschirmpräsentation (4:3)</PresentationFormat>
  <Paragraphs>90</Paragraphs>
  <Slides>17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18" baseType="lpstr">
      <vt:lpstr>LS-powerpoint</vt:lpstr>
      <vt:lpstr>Musik  als  Profilfach  an Gemeinschaftsschulen Klasse 8-10</vt:lpstr>
      <vt:lpstr>Profilfach ab Klasse 8</vt:lpstr>
      <vt:lpstr>Situation der ersten 3 „Tranchen“ GMS</vt:lpstr>
      <vt:lpstr>Organisation des Profilfachs Musik</vt:lpstr>
      <vt:lpstr>Grundlegendes</vt:lpstr>
      <vt:lpstr>Leistungsbewertung</vt:lpstr>
      <vt:lpstr>Bildungsplan für das Profilfach</vt:lpstr>
      <vt:lpstr>Grundideen des Profilplans (1)</vt:lpstr>
      <vt:lpstr>Grundideen des Profilplans (2)</vt:lpstr>
      <vt:lpstr>Grundideen des Profilplans (3)</vt:lpstr>
      <vt:lpstr>Grundideen des Profilplans (4)</vt:lpstr>
      <vt:lpstr>Beispiel aus dem Bildungsplan Kl. 8/9 (1)</vt:lpstr>
      <vt:lpstr>Beispiel aus dem Bildungsplan Kl. 8/9 (2)</vt:lpstr>
      <vt:lpstr>Beispiel aus dem Bildungsplan Kl. 8/9 (2)</vt:lpstr>
      <vt:lpstr>Aktuelles</vt:lpstr>
      <vt:lpstr>Offene Fragen?</vt:lpstr>
      <vt:lpstr>Vielen Dank für Ihre Aufmerksamkeit! </vt:lpstr>
    </vt:vector>
  </TitlesOfParts>
  <Company>IZLBW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Heiko Dierschke</dc:creator>
  <cp:lastModifiedBy>Heike Dierschke</cp:lastModifiedBy>
  <cp:revision>211</cp:revision>
  <dcterms:created xsi:type="dcterms:W3CDTF">2009-09-29T13:39:14Z</dcterms:created>
  <dcterms:modified xsi:type="dcterms:W3CDTF">2018-03-14T18:39:19Z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ubject">
    <vt:lpwstr>Thema</vt:lpwstr>
  </property>
  <property fmtid="{D5CDD505-2E9C-101B-9397-08002B2CF9AE}" pid="3" name="ReasonLoc">
    <vt:lpwstr>Anlass / Ort</vt:lpwstr>
  </property>
  <property fmtid="{D5CDD505-2E9C-101B-9397-08002B2CF9AE}" pid="4" name="Date">
    <vt:lpwstr>Datum</vt:lpwstr>
  </property>
  <property fmtid="{D5CDD505-2E9C-101B-9397-08002B2CF9AE}" pid="5" name="Department">
    <vt:lpwstr>Referat</vt:lpwstr>
  </property>
  <property fmtid="{D5CDD505-2E9C-101B-9397-08002B2CF9AE}" pid="6" name="Author1">
    <vt:lpwstr>Autor 1</vt:lpwstr>
  </property>
  <property fmtid="{D5CDD505-2E9C-101B-9397-08002B2CF9AE}" pid="7" name="Author2">
    <vt:lpwstr>Autor 2</vt:lpwstr>
  </property>
  <property fmtid="{D5CDD505-2E9C-101B-9397-08002B2CF9AE}" pid="8" name="FooterRGB">
    <vt:i4>150</vt:i4>
  </property>
  <property fmtid="{D5CDD505-2E9C-101B-9397-08002B2CF9AE}" pid="9" name="FooterFont">
    <vt:lpwstr>Arial Narrow</vt:lpwstr>
  </property>
  <property fmtid="{D5CDD505-2E9C-101B-9397-08002B2CF9AE}" pid="10" name="FooterSize">
    <vt:i4>9</vt:i4>
  </property>
  <property fmtid="{D5CDD505-2E9C-101B-9397-08002B2CF9AE}" pid="11" name="Template">
    <vt:lpwstr>LS</vt:lpwstr>
  </property>
</Properties>
</file>