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280" r:id="rId2"/>
    <p:sldId id="320" r:id="rId3"/>
    <p:sldId id="321" r:id="rId4"/>
    <p:sldId id="322" r:id="rId5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CCFF"/>
    <a:srgbClr val="CCFFCC"/>
    <a:srgbClr val="FFFF99"/>
    <a:srgbClr val="FF3300"/>
    <a:srgbClr val="FF00FF"/>
    <a:srgbClr val="AAE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>
        <p:scale>
          <a:sx n="100" d="100"/>
          <a:sy n="100" d="100"/>
        </p:scale>
        <p:origin x="-300" y="-198"/>
      </p:cViewPr>
      <p:guideLst>
        <p:guide orient="horz" pos="1253"/>
        <p:guide pos="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>
            <a:lvl1pPr defTabSz="958850">
              <a:defRPr sz="13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cs typeface="Arial" charset="0"/>
              </a:defRPr>
            </a:lvl1pPr>
          </a:lstStyle>
          <a:p>
            <a:fld id="{C1421D2B-A861-48CD-8E01-5C5A6A9E00B3}" type="datetime1">
              <a:rPr lang="de-DE"/>
              <a:pPr/>
              <a:t>19.06.2012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b" anchorCtr="0" compatLnSpc="1">
            <a:prstTxWarp prst="textNoShape">
              <a:avLst/>
            </a:prstTxWarp>
          </a:bodyPr>
          <a:lstStyle>
            <a:lvl1pPr defTabSz="958850">
              <a:defRPr sz="13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cs typeface="Arial" charset="0"/>
              </a:defRPr>
            </a:lvl1pPr>
          </a:lstStyle>
          <a:p>
            <a:fld id="{C231804D-ED6F-4A03-88F3-EBE390A3235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5539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>
            <a:lvl1pPr defTabSz="958850">
              <a:defRPr sz="13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cs typeface="Arial" charset="0"/>
              </a:defRPr>
            </a:lvl1pPr>
          </a:lstStyle>
          <a:p>
            <a:fld id="{B6703B0F-DB4C-470A-AE6E-301A84656517}" type="datetime1">
              <a:rPr lang="de-DE"/>
              <a:pPr/>
              <a:t>19.06.2012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458" tIns="47229" rIns="94458" bIns="47229" rtlCol="0" anchor="ctr"/>
          <a:lstStyle/>
          <a:p>
            <a:pPr lvl="0"/>
            <a:endParaRPr lang="de-DE" noProof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b" anchorCtr="0" compatLnSpc="1">
            <a:prstTxWarp prst="textNoShape">
              <a:avLst/>
            </a:prstTxWarp>
          </a:bodyPr>
          <a:lstStyle>
            <a:lvl1pPr defTabSz="958850">
              <a:defRPr sz="13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39" tIns="49520" rIns="99039" bIns="49520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cs typeface="Arial" charset="0"/>
              </a:defRPr>
            </a:lvl1pPr>
          </a:lstStyle>
          <a:p>
            <a:fld id="{3B39475C-539D-42C7-99D4-1A49A116320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7310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" charset="-128"/>
        <a:cs typeface="ＭＳ Ｐゴシック" pitchFamily="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smtClean="0"/>
          </a:p>
        </p:txBody>
      </p:sp>
      <p:sp>
        <p:nvSpPr>
          <p:cNvPr id="1638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88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defTabSz="9588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9FBF8929-4AC7-484E-83C5-172925EF7DD8}" type="slidenum">
              <a:rPr lang="de-DE" sz="1300"/>
              <a:pPr eaLnBrk="1" hangingPunct="1"/>
              <a:t>1</a:t>
            </a:fld>
            <a:endParaRPr lang="de-DE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DE" smtClean="0"/>
              <a:t>Zu Grenzen:</a:t>
            </a:r>
          </a:p>
          <a:p>
            <a:r>
              <a:rPr lang="de-DE" smtClean="0"/>
              <a:t>Außerdem fehlen Diagnoseinstrumente, um eine aussagekräftige Diagnostik durchzuführen</a:t>
            </a:r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88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defTabSz="9588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3EF032E3-B060-4C1F-889A-E3563F3AF5A4}" type="slidenum">
              <a:rPr lang="de-DE" sz="1300"/>
              <a:pPr eaLnBrk="1" hangingPunct="1"/>
              <a:t>2</a:t>
            </a:fld>
            <a:endParaRPr lang="de-DE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smtClean="0"/>
          </a:p>
        </p:txBody>
      </p:sp>
      <p:sp>
        <p:nvSpPr>
          <p:cNvPr id="2048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88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defTabSz="9588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9B3E843F-0011-47EE-8EEA-ECFFD87D4F65}" type="slidenum">
              <a:rPr lang="de-DE" sz="1300"/>
              <a:pPr eaLnBrk="1" hangingPunct="1"/>
              <a:t>3</a:t>
            </a:fld>
            <a:endParaRPr lang="de-DE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smtClean="0"/>
          </a:p>
        </p:txBody>
      </p:sp>
      <p:sp>
        <p:nvSpPr>
          <p:cNvPr id="2253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88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defTabSz="9588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fld id="{640DD77D-4847-44E7-AB95-C670F76033A5}" type="slidenum">
              <a:rPr lang="de-DE" sz="1300"/>
              <a:pPr eaLnBrk="1" hangingPunct="1"/>
              <a:t>4</a:t>
            </a:fld>
            <a:endParaRPr lang="de-DE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3663027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4189957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60350"/>
            <a:ext cx="2057400" cy="589438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19800" cy="5894388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136411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308898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2402856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90555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866127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417483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1284511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204890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</p:spTree>
    <p:extLst>
      <p:ext uri="{BB962C8B-B14F-4D97-AF65-F5344CB8AC3E}">
        <p14:creationId xmlns:p14="http://schemas.microsoft.com/office/powerpoint/2010/main" val="120925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01625"/>
            <a:ext cx="6689725" cy="1073150"/>
          </a:xfrm>
          <a:prstGeom prst="rect">
            <a:avLst/>
          </a:prstGeom>
          <a:solidFill>
            <a:srgbClr val="AAEF9F">
              <a:alpha val="50195"/>
            </a:srgbClr>
          </a:solidFill>
          <a:ln w="12700">
            <a:solidFill>
              <a:srgbClr val="66669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4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457200" y="1625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816600" y="6237288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de-DE"/>
              <a:t>ZPG Sport</a:t>
            </a:r>
          </a:p>
          <a:p>
            <a:pPr>
              <a:defRPr/>
            </a:pPr>
            <a:r>
              <a:rPr lang="de-DE"/>
              <a:t>2011</a:t>
            </a:r>
          </a:p>
        </p:txBody>
      </p:sp>
      <p:pic>
        <p:nvPicPr>
          <p:cNvPr id="1029" name="Grafik 5" descr="DSC_1027kleinmodifiziert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363" y="301625"/>
            <a:ext cx="1443037" cy="107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ＭＳ Ｐゴシック" pitchFamily="1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pitchFamily="1" charset="-128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pitchFamily="1" charset="-128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pitchFamily="1" charset="-128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pitchFamily="1" charset="-128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Kompetenzorientierter Sportunterricht</a:t>
            </a:r>
          </a:p>
        </p:txBody>
      </p:sp>
      <p:sp>
        <p:nvSpPr>
          <p:cNvPr id="15363" name="Rectangle 5"/>
          <p:cNvSpPr>
            <a:spLocks noGrp="1" noChangeAspect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de-DE" smtClean="0"/>
              <a:t>Chancen und Grenzen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title"/>
          </p:nvPr>
        </p:nvSpPr>
        <p:spPr>
          <a:xfrm>
            <a:off x="452438" y="301625"/>
            <a:ext cx="6689725" cy="1073150"/>
          </a:xfrm>
        </p:spPr>
        <p:txBody>
          <a:bodyPr/>
          <a:lstStyle/>
          <a:p>
            <a:pPr eaLnBrk="1" hangingPunct="1"/>
            <a:r>
              <a:rPr lang="de-DE" smtClean="0"/>
              <a:t>Chancen und Grenzen                    </a:t>
            </a:r>
            <a:r>
              <a:rPr lang="de-DE" sz="2200" smtClean="0"/>
              <a:t>eines kompetenzorientierten Unterrichts</a:t>
            </a:r>
          </a:p>
        </p:txBody>
      </p:sp>
      <p:sp>
        <p:nvSpPr>
          <p:cNvPr id="17411" name="Fußzeilenplatzhalter 2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r>
              <a:rPr lang="de-DE" sz="1400" smtClean="0"/>
              <a:t>ZPG Sport 2011</a:t>
            </a:r>
          </a:p>
        </p:txBody>
      </p:sp>
      <p:sp>
        <p:nvSpPr>
          <p:cNvPr id="17412" name="Textfeld 14"/>
          <p:cNvSpPr txBox="1">
            <a:spLocks noChangeArrowheads="1"/>
          </p:cNvSpPr>
          <p:nvPr/>
        </p:nvSpPr>
        <p:spPr bwMode="auto">
          <a:xfrm>
            <a:off x="468313" y="1412875"/>
            <a:ext cx="8207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 eaLnBrk="1" hangingPunct="1"/>
            <a:r>
              <a:rPr lang="de-DE" sz="2800" b="1">
                <a:solidFill>
                  <a:srgbClr val="FF0000"/>
                </a:solidFill>
              </a:rPr>
              <a:t>Individuelle Förderung</a:t>
            </a:r>
          </a:p>
        </p:txBody>
      </p:sp>
      <p:sp>
        <p:nvSpPr>
          <p:cNvPr id="9" name="Textfeld 8"/>
          <p:cNvSpPr txBox="1">
            <a:spLocks noChangeArrowheads="1"/>
          </p:cNvSpPr>
          <p:nvPr/>
        </p:nvSpPr>
        <p:spPr bwMode="auto">
          <a:xfrm>
            <a:off x="468313" y="1989138"/>
            <a:ext cx="41036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 eaLnBrk="1" hangingPunct="1"/>
            <a:r>
              <a:rPr lang="de-DE" b="1"/>
              <a:t>Chancen</a:t>
            </a: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452438" y="2481263"/>
            <a:ext cx="4119562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de-DE" sz="2000"/>
              <a:t>Gezielte Unterstützung und Begleitung der Schüler in ihrem individuellen Lernprozess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Fördern und Fordern der Schüler mit gestuften Aufgabenstellungen</a:t>
            </a:r>
            <a:endParaRPr lang="de-DE" sz="2000">
              <a:solidFill>
                <a:srgbClr val="000000"/>
              </a:solidFill>
            </a:endParaRP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Steigerung der Lernmotivation auf Seiten des Schülers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Steigerung der Lehrmotivation auf Seiten des Lehrers</a:t>
            </a:r>
          </a:p>
        </p:txBody>
      </p:sp>
      <p:sp>
        <p:nvSpPr>
          <p:cNvPr id="11" name="Textfeld 10"/>
          <p:cNvSpPr txBox="1">
            <a:spLocks noChangeArrowheads="1"/>
          </p:cNvSpPr>
          <p:nvPr/>
        </p:nvSpPr>
        <p:spPr bwMode="auto">
          <a:xfrm>
            <a:off x="4572000" y="1989138"/>
            <a:ext cx="41036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 eaLnBrk="1" hangingPunct="1"/>
            <a:r>
              <a:rPr lang="de-DE" b="1"/>
              <a:t>Grenzen</a:t>
            </a:r>
          </a:p>
        </p:txBody>
      </p:sp>
      <p:sp>
        <p:nvSpPr>
          <p:cNvPr id="12" name="Textfeld 11"/>
          <p:cNvSpPr txBox="1">
            <a:spLocks noChangeArrowheads="1"/>
          </p:cNvSpPr>
          <p:nvPr/>
        </p:nvSpPr>
        <p:spPr bwMode="auto">
          <a:xfrm>
            <a:off x="4556125" y="2471738"/>
            <a:ext cx="4264025" cy="347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r>
              <a:rPr lang="de-DE" sz="2000"/>
              <a:t>Fähigkeiten (und Bereitschaft) des </a:t>
            </a:r>
            <a:r>
              <a:rPr lang="de-DE" sz="2000" b="1"/>
              <a:t>Lehrers</a:t>
            </a:r>
            <a:r>
              <a:rPr lang="de-DE" sz="2000"/>
              <a:t>…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 den individuellen Lernprozess des  </a:t>
            </a:r>
          </a:p>
          <a:p>
            <a:pPr eaLnBrk="1" hangingPunct="1"/>
            <a:r>
              <a:rPr lang="de-DE" sz="2000"/>
              <a:t>  Schülers zu unterstützen, zu  </a:t>
            </a:r>
          </a:p>
          <a:p>
            <a:pPr eaLnBrk="1" hangingPunct="1"/>
            <a:r>
              <a:rPr lang="de-DE" sz="2000"/>
              <a:t>  fördern und zu begleiten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 den Lernstand und Lernbedarf   </a:t>
            </a:r>
          </a:p>
          <a:p>
            <a:pPr eaLnBrk="1" hangingPunct="1"/>
            <a:r>
              <a:rPr lang="de-DE" sz="2000"/>
              <a:t>  eines jeden Schülers zu ermitteln 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 einen Materialpool an gestuften  </a:t>
            </a:r>
          </a:p>
          <a:p>
            <a:pPr eaLnBrk="1" hangingPunct="1"/>
            <a:r>
              <a:rPr lang="de-DE" sz="2000"/>
              <a:t>  Aufgabenstellungen zu erstellen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 Fördermaßnahmen entsprechend </a:t>
            </a:r>
          </a:p>
          <a:p>
            <a:pPr eaLnBrk="1" hangingPunct="1"/>
            <a:r>
              <a:rPr lang="de-DE" sz="2000"/>
              <a:t>  zu evaluieren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  <p:bldP spid="11" grpId="0"/>
      <p:bldP spid="1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Chancen und Grenzen                    </a:t>
            </a:r>
            <a:r>
              <a:rPr lang="de-DE" sz="2200" smtClean="0"/>
              <a:t>eines kompetenzorientierten Unterrichts</a:t>
            </a:r>
          </a:p>
        </p:txBody>
      </p:sp>
      <p:sp>
        <p:nvSpPr>
          <p:cNvPr id="19459" name="Fußzeilenplatzhalter 2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r>
              <a:rPr lang="de-DE" sz="1400" smtClean="0"/>
              <a:t>ZPG Sport 2011</a:t>
            </a:r>
          </a:p>
        </p:txBody>
      </p:sp>
      <p:sp>
        <p:nvSpPr>
          <p:cNvPr id="19460" name="Textfeld 14"/>
          <p:cNvSpPr txBox="1">
            <a:spLocks noChangeArrowheads="1"/>
          </p:cNvSpPr>
          <p:nvPr/>
        </p:nvSpPr>
        <p:spPr bwMode="auto">
          <a:xfrm>
            <a:off x="468313" y="1412875"/>
            <a:ext cx="8207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 eaLnBrk="1" hangingPunct="1"/>
            <a:r>
              <a:rPr lang="de-DE" sz="2800" b="1">
                <a:solidFill>
                  <a:srgbClr val="FF0000"/>
                </a:solidFill>
              </a:rPr>
              <a:t>Selbstständigkeit</a:t>
            </a:r>
          </a:p>
        </p:txBody>
      </p:sp>
      <p:sp>
        <p:nvSpPr>
          <p:cNvPr id="9" name="Textfeld 8"/>
          <p:cNvSpPr txBox="1">
            <a:spLocks noChangeArrowheads="1"/>
          </p:cNvSpPr>
          <p:nvPr/>
        </p:nvSpPr>
        <p:spPr bwMode="auto">
          <a:xfrm>
            <a:off x="468313" y="1989138"/>
            <a:ext cx="41036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 eaLnBrk="1" hangingPunct="1"/>
            <a:r>
              <a:rPr lang="de-DE" b="1"/>
              <a:t>Chancen</a:t>
            </a: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452438" y="2481263"/>
            <a:ext cx="4119562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de-DE" sz="2000"/>
              <a:t>Förderung der Motivation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Entwicklung fachlicher und über- fachlicher Kompetenzen in Lern-gelegenheiten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Nachhaltiges Lernen durch Prozesshaftigkeit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mittel- und langfristige Entlastung der Lehrer im Unterricht</a:t>
            </a:r>
          </a:p>
        </p:txBody>
      </p:sp>
      <p:sp>
        <p:nvSpPr>
          <p:cNvPr id="11" name="Textfeld 10"/>
          <p:cNvSpPr txBox="1">
            <a:spLocks noChangeArrowheads="1"/>
          </p:cNvSpPr>
          <p:nvPr/>
        </p:nvSpPr>
        <p:spPr bwMode="auto">
          <a:xfrm>
            <a:off x="4572000" y="1989138"/>
            <a:ext cx="41036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 eaLnBrk="1" hangingPunct="1"/>
            <a:r>
              <a:rPr lang="de-DE" b="1"/>
              <a:t>Grenzen</a:t>
            </a:r>
          </a:p>
        </p:txBody>
      </p:sp>
      <p:sp>
        <p:nvSpPr>
          <p:cNvPr id="12" name="Textfeld 11"/>
          <p:cNvSpPr txBox="1">
            <a:spLocks noChangeArrowheads="1"/>
          </p:cNvSpPr>
          <p:nvPr/>
        </p:nvSpPr>
        <p:spPr bwMode="auto">
          <a:xfrm>
            <a:off x="4556125" y="2471738"/>
            <a:ext cx="4264025" cy="446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2563" indent="-1825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de-DE" sz="2000"/>
              <a:t>Fehlende Voraussetzungen auf </a:t>
            </a:r>
            <a:r>
              <a:rPr lang="de-DE" sz="2000" b="1"/>
              <a:t>Schülerseite</a:t>
            </a:r>
            <a:r>
              <a:rPr lang="de-DE" sz="2000"/>
              <a:t> z.B. (Arbeits-techniken, Lernstrategien) sowie die Bereitschaft, selbstständig arbeiten zu wollen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Rahmenbedingungen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Ängste der </a:t>
            </a:r>
            <a:r>
              <a:rPr lang="de-DE" sz="2000" b="1"/>
              <a:t>Lehrer</a:t>
            </a:r>
            <a:r>
              <a:rPr lang="de-DE" sz="2000"/>
              <a:t>, z. B. in Bezug auf Sicherheit und Qualität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Akzeptanz der veränderten Lehrerrolle (z.B. in Bezug auf Kontrolle der Stunde, der Lern-ergebnisse etc.) </a:t>
            </a:r>
          </a:p>
          <a:p>
            <a:pPr eaLnBrk="1" hangingPunct="1">
              <a:buFont typeface="Arial" charset="0"/>
              <a:buChar char="•"/>
            </a:pPr>
            <a:endParaRPr lang="de-DE" sz="2000"/>
          </a:p>
          <a:p>
            <a:pPr eaLnBrk="1" hangingPunct="1">
              <a:buFont typeface="Arial" charset="0"/>
              <a:buChar char="•"/>
            </a:pP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  <p:bldP spid="11" grpId="0"/>
      <p:bldP spid="1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Chancen und Grenzen</a:t>
            </a:r>
            <a:br>
              <a:rPr lang="de-DE" smtClean="0"/>
            </a:br>
            <a:r>
              <a:rPr lang="de-DE" sz="2200" smtClean="0"/>
              <a:t>eines kompetenzorientierten Unterrichts</a:t>
            </a:r>
          </a:p>
        </p:txBody>
      </p:sp>
      <p:sp>
        <p:nvSpPr>
          <p:cNvPr id="21507" name="Fußzeilenplatzhalter 2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r>
              <a:rPr lang="de-DE" sz="1400" smtClean="0"/>
              <a:t>ZPG Sport 2011</a:t>
            </a:r>
          </a:p>
        </p:txBody>
      </p:sp>
      <p:sp>
        <p:nvSpPr>
          <p:cNvPr id="21508" name="Textfeld 14"/>
          <p:cNvSpPr txBox="1">
            <a:spLocks noChangeArrowheads="1"/>
          </p:cNvSpPr>
          <p:nvPr/>
        </p:nvSpPr>
        <p:spPr bwMode="auto">
          <a:xfrm>
            <a:off x="468313" y="1412875"/>
            <a:ext cx="8207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 eaLnBrk="1" hangingPunct="1"/>
            <a:r>
              <a:rPr lang="de-DE" sz="2800" b="1">
                <a:solidFill>
                  <a:srgbClr val="FF0000"/>
                </a:solidFill>
              </a:rPr>
              <a:t>Benotung</a:t>
            </a:r>
          </a:p>
        </p:txBody>
      </p:sp>
      <p:sp>
        <p:nvSpPr>
          <p:cNvPr id="9" name="Textfeld 8"/>
          <p:cNvSpPr txBox="1">
            <a:spLocks noChangeArrowheads="1"/>
          </p:cNvSpPr>
          <p:nvPr/>
        </p:nvSpPr>
        <p:spPr bwMode="auto">
          <a:xfrm>
            <a:off x="468313" y="1989138"/>
            <a:ext cx="41036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 eaLnBrk="1" hangingPunct="1"/>
            <a:r>
              <a:rPr lang="de-DE" b="1"/>
              <a:t>Chancen</a:t>
            </a: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452438" y="2481263"/>
            <a:ext cx="4119562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r>
              <a:rPr lang="de-DE" sz="2000"/>
              <a:t>Bildungsstandards sind nicht nur Bewegungsstandards, sondern pädagogische Standards!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 Der Doppelauftrag des Sports </a:t>
            </a:r>
          </a:p>
          <a:p>
            <a:pPr eaLnBrk="1" hangingPunct="1"/>
            <a:r>
              <a:rPr lang="de-DE" sz="2000"/>
              <a:t>  muss auch Konsequenzen bei </a:t>
            </a:r>
          </a:p>
          <a:p>
            <a:pPr eaLnBrk="1" hangingPunct="1"/>
            <a:r>
              <a:rPr lang="de-DE" sz="2000"/>
              <a:t>  der Beurteilung haben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 Die Sportnote berücksichtigt </a:t>
            </a:r>
          </a:p>
          <a:p>
            <a:pPr eaLnBrk="1" hangingPunct="1"/>
            <a:r>
              <a:rPr lang="de-DE" sz="2000"/>
              <a:t>  selbstverständlich auch Aspekte  </a:t>
            </a:r>
          </a:p>
          <a:p>
            <a:pPr eaLnBrk="1" hangingPunct="1"/>
            <a:r>
              <a:rPr lang="de-DE" sz="2000"/>
              <a:t>  wie Anstrengungsbereitschaft,   </a:t>
            </a:r>
          </a:p>
          <a:p>
            <a:pPr eaLnBrk="1" hangingPunct="1"/>
            <a:r>
              <a:rPr lang="de-DE" sz="2000"/>
              <a:t>  Lernfortschritte etc. </a:t>
            </a:r>
            <a:r>
              <a:rPr lang="de-DE" sz="2000">
                <a:sym typeface="Wingdings" pitchFamily="1" charset="2"/>
              </a:rPr>
              <a:t></a:t>
            </a:r>
            <a:endParaRPr lang="de-DE" sz="2000"/>
          </a:p>
        </p:txBody>
      </p:sp>
      <p:sp>
        <p:nvSpPr>
          <p:cNvPr id="11" name="Textfeld 10"/>
          <p:cNvSpPr txBox="1">
            <a:spLocks noChangeArrowheads="1"/>
          </p:cNvSpPr>
          <p:nvPr/>
        </p:nvSpPr>
        <p:spPr bwMode="auto">
          <a:xfrm>
            <a:off x="4572000" y="1989138"/>
            <a:ext cx="41036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946525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 eaLnBrk="1" hangingPunct="1"/>
            <a:r>
              <a:rPr lang="de-DE" b="1"/>
              <a:t>Grenzen</a:t>
            </a:r>
          </a:p>
        </p:txBody>
      </p:sp>
      <p:sp>
        <p:nvSpPr>
          <p:cNvPr id="12" name="Textfeld 11"/>
          <p:cNvSpPr txBox="1">
            <a:spLocks noChangeArrowheads="1"/>
          </p:cNvSpPr>
          <p:nvPr/>
        </p:nvSpPr>
        <p:spPr bwMode="auto">
          <a:xfrm>
            <a:off x="4556125" y="2471738"/>
            <a:ext cx="4264025" cy="347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eaLnBrk="1" hangingPunct="1"/>
            <a:r>
              <a:rPr lang="de-DE" sz="2000"/>
              <a:t>Der (enge) Notenbegriff in der NVO basiert auf dem „alten“ Lehrplan.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 Noten sind primär als Leistungs-</a:t>
            </a:r>
          </a:p>
          <a:p>
            <a:pPr eaLnBrk="1" hangingPunct="1"/>
            <a:r>
              <a:rPr lang="de-DE" sz="2000"/>
              <a:t>  bewertungen zu verstehen  </a:t>
            </a:r>
          </a:p>
          <a:p>
            <a:pPr eaLnBrk="1" hangingPunct="1"/>
            <a:r>
              <a:rPr lang="de-DE" sz="2000">
                <a:sym typeface="Wingdings" pitchFamily="1" charset="2"/>
              </a:rPr>
              <a:t>   Wie fließen </a:t>
            </a:r>
            <a:r>
              <a:rPr lang="de-DE" sz="2000"/>
              <a:t>überfachliche </a:t>
            </a:r>
          </a:p>
          <a:p>
            <a:pPr eaLnBrk="1" hangingPunct="1"/>
            <a:r>
              <a:rPr lang="de-DE" sz="2000"/>
              <a:t>  Kompetenzen in die Note mit ein</a:t>
            </a:r>
            <a:r>
              <a:rPr lang="de-DE" sz="2000" b="1"/>
              <a:t>?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 Ziffern machen keine Aussage zu </a:t>
            </a:r>
          </a:p>
          <a:p>
            <a:pPr eaLnBrk="1" hangingPunct="1"/>
            <a:r>
              <a:rPr lang="de-DE" sz="2000"/>
              <a:t>  Kompetenzentwicklungen</a:t>
            </a:r>
          </a:p>
          <a:p>
            <a:pPr eaLnBrk="1" hangingPunct="1">
              <a:buFont typeface="Arial" charset="0"/>
              <a:buChar char="•"/>
            </a:pPr>
            <a:r>
              <a:rPr lang="de-DE" sz="2000"/>
              <a:t> eine schriftliche Rückmeldung ist </a:t>
            </a:r>
          </a:p>
          <a:p>
            <a:pPr eaLnBrk="1" hangingPunct="1"/>
            <a:r>
              <a:rPr lang="de-DE" sz="2000"/>
              <a:t>  nicht zulässig und außerdem zu  </a:t>
            </a:r>
          </a:p>
          <a:p>
            <a:pPr eaLnBrk="1" hangingPunct="1"/>
            <a:r>
              <a:rPr lang="de-DE" sz="2000"/>
              <a:t>  zeitaufwändig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  <p:bldP spid="11" grpId="0"/>
      <p:bldP spid="12" grpId="0" build="p"/>
    </p:bldLst>
  </p:timing>
</p:sld>
</file>

<file path=ppt/theme/theme1.xml><?xml version="1.0" encoding="utf-8"?>
<a:theme xmlns:a="http://schemas.openxmlformats.org/drawingml/2006/main" name="KUSportunterricht_2011_11_13">
  <a:themeElements>
    <a:clrScheme name="1_ZPG Sport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000000"/>
      </a:folHlink>
    </a:clrScheme>
    <a:fontScheme name="1_ZPG Spor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AAEF9F"/>
        </a:solidFill>
        <a:ln w="9525" cap="flat" cmpd="sng" algn="ctr">
          <a:solidFill>
            <a:srgbClr val="BE4B48"/>
          </a:solidFill>
          <a:prstDash val="solid"/>
          <a:round/>
          <a:headEnd type="none" w="med" len="med"/>
          <a:tailEnd type="none" w="med" len="med"/>
        </a:ln>
        <a:effectLst>
          <a:outerShdw dist="23000" dir="5400000" rotWithShape="0">
            <a:srgbClr val="000000">
              <a:alpha val="34999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AAEF9F"/>
        </a:solidFill>
        <a:ln w="9525" cap="flat" cmpd="sng" algn="ctr">
          <a:solidFill>
            <a:srgbClr val="BE4B48"/>
          </a:solidFill>
          <a:prstDash val="solid"/>
          <a:round/>
          <a:headEnd type="none" w="med" len="med"/>
          <a:tailEnd type="none" w="med" len="med"/>
        </a:ln>
        <a:effectLst>
          <a:outerShdw dist="23000" dir="5400000" rotWithShape="0">
            <a:srgbClr val="000000">
              <a:alpha val="34999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ZPG Spo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ZPG Spo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ZPG Spor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KUSportunterricht_2011_11_13</Template>
  <TotalTime>0</TotalTime>
  <Words>313</Words>
  <Application>Microsoft Office PowerPoint</Application>
  <PresentationFormat>Bildschirmpräsentation (4:3)</PresentationFormat>
  <Paragraphs>63</Paragraphs>
  <Slides>4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ＭＳ Ｐゴシック</vt:lpstr>
      <vt:lpstr>Calibri</vt:lpstr>
      <vt:lpstr>Wingdings</vt:lpstr>
      <vt:lpstr>KUSportunterricht_2011_11_13</vt:lpstr>
      <vt:lpstr>Kompetenzorientierter Sportunterricht</vt:lpstr>
      <vt:lpstr>Chancen und Grenzen                    eines kompetenzorientierten Unterrichts</vt:lpstr>
      <vt:lpstr>Chancen und Grenzen                    eines kompetenzorientierten Unterrichts</vt:lpstr>
      <vt:lpstr>Chancen und Grenzen eines kompetenzorientierten Unterrichts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Kompetenzorientierter Sportunterricht</dc:title>
  <dc:creator>Fischer-Blüm</dc:creator>
  <cp:lastModifiedBy>Job</cp:lastModifiedBy>
  <cp:revision>66</cp:revision>
  <dcterms:created xsi:type="dcterms:W3CDTF">2012-06-12T14:57:57Z</dcterms:created>
  <dcterms:modified xsi:type="dcterms:W3CDTF">2012-06-19T11:13:44Z</dcterms:modified>
</cp:coreProperties>
</file>