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80" r:id="rId2"/>
    <p:sldId id="288" r:id="rId3"/>
    <p:sldId id="283" r:id="rId4"/>
    <p:sldId id="296" r:id="rId5"/>
    <p:sldId id="289" r:id="rId6"/>
    <p:sldId id="290" r:id="rId7"/>
    <p:sldId id="291" r:id="rId8"/>
    <p:sldId id="292" r:id="rId9"/>
    <p:sldId id="293" r:id="rId10"/>
    <p:sldId id="262" r:id="rId11"/>
    <p:sldId id="268" r:id="rId12"/>
    <p:sldId id="294" r:id="rId13"/>
    <p:sldId id="295" r:id="rId14"/>
    <p:sldId id="273" r:id="rId15"/>
    <p:sldId id="272" r:id="rId16"/>
    <p:sldId id="274" r:id="rId17"/>
    <p:sldId id="271" r:id="rId18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AAEF9F"/>
    <a:srgbClr val="FF3300"/>
    <a:srgbClr val="CCCCFF"/>
    <a:srgbClr val="FFFF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599" autoAdjust="0"/>
    <p:restoredTop sz="87811" autoAdjust="0"/>
  </p:normalViewPr>
  <p:slideViewPr>
    <p:cSldViewPr snapToObjects="1">
      <p:cViewPr>
        <p:scale>
          <a:sx n="80" d="100"/>
          <a:sy n="80" d="100"/>
        </p:scale>
        <p:origin x="-1710" y="-408"/>
      </p:cViewPr>
      <p:guideLst>
        <p:guide orient="horz" pos="2728"/>
        <p:guide pos="19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3216FCBF-0A91-4C08-A767-16E1258D5559}" type="datetimeFigureOut">
              <a:rPr lang="de-DE"/>
              <a:pPr>
                <a:defRPr/>
              </a:pPr>
              <a:t>15.07.2012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827D82EA-973B-4722-84EE-D08125CAF2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899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DB5393EF-740F-4E3F-A7FD-BEA5E1D49E7E}" type="datetimeFigureOut">
              <a:rPr lang="de-DE"/>
              <a:pPr>
                <a:defRPr/>
              </a:pPr>
              <a:t>15.07.2012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885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DD9595ED-148B-4E82-BFFB-939B206475B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664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9595ED-148B-4E82-BFFB-939B206475B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103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8943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89438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01625"/>
            <a:ext cx="6689725" cy="1073150"/>
          </a:xfrm>
          <a:prstGeom prst="rect">
            <a:avLst/>
          </a:prstGeom>
          <a:solidFill>
            <a:srgbClr val="AAEF9F">
              <a:alpha val="50195"/>
            </a:srgbClr>
          </a:solidFill>
          <a:ln w="12700">
            <a:solidFill>
              <a:srgbClr val="66669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4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57200" y="1625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16600" y="6237288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  <p:pic>
        <p:nvPicPr>
          <p:cNvPr id="1029" name="Grafik 5" descr="DSC_1027kleinmodifiziert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18363" y="301625"/>
            <a:ext cx="144303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kh.de/uploads/tx_ukhdruckschriften/SR_Band_2.pdf" TargetMode="External"/><Relationship Id="rId3" Type="http://schemas.openxmlformats.org/officeDocument/2006/relationships/hyperlink" Target="http://lehrerfortbildung-bw.de/faecher/sport/gym/fb1/03_kriterien/01_diff/00_bspl/" TargetMode="External"/><Relationship Id="rId7" Type="http://schemas.openxmlformats.org/officeDocument/2006/relationships/hyperlink" Target="http://www.schulsport-nrw.de/info/05_sicherheitsundgesundheitsfoerderung/pdf_sifoe/broschueren/turnen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hrerfortbildung-bw.de/faecher/sport/gym/fb1/03_kriterien/13_struktur/00_bspl4/" TargetMode="External"/><Relationship Id="rId5" Type="http://schemas.openxmlformats.org/officeDocument/2006/relationships/hyperlink" Target="http://lehrerfortbildung-bw.de/faecher/sport/gym/fb1/03_kriterien/13_struktur/00_bspl3/index.html" TargetMode="External"/><Relationship Id="rId4" Type="http://schemas.openxmlformats.org/officeDocument/2006/relationships/hyperlink" Target="http://lehrerfortbildung-bw.de/faecher/sport/gym/fb1/03_kriterien/13_struktur/00_bspl2/index.html" TargetMode="External"/><Relationship Id="rId9" Type="http://schemas.openxmlformats.org/officeDocument/2006/relationships/hyperlink" Target="http://nibelungen-turngau.de/scripte/Alternative%20Nutzung%20von%20Sportgeraeten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ehrerfortbildung-bw.de/faecher/sport/gym/fb1/03_kriterien/06_klima/01_hand/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lehrerfortbildung-bw.de/faecher/sport/gym/fb1/03_kriterien/07_lern/00_bspl4/" TargetMode="External"/><Relationship Id="rId13" Type="http://schemas.openxmlformats.org/officeDocument/2006/relationships/hyperlink" Target="http://www.ballschule.de/index.php?id=puplikationen" TargetMode="External"/><Relationship Id="rId3" Type="http://schemas.openxmlformats.org/officeDocument/2006/relationships/slide" Target="slide10.xml"/><Relationship Id="rId7" Type="http://schemas.openxmlformats.org/officeDocument/2006/relationships/hyperlink" Target="Umsetzungsbeispiel_Ausdauer.docx" TargetMode="External"/><Relationship Id="rId12" Type="http://schemas.openxmlformats.org/officeDocument/2006/relationships/hyperlink" Target="http://studsemjuel.nw.lo-net2.de/sport/sportspiele_taktik_spielkonzept.htm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hrerfortbildung-bw.de/faecher/sport/gym/fb1/03_kriterien/07_lern/00_bspl3/" TargetMode="External"/><Relationship Id="rId11" Type="http://schemas.openxmlformats.org/officeDocument/2006/relationships/hyperlink" Target="http://www.lehrer.uni-karlsruhe.de/~za343/osa/spinfo/Integrative%20Ausbildung%20im%20Sportspieleunterricht%20Koenig%2029%201-2007.pdf" TargetMode="External"/><Relationship Id="rId5" Type="http://schemas.openxmlformats.org/officeDocument/2006/relationships/hyperlink" Target="http://lehrerfortbildung-bw.de/faecher/sport/gym/fb1/03_kriterien/07_lern/00_bspl2/" TargetMode="External"/><Relationship Id="rId10" Type="http://schemas.openxmlformats.org/officeDocument/2006/relationships/hyperlink" Target="http://lehrerfortbildung-bw.de/faecher/sport/gym/fb1/03_kriterien/07_lern/00_bspl5/" TargetMode="External"/><Relationship Id="rId4" Type="http://schemas.openxmlformats.org/officeDocument/2006/relationships/hyperlink" Target="http://lehrerfortbildung-bw.de/faecher/sport/gym/fb1/03_kriterien/07_lern/00_bspl1/index.htmll" TargetMode="External"/><Relationship Id="rId9" Type="http://schemas.openxmlformats.org/officeDocument/2006/relationships/hyperlink" Target="Umsetzungsbeispiele/Umsetzungsbeispiel_Bruststil_Handhaltung.docx" TargetMode="External"/><Relationship Id="rId14" Type="http://schemas.openxmlformats.org/officeDocument/2006/relationships/hyperlink" Target="http://www.volleyball-training.de/differenzielles_lernen.htm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portpraxis.com/cms/065BewertungskriterienQualitaetsprofil.pdf" TargetMode="External"/><Relationship Id="rId3" Type="http://schemas.openxmlformats.org/officeDocument/2006/relationships/hyperlink" Target="http://lehrerfortbildung-bw.de/faecher/sport/gym/fb1/03_kriterien/08_feed/00_bspl1/index.html" TargetMode="External"/><Relationship Id="rId7" Type="http://schemas.openxmlformats.org/officeDocument/2006/relationships/hyperlink" Target="http://www.sportpraxis.com/cms/red/download/downloads.php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hrerfortbildung-bw.de/faecher/sport/gym/fb1/03_kriterien/08_feed/01_hand/" TargetMode="External"/><Relationship Id="rId5" Type="http://schemas.openxmlformats.org/officeDocument/2006/relationships/hyperlink" Target="http://lehrerfortbildung-bw.de/faecher/sport/gym/fb1/03_kriterien/08_feed/00_bspl3/index.html" TargetMode="External"/><Relationship Id="rId4" Type="http://schemas.openxmlformats.org/officeDocument/2006/relationships/hyperlink" Target="http://lehrerfortbildung-bw.de/faecher/sport/gym/fb1/03_kriterien/08_feed/00_bspl2/" TargetMode="External"/><Relationship Id="rId9" Type="http://schemas.openxmlformats.org/officeDocument/2006/relationships/slide" Target="slide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auptseminar-kosak.de/9hetero_und_binnen/binnendifferenzierung_kooperatives_lernen.pdf" TargetMode="External"/><Relationship Id="rId3" Type="http://schemas.openxmlformats.org/officeDocument/2006/relationships/slide" Target="slide9.xml"/><Relationship Id="rId7" Type="http://schemas.openxmlformats.org/officeDocument/2006/relationships/hyperlink" Target="http://www.dblernen.de/docs/Wahl_Ergebnisse-der-Lehr-Lern-Psychologie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hrerfortbildung-bw.de/faecher/sport/gym/fb1/03_kriterien/09_indiv/01_hand/" TargetMode="External"/><Relationship Id="rId5" Type="http://schemas.openxmlformats.org/officeDocument/2006/relationships/hyperlink" Target="http://lehrerfortbildung-bw.de/faecher/sport/gym/fb1/03_kriterien/02_lern/00_bspl2/index.html" TargetMode="External"/><Relationship Id="rId10" Type="http://schemas.openxmlformats.org/officeDocument/2006/relationships/hyperlink" Target="http://lehrerfortbildung-bw.de/allgschulen/bbbb/2_fokus/buch_bbbb.pdf" TargetMode="External"/><Relationship Id="rId4" Type="http://schemas.openxmlformats.org/officeDocument/2006/relationships/hyperlink" Target="http://lehrerfortbildung-bw.de/faecher/sport/gym/fb1/03_kriterien/09_indiv/00_bspl/" TargetMode="External"/><Relationship Id="rId9" Type="http://schemas.openxmlformats.org/officeDocument/2006/relationships/hyperlink" Target="http://www.schulsport-nrw.de/info/news09/pdf/foerdern_fordern_klein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leisen.studienseminar-koblenz.de/uploads2/02%20Der%20Kompetenzfermenter%20-%20Ein%20Lehr-Lern-Modell/1%20Kompetenzorientiert%20unterrichten%20mit%20dem%20Lehr-Lern-Modell.pdf" TargetMode="External"/><Relationship Id="rId5" Type="http://schemas.openxmlformats.org/officeDocument/2006/relationships/hyperlink" Target="http://lehrerfortbildung-bw.de/faecher/sport/gym/fb1/03_kriterien/10_perf/01_hand/index.html" TargetMode="External"/><Relationship Id="rId4" Type="http://schemas.openxmlformats.org/officeDocument/2006/relationships/hyperlink" Target="http://lehrerfortbildung-bw.de/faecher/sport/gym/fb1/03_kriterien/10_perf/00_bspl/index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hyperlink" Target="http://www.schulsport-nrw.de/info/news11/pdf/portfolio_im_sportunterricht_schmoll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ofmann-verlag.de/project/zs_archiv/archiv/Lehrhilfen/2010/Lehrhilfen-Ausgabe-Maerz-2010.pdf" TargetMode="External"/><Relationship Id="rId5" Type="http://schemas.openxmlformats.org/officeDocument/2006/relationships/hyperlink" Target="http://lehrerfortbildung-bw.de/faecher/sport/gym/fb1/03_kriterien/11_prozess/01_hand/" TargetMode="External"/><Relationship Id="rId4" Type="http://schemas.openxmlformats.org/officeDocument/2006/relationships/hyperlink" Target="http://lehrerfortbildung-bw.de/faecher/sport/gym/fb1/07_bspl/umsetzungsbeispiel_schwimmen_kraul_endversion.ppt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hyperlink" Target="http://lehrerfortbildung-bw.de/unterricht/sol/08_download/sol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chulsport-nrw.de/info/02_schulsportpraxis/scomprod/vorhaben/zeige/500" TargetMode="External"/><Relationship Id="rId5" Type="http://schemas.openxmlformats.org/officeDocument/2006/relationships/hyperlink" Target="http://lehrerfortbildung-bw.de/faecher/sport/gym/fb1/03_kriterien/12_eigen/00_bspl/" TargetMode="External"/><Relationship Id="rId4" Type="http://schemas.openxmlformats.org/officeDocument/2006/relationships/hyperlink" Target="http://lehrerfortbildung-bw.de/faecher/sport/gym/fb1/03_kriterien/10_perf/00_bspl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10.xml"/><Relationship Id="rId7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slide" Target="slide11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12.xml"/><Relationship Id="rId3" Type="http://schemas.openxmlformats.org/officeDocument/2006/relationships/slide" Target="slide10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6.xml"/><Relationship Id="rId5" Type="http://schemas.openxmlformats.org/officeDocument/2006/relationships/slide" Target="slide11.xml"/><Relationship Id="rId10" Type="http://schemas.openxmlformats.org/officeDocument/2006/relationships/slide" Target="slide14.xml"/><Relationship Id="rId4" Type="http://schemas.openxmlformats.org/officeDocument/2006/relationships/slide" Target="slide6.xml"/><Relationship Id="rId9" Type="http://schemas.openxmlformats.org/officeDocument/2006/relationships/slide" Target="slide8.xml"/><Relationship Id="rId14" Type="http://schemas.openxmlformats.org/officeDocument/2006/relationships/slide" Target="slide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lehrerfortbildung-bw.de/faecher/sport/gym/fb1/06_hand/handreichung_differenzierung_vb.docx" TargetMode="External"/><Relationship Id="rId3" Type="http://schemas.openxmlformats.org/officeDocument/2006/relationships/slide" Target="slide4.xml"/><Relationship Id="rId7" Type="http://schemas.openxmlformats.org/officeDocument/2006/relationships/hyperlink" Target="http://lehrerfortbildung-bw.de/faecher/sport/gym/fb1/06_hand/handreichung_differenzierung_kern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hrerfortbildung-bw.de/faecher/sport/gym/fb1/06_hand/handreichung_differenzierung_thilm.docx" TargetMode="External"/><Relationship Id="rId5" Type="http://schemas.openxmlformats.org/officeDocument/2006/relationships/hyperlink" Target="http://lehrerfortbildung-bw.de/faecher/sport/gym/fb1/03_kriterien/01_diff/00_bspl/" TargetMode="External"/><Relationship Id="rId10" Type="http://schemas.openxmlformats.org/officeDocument/2006/relationships/hyperlink" Target="http://www.thillm.de/thillm/pdf/publikationen/hr_sport_2006.pdf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lehrerfortbildung-bw.de/allgschulen/bbbb/2_fokus/buch_bbbb.pd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adt-zuerich.ch/content/dam/stzh/ssd/Deutsch/Sport/Publikationen%20und%20Broschueren/09_Unterstuetzung%20Lehrpersonen/Praxispool/Kompetenzraster_Kompakt.pdf" TargetMode="External"/><Relationship Id="rId3" Type="http://schemas.openxmlformats.org/officeDocument/2006/relationships/hyperlink" Target="http://lehrerfortbildung-bw.de/faecher/sport/gym/fb1/03_kriterien/02_lern/00_bspl1/" TargetMode="External"/><Relationship Id="rId7" Type="http://schemas.openxmlformats.org/officeDocument/2006/relationships/hyperlink" Target="http://www.institut-beatenberg.ch/xs_daten/Materialien/kompetenzraster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3.restena.lu/apep/docs/LP/Standards%20und%20Kompetenzen_v10.03.pdf" TargetMode="External"/><Relationship Id="rId5" Type="http://schemas.openxmlformats.org/officeDocument/2006/relationships/hyperlink" Target="http://lehrerfortbildung-bw.de/allgschulen/bbbb/2_fokus/buch_bbbb.pdf" TargetMode="External"/><Relationship Id="rId4" Type="http://schemas.openxmlformats.org/officeDocument/2006/relationships/hyperlink" Target="http://lehrerfortbildung-bw.de/faecher/sport/gym/fb1/03_kriterien/02_lern/00_bspl2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ni-bielefeld.de/sport/arbeitsbereiche/ab_iv/lehre/grundlagen%20der%20sportp%C3%A4dagogik/NeumannBalz2003.pdf" TargetMode="External"/><Relationship Id="rId3" Type="http://schemas.openxmlformats.org/officeDocument/2006/relationships/hyperlink" Target="http://zdb-opac.de/SET=6/TTL=1/CMD?ACT=SRCHA&amp;IKT=8506&amp;TRM=622678-4&amp;PRS=HOL&amp;HOLDINGS_YEAR=2009" TargetMode="External"/><Relationship Id="rId7" Type="http://schemas.openxmlformats.org/officeDocument/2006/relationships/slide" Target="slide4.xml"/><Relationship Id="rId2" Type="http://schemas.openxmlformats.org/officeDocument/2006/relationships/hyperlink" Target="http://lehrerfortbildung-bw.de/faecher/sport/gym/fb1/03_kriterien/03_mehr/01_hand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dslvbw.de/infothek-schriftenreihe.php" TargetMode="External"/><Relationship Id="rId5" Type="http://schemas.openxmlformats.org/officeDocument/2006/relationships/hyperlink" Target="http://www.schule-bw.de/unterricht/faecher/sport/1Bldg_stands_plaene/gy_sport.pdf" TargetMode="External"/><Relationship Id="rId4" Type="http://schemas.openxmlformats.org/officeDocument/2006/relationships/hyperlink" Target="http://w3.restena.lu/apep/docs/LP/FC_BERLIN.pd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achportal-paedagogik.de/fis_bildung/suche/fis_set.html?FId=888961" TargetMode="External"/><Relationship Id="rId3" Type="http://schemas.openxmlformats.org/officeDocument/2006/relationships/hyperlink" Target="http://lehrerfortbildung-bw.de/faecher/sport/gym/fb1/03_kriterien/04_meth/00_bspl/" TargetMode="External"/><Relationship Id="rId7" Type="http://schemas.openxmlformats.org/officeDocument/2006/relationships/hyperlink" Target="http://www.staff.uni-mainz.de/kesslet/arbeit/kriss/2005_Baehr-Koop.Lernen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ikis.zum.de/vielfalt-lernen/images/7/79/IFdurchKL.pdf" TargetMode="External"/><Relationship Id="rId5" Type="http://schemas.openxmlformats.org/officeDocument/2006/relationships/hyperlink" Target="http://lehrerfortbildung-bw.de/faecher/sport/gym/fb1/03_kriterien/04_meth/01_hand/index.html" TargetMode="External"/><Relationship Id="rId4" Type="http://schemas.openxmlformats.org/officeDocument/2006/relationships/hyperlink" Target="Handreichungen/Handreichungen_Methoden.docx" TargetMode="External"/><Relationship Id="rId9" Type="http://schemas.openxmlformats.org/officeDocument/2006/relationships/hyperlink" Target="http://www.member.uni-oldenburg.de/hilbert.meyer/27587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ehrerfortbildung-bw.de/faecher/sport/gym/fb1/03_kriterien/05_zeit/01_hand/index.html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u-chemnitz.de/hsw/sportwissenschaft/sportpaedagogik/aktuelles/Teil_II_05_04_05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Kompetenzorientierter Sportunterricht</a:t>
            </a:r>
          </a:p>
        </p:txBody>
      </p:sp>
      <p:sp>
        <p:nvSpPr>
          <p:cNvPr id="15362" name="Rectangle 5"/>
          <p:cNvSpPr>
            <a:spLocks noGrp="1" noChangeAspect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Start 3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118110" tIns="118110" rIns="118110" bIns="118110" numCol="1" spcCol="1270" anchor="ctr" anchorCtr="0" compatLnSpc="1">
            <a:prstTxWarp prst="textNoShape">
              <a:avLst/>
            </a:prstTxWarp>
          </a:bodyPr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</a:pPr>
            <a:r>
              <a:rPr lang="de-DE" kern="1200" dirty="0">
                <a:solidFill>
                  <a:schemeClr val="tx1"/>
                </a:solidFill>
              </a:rPr>
              <a:t>Strukturiertheit</a:t>
            </a:r>
          </a:p>
        </p:txBody>
      </p:sp>
      <p:sp>
        <p:nvSpPr>
          <p:cNvPr id="27" name="Textfeld 26"/>
          <p:cNvSpPr txBox="1">
            <a:spLocks noChangeArrowheads="1"/>
          </p:cNvSpPr>
          <p:nvPr/>
        </p:nvSpPr>
        <p:spPr bwMode="auto">
          <a:xfrm>
            <a:off x="723900" y="1263650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Zielorientierung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Sicherheit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Amortisation von Geräten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Mehrjahresplanung/Jahresplanung</a:t>
            </a:r>
          </a:p>
          <a:p>
            <a:pPr>
              <a:buFontTx/>
              <a:buChar char="-"/>
              <a:defRPr/>
            </a:pPr>
            <a:r>
              <a:rPr lang="de-DE" dirty="0" smtClean="0">
                <a:latin typeface="Calibri" pitchFamily="34" charset="0"/>
              </a:rPr>
              <a:t> Unterrichtseinheit/Stundenplanung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</p:txBody>
      </p:sp>
      <p:sp>
        <p:nvSpPr>
          <p:cNvPr id="7175" name="Inhaltsplatzhalter 6"/>
          <p:cNvSpPr txBox="1">
            <a:spLocks/>
          </p:cNvSpPr>
          <p:nvPr/>
        </p:nvSpPr>
        <p:spPr bwMode="auto">
          <a:xfrm>
            <a:off x="468312" y="3249613"/>
            <a:ext cx="8312648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ts val="336"/>
              </a:spcBef>
              <a:buFont typeface="Wingdings" pitchFamily="2" charset="2"/>
              <a:buChar char="§"/>
            </a:pPr>
            <a:r>
              <a:rPr lang="de-DE" sz="1400" dirty="0">
                <a:hlinkClick r:id="rId3"/>
              </a:rPr>
              <a:t>Volleyball 2 mit 2</a:t>
            </a:r>
            <a:endParaRPr lang="de-DE" sz="1400" dirty="0"/>
          </a:p>
          <a:p>
            <a:pPr marL="742950" lvl="1" indent="-285750" eaLnBrk="0" hangingPunct="0">
              <a:spcBef>
                <a:spcPts val="336"/>
              </a:spcBef>
              <a:buFont typeface="Wingdings" pitchFamily="2" charset="2"/>
              <a:buChar char="§"/>
            </a:pPr>
            <a:r>
              <a:rPr lang="de-DE" sz="1400" dirty="0">
                <a:hlinkClick r:id="rId4"/>
              </a:rPr>
              <a:t>Zirkeltraining</a:t>
            </a:r>
            <a:r>
              <a:rPr lang="de-DE" sz="1600" dirty="0">
                <a:hlinkClick r:id="rId4"/>
              </a:rPr>
              <a:t> </a:t>
            </a:r>
            <a:endParaRPr lang="de-DE" sz="1600" dirty="0"/>
          </a:p>
          <a:p>
            <a:pPr marL="742950" lvl="1" indent="-285750" eaLnBrk="0" hangingPunct="0">
              <a:spcBef>
                <a:spcPts val="336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de-DE" sz="1400" dirty="0">
                <a:hlinkClick r:id="rId5"/>
              </a:rPr>
              <a:t>Übergabeprotokoll </a:t>
            </a:r>
            <a:r>
              <a:rPr lang="de-DE" sz="1400" dirty="0"/>
              <a:t>(L-L</a:t>
            </a:r>
            <a:r>
              <a:rPr lang="de-DE" sz="1400" dirty="0" smtClean="0"/>
              <a:t>)</a:t>
            </a:r>
            <a:r>
              <a:rPr lang="de-DE" sz="1600" dirty="0" smtClean="0">
                <a:hlinkClick r:id="rId6"/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  <a:endParaRPr lang="de-DE" sz="16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</a:t>
            </a:r>
            <a:r>
              <a:rPr lang="de-DE" sz="1600" dirty="0"/>
              <a:t>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/>
              <a:t>Sicherheit: </a:t>
            </a:r>
            <a:endParaRPr lang="de-DE" sz="1400" dirty="0" smtClean="0"/>
          </a:p>
          <a:p>
            <a:pPr marL="1200150" lvl="2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200" dirty="0" smtClean="0">
                <a:hlinkClick r:id="rId7"/>
              </a:rPr>
              <a:t>GUV </a:t>
            </a:r>
            <a:r>
              <a:rPr lang="de-DE" sz="1200" dirty="0">
                <a:hlinkClick r:id="rId7"/>
              </a:rPr>
              <a:t>im </a:t>
            </a:r>
            <a:r>
              <a:rPr lang="de-DE" sz="1200" dirty="0" smtClean="0">
                <a:hlinkClick r:id="rId7"/>
              </a:rPr>
              <a:t>Sportunterricht (NRW) </a:t>
            </a:r>
            <a:endParaRPr lang="de-DE" sz="1200" dirty="0" smtClean="0"/>
          </a:p>
          <a:p>
            <a:pPr marL="1200150" lvl="2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200" dirty="0" smtClean="0">
                <a:hlinkClick r:id="rId8"/>
              </a:rPr>
              <a:t>Schulsport Sicherheit (Hessen)</a:t>
            </a:r>
            <a:endParaRPr lang="de-DE" sz="1200" dirty="0" smtClean="0"/>
          </a:p>
          <a:p>
            <a:pPr marL="1200150" lvl="2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200" dirty="0" smtClean="0">
                <a:hlinkClick r:id="rId9"/>
              </a:rPr>
              <a:t>Alternative Nutzung von Sportgeräten</a:t>
            </a:r>
            <a:endParaRPr lang="de-DE" sz="9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Start 3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118110" tIns="118110" rIns="118110" bIns="118110" numCol="1" spcCol="1270" anchor="ctr" anchorCtr="0" compatLnSpc="1">
            <a:prstTxWarp prst="textNoShape">
              <a:avLst/>
            </a:prstTxWarp>
          </a:bodyPr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</a:pPr>
            <a:r>
              <a:rPr lang="de-DE" kern="1200" dirty="0">
                <a:solidFill>
                  <a:schemeClr val="tx1"/>
                </a:solidFill>
              </a:rPr>
              <a:t>Unterrichtsklima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Wertschätzung</a:t>
            </a:r>
          </a:p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Überraschungsoffene Grundhaltung</a:t>
            </a:r>
          </a:p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Lehrerpersönlichkeit</a:t>
            </a:r>
          </a:p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Förderliche Lernatmosphäre</a:t>
            </a:r>
          </a:p>
          <a:p>
            <a:pPr>
              <a:buFontTx/>
              <a:buChar char="-"/>
            </a:pPr>
            <a:r>
              <a:rPr lang="de-DE" dirty="0">
                <a:latin typeface="Calibri" charset="0"/>
              </a:rPr>
              <a:t> </a:t>
            </a:r>
            <a:r>
              <a:rPr lang="de-DE" dirty="0" smtClean="0">
                <a:latin typeface="Calibri" charset="0"/>
              </a:rPr>
              <a:t>Selbstwirksamkeit</a:t>
            </a:r>
          </a:p>
          <a:p>
            <a:pPr>
              <a:defRPr/>
            </a:pP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</a:t>
            </a:r>
          </a:p>
        </p:txBody>
      </p:sp>
      <p:sp>
        <p:nvSpPr>
          <p:cNvPr id="23558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  <a:endParaRPr lang="de-DE" sz="1600" dirty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3"/>
              </a:rPr>
              <a:t>Unterrichtsklima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weiterführende 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Mühlhausen, U. (2007): Abenteuer Unterricht. Wie Lehrer/innen mit überraschenden Unterrichtssituationen umgehen. </a:t>
            </a:r>
            <a:r>
              <a:rPr lang="de-DE" sz="1400" dirty="0" err="1" smtClean="0"/>
              <a:t>Baltmannsweiler</a:t>
            </a:r>
            <a:r>
              <a:rPr lang="de-DE" sz="1400" dirty="0" smtClean="0"/>
              <a:t> : Schneider Verlag </a:t>
            </a:r>
            <a:r>
              <a:rPr lang="de-DE" sz="1400" dirty="0" err="1" smtClean="0"/>
              <a:t>Hohengehren</a:t>
            </a:r>
            <a:r>
              <a:rPr lang="de-DE" sz="1400" dirty="0" smtClean="0"/>
              <a:t>.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Bauer, J. (2007): Lob der Schule. Hamburg : Hoffmann und Campe.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de-DE" sz="1400" dirty="0" smtClean="0"/>
              <a:t>  </a:t>
            </a:r>
            <a:endParaRPr lang="de-DE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e Schaltfläche: Start 7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11" name="Abgerundetes Rechteck 4">
            <a:hlinkClick r:id="rId3" action="ppaction://hlinksldjump"/>
          </p:cNvPr>
          <p:cNvSpPr/>
          <p:nvPr/>
        </p:nvSpPr>
        <p:spPr bwMode="auto">
          <a:xfrm>
            <a:off x="539205" y="359766"/>
            <a:ext cx="6524864" cy="905099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18436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800100" lvl="1" indent="-342900" eaLnBrk="0" hangingPunct="0">
              <a:spcBef>
                <a:spcPct val="200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4"/>
              </a:rPr>
              <a:t>Freilaufen und Passen</a:t>
            </a:r>
            <a:endParaRPr lang="de-DE" sz="1400" dirty="0"/>
          </a:p>
          <a:p>
            <a:pPr marL="800100" lvl="1" indent="-342900" eaLnBrk="0" hangingPunct="0">
              <a:spcBef>
                <a:spcPct val="200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400" dirty="0">
                <a:hlinkClick r:id="rId5"/>
              </a:rPr>
              <a:t>Ausdauer </a:t>
            </a:r>
            <a:r>
              <a:rPr lang="de-DE" sz="1400" dirty="0" smtClean="0">
                <a:hlinkClick r:id="rId5"/>
              </a:rPr>
              <a:t>5/6</a:t>
            </a:r>
            <a:endParaRPr lang="de-DE" sz="1400" dirty="0" smtClean="0"/>
          </a:p>
          <a:p>
            <a:pPr marL="800100" lvl="1" indent="-342900" eaLnBrk="0" hangingPunct="0">
              <a:spcBef>
                <a:spcPct val="200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6"/>
              </a:rPr>
              <a:t>Beidbeinige Drehung</a:t>
            </a:r>
            <a:endParaRPr lang="de-DE" sz="1400" dirty="0" smtClean="0">
              <a:hlinkClick r:id="rId7" action="ppaction://hlinkfile"/>
            </a:endParaRPr>
          </a:p>
          <a:p>
            <a:pPr marL="800100" lvl="1" indent="-34290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8"/>
              </a:rPr>
              <a:t>Schwimmtechnik </a:t>
            </a:r>
            <a:r>
              <a:rPr lang="de-DE" sz="1400" dirty="0" smtClean="0">
                <a:hlinkClick r:id="rId7" action="ppaction://hlinkfile"/>
              </a:rPr>
              <a:t>–</a:t>
            </a:r>
            <a:r>
              <a:rPr lang="de-DE" sz="1400" dirty="0" smtClean="0">
                <a:hlinkClick r:id="rId9" action="ppaction://hlinkfile"/>
              </a:rPr>
              <a:t> Handhaltung</a:t>
            </a:r>
            <a:endParaRPr lang="de-DE" sz="1400" dirty="0" smtClean="0"/>
          </a:p>
          <a:p>
            <a:pPr marL="800100" lvl="1" indent="-34290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10"/>
              </a:rPr>
              <a:t>Volleyball 2 mit 2</a:t>
            </a:r>
            <a:endParaRPr lang="de-DE" sz="1400" dirty="0">
              <a:hlinkClick r:id="rId7" action="ppaction://hlinkfile"/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Handreichung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</a:t>
            </a:r>
            <a:r>
              <a:rPr lang="de-DE" sz="1600" dirty="0"/>
              <a:t>Literatur/Links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>
                <a:hlinkClick r:id="rId11"/>
              </a:rPr>
              <a:t>König, S: Integrative Ausbildung im Sportspielunterricht </a:t>
            </a:r>
            <a:endParaRPr lang="de-DE" sz="1400" dirty="0"/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12"/>
              </a:rPr>
              <a:t>Vermittlung von Sportspielen: Taktik-Spiel-Konzept</a:t>
            </a:r>
            <a:endParaRPr lang="de-DE" sz="1400" dirty="0"/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>
                <a:hlinkClick r:id="rId13"/>
              </a:rPr>
              <a:t>Heidelberger </a:t>
            </a:r>
            <a:r>
              <a:rPr lang="de-DE" sz="1400" dirty="0" smtClean="0">
                <a:hlinkClick r:id="rId13"/>
              </a:rPr>
              <a:t>Ballschule</a:t>
            </a:r>
            <a:endParaRPr lang="de-DE" sz="1400" dirty="0" smtClean="0"/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14"/>
              </a:rPr>
              <a:t>Differenzielles Lernen im Volleyball (Schöllhorn, W.I. u.a.)</a:t>
            </a:r>
            <a:endParaRPr lang="de-DE" sz="20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de-DE" sz="2000" dirty="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de-DE" sz="2400" dirty="0"/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noFill/>
          <a:ln>
            <a:noFill/>
          </a:ln>
        </p:spPr>
        <p:txBody>
          <a:bodyPr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Einsichtiges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tx1"/>
                </a:solidFill>
              </a:rPr>
              <a:t>Lernen</a:t>
            </a:r>
            <a:endParaRPr lang="de-DE" sz="4000" dirty="0"/>
          </a:p>
        </p:txBody>
      </p:sp>
      <p:sp>
        <p:nvSpPr>
          <p:cNvPr id="13" name="Textfeld 12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Theorie-Praxis-Verknüpfung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Reflexion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Wahrnehmung und Bewusstmachung</a:t>
            </a:r>
          </a:p>
          <a:p>
            <a:pPr>
              <a:buFontTx/>
              <a:buChar char="-"/>
              <a:defRPr/>
            </a:pPr>
            <a:r>
              <a:rPr lang="de-DE" dirty="0" smtClean="0">
                <a:latin typeface="Calibri" pitchFamily="34" charset="0"/>
              </a:rPr>
              <a:t> Differenzielles Lernen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Exemplarisches Lernen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Nachhaltigkeit/Transfer</a:t>
            </a: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e Schaltfläche: Start 7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25602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3"/>
              </a:rPr>
              <a:t>Feedback </a:t>
            </a:r>
            <a:endParaRPr lang="de-DE" sz="1400" dirty="0" smtClean="0"/>
          </a:p>
          <a:p>
            <a:pPr marL="742950" lvl="1" indent="-285750" eaLnBrk="0" hangingPunct="0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de-DE" sz="1400" dirty="0">
                <a:hlinkClick r:id="rId4"/>
              </a:rPr>
              <a:t>B</a:t>
            </a:r>
            <a:r>
              <a:rPr lang="de-DE" sz="1400" dirty="0" smtClean="0">
                <a:hlinkClick r:id="rId4"/>
              </a:rPr>
              <a:t>eidbeinige Drehung </a:t>
            </a:r>
            <a:r>
              <a:rPr lang="de-DE" sz="1400" dirty="0" smtClean="0">
                <a:solidFill>
                  <a:srgbClr val="FF00FF"/>
                </a:solidFill>
                <a:hlinkClick r:id="rId4"/>
              </a:rPr>
              <a:t> </a:t>
            </a:r>
            <a:endParaRPr lang="de-DE" sz="1400" dirty="0" smtClean="0">
              <a:solidFill>
                <a:srgbClr val="FF00FF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/>
              <a:t>Kompetenzkarte </a:t>
            </a:r>
            <a:r>
              <a:rPr lang="de-DE" sz="1400" dirty="0" smtClean="0">
                <a:hlinkClick r:id="rId5"/>
              </a:rPr>
              <a:t>Volleyball 2 : 2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>
                <a:hlinkClick r:id="rId6"/>
              </a:rPr>
              <a:t>Feedback</a:t>
            </a:r>
            <a:endParaRPr lang="de-DE" sz="16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</a:t>
            </a:r>
            <a:r>
              <a:rPr lang="de-DE" sz="1600" dirty="0"/>
              <a:t>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/>
              <a:t>diverse Beispiele im </a:t>
            </a:r>
            <a:r>
              <a:rPr lang="de-DE" sz="1400" dirty="0">
                <a:hlinkClick r:id="rId7"/>
              </a:rPr>
              <a:t>Downloadbereich </a:t>
            </a:r>
            <a:r>
              <a:rPr lang="de-DE" sz="1400" dirty="0"/>
              <a:t>von sportpraxis.com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>
                <a:hlinkClick r:id="rId8"/>
              </a:rPr>
              <a:t>Qualitätsprofil im Fach Sport- Leistungsbeurteilung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</a:pPr>
            <a:endParaRPr lang="de-DE" sz="1400" dirty="0"/>
          </a:p>
        </p:txBody>
      </p:sp>
      <p:sp>
        <p:nvSpPr>
          <p:cNvPr id="19" name="Abgerundetes Rechteck 4">
            <a:hlinkClick r:id="rId9" action="ppaction://hlinksldjump"/>
          </p:cNvPr>
          <p:cNvSpPr/>
          <p:nvPr/>
        </p:nvSpPr>
        <p:spPr bwMode="auto">
          <a:xfrm>
            <a:off x="539205" y="359766"/>
            <a:ext cx="6524864" cy="905099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Feedback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Textfeld 11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Lehrerfeedback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Schülerfeedback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Schüler geben sich gegenseitig Feedback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Kollegiales Feedback</a:t>
            </a: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e Schaltfläche: Start 7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11" name="Abgerundetes Rechteck 4">
            <a:hlinkClick r:id="rId3" action="ppaction://hlinksldjump"/>
          </p:cNvPr>
          <p:cNvSpPr/>
          <p:nvPr/>
        </p:nvSpPr>
        <p:spPr bwMode="auto">
          <a:xfrm>
            <a:off x="539205" y="359766"/>
            <a:ext cx="6524864" cy="905099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16388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/>
              <a:t>Kompetenzkarte </a:t>
            </a:r>
            <a:r>
              <a:rPr lang="de-DE" sz="1400" dirty="0">
                <a:hlinkClick r:id="rId4"/>
              </a:rPr>
              <a:t>Volleyball 2 : 2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/>
              <a:t>Kompetenzkarte </a:t>
            </a:r>
            <a:r>
              <a:rPr lang="de-DE" sz="1400" dirty="0">
                <a:hlinkClick r:id="rId5"/>
              </a:rPr>
              <a:t>Ball über die Schnur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  <a:endParaRPr lang="de-DE" sz="1600" dirty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6"/>
              </a:rPr>
              <a:t>Differenzierungsmöglichkeiten </a:t>
            </a:r>
            <a:r>
              <a:rPr lang="de-DE" sz="1400" dirty="0">
                <a:hlinkClick r:id="rId6"/>
              </a:rPr>
              <a:t>am Beispiel Volleyball</a:t>
            </a:r>
            <a:r>
              <a:rPr lang="de-DE" sz="1400" dirty="0"/>
              <a:t> </a:t>
            </a:r>
            <a:endParaRPr lang="de-DE" sz="1400" dirty="0">
              <a:solidFill>
                <a:srgbClr val="FF00FF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</a:t>
            </a:r>
            <a:r>
              <a:rPr lang="de-DE" sz="1600" dirty="0"/>
              <a:t>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/>
              <a:t>Wahl</a:t>
            </a:r>
            <a:r>
              <a:rPr lang="de-DE" sz="1400" dirty="0" smtClean="0"/>
              <a:t>, D. (2006): </a:t>
            </a:r>
            <a:r>
              <a:rPr lang="de-DE" sz="1400" dirty="0" smtClean="0">
                <a:hlinkClick r:id="rId7"/>
              </a:rPr>
              <a:t>Ergebnisse </a:t>
            </a:r>
            <a:r>
              <a:rPr lang="de-DE" sz="1400" dirty="0">
                <a:hlinkClick r:id="rId7"/>
              </a:rPr>
              <a:t>der Lehr-Lern-Psychologie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/>
              <a:t>Brüning, </a:t>
            </a:r>
            <a:r>
              <a:rPr lang="de-DE" sz="1400" dirty="0" smtClean="0"/>
              <a:t>L.; Saum</a:t>
            </a:r>
            <a:r>
              <a:rPr lang="de-DE" sz="1400" dirty="0"/>
              <a:t>, T</a:t>
            </a:r>
            <a:r>
              <a:rPr lang="de-DE" sz="1400" dirty="0" smtClean="0"/>
              <a:t>. (2010): </a:t>
            </a:r>
            <a:r>
              <a:rPr lang="de-DE" sz="1400" dirty="0">
                <a:hlinkClick r:id="rId8"/>
              </a:rPr>
              <a:t>Individualisierung und </a:t>
            </a:r>
            <a:r>
              <a:rPr lang="de-DE" sz="1400" dirty="0" smtClean="0">
                <a:hlinkClick r:id="rId8"/>
              </a:rPr>
              <a:t>Differenzierung – aber wie?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/>
              <a:t>Oefner</a:t>
            </a:r>
            <a:r>
              <a:rPr lang="de-DE" sz="1400" dirty="0" smtClean="0"/>
              <a:t>, J.; </a:t>
            </a:r>
            <a:r>
              <a:rPr lang="de-DE" sz="1400" dirty="0" err="1" smtClean="0"/>
              <a:t>Erlemeyer</a:t>
            </a:r>
            <a:r>
              <a:rPr lang="de-DE" sz="1400" dirty="0" smtClean="0"/>
              <a:t>,  R.; </a:t>
            </a:r>
            <a:r>
              <a:rPr lang="de-DE" sz="1400" dirty="0" err="1" smtClean="0"/>
              <a:t>Staack</a:t>
            </a:r>
            <a:r>
              <a:rPr lang="de-DE" sz="1400" dirty="0" smtClean="0"/>
              <a:t>, A.: </a:t>
            </a:r>
            <a:r>
              <a:rPr lang="de-DE" sz="1400" dirty="0">
                <a:hlinkClick r:id="rId9"/>
              </a:rPr>
              <a:t>Fördern und </a:t>
            </a:r>
            <a:r>
              <a:rPr lang="de-DE" sz="1400" dirty="0" smtClean="0">
                <a:hlinkClick r:id="rId9"/>
              </a:rPr>
              <a:t>Fordern 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</a:pPr>
            <a:endParaRPr lang="de-DE" sz="20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de-DE" sz="2400" dirty="0"/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Individuelle</a:t>
            </a:r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chemeClr val="tx1"/>
                </a:solidFill>
              </a:rPr>
              <a:t>Förderung</a:t>
            </a:r>
          </a:p>
        </p:txBody>
      </p:sp>
      <p:sp>
        <p:nvSpPr>
          <p:cNvPr id="13" name="Textfeld 12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Differenzierung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Integration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Lernausgangslage diagnostizieren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Kompetenzraster/Kompetenzkarte/Checkliste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 smtClean="0">
                <a:latin typeface="Calibri" pitchFamily="34" charset="0"/>
              </a:rPr>
              <a:t> Lernen im Fokus der Kompetenzorientierung  „</a:t>
            </a:r>
            <a:r>
              <a:rPr lang="de-DE" dirty="0" smtClean="0">
                <a:latin typeface="Calibri" pitchFamily="34" charset="0"/>
                <a:hlinkClick r:id="rId10"/>
              </a:rPr>
              <a:t>BBBB</a:t>
            </a:r>
            <a:r>
              <a:rPr lang="de-DE" dirty="0" smtClean="0">
                <a:latin typeface="Calibri" pitchFamily="34" charset="0"/>
              </a:rPr>
              <a:t>“ </a:t>
            </a:r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e Schaltfläche: Start 7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11" name="Abgerundetes Rechteck 4">
            <a:hlinkClick r:id="rId3" action="ppaction://hlinksldjump"/>
          </p:cNvPr>
          <p:cNvSpPr/>
          <p:nvPr/>
        </p:nvSpPr>
        <p:spPr bwMode="auto">
          <a:xfrm>
            <a:off x="539205" y="359766"/>
            <a:ext cx="6524864" cy="905099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27651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4"/>
              </a:rPr>
              <a:t>Film </a:t>
            </a:r>
            <a:r>
              <a:rPr lang="de-DE" sz="1400" dirty="0">
                <a:hlinkClick r:id="rId4"/>
              </a:rPr>
              <a:t>Geräteaufbau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Handreichung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5"/>
              </a:rPr>
              <a:t>Performanz</a:t>
            </a:r>
            <a:endParaRPr lang="de-DE" sz="1400" dirty="0" smtClean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Literatur/Links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Leisen, J. (2010): </a:t>
            </a:r>
            <a:r>
              <a:rPr lang="de-DE" sz="1600" dirty="0" smtClean="0">
                <a:hlinkClick r:id="rId6"/>
              </a:rPr>
              <a:t>Kompetenzorientiert unterrichten mit dem Lehr-Lern-Modell</a:t>
            </a:r>
            <a:endParaRPr lang="de-DE" sz="1600" dirty="0"/>
          </a:p>
          <a:p>
            <a:pPr marL="742950" lvl="1" indent="-285750" eaLnBrk="0" hangingPunct="0">
              <a:spcBef>
                <a:spcPct val="20000"/>
              </a:spcBef>
            </a:pPr>
            <a:endParaRPr lang="de-DE" sz="1400" dirty="0"/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Performanz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Textfeld 12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defRPr/>
            </a:pPr>
            <a:r>
              <a:rPr lang="de-DE" dirty="0" smtClean="0">
                <a:latin typeface="Calibri" pitchFamily="34" charset="0"/>
              </a:rPr>
              <a:t>„</a:t>
            </a:r>
            <a:r>
              <a:rPr lang="de-DE" dirty="0">
                <a:latin typeface="Calibri" pitchFamily="34" charset="0"/>
              </a:rPr>
              <a:t>Man muss es nicht nur können, man muss </a:t>
            </a:r>
            <a:r>
              <a:rPr lang="de-DE" dirty="0" smtClean="0">
                <a:latin typeface="Calibri" pitchFamily="34" charset="0"/>
              </a:rPr>
              <a:t>es auch </a:t>
            </a:r>
            <a:r>
              <a:rPr lang="de-DE" dirty="0">
                <a:latin typeface="Calibri" pitchFamily="34" charset="0"/>
              </a:rPr>
              <a:t>zeigen“ (Leisen, 2010</a:t>
            </a:r>
            <a:r>
              <a:rPr lang="de-DE" dirty="0" smtClean="0">
                <a:latin typeface="Calibri" pitchFamily="34" charset="0"/>
              </a:rPr>
              <a:t>)</a:t>
            </a:r>
          </a:p>
          <a:p>
            <a:pPr>
              <a:defRPr/>
            </a:pPr>
            <a:endParaRPr lang="de-DE" sz="1050" dirty="0" smtClean="0">
              <a:latin typeface="Calibri" pitchFamily="34" charset="0"/>
            </a:endParaRPr>
          </a:p>
          <a:p>
            <a:pPr>
              <a:defRPr/>
            </a:pPr>
            <a:r>
              <a:rPr lang="de-DE" sz="1200" dirty="0" smtClean="0">
                <a:latin typeface="Calibri" pitchFamily="34" charset="0"/>
              </a:rPr>
              <a:t>Ein kompetenzorientierter Sportunterricht sorgt dafür, dass Schülerinnen und Schüler  bereits beim Lernen und Üben Gelegenheiten erhalten, zeigen zu </a:t>
            </a:r>
            <a:r>
              <a:rPr lang="de-DE" sz="1200" b="1" dirty="0" smtClean="0">
                <a:latin typeface="Calibri" pitchFamily="34" charset="0"/>
              </a:rPr>
              <a:t>dürfen</a:t>
            </a:r>
            <a:r>
              <a:rPr lang="de-DE" sz="1200" dirty="0" smtClean="0">
                <a:latin typeface="Calibri" pitchFamily="34" charset="0"/>
              </a:rPr>
              <a:t>, was sie (bereits) können. Dies hat einen völlig anderen Stellenwert als eine  Leistungssituation, wo Schüler zeigen </a:t>
            </a:r>
            <a:r>
              <a:rPr lang="de-DE" sz="1200" b="1" dirty="0" smtClean="0">
                <a:latin typeface="Calibri" pitchFamily="34" charset="0"/>
              </a:rPr>
              <a:t>müssen</a:t>
            </a:r>
            <a:r>
              <a:rPr lang="de-DE" sz="1200" dirty="0" smtClean="0">
                <a:latin typeface="Calibri" pitchFamily="34" charset="0"/>
              </a:rPr>
              <a:t>, was sie können (z. B. Noten).</a:t>
            </a:r>
          </a:p>
          <a:p>
            <a:pPr>
              <a:defRPr/>
            </a:pPr>
            <a:r>
              <a:rPr lang="de-DE" sz="1200" dirty="0" smtClean="0">
                <a:latin typeface="Calibri" pitchFamily="34" charset="0"/>
              </a:rPr>
              <a:t>Performanz ist immer abhängig vom Schüler selbst, der dies überhaupt erst  </a:t>
            </a:r>
            <a:r>
              <a:rPr lang="de-DE" sz="1200" b="1" dirty="0" smtClean="0">
                <a:latin typeface="Calibri" pitchFamily="34" charset="0"/>
              </a:rPr>
              <a:t>wollen</a:t>
            </a:r>
            <a:r>
              <a:rPr lang="de-DE" sz="1200" dirty="0" smtClean="0">
                <a:latin typeface="Calibri" pitchFamily="34" charset="0"/>
              </a:rPr>
              <a:t> muss.</a:t>
            </a:r>
            <a:endParaRPr lang="de-DE" sz="1200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e Schaltfläche: Start 7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12" name="Abgerundetes Rechteck 4">
            <a:hlinkClick r:id="rId3" action="ppaction://hlinksldjump"/>
          </p:cNvPr>
          <p:cNvSpPr/>
          <p:nvPr/>
        </p:nvSpPr>
        <p:spPr bwMode="auto">
          <a:xfrm>
            <a:off x="539205" y="359766"/>
            <a:ext cx="6524864" cy="905099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17412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4"/>
              </a:rPr>
              <a:t>Schwimmen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Handreichung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5"/>
              </a:rPr>
              <a:t>Prozesshaftigkeit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weiterführende 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Aschebrock, H. (2010): </a:t>
            </a:r>
            <a:r>
              <a:rPr lang="de-DE" sz="1400" dirty="0" smtClean="0">
                <a:hlinkClick r:id="rId6"/>
              </a:rPr>
              <a:t>Lernaufgaben im Fach Sport </a:t>
            </a:r>
            <a:r>
              <a:rPr lang="de-DE" sz="1400" dirty="0" smtClean="0"/>
              <a:t>– Wege einer kompetenzorientierten Unterrichtsentwicklung. Sportunterricht, Heft 3 (59), 13 – 16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Schmoll, L. (2011): </a:t>
            </a:r>
            <a:r>
              <a:rPr lang="de-DE" sz="1400" dirty="0" smtClean="0">
                <a:hlinkClick r:id="rId7"/>
              </a:rPr>
              <a:t>Das Portfolio im Sportunterricht</a:t>
            </a:r>
            <a:r>
              <a:rPr lang="de-DE" sz="1400" dirty="0" smtClean="0"/>
              <a:t>. Sportunterricht, Heft 2 (60), 38 – 42</a:t>
            </a:r>
            <a:endParaRPr lang="de-DE" sz="20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de-DE" sz="2000" dirty="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de-DE" sz="2400" dirty="0"/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Prozesshaftigkeit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Textfeld 13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Bedeutung des Lernweges</a:t>
            </a:r>
          </a:p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Lernarrangements/Lerngelegenheiten</a:t>
            </a:r>
          </a:p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Aufgaben, die Lerngelegenheiten bieten</a:t>
            </a:r>
          </a:p>
          <a:p>
            <a:pPr>
              <a:buFontTx/>
              <a:buChar char="-"/>
            </a:pPr>
            <a:r>
              <a:rPr lang="de-DE" dirty="0" smtClean="0">
                <a:latin typeface="Calibri" charset="0"/>
              </a:rPr>
              <a:t> Lehren und Lernaufgaben</a:t>
            </a:r>
          </a:p>
          <a:p>
            <a:pPr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teraktive Schaltfläche: Start 7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11" name="Abgerundetes Rechteck 4">
            <a:hlinkClick r:id="rId3" action="ppaction://hlinksldjump"/>
          </p:cNvPr>
          <p:cNvSpPr/>
          <p:nvPr/>
        </p:nvSpPr>
        <p:spPr bwMode="auto">
          <a:xfrm>
            <a:off x="539205" y="359766"/>
            <a:ext cx="6524864" cy="905099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Selbstständigkeit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>
            <a:spLocks noChangeArrowheads="1"/>
          </p:cNvSpPr>
          <p:nvPr/>
        </p:nvSpPr>
        <p:spPr bwMode="auto">
          <a:xfrm>
            <a:off x="723808" y="1264392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Selbsteinschätzung</a:t>
            </a:r>
          </a:p>
          <a:p>
            <a:pPr>
              <a:buFontTx/>
              <a:buChar char="-"/>
              <a:defRPr/>
            </a:pPr>
            <a:r>
              <a:rPr lang="de-DE" dirty="0" smtClean="0">
                <a:latin typeface="Calibri" pitchFamily="34" charset="0"/>
              </a:rPr>
              <a:t> Selbstorganisation </a:t>
            </a:r>
          </a:p>
          <a:p>
            <a:pPr>
              <a:buFontTx/>
              <a:buChar char="-"/>
              <a:defRPr/>
            </a:pPr>
            <a:r>
              <a:rPr lang="de-DE" dirty="0" smtClean="0">
                <a:latin typeface="Calibri" pitchFamily="34" charset="0"/>
              </a:rPr>
              <a:t> Handlungsfähigkeit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</a:t>
            </a:r>
          </a:p>
        </p:txBody>
      </p:sp>
      <p:sp>
        <p:nvSpPr>
          <p:cNvPr id="29702" name="Inhaltsplatzhalter 6">
            <a:hlinkClick r:id="" action="ppaction://noaction" highlightClick="1"/>
          </p:cNvPr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4"/>
              </a:rPr>
              <a:t>Film Geräteaufbau</a:t>
            </a:r>
            <a:endParaRPr lang="de-DE" sz="1400" dirty="0" smtClean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5"/>
              </a:rPr>
              <a:t>Auf- und Abbau von Turngeräten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6"/>
              </a:rPr>
              <a:t>Regelstrukturen erkennen und gestalten am Bsp. Fußball</a:t>
            </a:r>
            <a:r>
              <a:rPr lang="de-DE" sz="1400" dirty="0" smtClean="0"/>
              <a:t> (Schulsport NRW)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Literatur/Links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7"/>
              </a:rPr>
              <a:t>Selbst organisiertes Lernen </a:t>
            </a:r>
            <a:r>
              <a:rPr lang="de-DE" sz="1400" dirty="0" smtClean="0"/>
              <a:t>(SOL) </a:t>
            </a:r>
            <a:endParaRPr lang="de-DE" sz="1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Leitgedanken</a:t>
            </a:r>
          </a:p>
        </p:txBody>
      </p:sp>
      <p:sp>
        <p:nvSpPr>
          <p:cNvPr id="34818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 dirty="0" smtClean="0"/>
              <a:t>ZPG Sport 2011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2184378" y="2581573"/>
            <a:ext cx="3349670" cy="3549054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 b="1" dirty="0"/>
              <a:t>Bewegung</a:t>
            </a:r>
            <a:endParaRPr lang="de-DE" b="1" dirty="0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4354513" y="2898775"/>
            <a:ext cx="1600200" cy="1600200"/>
          </a:xfrm>
          <a:prstGeom prst="ellipse">
            <a:avLst/>
          </a:prstGeom>
          <a:solidFill>
            <a:srgbClr val="CCFFCC">
              <a:alpha val="89804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Kreativität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3135313" y="2060575"/>
            <a:ext cx="1600200" cy="1600200"/>
          </a:xfrm>
          <a:prstGeom prst="ellipse">
            <a:avLst/>
          </a:prstGeom>
          <a:solidFill>
            <a:srgbClr val="FFFF99">
              <a:alpha val="89804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Kooperation </a:t>
            </a:r>
          </a:p>
          <a:p>
            <a:pPr algn="ctr"/>
            <a:r>
              <a:rPr lang="de-DE" b="1"/>
              <a:t>und </a:t>
            </a:r>
          </a:p>
          <a:p>
            <a:pPr algn="ctr"/>
            <a:r>
              <a:rPr lang="de-DE" b="1"/>
              <a:t>Konkurrenz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763713" y="2746375"/>
            <a:ext cx="1600200" cy="1600200"/>
          </a:xfrm>
          <a:prstGeom prst="ellipse">
            <a:avLst/>
          </a:prstGeom>
          <a:solidFill>
            <a:srgbClr val="66FF99">
              <a:alpha val="9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Wissen</a:t>
            </a:r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1763713" y="4194175"/>
            <a:ext cx="1547812" cy="1543050"/>
          </a:xfrm>
          <a:prstGeom prst="ellipse">
            <a:avLst/>
          </a:prstGeom>
          <a:solidFill>
            <a:srgbClr val="66FFFF">
              <a:alpha val="9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600" b="1"/>
              <a:t>Wahrnehmung</a:t>
            </a: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906713" y="4956175"/>
            <a:ext cx="1676400" cy="1600200"/>
          </a:xfrm>
          <a:prstGeom prst="ellipse">
            <a:avLst/>
          </a:prstGeom>
          <a:solidFill>
            <a:srgbClr val="FFCCFF">
              <a:alpha val="9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Verantwortung</a:t>
            </a:r>
          </a:p>
        </p:txBody>
      </p:sp>
      <p:sp>
        <p:nvSpPr>
          <p:cNvPr id="12" name="Rechteck 11"/>
          <p:cNvSpPr/>
          <p:nvPr/>
        </p:nvSpPr>
        <p:spPr>
          <a:xfrm>
            <a:off x="468313" y="1504950"/>
            <a:ext cx="668972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de-DE" sz="3200" kern="0" dirty="0">
                <a:solidFill>
                  <a:srgbClr val="000000"/>
                </a:solidFill>
                <a:latin typeface="Arial"/>
                <a:ea typeface="+mj-ea"/>
                <a:cs typeface="Arial"/>
              </a:rPr>
              <a:t>Handlungsfelder im Schulsport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4278313" y="4270375"/>
            <a:ext cx="1600200" cy="1600200"/>
          </a:xfrm>
          <a:prstGeom prst="ellipse">
            <a:avLst/>
          </a:prstGeom>
          <a:solidFill>
            <a:srgbClr val="CCCCFF">
              <a:alpha val="89804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b="1"/>
              <a:t>Leistung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  <p:bldP spid="8" grpId="0" animBg="1" autoUpdateAnimBg="0"/>
      <p:bldP spid="7" grpId="0" animBg="1" autoUpdateAnimBg="0"/>
      <p:bldP spid="6" grpId="0" animBg="1" autoUpdateAnimBg="0"/>
      <p:bldP spid="4" grpId="0" animBg="1" autoUpdateAnimBg="0"/>
      <p:bldP spid="5" grpId="0" animBg="1" autoUpdateAnimBg="0"/>
      <p:bldP spid="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el 32"/>
          <p:cNvSpPr>
            <a:spLocks noGrp="1"/>
          </p:cNvSpPr>
          <p:nvPr>
            <p:ph type="title" idx="4294967295"/>
          </p:nvPr>
        </p:nvSpPr>
        <p:spPr>
          <a:xfrm>
            <a:off x="483296" y="301625"/>
            <a:ext cx="6689725" cy="1073150"/>
          </a:xfrm>
          <a:noFill/>
          <a:ln>
            <a:noFill/>
          </a:ln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de-DE" sz="100" b="1" dirty="0" smtClean="0">
                <a:ln/>
                <a:noFill/>
              </a:rPr>
              <a:t>Kriterien Kompetenzorientierten Sportunterrichts</a:t>
            </a:r>
            <a:endParaRPr lang="de-DE" sz="100" b="1" dirty="0">
              <a:ln/>
              <a:noFill/>
            </a:endParaRPr>
          </a:p>
        </p:txBody>
      </p:sp>
      <p:sp>
        <p:nvSpPr>
          <p:cNvPr id="2" name="Flussdiagramm: Prozess 1">
            <a:hlinkClick r:id="rId2" action="ppaction://hlinksldjump"/>
          </p:cNvPr>
          <p:cNvSpPr/>
          <p:nvPr/>
        </p:nvSpPr>
        <p:spPr>
          <a:xfrm>
            <a:off x="783936" y="4451176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Optimale Nutzung der Lernzeit </a:t>
            </a:r>
          </a:p>
        </p:txBody>
      </p:sp>
      <p:sp>
        <p:nvSpPr>
          <p:cNvPr id="5" name="Flussdiagramm: Prozess 4">
            <a:hlinkClick r:id="rId3" action="ppaction://hlinksldjump"/>
          </p:cNvPr>
          <p:cNvSpPr/>
          <p:nvPr/>
        </p:nvSpPr>
        <p:spPr>
          <a:xfrm>
            <a:off x="618880" y="252938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smtClean="0">
                <a:solidFill>
                  <a:schemeClr val="tx1"/>
                </a:solidFill>
              </a:rPr>
              <a:t>Strukturiert-</a:t>
            </a:r>
            <a:r>
              <a:rPr lang="de-DE" dirty="0" err="1" smtClean="0">
                <a:solidFill>
                  <a:schemeClr val="tx1"/>
                </a:solidFill>
              </a:rPr>
              <a:t>heit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lussdiagramm: Prozess 5">
            <a:hlinkClick r:id="rId4" action="ppaction://hlinksldjump"/>
          </p:cNvPr>
          <p:cNvSpPr/>
          <p:nvPr/>
        </p:nvSpPr>
        <p:spPr>
          <a:xfrm>
            <a:off x="6977120" y="252938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Klare Erwartungen</a:t>
            </a:r>
          </a:p>
        </p:txBody>
      </p:sp>
      <p:sp>
        <p:nvSpPr>
          <p:cNvPr id="7" name="Flussdiagramm: Prozess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106752" y="60298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Unterrichts-</a:t>
            </a:r>
            <a:r>
              <a:rPr lang="de-DE" dirty="0" err="1">
                <a:solidFill>
                  <a:schemeClr val="tx1"/>
                </a:solidFill>
              </a:rPr>
              <a:t>klima</a:t>
            </a: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Flussdiagramm: Prozess 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473920" y="60490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err="1" smtClean="0">
                <a:solidFill>
                  <a:schemeClr val="tx1"/>
                </a:solidFill>
              </a:rPr>
              <a:t>Differen-zierung</a:t>
            </a: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Flussdiagramm: Prozess 9">
            <a:hlinkClick r:id="rId7" action="ppaction://hlinksldjump"/>
          </p:cNvPr>
          <p:cNvSpPr/>
          <p:nvPr/>
        </p:nvSpPr>
        <p:spPr>
          <a:xfrm>
            <a:off x="6796736" y="4451176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err="1" smtClean="0">
                <a:solidFill>
                  <a:schemeClr val="tx1"/>
                </a:solidFill>
              </a:rPr>
              <a:t>Mehrper-spektivität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2" name="Doppelte Welle 31"/>
          <p:cNvSpPr/>
          <p:nvPr/>
        </p:nvSpPr>
        <p:spPr>
          <a:xfrm>
            <a:off x="3128963" y="2420938"/>
            <a:ext cx="3024187" cy="1871662"/>
          </a:xfrm>
          <a:prstGeom prst="doubleWave">
            <a:avLst/>
          </a:prstGeom>
          <a:solidFill>
            <a:schemeClr val="bg1"/>
          </a:solidFill>
          <a:ln w="76200">
            <a:solidFill>
              <a:srgbClr val="AAEF9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2000" b="1" dirty="0">
                <a:solidFill>
                  <a:schemeClr val="tx1"/>
                </a:solidFill>
              </a:rPr>
              <a:t>Kriterien guten</a:t>
            </a:r>
            <a:r>
              <a:rPr lang="de-DE" sz="2400" b="1" dirty="0">
                <a:solidFill>
                  <a:schemeClr val="tx1"/>
                </a:solidFill>
              </a:rPr>
              <a:t>                        </a:t>
            </a:r>
            <a:r>
              <a:rPr lang="de-DE" sz="2000" b="1" dirty="0">
                <a:solidFill>
                  <a:schemeClr val="tx1"/>
                </a:solidFill>
              </a:rPr>
              <a:t>Sportunterrichts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3" name="Flussdiagramm: Prozess 2">
            <a:hlinkClick r:id="rId8" action="ppaction://hlinksldjump"/>
          </p:cNvPr>
          <p:cNvSpPr/>
          <p:nvPr/>
        </p:nvSpPr>
        <p:spPr>
          <a:xfrm>
            <a:off x="3790336" y="5535400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Methoden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9" grpId="0" animBg="1"/>
      <p:bldP spid="10" grpId="0" animBg="1"/>
      <p:bldP spid="3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oppelte Welle 17"/>
          <p:cNvSpPr/>
          <p:nvPr/>
        </p:nvSpPr>
        <p:spPr>
          <a:xfrm>
            <a:off x="3128963" y="2420938"/>
            <a:ext cx="3024187" cy="1871662"/>
          </a:xfrm>
          <a:prstGeom prst="doubleWave">
            <a:avLst/>
          </a:prstGeom>
          <a:solidFill>
            <a:schemeClr val="bg1"/>
          </a:solidFill>
          <a:ln w="76200">
            <a:solidFill>
              <a:srgbClr val="AAEF9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2000" b="1" dirty="0">
                <a:solidFill>
                  <a:schemeClr val="tx1"/>
                </a:solidFill>
              </a:rPr>
              <a:t>Kriterien guten</a:t>
            </a:r>
            <a:r>
              <a:rPr lang="de-DE" sz="2400" b="1" dirty="0">
                <a:solidFill>
                  <a:schemeClr val="tx1"/>
                </a:solidFill>
              </a:rPr>
              <a:t>                        </a:t>
            </a:r>
            <a:r>
              <a:rPr lang="de-DE" sz="2000" b="1" dirty="0">
                <a:solidFill>
                  <a:schemeClr val="tx1"/>
                </a:solidFill>
              </a:rPr>
              <a:t>Sportunterrichts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21" name="AutoShape 15"/>
          <p:cNvSpPr/>
          <p:nvPr/>
        </p:nvSpPr>
        <p:spPr>
          <a:xfrm>
            <a:off x="3105964" y="2286569"/>
            <a:ext cx="3157284" cy="2102560"/>
          </a:xfrm>
          <a:prstGeom prst="doubleWave">
            <a:avLst/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2000" b="1" dirty="0">
                <a:solidFill>
                  <a:schemeClr val="tx1"/>
                </a:solidFill>
              </a:rPr>
              <a:t>Kriterien </a:t>
            </a:r>
            <a:r>
              <a:rPr lang="de-DE" sz="2000" b="1" dirty="0" smtClean="0">
                <a:solidFill>
                  <a:schemeClr val="tx1"/>
                </a:solidFill>
              </a:rPr>
              <a:t>guten kompetenzorientierten </a:t>
            </a:r>
            <a:r>
              <a:rPr lang="de-DE" sz="2000" b="1" dirty="0">
                <a:solidFill>
                  <a:schemeClr val="tx1"/>
                </a:solidFill>
              </a:rPr>
              <a:t>Sportunterrichts</a:t>
            </a:r>
          </a:p>
        </p:txBody>
      </p:sp>
      <p:sp>
        <p:nvSpPr>
          <p:cNvPr id="33" name="Titel 32"/>
          <p:cNvSpPr>
            <a:spLocks noGrp="1"/>
          </p:cNvSpPr>
          <p:nvPr>
            <p:ph type="title" idx="4294967295"/>
          </p:nvPr>
        </p:nvSpPr>
        <p:spPr>
          <a:xfrm>
            <a:off x="483296" y="301625"/>
            <a:ext cx="6689725" cy="1073150"/>
          </a:xfrm>
          <a:solidFill>
            <a:schemeClr val="bg1">
              <a:alpha val="50195"/>
            </a:schemeClr>
          </a:solidFill>
          <a:ln>
            <a:solidFill>
              <a:schemeClr val="bg1"/>
            </a:solidFill>
          </a:ln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de-DE" sz="1800" b="1" dirty="0" smtClean="0">
                <a:ln/>
                <a:solidFill>
                  <a:schemeClr val="accent3"/>
                </a:solidFill>
              </a:rPr>
              <a:t>Kriterien Kompetenzorientierten Sportunterrichts</a:t>
            </a:r>
            <a:endParaRPr lang="de-DE" sz="1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1" name="Abgerundetes Rechteck 4"/>
          <p:cNvSpPr/>
          <p:nvPr/>
        </p:nvSpPr>
        <p:spPr bwMode="auto">
          <a:xfrm>
            <a:off x="3790336" y="482728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smtClean="0">
                <a:solidFill>
                  <a:schemeClr val="tx1"/>
                </a:solidFill>
              </a:rPr>
              <a:t>…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Flussdiagramm: Prozess 1">
            <a:hlinkClick r:id="rId2" action="ppaction://hlinksldjump"/>
          </p:cNvPr>
          <p:cNvSpPr/>
          <p:nvPr/>
        </p:nvSpPr>
        <p:spPr>
          <a:xfrm>
            <a:off x="783936" y="4451176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Optimale Nutzung der Lernzeit </a:t>
            </a:r>
          </a:p>
        </p:txBody>
      </p:sp>
      <p:sp>
        <p:nvSpPr>
          <p:cNvPr id="5" name="Flussdiagramm: Prozess 4">
            <a:hlinkClick r:id="rId3" action="ppaction://hlinksldjump"/>
          </p:cNvPr>
          <p:cNvSpPr/>
          <p:nvPr/>
        </p:nvSpPr>
        <p:spPr>
          <a:xfrm>
            <a:off x="618880" y="252938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smtClean="0">
                <a:solidFill>
                  <a:schemeClr val="tx1"/>
                </a:solidFill>
              </a:rPr>
              <a:t>Strukturiert-</a:t>
            </a:r>
            <a:r>
              <a:rPr lang="de-DE" dirty="0" err="1" smtClean="0">
                <a:solidFill>
                  <a:schemeClr val="tx1"/>
                </a:solidFill>
              </a:rPr>
              <a:t>heit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lussdiagramm: Prozess 5">
            <a:hlinkClick r:id="rId4" action="ppaction://hlinksldjump"/>
          </p:cNvPr>
          <p:cNvSpPr/>
          <p:nvPr/>
        </p:nvSpPr>
        <p:spPr>
          <a:xfrm>
            <a:off x="6977120" y="252938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Klare Erwartungen</a:t>
            </a:r>
          </a:p>
        </p:txBody>
      </p:sp>
      <p:sp>
        <p:nvSpPr>
          <p:cNvPr id="7" name="Flussdiagramm: Prozess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106752" y="60298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Unterrichts-</a:t>
            </a:r>
            <a:r>
              <a:rPr lang="de-DE" dirty="0" err="1">
                <a:solidFill>
                  <a:schemeClr val="tx1"/>
                </a:solidFill>
              </a:rPr>
              <a:t>klima</a:t>
            </a: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Flussdiagramm: Prozess 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473920" y="604904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err="1" smtClean="0">
                <a:solidFill>
                  <a:schemeClr val="tx1"/>
                </a:solidFill>
              </a:rPr>
              <a:t>Differen-zierung</a:t>
            </a:r>
            <a:endParaRPr lang="de-DE" dirty="0">
              <a:solidFill>
                <a:schemeClr val="tx1"/>
              </a:solidFill>
            </a:endParaRPr>
          </a:p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Flussdiagramm: Prozess 9">
            <a:hlinkClick r:id="rId7" action="ppaction://hlinksldjump"/>
          </p:cNvPr>
          <p:cNvSpPr/>
          <p:nvPr/>
        </p:nvSpPr>
        <p:spPr>
          <a:xfrm>
            <a:off x="6796736" y="4451176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err="1" smtClean="0">
                <a:solidFill>
                  <a:schemeClr val="tx1"/>
                </a:solidFill>
              </a:rPr>
              <a:t>Mehrper-spektivität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Abgerundetes Rechteck 4">
            <a:hlinkClick r:id="rId8" action="ppaction://hlinksldjump"/>
          </p:cNvPr>
          <p:cNvSpPr/>
          <p:nvPr/>
        </p:nvSpPr>
        <p:spPr bwMode="auto">
          <a:xfrm>
            <a:off x="7097376" y="3489128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Feedback</a:t>
            </a:r>
          </a:p>
        </p:txBody>
      </p:sp>
      <p:sp>
        <p:nvSpPr>
          <p:cNvPr id="3" name="Flussdiagramm: Prozess 2">
            <a:hlinkClick r:id="rId9" action="ppaction://hlinksldjump"/>
          </p:cNvPr>
          <p:cNvSpPr/>
          <p:nvPr/>
        </p:nvSpPr>
        <p:spPr>
          <a:xfrm>
            <a:off x="3790336" y="5535400"/>
            <a:ext cx="1548000" cy="900000"/>
          </a:xfrm>
          <a:prstGeom prst="flowChartProcess">
            <a:avLst/>
          </a:prstGeom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Methoden</a:t>
            </a:r>
          </a:p>
        </p:txBody>
      </p:sp>
      <p:sp>
        <p:nvSpPr>
          <p:cNvPr id="16" name="Abgerundetes Rechteck 4">
            <a:hlinkClick r:id="rId10" action="ppaction://hlinksldjump"/>
          </p:cNvPr>
          <p:cNvSpPr/>
          <p:nvPr/>
        </p:nvSpPr>
        <p:spPr bwMode="auto">
          <a:xfrm>
            <a:off x="5489248" y="5415144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41910" tIns="41910" rIns="41910" bIns="419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Individuelle</a:t>
            </a:r>
            <a:r>
              <a:rPr lang="de-DE" dirty="0"/>
              <a:t> </a:t>
            </a:r>
            <a:r>
              <a:rPr lang="de-DE" dirty="0">
                <a:solidFill>
                  <a:schemeClr val="tx1"/>
                </a:solidFill>
              </a:rPr>
              <a:t>Förderung</a:t>
            </a:r>
          </a:p>
        </p:txBody>
      </p:sp>
      <p:sp>
        <p:nvSpPr>
          <p:cNvPr id="19" name="Abgerundetes Rechteck 4">
            <a:hlinkClick r:id="rId11" action="ppaction://hlinksldjump"/>
          </p:cNvPr>
          <p:cNvSpPr/>
          <p:nvPr/>
        </p:nvSpPr>
        <p:spPr bwMode="auto">
          <a:xfrm>
            <a:off x="483296" y="3489128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63830" tIns="163830" rIns="163830" bIns="16383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Prozess-</a:t>
            </a:r>
            <a:r>
              <a:rPr lang="de-DE" dirty="0" err="1">
                <a:solidFill>
                  <a:schemeClr val="tx1"/>
                </a:solidFill>
              </a:rPr>
              <a:t>haftigkeit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3" name="Abgerundetes Rechteck 4">
            <a:hlinkClick r:id="rId12" action="ppaction://hlinksldjump"/>
          </p:cNvPr>
          <p:cNvSpPr/>
          <p:nvPr/>
        </p:nvSpPr>
        <p:spPr bwMode="auto">
          <a:xfrm>
            <a:off x="919520" y="1566952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247650" tIns="247650" rIns="247650" bIns="24765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smtClean="0">
                <a:solidFill>
                  <a:schemeClr val="tx1"/>
                </a:solidFill>
              </a:rPr>
              <a:t>Selbst-ständig-</a:t>
            </a:r>
            <a:r>
              <a:rPr lang="de-DE" dirty="0" err="1" smtClean="0">
                <a:solidFill>
                  <a:schemeClr val="tx1"/>
                </a:solidFill>
              </a:rPr>
              <a:t>keit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26" name="Abgerundetes Rechteck 4">
            <a:hlinkClick r:id="rId13" action="ppaction://hlinksldjump"/>
          </p:cNvPr>
          <p:cNvSpPr/>
          <p:nvPr/>
        </p:nvSpPr>
        <p:spPr bwMode="auto">
          <a:xfrm>
            <a:off x="6676480" y="1566952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>
                <a:solidFill>
                  <a:schemeClr val="tx1"/>
                </a:solidFill>
              </a:rPr>
              <a:t>Einsichtiges</a:t>
            </a:r>
            <a:r>
              <a:rPr lang="de-DE" dirty="0"/>
              <a:t> </a:t>
            </a:r>
            <a:r>
              <a:rPr lang="de-DE" dirty="0">
                <a:solidFill>
                  <a:schemeClr val="tx1"/>
                </a:solidFill>
              </a:rPr>
              <a:t>Lernen</a:t>
            </a:r>
          </a:p>
        </p:txBody>
      </p:sp>
      <p:sp>
        <p:nvSpPr>
          <p:cNvPr id="81" name="Abgerundetes Rechteck 4">
            <a:hlinkClick r:id="rId14" action="ppaction://hlinksldjump"/>
          </p:cNvPr>
          <p:cNvSpPr/>
          <p:nvPr/>
        </p:nvSpPr>
        <p:spPr bwMode="auto">
          <a:xfrm>
            <a:off x="2106752" y="5415144"/>
            <a:ext cx="1548000" cy="900000"/>
          </a:xfrm>
          <a:prstGeom prst="flowChartAlternateProcess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247650" tIns="247650" rIns="247650" bIns="24765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dirty="0" err="1" smtClean="0">
                <a:solidFill>
                  <a:schemeClr val="tx1"/>
                </a:solidFill>
              </a:rPr>
              <a:t>Perfor-manz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1" grpId="0" animBg="1"/>
      <p:bldP spid="13" grpId="0" animBg="1"/>
      <p:bldP spid="16" grpId="0" animBg="1"/>
      <p:bldP spid="19" grpId="0" animBg="1"/>
      <p:bldP spid="23" grpId="0" animBg="1"/>
      <p:bldP spid="26" grpId="0" animBg="1"/>
      <p:bldP spid="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Start 3">
            <a:hlinkClick r:id="rId3" action="ppaction://hlinksldjump" highlightClick="1"/>
            <a:hlinkHover r:id="rId3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pic>
        <p:nvPicPr>
          <p:cNvPr id="17411" name="Textfeld 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388" y="1127125"/>
            <a:ext cx="6059487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Inhaltsplatzhalter 6"/>
          <p:cNvSpPr txBox="1">
            <a:spLocks/>
          </p:cNvSpPr>
          <p:nvPr/>
        </p:nvSpPr>
        <p:spPr bwMode="auto">
          <a:xfrm>
            <a:off x="468313" y="3249613"/>
            <a:ext cx="7891751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Umsetzungsbeispiel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>
                <a:hlinkClick r:id="rId5"/>
              </a:rPr>
              <a:t>Volleyball </a:t>
            </a:r>
            <a:r>
              <a:rPr lang="de-DE" sz="1600" dirty="0">
                <a:hlinkClick r:id="rId5"/>
              </a:rPr>
              <a:t>2 mit </a:t>
            </a:r>
            <a:r>
              <a:rPr lang="de-DE" sz="1600" dirty="0" smtClean="0">
                <a:hlinkClick r:id="rId5"/>
              </a:rPr>
              <a:t>2</a:t>
            </a:r>
            <a:endParaRPr lang="de-DE" sz="16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  <a:endParaRPr lang="de-DE" sz="16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Thür. Institut für Lehrerfortbildung: </a:t>
            </a:r>
            <a:r>
              <a:rPr lang="de-DE" sz="1400" dirty="0" smtClean="0">
                <a:hlinkClick r:id="rId6"/>
              </a:rPr>
              <a:t>Differenzierung</a:t>
            </a:r>
            <a:endParaRPr lang="de-DE" sz="1400" dirty="0" smtClean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Kern, U. (2011): </a:t>
            </a:r>
            <a:r>
              <a:rPr lang="de-DE" sz="1400" dirty="0" smtClean="0">
                <a:hlinkClick r:id="rId7"/>
              </a:rPr>
              <a:t>Differenzierung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hlinkClick r:id="rId8"/>
              </a:rPr>
              <a:t>Differenzierungsmöglichkeiten im Volleyball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weiterführende 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200" dirty="0"/>
              <a:t>Brüning, L</a:t>
            </a:r>
            <a:r>
              <a:rPr lang="de-DE" sz="1200" dirty="0" smtClean="0"/>
              <a:t>.; </a:t>
            </a:r>
            <a:r>
              <a:rPr lang="de-DE" sz="1200" dirty="0"/>
              <a:t>Saum, T. (2010): Individualisierung und Differenzierung. In: Praxis Schule 1-2010, </a:t>
            </a:r>
            <a:r>
              <a:rPr lang="de-DE" sz="1200" dirty="0" smtClean="0"/>
              <a:t>S. 8 - 11</a:t>
            </a:r>
            <a:endParaRPr lang="de-DE" sz="12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200" dirty="0"/>
              <a:t>LS Stuttgart (2009): </a:t>
            </a:r>
            <a:r>
              <a:rPr lang="de-DE" sz="1200" dirty="0">
                <a:hlinkClick r:id="rId9"/>
              </a:rPr>
              <a:t>Lernen im Fokus der Kompetenzorientierung </a:t>
            </a:r>
            <a:r>
              <a:rPr lang="de-DE" sz="1200" dirty="0"/>
              <a:t>Stuttgart (NL 01), </a:t>
            </a:r>
            <a:r>
              <a:rPr lang="de-DE" sz="1200" dirty="0" smtClean="0"/>
              <a:t>S. 7</a:t>
            </a:r>
            <a:endParaRPr lang="de-DE" sz="12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200" dirty="0"/>
              <a:t>Thür. Institut für Lehrerfortbildung, Lehrplanentwicklung und Medien: </a:t>
            </a:r>
            <a:r>
              <a:rPr lang="de-DE" sz="1200" dirty="0">
                <a:hlinkClick r:id="rId10"/>
              </a:rPr>
              <a:t>Schulsport in </a:t>
            </a:r>
            <a:r>
              <a:rPr lang="de-DE" sz="1200" dirty="0" smtClean="0">
                <a:hlinkClick r:id="rId10"/>
              </a:rPr>
              <a:t>Thüringen</a:t>
            </a:r>
            <a:endParaRPr lang="de-DE" sz="1200" dirty="0"/>
          </a:p>
          <a:p>
            <a:pPr marL="342900" indent="-342900" eaLnBrk="0" hangingPunct="0">
              <a:spcBef>
                <a:spcPct val="20000"/>
              </a:spcBef>
            </a:pPr>
            <a:endParaRPr lang="de-DE" sz="2000" dirty="0"/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de-DE" kern="1200" dirty="0" smtClean="0">
                <a:solidFill>
                  <a:schemeClr val="tx1"/>
                </a:solidFill>
              </a:rPr>
              <a:t>Differenzierung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723900" y="1263650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innere und äußere Differenzierung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Flexibilität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Motivation</a:t>
            </a: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defRPr/>
            </a:pPr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Start 3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118110" tIns="118110" rIns="118110" bIns="118110" numCol="1" spcCol="1270" anchor="ctr" anchorCtr="0" compatLnSpc="1">
            <a:prstTxWarp prst="textNoShape">
              <a:avLst/>
            </a:prstTxWarp>
          </a:bodyPr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</a:pPr>
            <a:r>
              <a:rPr lang="de-DE" kern="1200" dirty="0">
                <a:solidFill>
                  <a:schemeClr val="tx1"/>
                </a:solidFill>
              </a:rPr>
              <a:t>Klare Erwartungen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723808" y="1263650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Leistungsanspruch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Einstellungen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Haltungen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Kompetenzraster/Kompetenzkarte/Checkliste</a:t>
            </a:r>
            <a:endParaRPr lang="de-DE" dirty="0">
              <a:latin typeface="Calibri" pitchFamily="34" charset="0"/>
            </a:endParaRPr>
          </a:p>
          <a:p>
            <a:pPr>
              <a:defRPr/>
            </a:pPr>
            <a:r>
              <a:rPr lang="de-DE" dirty="0">
                <a:latin typeface="Calibri" pitchFamily="34" charset="0"/>
              </a:rPr>
              <a:t>  </a:t>
            </a:r>
          </a:p>
        </p:txBody>
      </p:sp>
      <p:sp>
        <p:nvSpPr>
          <p:cNvPr id="18438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3"/>
              </a:rPr>
              <a:t>Kompetenzkarte Volleyball 2 : 2</a:t>
            </a:r>
            <a:endParaRPr lang="de-DE" sz="1400" dirty="0" smtClean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4"/>
              </a:rPr>
              <a:t>Kompetenzkarte Volleyball Ball über die Schnür</a:t>
            </a:r>
            <a:endParaRPr lang="de-DE" sz="1400" dirty="0" smtClean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</a:t>
            </a:r>
            <a:r>
              <a:rPr lang="de-DE" sz="1600" dirty="0"/>
              <a:t>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5"/>
              </a:rPr>
              <a:t>Lernen im Fokus der Kompetenzorientierung</a:t>
            </a:r>
            <a:r>
              <a:rPr lang="de-DE" sz="1400" dirty="0" smtClean="0"/>
              <a:t>, </a:t>
            </a:r>
            <a:r>
              <a:rPr lang="de-DE" sz="1400" dirty="0"/>
              <a:t>S. </a:t>
            </a:r>
            <a:r>
              <a:rPr lang="de-DE" sz="1400" dirty="0" smtClean="0"/>
              <a:t>38f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>
                <a:hlinkClick r:id="rId6"/>
              </a:rPr>
              <a:t>Stibbe </a:t>
            </a:r>
            <a:r>
              <a:rPr lang="de-DE" sz="1400" dirty="0" smtClean="0">
                <a:hlinkClick r:id="rId6"/>
              </a:rPr>
              <a:t>Kompetenzraster </a:t>
            </a:r>
            <a:endParaRPr lang="de-DE" sz="1400" dirty="0" smtClean="0">
              <a:solidFill>
                <a:srgbClr val="FF00FF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7"/>
              </a:rPr>
              <a:t>Institut </a:t>
            </a:r>
            <a:r>
              <a:rPr lang="de-DE" sz="1400" dirty="0" err="1" smtClean="0">
                <a:hlinkClick r:id="rId7"/>
              </a:rPr>
              <a:t>beatenberg</a:t>
            </a:r>
            <a:r>
              <a:rPr lang="de-DE" sz="1400" dirty="0" smtClean="0">
                <a:hlinkClick r:id="rId7"/>
              </a:rPr>
              <a:t>: weitere Beispiele für Kompetenzraster</a:t>
            </a:r>
            <a:endParaRPr lang="de-DE" sz="1400" dirty="0" smtClean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8"/>
              </a:rPr>
              <a:t>Kompetenzraster (Stadt Zürich) </a:t>
            </a:r>
            <a:endParaRPr lang="de-DE" sz="1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Inhaltsplatzhalter 6"/>
          <p:cNvSpPr txBox="1">
            <a:spLocks/>
          </p:cNvSpPr>
          <p:nvPr/>
        </p:nvSpPr>
        <p:spPr bwMode="auto">
          <a:xfrm>
            <a:off x="468313" y="3249613"/>
            <a:ext cx="8218487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Handreichung</a:t>
            </a:r>
            <a:endParaRPr lang="de-DE" sz="1600" dirty="0"/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hlinkClick r:id="rId2"/>
              </a:rPr>
              <a:t>Mehrperspektivität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 smtClean="0"/>
              <a:t>weiterführende </a:t>
            </a:r>
            <a:r>
              <a:rPr lang="de-DE" sz="1600" dirty="0"/>
              <a:t>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err="1" smtClean="0"/>
              <a:t>Gissel</a:t>
            </a:r>
            <a:r>
              <a:rPr lang="de-DE" sz="1400" dirty="0" smtClean="0"/>
              <a:t>, </a:t>
            </a:r>
            <a:r>
              <a:rPr lang="de-DE" sz="1400" dirty="0"/>
              <a:t>N. (2009): Vom „Erziehenden“ zum „Kompetenzorientierten“ Sportunterricht </a:t>
            </a:r>
            <a:endParaRPr lang="de-DE" sz="1400" dirty="0" smtClean="0"/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de-DE" sz="1400" dirty="0" smtClean="0"/>
              <a:t>	In</a:t>
            </a:r>
            <a:r>
              <a:rPr lang="de-DE" sz="1400" dirty="0"/>
              <a:t>: </a:t>
            </a:r>
            <a:r>
              <a:rPr lang="de-DE" sz="1400" dirty="0">
                <a:hlinkClick r:id="rId3"/>
              </a:rPr>
              <a:t>Sportpraxis</a:t>
            </a:r>
            <a:r>
              <a:rPr lang="de-DE" sz="1400" dirty="0"/>
              <a:t>, 50) 3-4, S. 6-15 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/>
              <a:t>Schuhmacher, </a:t>
            </a:r>
            <a:r>
              <a:rPr lang="de-DE" sz="1400" dirty="0" smtClean="0"/>
              <a:t>C.; Scheuer</a:t>
            </a:r>
            <a:r>
              <a:rPr lang="de-DE" sz="1400" dirty="0"/>
              <a:t>, C.: </a:t>
            </a:r>
            <a:r>
              <a:rPr lang="de-DE" sz="1400" dirty="0">
                <a:hlinkClick r:id="rId4"/>
              </a:rPr>
              <a:t>Mehrperspektivität im Sportunterricht Chancen und Grenzen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/>
              <a:t>Bildungsplan </a:t>
            </a:r>
            <a:r>
              <a:rPr lang="de-DE" sz="1400" dirty="0">
                <a:hlinkClick r:id="rId5"/>
              </a:rPr>
              <a:t>Leitgedanken</a:t>
            </a:r>
            <a:endParaRPr lang="de-DE" sz="14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400" dirty="0" smtClean="0">
                <a:hlinkClick r:id="rId6"/>
              </a:rPr>
              <a:t>DSLV Schriftenreihe</a:t>
            </a:r>
            <a:endParaRPr lang="de-DE" sz="1400" dirty="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de-DE" sz="3200" dirty="0"/>
          </a:p>
        </p:txBody>
      </p:sp>
      <p:sp>
        <p:nvSpPr>
          <p:cNvPr id="4" name="Interaktive Schaltfläche: Start 3">
            <a:hlinkClick r:id="rId7" action="ppaction://hlinksldjump" highlightClick="1"/>
            <a:hlinkHover r:id="rId7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118110" tIns="118110" rIns="118110" bIns="118110" numCol="1" spcCol="1270" anchor="ctr" anchorCtr="0" compatLnSpc="1">
            <a:prstTxWarp prst="textNoShape">
              <a:avLst/>
            </a:prstTxWarp>
          </a:bodyPr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</a:pPr>
            <a:r>
              <a:rPr lang="de-DE" kern="1200" dirty="0">
                <a:solidFill>
                  <a:schemeClr val="tx1"/>
                </a:solidFill>
              </a:rPr>
              <a:t>Mehrperspektivität</a:t>
            </a:r>
          </a:p>
        </p:txBody>
      </p:sp>
      <p:sp>
        <p:nvSpPr>
          <p:cNvPr id="8" name="Textfeld 7"/>
          <p:cNvSpPr txBox="1">
            <a:spLocks noChangeArrowheads="1"/>
          </p:cNvSpPr>
          <p:nvPr/>
        </p:nvSpPr>
        <p:spPr bwMode="auto">
          <a:xfrm>
            <a:off x="723900" y="1263650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Motivation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Offenheit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>
                <a:latin typeface="Calibri" pitchFamily="34" charset="0"/>
                <a:hlinkClick r:id="rId8"/>
              </a:rPr>
              <a:t>Pädagogische Perspektiven </a:t>
            </a:r>
            <a:r>
              <a:rPr lang="de-DE" dirty="0" smtClean="0">
                <a:latin typeface="Calibri" pitchFamily="34" charset="0"/>
              </a:rPr>
              <a:t>(Kurz, D.)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Start 3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9222" name="Inhaltsplatzhalter 6"/>
          <p:cNvSpPr txBox="1">
            <a:spLocks/>
          </p:cNvSpPr>
          <p:nvPr/>
        </p:nvSpPr>
        <p:spPr bwMode="auto">
          <a:xfrm>
            <a:off x="468313" y="3249613"/>
            <a:ext cx="7951787" cy="336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Umsetzungsbeispiel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3"/>
              </a:rPr>
              <a:t>Zirkeltraining</a:t>
            </a:r>
            <a:endParaRPr lang="de-DE" sz="1400" dirty="0" smtClean="0">
              <a:hlinkClick r:id="rId4" action="ppaction://hlinkfile"/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Handreichung</a:t>
            </a:r>
          </a:p>
          <a:p>
            <a:pPr marL="742950" lvl="1" indent="-285750" eaLnBrk="0" hangingPunct="0"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smtClean="0">
                <a:hlinkClick r:id="rId5"/>
              </a:rPr>
              <a:t>Methoden</a:t>
            </a:r>
            <a:endParaRPr lang="de-DE" sz="160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600" dirty="0"/>
              <a:t>weiterführende Literatur/Links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100" dirty="0"/>
              <a:t>Brüning, S./Saum, T.: </a:t>
            </a:r>
            <a:r>
              <a:rPr lang="de-DE" sz="1100" dirty="0">
                <a:hlinkClick r:id="rId6"/>
              </a:rPr>
              <a:t>Mit kooperativem Lernen erfolgreich unterrichten </a:t>
            </a:r>
            <a:r>
              <a:rPr lang="de-DE" sz="1100" dirty="0" smtClean="0"/>
              <a:t>In: Pädagogik 04/07 S. 10 - 15</a:t>
            </a:r>
            <a:endParaRPr lang="de-DE" sz="11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100" dirty="0"/>
              <a:t>Bähr, I: </a:t>
            </a:r>
            <a:r>
              <a:rPr lang="de-DE" sz="1100" dirty="0">
                <a:hlinkClick r:id="rId7"/>
              </a:rPr>
              <a:t>Kooperatives Lernen im Sportunterricht</a:t>
            </a:r>
            <a:r>
              <a:rPr lang="de-DE" sz="1100" dirty="0"/>
              <a:t> Überarbeitetes Manuskript des Basisartikels für ein Themenheft „Kooperatives Lernen“ (Zeitschrift „Sportpädagogik“). Stand 12.1.05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100" dirty="0" err="1"/>
              <a:t>Rüegsegger</a:t>
            </a:r>
            <a:r>
              <a:rPr lang="de-DE" sz="1100" dirty="0"/>
              <a:t>, R.: </a:t>
            </a:r>
            <a:r>
              <a:rPr lang="de-DE" sz="1100" dirty="0">
                <a:hlinkClick r:id="rId8"/>
              </a:rPr>
              <a:t>Warum Kooperatives Lernen viel </a:t>
            </a:r>
            <a:r>
              <a:rPr lang="de-DE" sz="1100" dirty="0" smtClean="0">
                <a:hlinkClick r:id="rId8"/>
              </a:rPr>
              <a:t>bewirkt</a:t>
            </a:r>
            <a:r>
              <a:rPr lang="de-DE" sz="1100" dirty="0" smtClean="0"/>
              <a:t> In: Pädagogik 12/09 S. 36 - 38</a:t>
            </a:r>
            <a:endParaRPr lang="de-DE" sz="11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100" dirty="0"/>
              <a:t>Mayer, H. (2007): </a:t>
            </a:r>
            <a:r>
              <a:rPr lang="de-DE" sz="1100" dirty="0">
                <a:hlinkClick r:id="rId9"/>
              </a:rPr>
              <a:t>Leitfaden Unterrichtsvorbereitung </a:t>
            </a:r>
            <a:r>
              <a:rPr lang="de-DE" sz="1100" dirty="0" err="1"/>
              <a:t>Cornelsen</a:t>
            </a:r>
            <a:endParaRPr lang="de-DE" sz="110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de-DE" sz="1100" dirty="0"/>
              <a:t>Achtergarde, F. (2007): Arbeitsformen zur Förderung der Selbstständigkeit. In: Selbstständiges Arbeiten im Sportunterricht, </a:t>
            </a:r>
            <a:r>
              <a:rPr lang="de-DE" sz="1100" dirty="0" smtClean="0"/>
              <a:t>S. 43 </a:t>
            </a:r>
            <a:r>
              <a:rPr lang="de-DE" sz="1100" dirty="0"/>
              <a:t>– </a:t>
            </a:r>
            <a:r>
              <a:rPr lang="de-DE" sz="1100" dirty="0" smtClean="0"/>
              <a:t>69</a:t>
            </a:r>
            <a:endParaRPr lang="de-DE" sz="1100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118110" tIns="118110" rIns="118110" bIns="118110" numCol="1" spcCol="1270" anchor="ctr" anchorCtr="0" compatLnSpc="1">
            <a:prstTxWarp prst="textNoShape">
              <a:avLst/>
            </a:prstTxWarp>
          </a:bodyPr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</a:pPr>
            <a:r>
              <a:rPr lang="de-DE" kern="1200" dirty="0">
                <a:solidFill>
                  <a:schemeClr val="tx1"/>
                </a:solidFill>
              </a:rPr>
              <a:t>Methoden</a:t>
            </a:r>
          </a:p>
        </p:txBody>
      </p:sp>
      <p:sp>
        <p:nvSpPr>
          <p:cNvPr id="9" name="Textfeld 8"/>
          <p:cNvSpPr txBox="1">
            <a:spLocks noChangeArrowheads="1"/>
          </p:cNvSpPr>
          <p:nvPr/>
        </p:nvSpPr>
        <p:spPr bwMode="auto">
          <a:xfrm>
            <a:off x="723900" y="1263650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</a:pPr>
            <a:r>
              <a:rPr lang="de-DE" dirty="0">
                <a:latin typeface="Calibri" pitchFamily="34" charset="0"/>
              </a:rPr>
              <a:t> Sozialformen</a:t>
            </a:r>
          </a:p>
          <a:p>
            <a:pPr>
              <a:buFontTx/>
              <a:buChar char="-"/>
            </a:pPr>
            <a:r>
              <a:rPr lang="de-DE" dirty="0">
                <a:latin typeface="Calibri" pitchFamily="34" charset="0"/>
              </a:rPr>
              <a:t> Unterrichtsformen </a:t>
            </a:r>
          </a:p>
          <a:p>
            <a:pPr>
              <a:buFontTx/>
              <a:buChar char="-"/>
            </a:pPr>
            <a:r>
              <a:rPr lang="de-DE" dirty="0">
                <a:latin typeface="Calibri" pitchFamily="34" charset="0"/>
              </a:rPr>
              <a:t> Unterrichtsschritte</a:t>
            </a:r>
          </a:p>
          <a:p>
            <a:pPr>
              <a:buFontTx/>
              <a:buChar char="-"/>
            </a:pPr>
            <a:r>
              <a:rPr lang="de-DE" dirty="0">
                <a:latin typeface="Calibri" pitchFamily="34" charset="0"/>
              </a:rPr>
              <a:t> Handlungssituationen</a:t>
            </a:r>
          </a:p>
          <a:p>
            <a:pPr>
              <a:buFontTx/>
              <a:buChar char="-"/>
            </a:pPr>
            <a:r>
              <a:rPr lang="de-DE" dirty="0">
                <a:latin typeface="Calibri" pitchFamily="34" charset="0"/>
              </a:rPr>
              <a:t> Methodenvielfalt</a:t>
            </a:r>
          </a:p>
          <a:p>
            <a:pPr>
              <a:buFontTx/>
              <a:buChar char="-"/>
            </a:pPr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Start 3">
            <a:hlinkClick r:id="rId2" action="ppaction://hlinksldjump" highlightClick="1"/>
            <a:hlinkHover r:id="rId2" action="ppaction://hlinksldjump"/>
          </p:cNvPr>
          <p:cNvSpPr/>
          <p:nvPr/>
        </p:nvSpPr>
        <p:spPr>
          <a:xfrm>
            <a:off x="8172450" y="5589588"/>
            <a:ext cx="720725" cy="720725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60" tIns="60960" rIns="60960" bIns="60960" spcCol="1270" anchor="ctr"/>
          <a:lstStyle/>
          <a:p>
            <a:pPr algn="ctr" defTabSz="2889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de-DE" sz="2400" b="1" dirty="0"/>
          </a:p>
        </p:txBody>
      </p:sp>
      <p:sp>
        <p:nvSpPr>
          <p:cNvPr id="6148" name="Inhaltsplatzhalter 6"/>
          <p:cNvSpPr>
            <a:spLocks noGrp="1"/>
          </p:cNvSpPr>
          <p:nvPr>
            <p:ph idx="1"/>
          </p:nvPr>
        </p:nvSpPr>
        <p:spPr>
          <a:xfrm>
            <a:off x="468313" y="3249613"/>
            <a:ext cx="6869112" cy="2905125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de-DE" sz="1600" dirty="0" smtClean="0"/>
              <a:t>Umsetzungsbeispiel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de-DE" sz="1600" dirty="0" smtClean="0"/>
              <a:t>Handreichung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de-DE" sz="1400" dirty="0" smtClean="0">
                <a:ea typeface="+mn-ea"/>
                <a:hlinkClick r:id="rId3"/>
              </a:rPr>
              <a:t>Belastungszeiten im Sportunterricht</a:t>
            </a:r>
            <a:endParaRPr lang="de-DE" sz="1200" dirty="0" smtClean="0"/>
          </a:p>
          <a:p>
            <a:pPr>
              <a:buFont typeface="Wingdings" pitchFamily="2" charset="2"/>
              <a:buChar char="§"/>
              <a:defRPr/>
            </a:pPr>
            <a:r>
              <a:rPr lang="de-DE" sz="1600" dirty="0" smtClean="0"/>
              <a:t>weiterführende Literatur/Links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de-DE" sz="1400" dirty="0" smtClean="0"/>
              <a:t>Hoffmann, A. (2011): Bewegungszeit als Qualitätskriterium des Sportunterrichts. </a:t>
            </a:r>
            <a:r>
              <a:rPr lang="de-DE" sz="1400" dirty="0" err="1" smtClean="0"/>
              <a:t>Spectrum</a:t>
            </a:r>
            <a:r>
              <a:rPr lang="de-DE" sz="1400" dirty="0" smtClean="0"/>
              <a:t> der Sportwissenschaften, 23 (1), S. 25 - 51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de-DE" sz="1400" dirty="0" smtClean="0">
                <a:hlinkClick r:id="rId4"/>
              </a:rPr>
              <a:t>TU Chemnitz: Bewegungsdauer und Bewegungsintensität – Gütekriterien eines guten Sportunterrichts? </a:t>
            </a:r>
            <a:endParaRPr lang="de-DE" sz="1400" dirty="0" smtClean="0"/>
          </a:p>
          <a:p>
            <a:pPr lvl="1">
              <a:buFont typeface="Wingdings" pitchFamily="2" charset="2"/>
              <a:buChar char="§"/>
              <a:defRPr/>
            </a:pPr>
            <a:r>
              <a:rPr lang="de-DE" sz="1400" dirty="0" err="1"/>
              <a:t>Kounin</a:t>
            </a:r>
            <a:r>
              <a:rPr lang="de-DE" sz="1400" dirty="0"/>
              <a:t>, J. S. (2006): Techniken der Klassenführung. </a:t>
            </a:r>
            <a:r>
              <a:rPr lang="de-DE" sz="1400" dirty="0" smtClean="0"/>
              <a:t>Stuttgart : Klett-Cotta.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de-DE" sz="1400" dirty="0" smtClean="0"/>
              <a:t>Helmke, A.: </a:t>
            </a:r>
            <a:r>
              <a:rPr lang="de-DE" sz="1400" dirty="0"/>
              <a:t>"Aktive Lernzeit optimieren – Was wissen wir </a:t>
            </a:r>
            <a:r>
              <a:rPr lang="de-DE" sz="1400" dirty="0" smtClean="0"/>
              <a:t>über effiziente </a:t>
            </a:r>
            <a:r>
              <a:rPr lang="de-DE" sz="1400" dirty="0"/>
              <a:t>Klassenführung?" </a:t>
            </a:r>
            <a:r>
              <a:rPr lang="de-DE" sz="1400" dirty="0" smtClean="0"/>
              <a:t>Pädagogik, </a:t>
            </a:r>
            <a:r>
              <a:rPr lang="de-DE" sz="1400" dirty="0"/>
              <a:t>59 </a:t>
            </a:r>
            <a:r>
              <a:rPr lang="de-DE" sz="1400" dirty="0" smtClean="0"/>
              <a:t> (5), </a:t>
            </a:r>
            <a:r>
              <a:rPr lang="de-DE" sz="1400" dirty="0"/>
              <a:t>S. </a:t>
            </a:r>
            <a:r>
              <a:rPr lang="de-DE" sz="1400" dirty="0" smtClean="0"/>
              <a:t>44 - 49 </a:t>
            </a:r>
          </a:p>
          <a:p>
            <a:pPr>
              <a:defRPr/>
            </a:pPr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44450" cap="rnd" cmpd="thickThin">
            <a:solidFill>
              <a:srgbClr val="AAEF9F"/>
            </a:solidFill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118110" tIns="118110" rIns="118110" bIns="118110" numCol="1" spcCol="1270" anchor="ctr" anchorCtr="0" compatLnSpc="1">
            <a:prstTxWarp prst="textNoShape">
              <a:avLst/>
            </a:prstTxWarp>
          </a:bodyPr>
          <a:lstStyle/>
          <a:p>
            <a:pPr defTabSz="2889250" fontAlgn="auto">
              <a:lnSpc>
                <a:spcPct val="90000"/>
              </a:lnSpc>
              <a:spcAft>
                <a:spcPct val="35000"/>
              </a:spcAft>
            </a:pPr>
            <a:r>
              <a:rPr lang="de-DE" kern="1200" dirty="0">
                <a:solidFill>
                  <a:schemeClr val="tx1"/>
                </a:solidFill>
              </a:rPr>
              <a:t>Optimale Nutzung der Lernzeit</a:t>
            </a:r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723808" y="1263650"/>
            <a:ext cx="5761038" cy="1754326"/>
          </a:xfrm>
          <a:prstGeom prst="rect">
            <a:avLst/>
          </a:prstGeom>
          <a:solidFill>
            <a:srgbClr val="AAEF9F"/>
          </a:solidFill>
          <a:ln w="19050" cap="rnd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Ausweitung echter, intensiver Bewegungszeit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Umfang/Intensität</a:t>
            </a:r>
            <a:endParaRPr lang="de-DE" dirty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Planung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effiziente Klassenführung</a:t>
            </a:r>
          </a:p>
          <a:p>
            <a:pPr>
              <a:buFontTx/>
              <a:buChar char="-"/>
              <a:defRPr/>
            </a:pPr>
            <a:r>
              <a:rPr lang="de-DE" dirty="0"/>
              <a:t> </a:t>
            </a:r>
            <a:r>
              <a:rPr lang="de-DE" dirty="0">
                <a:latin typeface="Calibri" pitchFamily="34" charset="0"/>
              </a:rPr>
              <a:t>sachgerechter Organisationsrahmen </a:t>
            </a:r>
          </a:p>
          <a:p>
            <a:pPr>
              <a:buFontTx/>
              <a:buChar char="-"/>
              <a:defRPr/>
            </a:pPr>
            <a:r>
              <a:rPr lang="de-DE" dirty="0">
                <a:latin typeface="Calibri" pitchFamily="34" charset="0"/>
              </a:rPr>
              <a:t> Flexibilität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ZPG Sport">
  <a:themeElements>
    <a:clrScheme name="1_ZPG Spor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1_ZPG Spo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AEF9F"/>
        </a:solidFill>
        <a:ln w="9525" cap="flat" cmpd="sng" algn="ctr">
          <a:solidFill>
            <a:srgbClr val="BE4B48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rotWithShape="0">
            <a:srgbClr val="000000">
              <a:alpha val="34999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AEF9F"/>
        </a:solidFill>
        <a:ln w="9525" cap="flat" cmpd="sng" algn="ctr">
          <a:solidFill>
            <a:srgbClr val="BE4B48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rotWithShape="0">
            <a:srgbClr val="000000">
              <a:alpha val="34999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ZPG Spo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ZPG Sport grün</Template>
  <TotalTime>0</TotalTime>
  <Words>907</Words>
  <Application>Microsoft Office PowerPoint</Application>
  <PresentationFormat>Bildschirmpräsentation (4:3)</PresentationFormat>
  <Paragraphs>245</Paragraphs>
  <Slides>17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18" baseType="lpstr">
      <vt:lpstr>1_ZPG Sport</vt:lpstr>
      <vt:lpstr>Kompetenzorientierter Sportunterricht</vt:lpstr>
      <vt:lpstr>Leitgedanken</vt:lpstr>
      <vt:lpstr>Kriterien Kompetenzorientierten Sportunterrichts</vt:lpstr>
      <vt:lpstr>Kriterien Kompetenzorientierten Sportunterrichts</vt:lpstr>
      <vt:lpstr>Differenzierung</vt:lpstr>
      <vt:lpstr>Klare Erwartungen</vt:lpstr>
      <vt:lpstr>Mehrperspektivität</vt:lpstr>
      <vt:lpstr>Methoden</vt:lpstr>
      <vt:lpstr>Optimale Nutzung der Lernzeit</vt:lpstr>
      <vt:lpstr>Strukturiertheit</vt:lpstr>
      <vt:lpstr>Unterrichtsklima</vt:lpstr>
      <vt:lpstr> Einsichtiges Lernen</vt:lpstr>
      <vt:lpstr> Feedback</vt:lpstr>
      <vt:lpstr> Individuelle Förderung</vt:lpstr>
      <vt:lpstr> Performanz</vt:lpstr>
      <vt:lpstr> Prozesshaftigkeit</vt:lpstr>
      <vt:lpstr> Selbstständigkeit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Köhler</dc:creator>
  <cp:lastModifiedBy>Köhler</cp:lastModifiedBy>
  <cp:revision>239</cp:revision>
  <dcterms:created xsi:type="dcterms:W3CDTF">2011-02-17T18:50:23Z</dcterms:created>
  <dcterms:modified xsi:type="dcterms:W3CDTF">2012-07-15T10:47:36Z</dcterms:modified>
</cp:coreProperties>
</file>