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7.jpg" ContentType="image/png"/>
  <Override PartName="/ppt/media/image29.jpg" ContentType="image/png"/>
  <Override PartName="/ppt/media/image38.jpg" ContentType="image/png"/>
  <Override PartName="/ppt/media/image42.jpg" ContentType="image/png"/>
  <Override PartName="/ppt/media/image80.jpg" ContentType="image/png"/>
  <Override PartName="/ppt/media/image8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8" r:id="rId4"/>
    <p:sldId id="259" r:id="rId5"/>
    <p:sldId id="261" r:id="rId6"/>
    <p:sldId id="262" r:id="rId7"/>
    <p:sldId id="260" r:id="rId8"/>
    <p:sldId id="265" r:id="rId9"/>
    <p:sldId id="266" r:id="rId10"/>
    <p:sldId id="267" r:id="rId11"/>
    <p:sldId id="268" r:id="rId12"/>
    <p:sldId id="269" r:id="rId13"/>
    <p:sldId id="264" r:id="rId14"/>
    <p:sldId id="271" r:id="rId15"/>
    <p:sldId id="273" r:id="rId16"/>
    <p:sldId id="274" r:id="rId17"/>
    <p:sldId id="284" r:id="rId18"/>
    <p:sldId id="286" r:id="rId19"/>
    <p:sldId id="276" r:id="rId20"/>
    <p:sldId id="293" r:id="rId21"/>
    <p:sldId id="279" r:id="rId22"/>
    <p:sldId id="289" r:id="rId23"/>
    <p:sldId id="290" r:id="rId24"/>
    <p:sldId id="292" r:id="rId25"/>
    <p:sldId id="291" r:id="rId26"/>
    <p:sldId id="294" r:id="rId2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C23"/>
    <a:srgbClr val="FF5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91"/>
    <p:restoredTop sz="86430"/>
  </p:normalViewPr>
  <p:slideViewPr>
    <p:cSldViewPr snapToGrid="0" snapToObjects="1">
      <p:cViewPr>
        <p:scale>
          <a:sx n="100" d="100"/>
          <a:sy n="100" d="100"/>
        </p:scale>
        <p:origin x="704"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7D1B0-7476-3D45-BF55-AE52E75F70F0}" type="datetimeFigureOut">
              <a:rPr lang="de-DE" smtClean="0"/>
              <a:t>03.12.18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4799FD-9DE4-EB46-BCB7-29051898A529}" type="slidenum">
              <a:rPr lang="de-DE" smtClean="0"/>
              <a:t>‹Nr.›</a:t>
            </a:fld>
            <a:endParaRPr lang="de-DE"/>
          </a:p>
        </p:txBody>
      </p:sp>
    </p:spTree>
    <p:extLst>
      <p:ext uri="{BB962C8B-B14F-4D97-AF65-F5344CB8AC3E}">
        <p14:creationId xmlns:p14="http://schemas.microsoft.com/office/powerpoint/2010/main" val="189550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Mastertitelformat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73BD76BC-4323-7F41-9532-297508C9CF82}" type="datetimeFigureOut">
              <a:rPr lang="de-DE" smtClean="0"/>
              <a:t>03.12.18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693CCE0-D5C6-924B-B9D5-81B64695575F}" type="slidenum">
              <a:rPr lang="de-DE" smtClean="0"/>
              <a:t>‹Nr.›</a:t>
            </a:fld>
            <a:endParaRPr lang="de-DE"/>
          </a:p>
        </p:txBody>
      </p:sp>
    </p:spTree>
    <p:extLst>
      <p:ext uri="{BB962C8B-B14F-4D97-AF65-F5344CB8AC3E}">
        <p14:creationId xmlns:p14="http://schemas.microsoft.com/office/powerpoint/2010/main" val="59935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Platzhalter für vertikalen Text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3BD76BC-4323-7F41-9532-297508C9CF82}" type="datetimeFigureOut">
              <a:rPr lang="de-DE" smtClean="0"/>
              <a:t>03.12.18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693CCE0-D5C6-924B-B9D5-81B64695575F}" type="slidenum">
              <a:rPr lang="de-DE" smtClean="0"/>
              <a:t>‹Nr.›</a:t>
            </a:fld>
            <a:endParaRPr lang="de-DE"/>
          </a:p>
        </p:txBody>
      </p:sp>
    </p:spTree>
    <p:extLst>
      <p:ext uri="{BB962C8B-B14F-4D97-AF65-F5344CB8AC3E}">
        <p14:creationId xmlns:p14="http://schemas.microsoft.com/office/powerpoint/2010/main" val="668289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Mastertitelformat bearbeiten</a:t>
            </a:r>
            <a:endParaRPr lang="de-DE"/>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3BD76BC-4323-7F41-9532-297508C9CF82}" type="datetimeFigureOut">
              <a:rPr lang="de-DE" smtClean="0"/>
              <a:t>03.12.18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693CCE0-D5C6-924B-B9D5-81B64695575F}" type="slidenum">
              <a:rPr lang="de-DE" smtClean="0"/>
              <a:t>‹Nr.›</a:t>
            </a:fld>
            <a:endParaRPr lang="de-DE"/>
          </a:p>
        </p:txBody>
      </p:sp>
    </p:spTree>
    <p:extLst>
      <p:ext uri="{BB962C8B-B14F-4D97-AF65-F5344CB8AC3E}">
        <p14:creationId xmlns:p14="http://schemas.microsoft.com/office/powerpoint/2010/main" val="60287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3BD76BC-4323-7F41-9532-297508C9CF82}" type="datetimeFigureOut">
              <a:rPr lang="de-DE" smtClean="0"/>
              <a:t>03.12.18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693CCE0-D5C6-924B-B9D5-81B64695575F}" type="slidenum">
              <a:rPr lang="de-DE" smtClean="0"/>
              <a:t>‹Nr.›</a:t>
            </a:fld>
            <a:endParaRPr lang="de-DE"/>
          </a:p>
        </p:txBody>
      </p:sp>
    </p:spTree>
    <p:extLst>
      <p:ext uri="{BB962C8B-B14F-4D97-AF65-F5344CB8AC3E}">
        <p14:creationId xmlns:p14="http://schemas.microsoft.com/office/powerpoint/2010/main" val="170437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Mastertitelformat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73BD76BC-4323-7F41-9532-297508C9CF82}" type="datetimeFigureOut">
              <a:rPr lang="de-DE" smtClean="0"/>
              <a:t>03.12.18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693CCE0-D5C6-924B-B9D5-81B64695575F}" type="slidenum">
              <a:rPr lang="de-DE" smtClean="0"/>
              <a:t>‹Nr.›</a:t>
            </a:fld>
            <a:endParaRPr lang="de-DE"/>
          </a:p>
        </p:txBody>
      </p:sp>
    </p:spTree>
    <p:extLst>
      <p:ext uri="{BB962C8B-B14F-4D97-AF65-F5344CB8AC3E}">
        <p14:creationId xmlns:p14="http://schemas.microsoft.com/office/powerpoint/2010/main" val="1946621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3BD76BC-4323-7F41-9532-297508C9CF82}" type="datetimeFigureOut">
              <a:rPr lang="de-DE" smtClean="0"/>
              <a:t>03.12.18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693CCE0-D5C6-924B-B9D5-81B64695575F}" type="slidenum">
              <a:rPr lang="de-DE" smtClean="0"/>
              <a:t>‹Nr.›</a:t>
            </a:fld>
            <a:endParaRPr lang="de-DE"/>
          </a:p>
        </p:txBody>
      </p:sp>
    </p:spTree>
    <p:extLst>
      <p:ext uri="{BB962C8B-B14F-4D97-AF65-F5344CB8AC3E}">
        <p14:creationId xmlns:p14="http://schemas.microsoft.com/office/powerpoint/2010/main" val="210236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Mastertitelformat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3BD76BC-4323-7F41-9532-297508C9CF82}" type="datetimeFigureOut">
              <a:rPr lang="de-DE" smtClean="0"/>
              <a:t>03.12.18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693CCE0-D5C6-924B-B9D5-81B64695575F}" type="slidenum">
              <a:rPr lang="de-DE" smtClean="0"/>
              <a:t>‹Nr.›</a:t>
            </a:fld>
            <a:endParaRPr lang="de-DE"/>
          </a:p>
        </p:txBody>
      </p:sp>
    </p:spTree>
    <p:extLst>
      <p:ext uri="{BB962C8B-B14F-4D97-AF65-F5344CB8AC3E}">
        <p14:creationId xmlns:p14="http://schemas.microsoft.com/office/powerpoint/2010/main" val="183605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73BD76BC-4323-7F41-9532-297508C9CF82}" type="datetimeFigureOut">
              <a:rPr lang="de-DE" smtClean="0"/>
              <a:t>03.12.18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693CCE0-D5C6-924B-B9D5-81B64695575F}" type="slidenum">
              <a:rPr lang="de-DE" smtClean="0"/>
              <a:t>‹Nr.›</a:t>
            </a:fld>
            <a:endParaRPr lang="de-DE"/>
          </a:p>
        </p:txBody>
      </p:sp>
    </p:spTree>
    <p:extLst>
      <p:ext uri="{BB962C8B-B14F-4D97-AF65-F5344CB8AC3E}">
        <p14:creationId xmlns:p14="http://schemas.microsoft.com/office/powerpoint/2010/main" val="1458349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3BD76BC-4323-7F41-9532-297508C9CF82}" type="datetimeFigureOut">
              <a:rPr lang="de-DE" smtClean="0"/>
              <a:t>03.12.18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693CCE0-D5C6-924B-B9D5-81B64695575F}" type="slidenum">
              <a:rPr lang="de-DE" smtClean="0"/>
              <a:t>‹Nr.›</a:t>
            </a:fld>
            <a:endParaRPr lang="de-DE"/>
          </a:p>
        </p:txBody>
      </p:sp>
    </p:spTree>
    <p:extLst>
      <p:ext uri="{BB962C8B-B14F-4D97-AF65-F5344CB8AC3E}">
        <p14:creationId xmlns:p14="http://schemas.microsoft.com/office/powerpoint/2010/main" val="1255586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Mastertitelformat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Mastertextformat bearbeiten</a:t>
            </a:r>
          </a:p>
        </p:txBody>
      </p:sp>
      <p:sp>
        <p:nvSpPr>
          <p:cNvPr id="5" name="Datumsplatzhalter 4"/>
          <p:cNvSpPr>
            <a:spLocks noGrp="1"/>
          </p:cNvSpPr>
          <p:nvPr>
            <p:ph type="dt" sz="half" idx="10"/>
          </p:nvPr>
        </p:nvSpPr>
        <p:spPr/>
        <p:txBody>
          <a:bodyPr/>
          <a:lstStyle/>
          <a:p>
            <a:fld id="{73BD76BC-4323-7F41-9532-297508C9CF82}" type="datetimeFigureOut">
              <a:rPr lang="de-DE" smtClean="0"/>
              <a:t>03.12.18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693CCE0-D5C6-924B-B9D5-81B64695575F}" type="slidenum">
              <a:rPr lang="de-DE" smtClean="0"/>
              <a:t>‹Nr.›</a:t>
            </a:fld>
            <a:endParaRPr lang="de-DE"/>
          </a:p>
        </p:txBody>
      </p:sp>
    </p:spTree>
    <p:extLst>
      <p:ext uri="{BB962C8B-B14F-4D97-AF65-F5344CB8AC3E}">
        <p14:creationId xmlns:p14="http://schemas.microsoft.com/office/powerpoint/2010/main" val="1472292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Mastertitelformat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Mastertextformat bearbeiten</a:t>
            </a:r>
          </a:p>
        </p:txBody>
      </p:sp>
      <p:sp>
        <p:nvSpPr>
          <p:cNvPr id="5" name="Datumsplatzhalter 4"/>
          <p:cNvSpPr>
            <a:spLocks noGrp="1"/>
          </p:cNvSpPr>
          <p:nvPr>
            <p:ph type="dt" sz="half" idx="10"/>
          </p:nvPr>
        </p:nvSpPr>
        <p:spPr/>
        <p:txBody>
          <a:bodyPr/>
          <a:lstStyle/>
          <a:p>
            <a:fld id="{73BD76BC-4323-7F41-9532-297508C9CF82}" type="datetimeFigureOut">
              <a:rPr lang="de-DE" smtClean="0"/>
              <a:t>03.12.18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693CCE0-D5C6-924B-B9D5-81B64695575F}" type="slidenum">
              <a:rPr lang="de-DE" smtClean="0"/>
              <a:t>‹Nr.›</a:t>
            </a:fld>
            <a:endParaRPr lang="de-DE"/>
          </a:p>
        </p:txBody>
      </p:sp>
    </p:spTree>
    <p:extLst>
      <p:ext uri="{BB962C8B-B14F-4D97-AF65-F5344CB8AC3E}">
        <p14:creationId xmlns:p14="http://schemas.microsoft.com/office/powerpoint/2010/main" val="15163239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D76BC-4323-7F41-9532-297508C9CF82}" type="datetimeFigureOut">
              <a:rPr lang="de-DE" smtClean="0"/>
              <a:t>03.12.18</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3CCE0-D5C6-924B-B9D5-81B64695575F}" type="slidenum">
              <a:rPr lang="de-DE" smtClean="0"/>
              <a:t>‹Nr.›</a:t>
            </a:fld>
            <a:endParaRPr lang="de-DE"/>
          </a:p>
        </p:txBody>
      </p:sp>
    </p:spTree>
    <p:extLst>
      <p:ext uri="{BB962C8B-B14F-4D97-AF65-F5344CB8AC3E}">
        <p14:creationId xmlns:p14="http://schemas.microsoft.com/office/powerpoint/2010/main" val="1554491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7.tiff"/><Relationship Id="rId8"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 Id="rId3" Type="http://schemas.openxmlformats.org/officeDocument/2006/relationships/image" Target="../media/image4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2.JPG"/><Relationship Id="rId7" Type="http://schemas.openxmlformats.org/officeDocument/2006/relationships/image" Target="../media/image53.JPG"/><Relationship Id="rId8" Type="http://schemas.openxmlformats.org/officeDocument/2006/relationships/image" Target="../media/image54.JPG"/><Relationship Id="rId9" Type="http://schemas.openxmlformats.org/officeDocument/2006/relationships/image" Target="../media/image55.tiff"/><Relationship Id="rId10"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5" Type="http://schemas.openxmlformats.org/officeDocument/2006/relationships/image" Target="../media/image63.JPG"/><Relationship Id="rId6" Type="http://schemas.openxmlformats.org/officeDocument/2006/relationships/image" Target="../media/image64.JPG"/><Relationship Id="rId7" Type="http://schemas.openxmlformats.org/officeDocument/2006/relationships/image" Target="../media/image65.JPG"/><Relationship Id="rId8" Type="http://schemas.openxmlformats.org/officeDocument/2006/relationships/image" Target="../media/image66.tiff"/><Relationship Id="rId9" Type="http://schemas.openxmlformats.org/officeDocument/2006/relationships/image" Target="../media/image67.png"/><Relationship Id="rId10" Type="http://schemas.openxmlformats.org/officeDocument/2006/relationships/image" Target="../media/image68.JPG"/><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tiff"/><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73.tiff"/><Relationship Id="rId5" Type="http://schemas.openxmlformats.org/officeDocument/2006/relationships/image" Target="../media/image74.tiff"/><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25.xml.rels><?xml version="1.0" encoding="UTF-8" standalone="yes"?>
<Relationships xmlns="http://schemas.openxmlformats.org/package/2006/relationships"><Relationship Id="rId3" Type="http://schemas.openxmlformats.org/officeDocument/2006/relationships/image" Target="../media/image76.tiff"/><Relationship Id="rId4" Type="http://schemas.openxmlformats.org/officeDocument/2006/relationships/image" Target="../media/image2.tiff"/><Relationship Id="rId5" Type="http://schemas.openxmlformats.org/officeDocument/2006/relationships/image" Target="../media/image77.tiff"/><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5.tiff"/></Relationships>
</file>

<file path=ppt/slides/_rels/slide26.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g"/><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tiff"/><Relationship Id="rId5"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5.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1" Type="http://schemas.openxmlformats.org/officeDocument/2006/relationships/image" Target="../media/image12.JPG"/><Relationship Id="rId12" Type="http://schemas.openxmlformats.org/officeDocument/2006/relationships/image" Target="../media/image24.JPG"/><Relationship Id="rId13" Type="http://schemas.openxmlformats.org/officeDocument/2006/relationships/image" Target="../media/image13.JPG"/><Relationship Id="rId14" Type="http://schemas.openxmlformats.org/officeDocument/2006/relationships/image" Target="../media/image25.JPG"/><Relationship Id="rId15" Type="http://schemas.openxmlformats.org/officeDocument/2006/relationships/image" Target="../media/image26.JPG"/><Relationship Id="rId16"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14.JPG"/><Relationship Id="rId7" Type="http://schemas.openxmlformats.org/officeDocument/2006/relationships/image" Target="../media/image21.JPG"/><Relationship Id="rId8" Type="http://schemas.openxmlformats.org/officeDocument/2006/relationships/image" Target="../media/image15.JPG"/><Relationship Id="rId9" Type="http://schemas.openxmlformats.org/officeDocument/2006/relationships/image" Target="../media/image22.JPG"/><Relationship Id="rId10"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734517"/>
            <a:ext cx="12192000" cy="3477718"/>
          </a:xfrm>
          <a:solidFill>
            <a:schemeClr val="tx1"/>
          </a:solidFill>
        </p:spPr>
        <p:txBody>
          <a:bodyPr>
            <a:normAutofit fontScale="90000"/>
          </a:bodyPr>
          <a:lstStyle/>
          <a:p>
            <a:r>
              <a:rPr lang="de-DE" sz="6600" b="1" smtClean="0">
                <a:solidFill>
                  <a:schemeClr val="bg1"/>
                </a:solidFill>
              </a:rPr>
              <a:t/>
            </a:r>
            <a:br>
              <a:rPr lang="de-DE" sz="6600" b="1" smtClean="0">
                <a:solidFill>
                  <a:schemeClr val="bg1"/>
                </a:solidFill>
              </a:rPr>
            </a:br>
            <a:r>
              <a:rPr lang="de-DE" sz="6600" b="1" smtClean="0">
                <a:solidFill>
                  <a:schemeClr val="bg1"/>
                </a:solidFill>
              </a:rPr>
              <a:t>Le </a:t>
            </a:r>
            <a:r>
              <a:rPr lang="de-DE" sz="6600" b="1" dirty="0" err="1" smtClean="0">
                <a:solidFill>
                  <a:schemeClr val="bg1"/>
                </a:solidFill>
              </a:rPr>
              <a:t>Parkour</a:t>
            </a:r>
            <a:r>
              <a:rPr lang="de-DE" sz="6600" b="1" dirty="0" smtClean="0">
                <a:solidFill>
                  <a:schemeClr val="bg1"/>
                </a:solidFill>
              </a:rPr>
              <a:t>: </a:t>
            </a:r>
            <a:br>
              <a:rPr lang="de-DE" sz="6600" b="1" dirty="0" smtClean="0">
                <a:solidFill>
                  <a:schemeClr val="bg1"/>
                </a:solidFill>
              </a:rPr>
            </a:br>
            <a:r>
              <a:rPr lang="de-DE" dirty="0" smtClean="0">
                <a:solidFill>
                  <a:schemeClr val="bg1"/>
                </a:solidFill>
              </a:rPr>
              <a:t>Basistechniken mit  </a:t>
            </a:r>
            <a:br>
              <a:rPr lang="de-DE" dirty="0" smtClean="0">
                <a:solidFill>
                  <a:schemeClr val="bg1"/>
                </a:solidFill>
              </a:rPr>
            </a:br>
            <a:r>
              <a:rPr lang="de-DE" dirty="0" smtClean="0">
                <a:solidFill>
                  <a:schemeClr val="bg1"/>
                </a:solidFill>
              </a:rPr>
              <a:t>Stations- u. Aufbaukarten</a:t>
            </a:r>
            <a:br>
              <a:rPr lang="de-DE" dirty="0" smtClean="0">
                <a:solidFill>
                  <a:schemeClr val="bg1"/>
                </a:solidFill>
              </a:rPr>
            </a:br>
            <a:endParaRPr lang="de-DE" dirty="0">
              <a:solidFill>
                <a:schemeClr val="bg1"/>
              </a:solidFill>
            </a:endParaRPr>
          </a:p>
        </p:txBody>
      </p:sp>
      <p:sp>
        <p:nvSpPr>
          <p:cNvPr id="3" name="Untertitel 2"/>
          <p:cNvSpPr>
            <a:spLocks noGrp="1"/>
          </p:cNvSpPr>
          <p:nvPr>
            <p:ph type="subTitle" idx="1"/>
          </p:nvPr>
        </p:nvSpPr>
        <p:spPr>
          <a:xfrm>
            <a:off x="2063646" y="4699000"/>
            <a:ext cx="10018426" cy="1986613"/>
          </a:xfrm>
        </p:spPr>
        <p:txBody>
          <a:bodyPr>
            <a:normAutofit fontScale="40000" lnSpcReduction="20000"/>
          </a:bodyPr>
          <a:lstStyle/>
          <a:p>
            <a:pPr algn="r"/>
            <a:endParaRPr lang="de-DE" sz="4300" dirty="0"/>
          </a:p>
          <a:p>
            <a:pPr algn="r"/>
            <a:r>
              <a:rPr lang="de-DE" sz="3100" dirty="0">
                <a:latin typeface="Arial Narrow" charset="0"/>
                <a:ea typeface="Arial Narrow" charset="0"/>
                <a:cs typeface="Arial Narrow" charset="0"/>
              </a:rPr>
              <a:t>e</a:t>
            </a:r>
            <a:r>
              <a:rPr lang="de-DE" sz="3100" dirty="0" smtClean="0">
                <a:latin typeface="Arial Narrow" charset="0"/>
                <a:ea typeface="Arial Narrow" charset="0"/>
                <a:cs typeface="Arial Narrow" charset="0"/>
              </a:rPr>
              <a:t>rstellt von Christina Skoda 2017</a:t>
            </a:r>
          </a:p>
          <a:p>
            <a:pPr algn="r"/>
            <a:endParaRPr lang="de-DE" sz="3100" dirty="0">
              <a:latin typeface="Arial Narrow" charset="0"/>
              <a:ea typeface="Arial Narrow" charset="0"/>
              <a:cs typeface="Arial Narrow" charset="0"/>
            </a:endParaRPr>
          </a:p>
          <a:p>
            <a:pPr algn="r"/>
            <a:r>
              <a:rPr lang="de-DE" sz="3100" b="1" dirty="0" smtClean="0">
                <a:latin typeface="Arial Narrow" charset="0"/>
                <a:ea typeface="Arial Narrow" charset="0"/>
                <a:cs typeface="Arial Narrow" charset="0"/>
              </a:rPr>
              <a:t>Sportler/ Hilfeleistung</a:t>
            </a:r>
            <a:r>
              <a:rPr lang="de-DE" sz="3100" dirty="0">
                <a:latin typeface="Arial Narrow" charset="0"/>
                <a:ea typeface="Arial Narrow" charset="0"/>
                <a:cs typeface="Arial Narrow" charset="0"/>
              </a:rPr>
              <a:t>: </a:t>
            </a:r>
            <a:r>
              <a:rPr lang="de-DE" sz="3100" dirty="0" smtClean="0">
                <a:latin typeface="Arial Narrow" charset="0"/>
                <a:ea typeface="Arial Narrow" charset="0"/>
                <a:cs typeface="Arial Narrow" charset="0"/>
              </a:rPr>
              <a:t>Lutz </a:t>
            </a:r>
            <a:r>
              <a:rPr lang="de-DE" sz="3100" dirty="0">
                <a:latin typeface="Arial Narrow" charset="0"/>
                <a:ea typeface="Arial Narrow" charset="0"/>
                <a:cs typeface="Arial Narrow" charset="0"/>
              </a:rPr>
              <a:t>Arnold, Christian Rieger, Bruno </a:t>
            </a:r>
            <a:r>
              <a:rPr lang="de-DE" sz="3100" dirty="0" err="1">
                <a:latin typeface="Arial Narrow" charset="0"/>
                <a:ea typeface="Arial Narrow" charset="0"/>
                <a:cs typeface="Arial Narrow" charset="0"/>
              </a:rPr>
              <a:t>Ohngemach</a:t>
            </a:r>
            <a:r>
              <a:rPr lang="de-DE" sz="3100" dirty="0">
                <a:latin typeface="Arial Narrow" charset="0"/>
                <a:ea typeface="Arial Narrow" charset="0"/>
                <a:cs typeface="Arial Narrow" charset="0"/>
              </a:rPr>
              <a:t>, </a:t>
            </a:r>
            <a:r>
              <a:rPr lang="de-DE" sz="3100" dirty="0" smtClean="0">
                <a:latin typeface="Arial Narrow" charset="0"/>
                <a:ea typeface="Arial Narrow" charset="0"/>
                <a:cs typeface="Arial Narrow" charset="0"/>
              </a:rPr>
              <a:t>Lisa </a:t>
            </a:r>
            <a:r>
              <a:rPr lang="de-DE" sz="3100" dirty="0" err="1">
                <a:latin typeface="Arial Narrow" charset="0"/>
                <a:ea typeface="Arial Narrow" charset="0"/>
                <a:cs typeface="Arial Narrow" charset="0"/>
              </a:rPr>
              <a:t>B</a:t>
            </a:r>
            <a:r>
              <a:rPr lang="de-DE" sz="3100" dirty="0" err="1" smtClean="0">
                <a:latin typeface="Arial Narrow" charset="0"/>
                <a:ea typeface="Arial Narrow" charset="0"/>
                <a:cs typeface="Arial Narrow" charset="0"/>
              </a:rPr>
              <a:t>unkhofer</a:t>
            </a:r>
            <a:r>
              <a:rPr lang="de-DE" sz="3100" dirty="0" smtClean="0">
                <a:latin typeface="Arial Narrow" charset="0"/>
                <a:ea typeface="Arial Narrow" charset="0"/>
                <a:cs typeface="Arial Narrow" charset="0"/>
              </a:rPr>
              <a:t>, Studierende Universität Stuttgart, Christina </a:t>
            </a:r>
            <a:r>
              <a:rPr lang="de-DE" sz="3100" dirty="0">
                <a:latin typeface="Arial Narrow" charset="0"/>
                <a:ea typeface="Arial Narrow" charset="0"/>
                <a:cs typeface="Arial Narrow" charset="0"/>
              </a:rPr>
              <a:t>Skoda</a:t>
            </a:r>
          </a:p>
          <a:p>
            <a:pPr algn="r"/>
            <a:r>
              <a:rPr lang="de-DE" sz="3100" dirty="0">
                <a:latin typeface="Arial Narrow" charset="0"/>
                <a:ea typeface="Arial Narrow" charset="0"/>
                <a:cs typeface="Arial Narrow" charset="0"/>
              </a:rPr>
              <a:t>Stationsplanung: Christina Skoda, Lutz Arnold</a:t>
            </a:r>
          </a:p>
          <a:p>
            <a:pPr algn="r"/>
            <a:endParaRPr lang="de-DE" sz="3100" dirty="0">
              <a:latin typeface="Arial Narrow" charset="0"/>
              <a:ea typeface="Arial Narrow" charset="0"/>
              <a:cs typeface="Arial Narrow" charset="0"/>
            </a:endParaRPr>
          </a:p>
          <a:p>
            <a:pPr algn="r"/>
            <a:r>
              <a:rPr lang="de-DE" sz="3100" dirty="0">
                <a:latin typeface="Arial Narrow" charset="0"/>
                <a:ea typeface="Arial Narrow" charset="0"/>
                <a:cs typeface="Arial Narrow" charset="0"/>
              </a:rPr>
              <a:t>Fotos- und Videoaufnahmen: Rodolfo Guzman, Stefan Welz, </a:t>
            </a:r>
            <a:r>
              <a:rPr lang="de-DE" sz="3100">
                <a:latin typeface="Arial Narrow" charset="0"/>
                <a:ea typeface="Arial Narrow" charset="0"/>
                <a:cs typeface="Arial Narrow" charset="0"/>
              </a:rPr>
              <a:t>Christina </a:t>
            </a:r>
            <a:r>
              <a:rPr lang="de-DE" sz="3100" smtClean="0">
                <a:latin typeface="Arial Narrow" charset="0"/>
                <a:ea typeface="Arial Narrow" charset="0"/>
                <a:cs typeface="Arial Narrow" charset="0"/>
              </a:rPr>
              <a:t>Skoda </a:t>
            </a:r>
            <a:endParaRPr lang="de-DE" sz="3100" dirty="0">
              <a:latin typeface="Arial Narrow" charset="0"/>
              <a:ea typeface="Arial Narrow" charset="0"/>
              <a:cs typeface="Arial Narrow" charset="0"/>
            </a:endParaRPr>
          </a:p>
          <a:p>
            <a:pPr algn="r"/>
            <a:endParaRPr lang="de-DE" sz="3100" dirty="0">
              <a:latin typeface="Arial Narrow" charset="0"/>
              <a:ea typeface="Arial Narrow" charset="0"/>
              <a:cs typeface="Arial Narrow" charset="0"/>
            </a:endParaRPr>
          </a:p>
          <a:p>
            <a:pPr algn="r"/>
            <a:endParaRPr lang="de-DE" sz="3100" dirty="0">
              <a:latin typeface="Arial Narrow" charset="0"/>
              <a:ea typeface="Arial Narrow" charset="0"/>
              <a:cs typeface="Arial Narrow" charset="0"/>
            </a:endParaRPr>
          </a:p>
        </p:txBody>
      </p:sp>
    </p:spTree>
    <p:extLst>
      <p:ext uri="{BB962C8B-B14F-4D97-AF65-F5344CB8AC3E}">
        <p14:creationId xmlns:p14="http://schemas.microsoft.com/office/powerpoint/2010/main" val="698849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116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spcAft>
                <a:spcPts val="0"/>
              </a:spcAft>
            </a:pPr>
            <a:r>
              <a:rPr lang="de-DE" sz="1600" b="1" dirty="0">
                <a:solidFill>
                  <a:schemeClr val="bg1"/>
                </a:solidFill>
                <a:latin typeface="Arial" charset="0"/>
                <a:ea typeface="Times New Roman" charset="0"/>
              </a:rPr>
              <a:t>5</a:t>
            </a:r>
            <a:r>
              <a:rPr lang="de-DE" sz="1600" b="1" dirty="0" smtClean="0">
                <a:solidFill>
                  <a:schemeClr val="bg1"/>
                </a:solidFill>
                <a:latin typeface="Arial" charset="0"/>
                <a:ea typeface="Times New Roman" charset="0"/>
              </a:rPr>
              <a:t>. </a:t>
            </a:r>
            <a:r>
              <a:rPr lang="de-DE" sz="1600" b="1" dirty="0" err="1">
                <a:solidFill>
                  <a:schemeClr val="bg1"/>
                </a:solidFill>
                <a:latin typeface="Arial Narrow" charset="0"/>
                <a:ea typeface="Times New Roman" charset="0"/>
                <a:cs typeface="Arial" charset="0"/>
              </a:rPr>
              <a:t>Franchissement</a:t>
            </a:r>
            <a:r>
              <a:rPr lang="de-DE" sz="1600" b="1" dirty="0">
                <a:solidFill>
                  <a:schemeClr val="bg1"/>
                </a:solidFill>
                <a:latin typeface="Arial Narrow" charset="0"/>
                <a:ea typeface="Times New Roman" charset="0"/>
                <a:cs typeface="Arial" charset="0"/>
              </a:rPr>
              <a:t>/ Durchbruch/ </a:t>
            </a:r>
            <a:r>
              <a:rPr lang="de-DE" sz="1600" b="1" dirty="0" err="1" smtClean="0">
                <a:solidFill>
                  <a:schemeClr val="bg1"/>
                </a:solidFill>
                <a:latin typeface="Arial Narrow" charset="0"/>
                <a:ea typeface="Times New Roman" charset="0"/>
                <a:cs typeface="Arial" charset="0"/>
              </a:rPr>
              <a:t>Underbar</a:t>
            </a:r>
            <a:r>
              <a:rPr lang="de-DE" sz="1600" b="1" dirty="0" smtClean="0">
                <a:solidFill>
                  <a:schemeClr val="bg1"/>
                </a:solidFill>
                <a:latin typeface="Arial Narrow" charset="0"/>
                <a:ea typeface="Times New Roman" charset="0"/>
                <a:cs typeface="Arial" charset="0"/>
              </a:rPr>
              <a:t> - </a:t>
            </a:r>
            <a:r>
              <a:rPr lang="de-DE" sz="1200" b="1" dirty="0" smtClean="0">
                <a:solidFill>
                  <a:schemeClr val="bg1"/>
                </a:solidFill>
                <a:latin typeface="Arial Narrow" charset="0"/>
                <a:ea typeface="Times New Roman" charset="0"/>
                <a:cs typeface="Arial" charset="0"/>
              </a:rPr>
              <a:t>um eine Lücke zu nutzen                                                                                			  </a:t>
            </a:r>
            <a:r>
              <a:rPr lang="de-DE" sz="1200" b="1" dirty="0" smtClean="0">
                <a:solidFill>
                  <a:schemeClr val="bg1"/>
                </a:solidFill>
                <a:effectLst/>
                <a:latin typeface="Arial" charset="0"/>
                <a:ea typeface="Times New Roman" charset="0"/>
              </a:rPr>
              <a:t>(Info/ Technik)</a:t>
            </a:r>
            <a:endParaRPr lang="de-DE" sz="1200" dirty="0">
              <a:solidFill>
                <a:schemeClr val="bg1"/>
              </a:solidFill>
              <a:effectLst/>
              <a:latin typeface="Times New Roman" charset="0"/>
              <a:ea typeface="Times New Roman" charset="0"/>
            </a:endParaRPr>
          </a:p>
        </p:txBody>
      </p:sp>
      <p:sp>
        <p:nvSpPr>
          <p:cNvPr id="5" name="Abgerundete rechteckige Legende 4"/>
          <p:cNvSpPr/>
          <p:nvPr/>
        </p:nvSpPr>
        <p:spPr>
          <a:xfrm>
            <a:off x="7637676" y="2251023"/>
            <a:ext cx="3631388" cy="2541558"/>
          </a:xfrm>
          <a:prstGeom prst="wedgeRoundRectCallout">
            <a:avLst>
              <a:gd name="adj1" fmla="val 40379"/>
              <a:gd name="adj2" fmla="val 62818"/>
              <a:gd name="adj3" fmla="val 16667"/>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de-DE" sz="1200" dirty="0">
                <a:effectLst/>
                <a:latin typeface="Arial Narrow" charset="0"/>
                <a:ea typeface="Calibri" charset="0"/>
                <a:cs typeface="Times New Roman" charset="0"/>
              </a:rPr>
              <a:t>Beachte folgende</a:t>
            </a:r>
            <a:r>
              <a:rPr lang="de-DE" sz="1600" b="1" dirty="0">
                <a:effectLst/>
                <a:latin typeface="Arial Narrow" charset="0"/>
                <a:ea typeface="Calibri" charset="0"/>
                <a:cs typeface="Times New Roman" charset="0"/>
              </a:rPr>
              <a:t> </a:t>
            </a:r>
            <a:r>
              <a:rPr lang="de-DE" sz="1600" b="1" dirty="0" smtClean="0">
                <a:effectLst/>
                <a:latin typeface="Arial Narrow" charset="0"/>
                <a:ea typeface="Calibri" charset="0"/>
                <a:cs typeface="Times New Roman" charset="0"/>
              </a:rPr>
              <a:t>Tipps</a:t>
            </a:r>
            <a:r>
              <a:rPr lang="de-DE" sz="1200" dirty="0" smtClean="0">
                <a:effectLst/>
                <a:latin typeface="Arial Narrow" charset="0"/>
                <a:ea typeface="Calibri" charset="0"/>
                <a:cs typeface="Times New Roman" charset="0"/>
              </a:rPr>
              <a:t>:</a:t>
            </a:r>
          </a:p>
          <a:p>
            <a:pPr marL="228600" indent="-228600">
              <a:spcAft>
                <a:spcPts val="0"/>
              </a:spcAft>
              <a:buAutoNum type="arabicPeriod"/>
            </a:pPr>
            <a:endParaRPr lang="de-DE" sz="1200" dirty="0" smtClean="0">
              <a:latin typeface="Arial Narrow" charset="0"/>
              <a:ea typeface="Calibri" charset="0"/>
              <a:cs typeface="Times New Roman" charset="0"/>
            </a:endParaRPr>
          </a:p>
          <a:p>
            <a:pPr marL="228600" indent="-228600">
              <a:spcAft>
                <a:spcPts val="0"/>
              </a:spcAft>
              <a:buAutoNum type="arabicPeriod"/>
            </a:pPr>
            <a:r>
              <a:rPr lang="de-DE" sz="1200" dirty="0" smtClean="0">
                <a:latin typeface="Arial Narrow" charset="0"/>
                <a:ea typeface="Calibri" charset="0"/>
                <a:cs typeface="Times New Roman" charset="0"/>
              </a:rPr>
              <a:t>Merkhilfe: Die Füße „wollen“ zuerst durch die Lücke, dann greifen die Hände.</a:t>
            </a:r>
          </a:p>
          <a:p>
            <a:pPr marL="228600" indent="-228600">
              <a:spcAft>
                <a:spcPts val="0"/>
              </a:spcAft>
              <a:buAutoNum type="arabicPeriod"/>
            </a:pPr>
            <a:r>
              <a:rPr lang="de-DE" sz="1200" dirty="0" smtClean="0">
                <a:latin typeface="Arial Narrow" charset="0"/>
                <a:ea typeface="Calibri" charset="0"/>
                <a:cs typeface="Times New Roman" charset="0"/>
              </a:rPr>
              <a:t>Versuch die Hüfte möglichst nach OBEN Richtung Stange zu bringen.</a:t>
            </a:r>
          </a:p>
          <a:p>
            <a:pPr marL="228600" indent="-228600">
              <a:spcAft>
                <a:spcPts val="0"/>
              </a:spcAft>
              <a:buAutoNum type="arabicPeriod"/>
            </a:pPr>
            <a:r>
              <a:rPr lang="de-DE" sz="1200" dirty="0" smtClean="0">
                <a:latin typeface="Arial Narrow" charset="0"/>
                <a:ea typeface="Calibri" charset="0"/>
                <a:cs typeface="Times New Roman" charset="0"/>
              </a:rPr>
              <a:t>Von großer Lücke zu kleiner Lücke arbeiten. </a:t>
            </a:r>
          </a:p>
          <a:p>
            <a:pPr marL="228600" indent="-228600">
              <a:spcAft>
                <a:spcPts val="0"/>
              </a:spcAft>
              <a:buAutoNum type="arabicPeriod"/>
            </a:pPr>
            <a:r>
              <a:rPr lang="de-DE" sz="1200" dirty="0" smtClean="0">
                <a:latin typeface="Arial Narrow" charset="0"/>
                <a:ea typeface="Calibri" charset="0"/>
                <a:cs typeface="Times New Roman" charset="0"/>
              </a:rPr>
              <a:t>Begrenze die Lücke nach UNTEN. Wenn du Angst um deinen Rücken hast, kann dir eine Matte auf der unteren Stange/ Mauer helfen.</a:t>
            </a:r>
          </a:p>
        </p:txBody>
      </p:sp>
      <p:sp>
        <p:nvSpPr>
          <p:cNvPr id="6" name="Rechteck 5"/>
          <p:cNvSpPr/>
          <p:nvPr/>
        </p:nvSpPr>
        <p:spPr>
          <a:xfrm>
            <a:off x="319790" y="1030654"/>
            <a:ext cx="11421277" cy="1107996"/>
          </a:xfrm>
          <a:prstGeom prst="rect">
            <a:avLst/>
          </a:prstGeom>
        </p:spPr>
        <p:txBody>
          <a:bodyPr wrap="square">
            <a:spAutoFit/>
          </a:bodyPr>
          <a:lstStyle/>
          <a:p>
            <a:pPr algn="just">
              <a:spcAft>
                <a:spcPts val="0"/>
              </a:spcAft>
            </a:pPr>
            <a:r>
              <a:rPr lang="de-DE" sz="1600" dirty="0" smtClean="0">
                <a:effectLst/>
                <a:latin typeface="Arial Narrow" charset="0"/>
                <a:ea typeface="Arial Narrow" charset="0"/>
                <a:cs typeface="Arial Narrow" charset="0"/>
              </a:rPr>
              <a:t>INFO:</a:t>
            </a:r>
          </a:p>
          <a:p>
            <a:pPr algn="just">
              <a:spcAft>
                <a:spcPts val="0"/>
              </a:spcAft>
            </a:pPr>
            <a:r>
              <a:rPr lang="de-DE" sz="1600" dirty="0" smtClean="0">
                <a:effectLst/>
                <a:latin typeface="Arial Narrow" charset="0"/>
                <a:ea typeface="Arial Narrow" charset="0"/>
                <a:cs typeface="Arial Narrow" charset="0"/>
              </a:rPr>
              <a:t>Diese Basistechnik ist hilfreich, wenn du durch eine Lücke in einer Wand oder zwischen einem Geländer hindurch möchtest. Grund: </a:t>
            </a:r>
            <a:r>
              <a:rPr lang="de-DE" sz="1600" dirty="0" smtClean="0">
                <a:latin typeface="Arial Narrow" charset="0"/>
                <a:ea typeface="Arial Narrow" charset="0"/>
                <a:cs typeface="Arial Narrow" charset="0"/>
              </a:rPr>
              <a:t>Manchmal ist eine Lücke so schmal, dass man nicht aufrecht hindurchzuspringen kann; sie ist nach oben und nach unten begrenzt. </a:t>
            </a:r>
            <a:r>
              <a:rPr lang="de-DE" sz="1600" dirty="0">
                <a:latin typeface="Arial Narrow" charset="0"/>
                <a:ea typeface="Arial Narrow" charset="0"/>
                <a:cs typeface="Arial Narrow" charset="0"/>
              </a:rPr>
              <a:t>H</a:t>
            </a:r>
            <a:r>
              <a:rPr lang="de-DE" sz="1600" dirty="0" smtClean="0">
                <a:latin typeface="Arial Narrow" charset="0"/>
                <a:ea typeface="Arial Narrow" charset="0"/>
                <a:cs typeface="Arial Narrow" charset="0"/>
              </a:rPr>
              <a:t>ier bietet sich der „Durchbruch“ an. Er ähnelt dem </a:t>
            </a:r>
            <a:r>
              <a:rPr lang="de-DE" sz="1600" dirty="0" smtClean="0">
                <a:effectLst/>
                <a:latin typeface="Arial Narrow" charset="0"/>
                <a:ea typeface="Arial Narrow" charset="0"/>
                <a:cs typeface="Arial Narrow" charset="0"/>
              </a:rPr>
              <a:t>Unterschwung aus dem Gerätturnen</a:t>
            </a:r>
            <a:r>
              <a:rPr lang="de-DE" dirty="0" smtClean="0">
                <a:effectLst/>
                <a:latin typeface="Calibri" charset="0"/>
                <a:ea typeface="Calibri" charset="0"/>
                <a:cs typeface="Times New Roman" charset="0"/>
              </a:rPr>
              <a:t>. </a:t>
            </a:r>
          </a:p>
        </p:txBody>
      </p:sp>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648" y="2316515"/>
            <a:ext cx="5799464" cy="4331699"/>
          </a:xfrm>
          <a:prstGeom prst="rect">
            <a:avLst/>
          </a:prstGeom>
        </p:spPr>
      </p:pic>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0315" y="5149505"/>
            <a:ext cx="1343332" cy="1343332"/>
          </a:xfrm>
          <a:prstGeom prst="rect">
            <a:avLst/>
          </a:prstGeom>
        </p:spPr>
      </p:pic>
      <p:sp>
        <p:nvSpPr>
          <p:cNvPr id="7" name="Rechteck 6"/>
          <p:cNvSpPr/>
          <p:nvPr/>
        </p:nvSpPr>
        <p:spPr>
          <a:xfrm>
            <a:off x="8870268" y="6492837"/>
            <a:ext cx="3190568" cy="276999"/>
          </a:xfrm>
          <a:prstGeom prst="rect">
            <a:avLst/>
          </a:prstGeom>
        </p:spPr>
        <p:txBody>
          <a:bodyPr wrap="square">
            <a:spAutoFit/>
          </a:bodyPr>
          <a:lstStyle/>
          <a:p>
            <a:r>
              <a:rPr lang="de-DE" sz="1200" dirty="0" err="1" smtClean="0"/>
              <a:t>Youtube</a:t>
            </a:r>
            <a:r>
              <a:rPr lang="de-DE" sz="1200" dirty="0" smtClean="0"/>
              <a:t>-Kanal: Unfallkasse Hessen (</a:t>
            </a:r>
            <a:r>
              <a:rPr lang="de-DE" sz="1200" dirty="0" err="1" smtClean="0"/>
              <a:t>Parkour</a:t>
            </a:r>
            <a:r>
              <a:rPr lang="de-DE" sz="1200" dirty="0" smtClean="0"/>
              <a:t>)</a:t>
            </a:r>
            <a:endParaRPr lang="de-DE" sz="1200" dirty="0"/>
          </a:p>
        </p:txBody>
      </p:sp>
    </p:spTree>
    <p:extLst>
      <p:ext uri="{BB962C8B-B14F-4D97-AF65-F5344CB8AC3E}">
        <p14:creationId xmlns:p14="http://schemas.microsoft.com/office/powerpoint/2010/main" val="98999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stretch>
            <a:fillRect/>
          </a:stretch>
        </p:blipFill>
        <p:spPr>
          <a:xfrm>
            <a:off x="5101370" y="3845633"/>
            <a:ext cx="4381843" cy="2903031"/>
          </a:xfrm>
          <a:prstGeom prst="rect">
            <a:avLst/>
          </a:prstGeom>
        </p:spPr>
      </p:pic>
      <p:sp>
        <p:nvSpPr>
          <p:cNvPr id="4" name="Textfeld 3"/>
          <p:cNvSpPr txBox="1"/>
          <p:nvPr/>
        </p:nvSpPr>
        <p:spPr>
          <a:xfrm>
            <a:off x="13116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spcAft>
                <a:spcPts val="0"/>
              </a:spcAft>
            </a:pPr>
            <a:r>
              <a:rPr lang="de-DE" sz="1600" b="1" dirty="0">
                <a:solidFill>
                  <a:schemeClr val="bg1"/>
                </a:solidFill>
                <a:latin typeface="Arial" charset="0"/>
                <a:ea typeface="Times New Roman" charset="0"/>
              </a:rPr>
              <a:t>5</a:t>
            </a:r>
            <a:r>
              <a:rPr lang="de-DE" sz="1600" b="1" dirty="0" smtClean="0">
                <a:solidFill>
                  <a:schemeClr val="bg1"/>
                </a:solidFill>
                <a:latin typeface="Arial" charset="0"/>
                <a:ea typeface="Times New Roman" charset="0"/>
              </a:rPr>
              <a:t>. </a:t>
            </a:r>
            <a:r>
              <a:rPr lang="de-DE" sz="1600" b="1" dirty="0" err="1">
                <a:solidFill>
                  <a:schemeClr val="bg1"/>
                </a:solidFill>
                <a:latin typeface="Arial Narrow" charset="0"/>
                <a:ea typeface="Times New Roman" charset="0"/>
                <a:cs typeface="Arial" charset="0"/>
              </a:rPr>
              <a:t>Franchissement</a:t>
            </a:r>
            <a:r>
              <a:rPr lang="de-DE" sz="1600" b="1" dirty="0">
                <a:solidFill>
                  <a:schemeClr val="bg1"/>
                </a:solidFill>
                <a:latin typeface="Arial Narrow" charset="0"/>
                <a:ea typeface="Times New Roman" charset="0"/>
                <a:cs typeface="Arial" charset="0"/>
              </a:rPr>
              <a:t>/ Durchbruch/ </a:t>
            </a:r>
            <a:r>
              <a:rPr lang="de-DE" sz="1600" b="1" dirty="0" err="1" smtClean="0">
                <a:solidFill>
                  <a:schemeClr val="bg1"/>
                </a:solidFill>
                <a:latin typeface="Arial Narrow" charset="0"/>
                <a:ea typeface="Times New Roman" charset="0"/>
                <a:cs typeface="Arial" charset="0"/>
              </a:rPr>
              <a:t>Underbar</a:t>
            </a:r>
            <a:r>
              <a:rPr lang="de-DE" sz="1600" b="1" dirty="0" smtClean="0">
                <a:solidFill>
                  <a:schemeClr val="bg1"/>
                </a:solidFill>
                <a:latin typeface="Arial Narrow" charset="0"/>
                <a:ea typeface="Times New Roman" charset="0"/>
                <a:cs typeface="Arial" charset="0"/>
              </a:rPr>
              <a:t> - </a:t>
            </a:r>
            <a:r>
              <a:rPr lang="de-DE" sz="1200" b="1" dirty="0" smtClean="0">
                <a:solidFill>
                  <a:schemeClr val="bg1"/>
                </a:solidFill>
                <a:latin typeface="Arial Narrow" charset="0"/>
                <a:ea typeface="Times New Roman" charset="0"/>
                <a:cs typeface="Arial" charset="0"/>
              </a:rPr>
              <a:t>um eine Lücke zu nutzen                                                                                                                                                                        </a:t>
            </a:r>
            <a:r>
              <a:rPr lang="de-DE" sz="1200" dirty="0" smtClean="0">
                <a:solidFill>
                  <a:schemeClr val="bg1"/>
                </a:solidFill>
                <a:latin typeface="Arial Narrow" charset="0"/>
                <a:ea typeface="Times New Roman" charset="0"/>
                <a:cs typeface="Arial" charset="0"/>
              </a:rPr>
              <a:t> </a:t>
            </a:r>
            <a:r>
              <a:rPr lang="de-DE" sz="1200" b="1" dirty="0" smtClean="0">
                <a:solidFill>
                  <a:schemeClr val="bg1"/>
                </a:solidFill>
                <a:effectLst/>
                <a:latin typeface="Arial" charset="0"/>
                <a:ea typeface="Times New Roman" charset="0"/>
              </a:rPr>
              <a:t>(</a:t>
            </a:r>
            <a:r>
              <a:rPr lang="de-DE" sz="1200" b="1" dirty="0" smtClean="0">
                <a:solidFill>
                  <a:schemeClr val="bg1"/>
                </a:solidFill>
                <a:latin typeface="Arial" charset="0"/>
                <a:ea typeface="Times New Roman" charset="0"/>
              </a:rPr>
              <a:t>Aufbau</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cxnSp>
        <p:nvCxnSpPr>
          <p:cNvPr id="6" name="Gerade Verbindung 5"/>
          <p:cNvCxnSpPr/>
          <p:nvPr/>
        </p:nvCxnSpPr>
        <p:spPr>
          <a:xfrm flipV="1">
            <a:off x="5397910" y="4748410"/>
            <a:ext cx="2418735" cy="700548"/>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5101370" y="6165960"/>
            <a:ext cx="2848857" cy="369332"/>
          </a:xfrm>
          <a:prstGeom prst="rect">
            <a:avLst/>
          </a:prstGeom>
          <a:solidFill>
            <a:schemeClr val="bg2"/>
          </a:solidFill>
        </p:spPr>
        <p:txBody>
          <a:bodyPr wrap="none" rtlCol="0">
            <a:spAutoFit/>
          </a:bodyPr>
          <a:lstStyle/>
          <a:p>
            <a:r>
              <a:rPr lang="de-DE" dirty="0" smtClean="0"/>
              <a:t>Zauberschnur</a:t>
            </a:r>
            <a:r>
              <a:rPr lang="de-DE" smtClean="0"/>
              <a:t>/ Gummiband)</a:t>
            </a:r>
            <a:endParaRPr lang="de-DE"/>
          </a:p>
        </p:txBody>
      </p:sp>
      <p:pic>
        <p:nvPicPr>
          <p:cNvPr id="12" name="Bild 11"/>
          <p:cNvPicPr>
            <a:picLocks noChangeAspect="1"/>
          </p:cNvPicPr>
          <p:nvPr/>
        </p:nvPicPr>
        <p:blipFill>
          <a:blip r:embed="rId3"/>
          <a:stretch>
            <a:fillRect/>
          </a:stretch>
        </p:blipFill>
        <p:spPr>
          <a:xfrm>
            <a:off x="131164" y="1212577"/>
            <a:ext cx="4970206" cy="3988412"/>
          </a:xfrm>
          <a:prstGeom prst="rect">
            <a:avLst/>
          </a:prstGeom>
        </p:spPr>
      </p:pic>
      <p:sp>
        <p:nvSpPr>
          <p:cNvPr id="5" name="Abgerundete rechteckige Legende 4"/>
          <p:cNvSpPr/>
          <p:nvPr/>
        </p:nvSpPr>
        <p:spPr>
          <a:xfrm>
            <a:off x="7950227" y="1501221"/>
            <a:ext cx="3631388" cy="2788169"/>
          </a:xfrm>
          <a:prstGeom prst="wedgeRoundRectCallout">
            <a:avLst>
              <a:gd name="adj1" fmla="val 48908"/>
              <a:gd name="adj2" fmla="val 69386"/>
              <a:gd name="adj3" fmla="val 16667"/>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de-DE" sz="1200" dirty="0">
                <a:effectLst/>
                <a:latin typeface="Arial Narrow" charset="0"/>
                <a:ea typeface="Calibri" charset="0"/>
                <a:cs typeface="Times New Roman" charset="0"/>
              </a:rPr>
              <a:t>Beachte folgende</a:t>
            </a:r>
            <a:r>
              <a:rPr lang="de-DE" sz="1600" b="1" dirty="0">
                <a:effectLst/>
                <a:latin typeface="Arial Narrow" charset="0"/>
                <a:ea typeface="Calibri" charset="0"/>
                <a:cs typeface="Times New Roman" charset="0"/>
              </a:rPr>
              <a:t> </a:t>
            </a:r>
            <a:r>
              <a:rPr lang="de-DE" sz="1600" b="1" dirty="0" smtClean="0">
                <a:effectLst/>
                <a:latin typeface="Arial Narrow" charset="0"/>
                <a:ea typeface="Calibri" charset="0"/>
                <a:cs typeface="Times New Roman" charset="0"/>
              </a:rPr>
              <a:t>Tipps</a:t>
            </a:r>
            <a:r>
              <a:rPr lang="de-DE" sz="1200" dirty="0" smtClean="0">
                <a:effectLst/>
                <a:latin typeface="Arial Narrow" charset="0"/>
                <a:ea typeface="Calibri" charset="0"/>
                <a:cs typeface="Times New Roman" charset="0"/>
              </a:rPr>
              <a:t>:</a:t>
            </a:r>
          </a:p>
          <a:p>
            <a:pPr marL="228600" indent="-228600">
              <a:spcAft>
                <a:spcPts val="0"/>
              </a:spcAft>
              <a:buAutoNum type="arabicPeriod"/>
            </a:pPr>
            <a:endParaRPr lang="de-DE" sz="1200" dirty="0" smtClean="0">
              <a:latin typeface="Arial Narrow" charset="0"/>
              <a:ea typeface="Calibri" charset="0"/>
              <a:cs typeface="Times New Roman" charset="0"/>
            </a:endParaRPr>
          </a:p>
          <a:p>
            <a:pPr marL="228600" indent="-228600">
              <a:spcAft>
                <a:spcPts val="0"/>
              </a:spcAft>
              <a:buAutoNum type="arabicPeriod"/>
            </a:pPr>
            <a:r>
              <a:rPr lang="de-DE" sz="1200" dirty="0" smtClean="0">
                <a:latin typeface="Arial Narrow" charset="0"/>
                <a:ea typeface="Calibri" charset="0"/>
                <a:cs typeface="Times New Roman" charset="0"/>
              </a:rPr>
              <a:t>Merkhilfe: Die Füße „wollen“ zuerst durch die Lücke, dann greifen die Hände.</a:t>
            </a:r>
          </a:p>
          <a:p>
            <a:pPr marL="228600" indent="-228600">
              <a:spcAft>
                <a:spcPts val="0"/>
              </a:spcAft>
              <a:buAutoNum type="arabicPeriod"/>
            </a:pPr>
            <a:r>
              <a:rPr lang="de-DE" sz="1200" dirty="0" smtClean="0">
                <a:latin typeface="Arial Narrow" charset="0"/>
                <a:ea typeface="Calibri" charset="0"/>
                <a:cs typeface="Times New Roman" charset="0"/>
              </a:rPr>
              <a:t>Versuch die Hüfte möglichst nach OBEN Richtung Stange zu bringen.</a:t>
            </a:r>
          </a:p>
          <a:p>
            <a:pPr marL="228600" indent="-228600">
              <a:spcAft>
                <a:spcPts val="0"/>
              </a:spcAft>
              <a:buAutoNum type="arabicPeriod"/>
            </a:pPr>
            <a:r>
              <a:rPr lang="de-DE" sz="1200" dirty="0" smtClean="0">
                <a:latin typeface="Arial Narrow" charset="0"/>
                <a:ea typeface="Calibri" charset="0"/>
                <a:cs typeface="Times New Roman" charset="0"/>
              </a:rPr>
              <a:t>Von großer Lücke zu kleiner Lücke arbeiten. </a:t>
            </a:r>
          </a:p>
          <a:p>
            <a:pPr marL="228600" indent="-228600">
              <a:spcAft>
                <a:spcPts val="0"/>
              </a:spcAft>
              <a:buAutoNum type="arabicPeriod"/>
            </a:pPr>
            <a:r>
              <a:rPr lang="de-DE" sz="1200" dirty="0" smtClean="0">
                <a:latin typeface="Arial Narrow" charset="0"/>
                <a:ea typeface="Calibri" charset="0"/>
                <a:cs typeface="Times New Roman" charset="0"/>
              </a:rPr>
              <a:t>Begrenze die Lücke nach UNTEN. Wenn du Angst um deinen Rücken hast, kann dir eine Matte auf der unteren Stange/ Mauer/ Kasten helfen.</a:t>
            </a:r>
          </a:p>
          <a:p>
            <a:pPr marL="228600" indent="-228600">
              <a:spcAft>
                <a:spcPts val="0"/>
              </a:spcAft>
              <a:buAutoNum type="arabicPeriod"/>
            </a:pPr>
            <a:endParaRPr lang="de-DE" sz="1200" dirty="0" smtClean="0">
              <a:effectLst/>
              <a:latin typeface="Arial Narrow" charset="0"/>
              <a:ea typeface="Calibri" charset="0"/>
              <a:cs typeface="Times New Roman" charset="0"/>
            </a:endParaRPr>
          </a:p>
          <a:p>
            <a:pPr>
              <a:spcAft>
                <a:spcPts val="0"/>
              </a:spcAft>
            </a:pPr>
            <a:endParaRPr lang="de-DE" sz="1200" dirty="0">
              <a:latin typeface="Arial Narrow" charset="0"/>
              <a:ea typeface="Calibri" charset="0"/>
              <a:cs typeface="Times New Roman" charset="0"/>
            </a:endParaRPr>
          </a:p>
          <a:p>
            <a:pPr>
              <a:spcAft>
                <a:spcPts val="0"/>
              </a:spcAft>
            </a:pPr>
            <a:r>
              <a:rPr lang="de-DE" sz="1200" dirty="0" smtClean="0">
                <a:effectLst/>
                <a:latin typeface="Arial Narrow" charset="0"/>
                <a:ea typeface="Calibri" charset="0"/>
                <a:cs typeface="Times New Roman" charset="0"/>
              </a:rPr>
              <a:t> </a:t>
            </a:r>
            <a:endParaRPr lang="de-DE" sz="1200" dirty="0">
              <a:effectLst/>
              <a:ea typeface="Calibri" charset="0"/>
              <a:cs typeface="Times New Roman" charset="0"/>
            </a:endParaRPr>
          </a:p>
        </p:txBody>
      </p:sp>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8283" y="5148799"/>
            <a:ext cx="1343332" cy="1343332"/>
          </a:xfrm>
          <a:prstGeom prst="rect">
            <a:avLst/>
          </a:prstGeom>
        </p:spPr>
      </p:pic>
    </p:spTree>
    <p:extLst>
      <p:ext uri="{BB962C8B-B14F-4D97-AF65-F5344CB8AC3E}">
        <p14:creationId xmlns:p14="http://schemas.microsoft.com/office/powerpoint/2010/main" val="358351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1164" y="307028"/>
            <a:ext cx="11929672" cy="727688"/>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r>
              <a:rPr lang="de-DE" b="1" dirty="0" smtClean="0">
                <a:solidFill>
                  <a:schemeClr val="bg1"/>
                </a:solidFill>
                <a:latin typeface="Arial" charset="0"/>
                <a:ea typeface="Times New Roman" charset="0"/>
              </a:rPr>
              <a:t>6</a:t>
            </a:r>
            <a:r>
              <a:rPr lang="de-DE" sz="1600" b="1" dirty="0" smtClean="0">
                <a:solidFill>
                  <a:schemeClr val="bg1"/>
                </a:solidFill>
                <a:latin typeface="Arial" charset="0"/>
                <a:ea typeface="Times New Roman" charset="0"/>
              </a:rPr>
              <a:t>. </a:t>
            </a:r>
            <a:r>
              <a:rPr lang="de-DE" sz="1600" b="1" dirty="0" smtClean="0">
                <a:solidFill>
                  <a:schemeClr val="bg1"/>
                </a:solidFill>
                <a:latin typeface="Arial Narrow" charset="0"/>
                <a:ea typeface="Times New Roman" charset="0"/>
                <a:cs typeface="Arial" charset="0"/>
              </a:rPr>
              <a:t>Armsprung</a:t>
            </a:r>
            <a:r>
              <a:rPr lang="de-DE" sz="1600" b="1" dirty="0">
                <a:solidFill>
                  <a:schemeClr val="bg1"/>
                </a:solidFill>
                <a:latin typeface="Arial Narrow" charset="0"/>
                <a:ea typeface="Times New Roman" charset="0"/>
                <a:cs typeface="Arial" charset="0"/>
              </a:rPr>
              <a:t>/ Saut de </a:t>
            </a:r>
            <a:r>
              <a:rPr lang="de-DE" sz="1600" b="1" dirty="0" err="1" smtClean="0">
                <a:solidFill>
                  <a:schemeClr val="bg1"/>
                </a:solidFill>
                <a:latin typeface="Arial Narrow" charset="0"/>
                <a:ea typeface="Times New Roman" charset="0"/>
                <a:cs typeface="Arial" charset="0"/>
              </a:rPr>
              <a:t>Bras</a:t>
            </a:r>
            <a:r>
              <a:rPr lang="de-DE" sz="1600" b="1" dirty="0">
                <a:solidFill>
                  <a:schemeClr val="bg1"/>
                </a:solidFill>
                <a:latin typeface="Arial Narrow" charset="0"/>
                <a:ea typeface="Times New Roman" charset="0"/>
                <a:cs typeface="Arial" charset="0"/>
              </a:rPr>
              <a:t> </a:t>
            </a:r>
            <a:r>
              <a:rPr lang="de-DE" sz="1200" dirty="0" smtClean="0">
                <a:solidFill>
                  <a:schemeClr val="bg1"/>
                </a:solidFill>
                <a:latin typeface="Arial Narrow" charset="0"/>
                <a:ea typeface="Times New Roman" charset="0"/>
                <a:cs typeface="Arial" charset="0"/>
              </a:rPr>
              <a:t>(Sprung </a:t>
            </a:r>
            <a:r>
              <a:rPr lang="de-DE" sz="1200" dirty="0">
                <a:solidFill>
                  <a:schemeClr val="bg1"/>
                </a:solidFill>
                <a:latin typeface="Arial Narrow" charset="0"/>
                <a:ea typeface="Times New Roman" charset="0"/>
                <a:cs typeface="Arial" charset="0"/>
              </a:rPr>
              <a:t>an eine Wand und in froschähnlicher Position halten</a:t>
            </a:r>
            <a:r>
              <a:rPr lang="de-DE" sz="1200" dirty="0" smtClean="0">
                <a:solidFill>
                  <a:schemeClr val="bg1"/>
                </a:solidFill>
                <a:latin typeface="Arial Narrow" charset="0"/>
                <a:ea typeface="Times New Roman" charset="0"/>
                <a:cs typeface="Arial" charset="0"/>
              </a:rPr>
              <a:t>)</a:t>
            </a:r>
            <a:r>
              <a:rPr lang="de-DE" sz="1200" dirty="0" smtClean="0">
                <a:solidFill>
                  <a:schemeClr val="bg1"/>
                </a:solidFill>
                <a:latin typeface="Times New Roman" charset="0"/>
                <a:ea typeface="Times New Roman" charset="0"/>
              </a:rPr>
              <a:t>                                                                                                                           </a:t>
            </a:r>
            <a:r>
              <a:rPr lang="de-DE" sz="1200" b="1" dirty="0" smtClean="0">
                <a:solidFill>
                  <a:schemeClr val="bg1"/>
                </a:solidFill>
                <a:effectLst/>
                <a:latin typeface="Arial" charset="0"/>
                <a:ea typeface="Times New Roman" charset="0"/>
              </a:rPr>
              <a:t>(</a:t>
            </a:r>
            <a:r>
              <a:rPr lang="de-DE" sz="1200" b="1" dirty="0" smtClean="0">
                <a:solidFill>
                  <a:schemeClr val="bg1"/>
                </a:solidFill>
                <a:latin typeface="Arial" charset="0"/>
                <a:ea typeface="Times New Roman" charset="0"/>
              </a:rPr>
              <a:t>Info/Technik</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3" name="Rechteck 2"/>
          <p:cNvSpPr/>
          <p:nvPr/>
        </p:nvSpPr>
        <p:spPr>
          <a:xfrm>
            <a:off x="385361" y="1208454"/>
            <a:ext cx="11421277" cy="1323439"/>
          </a:xfrm>
          <a:prstGeom prst="rect">
            <a:avLst/>
          </a:prstGeom>
        </p:spPr>
        <p:txBody>
          <a:bodyPr wrap="square">
            <a:spAutoFit/>
          </a:bodyPr>
          <a:lstStyle/>
          <a:p>
            <a:pPr algn="just">
              <a:spcAft>
                <a:spcPts val="0"/>
              </a:spcAft>
            </a:pPr>
            <a:r>
              <a:rPr lang="de-DE" sz="1600" dirty="0" smtClean="0">
                <a:effectLst/>
                <a:latin typeface="Arial Narrow" charset="0"/>
                <a:ea typeface="Arial Narrow" charset="0"/>
                <a:cs typeface="Arial Narrow" charset="0"/>
              </a:rPr>
              <a:t>INFO:</a:t>
            </a:r>
          </a:p>
          <a:p>
            <a:pPr algn="just">
              <a:spcAft>
                <a:spcPts val="0"/>
              </a:spcAft>
            </a:pPr>
            <a:r>
              <a:rPr lang="de-DE" sz="1600" dirty="0" smtClean="0">
                <a:effectLst/>
                <a:latin typeface="Arial Narrow" charset="0"/>
                <a:ea typeface="Arial Narrow" charset="0"/>
                <a:cs typeface="Arial Narrow" charset="0"/>
              </a:rPr>
              <a:t>Diese Basistechnik </a:t>
            </a:r>
            <a:r>
              <a:rPr lang="de-DE" sz="1600" dirty="0" smtClean="0">
                <a:latin typeface="Arial Narrow" charset="0"/>
                <a:ea typeface="Arial Narrow" charset="0"/>
                <a:cs typeface="Arial Narrow" charset="0"/>
              </a:rPr>
              <a:t>wird meistens benutzt, wenn man eine größere Lücke zwischen zwei hohen Hindernissen überwinden möchte. Der </a:t>
            </a:r>
            <a:r>
              <a:rPr lang="de-DE" sz="1600" i="1" dirty="0" smtClean="0">
                <a:latin typeface="Arial Narrow" charset="0"/>
                <a:ea typeface="Arial Narrow" charset="0"/>
                <a:cs typeface="Arial Narrow" charset="0"/>
              </a:rPr>
              <a:t>Saut de </a:t>
            </a:r>
            <a:r>
              <a:rPr lang="de-DE" sz="1600" i="1" dirty="0" err="1" smtClean="0">
                <a:latin typeface="Arial Narrow" charset="0"/>
                <a:ea typeface="Arial Narrow" charset="0"/>
                <a:cs typeface="Arial Narrow" charset="0"/>
              </a:rPr>
              <a:t>Bras</a:t>
            </a:r>
            <a:r>
              <a:rPr lang="de-DE" sz="1600" i="1" dirty="0" smtClean="0">
                <a:latin typeface="Arial Narrow" charset="0"/>
                <a:ea typeface="Arial Narrow" charset="0"/>
                <a:cs typeface="Arial Narrow" charset="0"/>
              </a:rPr>
              <a:t> (Armsprung) </a:t>
            </a:r>
            <a:r>
              <a:rPr lang="de-DE" sz="1600" dirty="0" smtClean="0">
                <a:latin typeface="Arial Narrow" charset="0"/>
                <a:ea typeface="Arial Narrow" charset="0"/>
                <a:cs typeface="Arial Narrow" charset="0"/>
              </a:rPr>
              <a:t>wird meistens gesprungen, wenn die Landezone höher als die Absprungzone liegt; ein Schritt- oder Präzisionssprung wäre hier oft zu risikoreich oder unmöglich. Typisch für den Armsprung ist, dass eine „2+2 </a:t>
            </a:r>
            <a:r>
              <a:rPr lang="de-DE" sz="1600" dirty="0">
                <a:latin typeface="Arial Narrow" charset="0"/>
                <a:ea typeface="Arial Narrow" charset="0"/>
                <a:cs typeface="Arial Narrow" charset="0"/>
              </a:rPr>
              <a:t>L</a:t>
            </a:r>
            <a:r>
              <a:rPr lang="de-DE" sz="1600" dirty="0" smtClean="0">
                <a:latin typeface="Arial Narrow" charset="0"/>
                <a:ea typeface="Arial Narrow" charset="0"/>
                <a:cs typeface="Arial Narrow" charset="0"/>
              </a:rPr>
              <a:t>andung“ erfolgt. D.h.  </a:t>
            </a:r>
            <a:r>
              <a:rPr lang="de-DE" sz="1600" dirty="0">
                <a:latin typeface="Arial Narrow" charset="0"/>
                <a:ea typeface="Arial Narrow" charset="0"/>
                <a:cs typeface="Arial Narrow" charset="0"/>
              </a:rPr>
              <a:t>z</a:t>
            </a:r>
            <a:r>
              <a:rPr lang="de-DE" sz="1600" dirty="0" smtClean="0">
                <a:latin typeface="Arial Narrow" charset="0"/>
                <a:ea typeface="Arial Narrow" charset="0"/>
                <a:cs typeface="Arial Narrow" charset="0"/>
              </a:rPr>
              <a:t>uerst setzen die beiden Füße auf (um den Schwung abzufangen) und kurz darauf greifen die beiden Hände die Kante des Zielhindernisses.</a:t>
            </a:r>
            <a:endParaRPr lang="de-DE" sz="1600" dirty="0" smtClean="0">
              <a:effectLst/>
              <a:latin typeface="Arial Narrow" charset="0"/>
              <a:ea typeface="Arial Narrow" charset="0"/>
              <a:cs typeface="Arial Narrow" charset="0"/>
            </a:endParaRPr>
          </a:p>
        </p:txBody>
      </p:sp>
      <p:pic>
        <p:nvPicPr>
          <p:cNvPr id="5" name="Bil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83" y="4425349"/>
            <a:ext cx="1374516" cy="1155698"/>
          </a:xfrm>
          <a:prstGeom prst="rect">
            <a:avLst/>
          </a:prstGeom>
        </p:spPr>
      </p:pic>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695" y="3880023"/>
            <a:ext cx="1824053" cy="1701024"/>
          </a:xfrm>
          <a:prstGeom prst="rect">
            <a:avLst/>
          </a:prstGeom>
        </p:spPr>
      </p:pic>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463" y="3157187"/>
            <a:ext cx="2458102" cy="2442617"/>
          </a:xfrm>
          <a:prstGeom prst="rect">
            <a:avLst/>
          </a:prstGeom>
        </p:spPr>
      </p:pic>
      <p:pic>
        <p:nvPicPr>
          <p:cNvPr id="9" name="Bild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1861" y="2891936"/>
            <a:ext cx="2852839" cy="2720049"/>
          </a:xfrm>
          <a:prstGeom prst="rect">
            <a:avLst/>
          </a:prstGeom>
        </p:spPr>
      </p:pic>
      <p:pic>
        <p:nvPicPr>
          <p:cNvPr id="10" name="Bild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3849" y="2710233"/>
            <a:ext cx="2866972" cy="2901752"/>
          </a:xfrm>
          <a:prstGeom prst="rect">
            <a:avLst/>
          </a:prstGeom>
        </p:spPr>
      </p:pic>
      <p:pic>
        <p:nvPicPr>
          <p:cNvPr id="11" name="Bild 10"/>
          <p:cNvPicPr>
            <a:picLocks noChangeAspect="1"/>
          </p:cNvPicPr>
          <p:nvPr/>
        </p:nvPicPr>
        <p:blipFill>
          <a:blip r:embed="rId7"/>
          <a:stretch>
            <a:fillRect/>
          </a:stretch>
        </p:blipFill>
        <p:spPr>
          <a:xfrm rot="5400000" flipV="1">
            <a:off x="7808190" y="4652645"/>
            <a:ext cx="1371597" cy="510192"/>
          </a:xfrm>
          <a:prstGeom prst="rect">
            <a:avLst/>
          </a:prstGeom>
        </p:spPr>
      </p:pic>
      <p:pic>
        <p:nvPicPr>
          <p:cNvPr id="2" name="Bild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3955" y="5611985"/>
            <a:ext cx="1246015" cy="1246015"/>
          </a:xfrm>
          <a:prstGeom prst="rect">
            <a:avLst/>
          </a:prstGeom>
        </p:spPr>
      </p:pic>
    </p:spTree>
    <p:extLst>
      <p:ext uri="{BB962C8B-B14F-4D97-AF65-F5344CB8AC3E}">
        <p14:creationId xmlns:p14="http://schemas.microsoft.com/office/powerpoint/2010/main" val="1800693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116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r>
              <a:rPr lang="de-DE" sz="1600" b="1" dirty="0" smtClean="0">
                <a:solidFill>
                  <a:schemeClr val="bg1"/>
                </a:solidFill>
                <a:latin typeface="Arial Narrow" charset="0"/>
                <a:ea typeface="Arial Narrow" charset="0"/>
                <a:cs typeface="Arial Narrow" charset="0"/>
              </a:rPr>
              <a:t>6. Armsprung</a:t>
            </a:r>
            <a:r>
              <a:rPr lang="de-DE" sz="1600" b="1" dirty="0">
                <a:solidFill>
                  <a:schemeClr val="bg1"/>
                </a:solidFill>
                <a:latin typeface="Arial Narrow" charset="0"/>
                <a:ea typeface="Arial Narrow" charset="0"/>
                <a:cs typeface="Arial Narrow" charset="0"/>
              </a:rPr>
              <a:t>/ Saut de </a:t>
            </a:r>
            <a:r>
              <a:rPr lang="de-DE" sz="1600" b="1" dirty="0" err="1" smtClean="0">
                <a:solidFill>
                  <a:schemeClr val="bg1"/>
                </a:solidFill>
                <a:latin typeface="Arial Narrow" charset="0"/>
                <a:ea typeface="Arial Narrow" charset="0"/>
                <a:cs typeface="Arial Narrow" charset="0"/>
              </a:rPr>
              <a:t>Bras</a:t>
            </a:r>
            <a:r>
              <a:rPr lang="de-DE" sz="1600" b="1" dirty="0" smtClean="0">
                <a:solidFill>
                  <a:schemeClr val="bg1"/>
                </a:solidFill>
                <a:latin typeface="Arial Narrow" charset="0"/>
                <a:ea typeface="Arial Narrow" charset="0"/>
                <a:cs typeface="Arial Narrow" charset="0"/>
              </a:rPr>
              <a:t> </a:t>
            </a:r>
            <a:r>
              <a:rPr lang="de-DE" sz="1200" dirty="0">
                <a:solidFill>
                  <a:schemeClr val="bg1"/>
                </a:solidFill>
                <a:latin typeface="Arial Narrow" charset="0"/>
                <a:ea typeface="Arial Narrow" charset="0"/>
                <a:cs typeface="Arial Narrow" charset="0"/>
              </a:rPr>
              <a:t>(Sprung an eine </a:t>
            </a:r>
            <a:r>
              <a:rPr lang="de-DE" sz="1200" dirty="0" smtClean="0">
                <a:solidFill>
                  <a:schemeClr val="bg1"/>
                </a:solidFill>
                <a:latin typeface="Arial Narrow" charset="0"/>
                <a:ea typeface="Arial Narrow" charset="0"/>
                <a:cs typeface="Arial Narrow" charset="0"/>
              </a:rPr>
              <a:t>Wand/ein Objekt </a:t>
            </a:r>
            <a:r>
              <a:rPr lang="de-DE" sz="1200" dirty="0">
                <a:solidFill>
                  <a:schemeClr val="bg1"/>
                </a:solidFill>
                <a:latin typeface="Arial Narrow" charset="0"/>
                <a:ea typeface="Arial Narrow" charset="0"/>
                <a:cs typeface="Arial Narrow" charset="0"/>
              </a:rPr>
              <a:t>und in froschähnlicher Position halten</a:t>
            </a:r>
            <a:r>
              <a:rPr lang="de-DE" sz="1200" dirty="0" smtClean="0">
                <a:solidFill>
                  <a:schemeClr val="bg1"/>
                </a:solidFill>
                <a:latin typeface="Arial Narrow" charset="0"/>
                <a:ea typeface="Arial Narrow" charset="0"/>
                <a:cs typeface="Arial Narrow" charset="0"/>
              </a:rPr>
              <a:t>)                                                                                                  </a:t>
            </a:r>
            <a:r>
              <a:rPr lang="de-DE" sz="1200" b="1" dirty="0" smtClean="0">
                <a:solidFill>
                  <a:schemeClr val="bg1"/>
                </a:solidFill>
                <a:effectLst/>
                <a:latin typeface="Arial" charset="0"/>
                <a:ea typeface="Times New Roman" charset="0"/>
              </a:rPr>
              <a:t>(</a:t>
            </a:r>
            <a:r>
              <a:rPr lang="de-DE" sz="1200" b="1" dirty="0" smtClean="0">
                <a:solidFill>
                  <a:schemeClr val="bg1"/>
                </a:solidFill>
                <a:latin typeface="Arial" charset="0"/>
                <a:ea typeface="Times New Roman" charset="0"/>
              </a:rPr>
              <a:t>Aufbau/ Technik/ Hilfe</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5" name="Abgerundete rechteckige Legende 4"/>
          <p:cNvSpPr/>
          <p:nvPr/>
        </p:nvSpPr>
        <p:spPr>
          <a:xfrm>
            <a:off x="229808" y="980177"/>
            <a:ext cx="5926621" cy="2194372"/>
          </a:xfrm>
          <a:prstGeom prst="wedgeRoundRectCallout">
            <a:avLst>
              <a:gd name="adj1" fmla="val 38700"/>
              <a:gd name="adj2" fmla="val 66479"/>
              <a:gd name="adj3" fmla="val 16667"/>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de-DE" sz="1200" dirty="0">
                <a:effectLst/>
                <a:latin typeface="Arial Narrow" charset="0"/>
                <a:ea typeface="Calibri" charset="0"/>
                <a:cs typeface="Times New Roman" charset="0"/>
              </a:rPr>
              <a:t>Beachte folgende</a:t>
            </a:r>
            <a:r>
              <a:rPr lang="de-DE" sz="1600" b="1" dirty="0">
                <a:effectLst/>
                <a:latin typeface="Arial Narrow" charset="0"/>
                <a:ea typeface="Calibri" charset="0"/>
                <a:cs typeface="Times New Roman" charset="0"/>
              </a:rPr>
              <a:t> </a:t>
            </a:r>
            <a:r>
              <a:rPr lang="de-DE" sz="1600" b="1" dirty="0" smtClean="0">
                <a:effectLst/>
                <a:latin typeface="Arial Narrow" charset="0"/>
                <a:ea typeface="Calibri" charset="0"/>
                <a:cs typeface="Times New Roman" charset="0"/>
              </a:rPr>
              <a:t>Tipps</a:t>
            </a:r>
            <a:r>
              <a:rPr lang="de-DE" sz="1200" dirty="0" smtClean="0">
                <a:effectLst/>
                <a:latin typeface="Arial Narrow" charset="0"/>
                <a:ea typeface="Calibri" charset="0"/>
                <a:cs typeface="Times New Roman" charset="0"/>
              </a:rPr>
              <a:t>:</a:t>
            </a:r>
          </a:p>
          <a:p>
            <a:pPr marL="228600" indent="-228600">
              <a:spcAft>
                <a:spcPts val="0"/>
              </a:spcAft>
              <a:buAutoNum type="arabicPeriod"/>
            </a:pPr>
            <a:endParaRPr lang="de-DE" sz="1200" dirty="0" smtClean="0">
              <a:latin typeface="Arial Narrow" charset="0"/>
              <a:ea typeface="Calibri" charset="0"/>
              <a:cs typeface="Times New Roman" charset="0"/>
            </a:endParaRPr>
          </a:p>
          <a:p>
            <a:pPr marL="228600" indent="-228600">
              <a:spcAft>
                <a:spcPts val="0"/>
              </a:spcAft>
              <a:buAutoNum type="arabicPeriod"/>
            </a:pPr>
            <a:r>
              <a:rPr lang="de-DE" sz="1200" dirty="0" smtClean="0">
                <a:latin typeface="Arial Narrow" charset="0"/>
                <a:ea typeface="Calibri" charset="0"/>
                <a:cs typeface="Times New Roman" charset="0"/>
              </a:rPr>
              <a:t>Merkhilfe: Die Füße setzen zuerst auf. Sie sind dabei </a:t>
            </a:r>
            <a:r>
              <a:rPr lang="de-DE" sz="1200" dirty="0" err="1" smtClean="0">
                <a:latin typeface="Arial Narrow" charset="0"/>
                <a:ea typeface="Calibri" charset="0"/>
                <a:cs typeface="Times New Roman" charset="0"/>
              </a:rPr>
              <a:t>ca</a:t>
            </a:r>
            <a:r>
              <a:rPr lang="de-DE" sz="1200" dirty="0" smtClean="0">
                <a:latin typeface="Arial Narrow" charset="0"/>
                <a:ea typeface="Calibri" charset="0"/>
                <a:cs typeface="Times New Roman" charset="0"/>
              </a:rPr>
              <a:t> hüftbreit und leicht versetzt, die Knie zeigen eher nach außen. </a:t>
            </a:r>
          </a:p>
          <a:p>
            <a:pPr marL="228600" indent="-228600">
              <a:spcAft>
                <a:spcPts val="0"/>
              </a:spcAft>
              <a:buAutoNum type="arabicPeriod"/>
            </a:pPr>
            <a:r>
              <a:rPr lang="de-DE" sz="1200" dirty="0" smtClean="0">
                <a:latin typeface="Arial Narrow" charset="0"/>
                <a:ea typeface="Calibri" charset="0"/>
                <a:cs typeface="Times New Roman" charset="0"/>
              </a:rPr>
              <a:t>Steigere auf jeder Höhe zunächst die Weite. Dazu kannst du dich vom Sprung aus dem Stand hin zum 5-7 Schritt- Anlauf steigern.</a:t>
            </a:r>
          </a:p>
          <a:p>
            <a:pPr marL="228600" indent="-228600">
              <a:spcAft>
                <a:spcPts val="0"/>
              </a:spcAft>
              <a:buAutoNum type="arabicPeriod"/>
            </a:pPr>
            <a:r>
              <a:rPr lang="de-DE" sz="1200" dirty="0" smtClean="0">
                <a:effectLst/>
                <a:latin typeface="Arial Narrow" charset="0"/>
                <a:ea typeface="Calibri" charset="0"/>
                <a:cs typeface="Times New Roman" charset="0"/>
              </a:rPr>
              <a:t>Sicherheit geht vor! Such dir einen sogenannten </a:t>
            </a:r>
            <a:r>
              <a:rPr lang="de-DE" sz="1200" b="1" dirty="0" err="1" smtClean="0">
                <a:effectLst/>
                <a:latin typeface="Arial Narrow" charset="0"/>
                <a:ea typeface="Calibri" charset="0"/>
                <a:cs typeface="Times New Roman" charset="0"/>
              </a:rPr>
              <a:t>Spotter</a:t>
            </a:r>
            <a:r>
              <a:rPr lang="de-DE" sz="1200" b="1" dirty="0" smtClean="0">
                <a:effectLst/>
                <a:latin typeface="Arial Narrow" charset="0"/>
                <a:ea typeface="Calibri" charset="0"/>
                <a:cs typeface="Times New Roman" charset="0"/>
              </a:rPr>
              <a:t>, </a:t>
            </a:r>
            <a:r>
              <a:rPr lang="de-DE" sz="1200" dirty="0" smtClean="0">
                <a:effectLst/>
                <a:latin typeface="Arial Narrow" charset="0"/>
                <a:ea typeface="Calibri" charset="0"/>
                <a:cs typeface="Times New Roman" charset="0"/>
              </a:rPr>
              <a:t>wenn es höher oder weiter hinaus gehen soll (s. Abbildung). </a:t>
            </a:r>
            <a:endParaRPr lang="de-DE" sz="1200" dirty="0">
              <a:latin typeface="Arial Narrow" charset="0"/>
              <a:ea typeface="Calibri" charset="0"/>
              <a:cs typeface="Times New Roman" charset="0"/>
            </a:endParaRPr>
          </a:p>
          <a:p>
            <a:pPr>
              <a:spcAft>
                <a:spcPts val="0"/>
              </a:spcAft>
            </a:pPr>
            <a:r>
              <a:rPr lang="de-DE" sz="1200" dirty="0" smtClean="0">
                <a:effectLst/>
                <a:latin typeface="Arial Narrow" charset="0"/>
                <a:ea typeface="Calibri" charset="0"/>
                <a:cs typeface="Times New Roman" charset="0"/>
              </a:rPr>
              <a:t> </a:t>
            </a:r>
            <a:endParaRPr lang="de-DE" sz="1200" dirty="0">
              <a:effectLst/>
              <a:ea typeface="Calibri" charset="0"/>
              <a:cs typeface="Times New Roman" charset="0"/>
            </a:endParaRPr>
          </a:p>
        </p:txBody>
      </p:sp>
      <p:pic>
        <p:nvPicPr>
          <p:cNvPr id="10" name="Bild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820" y="951213"/>
            <a:ext cx="5018844" cy="2333188"/>
          </a:xfrm>
          <a:prstGeom prst="rect">
            <a:avLst/>
          </a:prstGeom>
        </p:spPr>
      </p:pic>
      <p:sp>
        <p:nvSpPr>
          <p:cNvPr id="11" name="Textfeld 10"/>
          <p:cNvSpPr txBox="1"/>
          <p:nvPr/>
        </p:nvSpPr>
        <p:spPr>
          <a:xfrm rot="20306725">
            <a:off x="6975175" y="1220853"/>
            <a:ext cx="1380506" cy="369332"/>
          </a:xfrm>
          <a:prstGeom prst="rect">
            <a:avLst/>
          </a:prstGeom>
          <a:solidFill>
            <a:schemeClr val="bg1"/>
          </a:solidFill>
        </p:spPr>
        <p:txBody>
          <a:bodyPr wrap="none" rtlCol="0">
            <a:spAutoFit/>
          </a:bodyPr>
          <a:lstStyle/>
          <a:p>
            <a:r>
              <a:rPr lang="de-DE" dirty="0" smtClean="0"/>
              <a:t>   3 Ebenen   </a:t>
            </a:r>
            <a:endParaRPr lang="de-DE" dirty="0"/>
          </a:p>
        </p:txBody>
      </p:sp>
      <p:cxnSp>
        <p:nvCxnSpPr>
          <p:cNvPr id="13" name="Gerade Verbindung mit Pfeil 12"/>
          <p:cNvCxnSpPr/>
          <p:nvPr/>
        </p:nvCxnSpPr>
        <p:spPr>
          <a:xfrm>
            <a:off x="8256540" y="2954506"/>
            <a:ext cx="985688" cy="22004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8749384" y="2264322"/>
            <a:ext cx="1474116" cy="31559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9119068" y="1661890"/>
            <a:ext cx="1104432" cy="26518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8565815" y="2377596"/>
            <a:ext cx="910121" cy="369332"/>
          </a:xfrm>
          <a:prstGeom prst="rect">
            <a:avLst/>
          </a:prstGeom>
          <a:noFill/>
        </p:spPr>
        <p:txBody>
          <a:bodyPr wrap="none" rtlCol="0">
            <a:spAutoFit/>
          </a:bodyPr>
          <a:lstStyle/>
          <a:p>
            <a:r>
              <a:rPr lang="de-DE" dirty="0" smtClean="0"/>
              <a:t>Mittel   </a:t>
            </a:r>
            <a:endParaRPr lang="de-DE" dirty="0"/>
          </a:p>
        </p:txBody>
      </p:sp>
      <p:sp>
        <p:nvSpPr>
          <p:cNvPr id="25" name="Textfeld 24"/>
          <p:cNvSpPr txBox="1"/>
          <p:nvPr/>
        </p:nvSpPr>
        <p:spPr>
          <a:xfrm>
            <a:off x="8876051" y="1790235"/>
            <a:ext cx="829073" cy="369332"/>
          </a:xfrm>
          <a:prstGeom prst="rect">
            <a:avLst/>
          </a:prstGeom>
          <a:noFill/>
        </p:spPr>
        <p:txBody>
          <a:bodyPr wrap="none" rtlCol="0">
            <a:spAutoFit/>
          </a:bodyPr>
          <a:lstStyle/>
          <a:p>
            <a:r>
              <a:rPr lang="de-DE" dirty="0" smtClean="0"/>
              <a:t>Hoch   </a:t>
            </a:r>
            <a:endParaRPr lang="de-DE" dirty="0"/>
          </a:p>
        </p:txBody>
      </p:sp>
      <p:sp>
        <p:nvSpPr>
          <p:cNvPr id="27" name="Textfeld 26"/>
          <p:cNvSpPr txBox="1"/>
          <p:nvPr/>
        </p:nvSpPr>
        <p:spPr>
          <a:xfrm>
            <a:off x="7528594" y="2691457"/>
            <a:ext cx="949299" cy="369332"/>
          </a:xfrm>
          <a:prstGeom prst="rect">
            <a:avLst/>
          </a:prstGeom>
          <a:noFill/>
        </p:spPr>
        <p:txBody>
          <a:bodyPr wrap="none" rtlCol="0">
            <a:spAutoFit/>
          </a:bodyPr>
          <a:lstStyle/>
          <a:p>
            <a:r>
              <a:rPr lang="de-DE" smtClean="0"/>
              <a:t>Boden   </a:t>
            </a:r>
            <a:endParaRPr lang="de-DE" dirty="0"/>
          </a:p>
        </p:txBody>
      </p:sp>
      <p:pic>
        <p:nvPicPr>
          <p:cNvPr id="28" name="Bild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820" y="3284401"/>
            <a:ext cx="5018844" cy="3280722"/>
          </a:xfrm>
          <a:prstGeom prst="rect">
            <a:avLst/>
          </a:prstGeom>
        </p:spPr>
      </p:pic>
      <p:sp>
        <p:nvSpPr>
          <p:cNvPr id="29" name="Textfeld 28"/>
          <p:cNvSpPr txBox="1"/>
          <p:nvPr/>
        </p:nvSpPr>
        <p:spPr>
          <a:xfrm rot="1432171">
            <a:off x="9933891" y="3637234"/>
            <a:ext cx="2062634" cy="1508105"/>
          </a:xfrm>
          <a:prstGeom prst="rect">
            <a:avLst/>
          </a:prstGeom>
          <a:solidFill>
            <a:schemeClr val="bg2"/>
          </a:solidFill>
          <a:ln>
            <a:solidFill>
              <a:schemeClr val="tx1"/>
            </a:solidFill>
          </a:ln>
        </p:spPr>
        <p:txBody>
          <a:bodyPr wrap="square" rtlCol="0">
            <a:spAutoFit/>
          </a:bodyPr>
          <a:lstStyle/>
          <a:p>
            <a:pPr algn="ctr"/>
            <a:r>
              <a:rPr lang="de-DE" sz="2000" b="1" dirty="0" smtClean="0"/>
              <a:t>AUFBAUTIPP! </a:t>
            </a:r>
          </a:p>
          <a:p>
            <a:pPr algn="ctr"/>
            <a:endParaRPr lang="de-DE" dirty="0" smtClean="0"/>
          </a:p>
          <a:p>
            <a:pPr algn="ctr"/>
            <a:r>
              <a:rPr lang="de-DE" dirty="0" smtClean="0"/>
              <a:t>Matte(</a:t>
            </a:r>
            <a:r>
              <a:rPr lang="de-DE" dirty="0" err="1" smtClean="0"/>
              <a:t>n</a:t>
            </a:r>
            <a:r>
              <a:rPr lang="de-DE" dirty="0" smtClean="0"/>
              <a:t>) zwischen</a:t>
            </a:r>
          </a:p>
          <a:p>
            <a:pPr algn="ctr"/>
            <a:r>
              <a:rPr lang="de-DE" dirty="0" smtClean="0"/>
              <a:t> die Hindernisse klemmen!</a:t>
            </a:r>
            <a:endParaRPr lang="de-DE" dirty="0"/>
          </a:p>
        </p:txBody>
      </p:sp>
      <p:pic>
        <p:nvPicPr>
          <p:cNvPr id="31" name="Bild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33" y="3628103"/>
            <a:ext cx="6313399" cy="2464024"/>
          </a:xfrm>
          <a:prstGeom prst="rect">
            <a:avLst/>
          </a:prstGeom>
        </p:spPr>
      </p:pic>
      <p:sp>
        <p:nvSpPr>
          <p:cNvPr id="26" name="Textfeld 25"/>
          <p:cNvSpPr txBox="1"/>
          <p:nvPr/>
        </p:nvSpPr>
        <p:spPr>
          <a:xfrm>
            <a:off x="229808" y="6345032"/>
            <a:ext cx="10475607" cy="369332"/>
          </a:xfrm>
          <a:prstGeom prst="rect">
            <a:avLst/>
          </a:prstGeom>
          <a:solidFill>
            <a:srgbClr val="FF5C2F"/>
          </a:solidFill>
        </p:spPr>
        <p:txBody>
          <a:bodyPr wrap="square" rtlCol="0">
            <a:spAutoFit/>
          </a:bodyPr>
          <a:lstStyle/>
          <a:p>
            <a:pPr algn="ctr"/>
            <a:r>
              <a:rPr lang="de-DE" sz="1600" dirty="0" smtClean="0">
                <a:solidFill>
                  <a:schemeClr val="bg1"/>
                </a:solidFill>
              </a:rPr>
              <a:t>!!!ACHTUNG HOCH/ DYNAMISCH!!! </a:t>
            </a:r>
            <a:r>
              <a:rPr lang="de-DE" b="1" dirty="0" smtClean="0">
                <a:solidFill>
                  <a:schemeClr val="bg1"/>
                </a:solidFill>
              </a:rPr>
              <a:t>1-2 SPOTTER </a:t>
            </a:r>
            <a:r>
              <a:rPr lang="de-DE" sz="1600" dirty="0" smtClean="0">
                <a:solidFill>
                  <a:schemeClr val="bg1"/>
                </a:solidFill>
              </a:rPr>
              <a:t>!!! ACHTUNG HOCH/DYNAMISCH!!! </a:t>
            </a:r>
            <a:r>
              <a:rPr lang="de-DE" b="1" dirty="0" smtClean="0">
                <a:solidFill>
                  <a:schemeClr val="bg1"/>
                </a:solidFill>
              </a:rPr>
              <a:t>1-2 SPOTTER  </a:t>
            </a:r>
            <a:r>
              <a:rPr lang="de-DE" dirty="0" smtClean="0">
                <a:solidFill>
                  <a:schemeClr val="bg1"/>
                </a:solidFill>
              </a:rPr>
              <a:t>!!! </a:t>
            </a:r>
            <a:endParaRPr lang="de-DE" sz="1600" dirty="0">
              <a:solidFill>
                <a:schemeClr val="bg1"/>
              </a:solidFill>
            </a:endParaRPr>
          </a:p>
        </p:txBody>
      </p:sp>
      <p:sp>
        <p:nvSpPr>
          <p:cNvPr id="2" name="Pfeil nach links 1"/>
          <p:cNvSpPr/>
          <p:nvPr/>
        </p:nvSpPr>
        <p:spPr>
          <a:xfrm rot="20612568">
            <a:off x="8892834" y="5037694"/>
            <a:ext cx="1418644" cy="392932"/>
          </a:xfrm>
          <a:prstGeom prst="leftArrow">
            <a:avLst>
              <a:gd name="adj1" fmla="val 34027"/>
              <a:gd name="adj2" fmla="val 6198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Bild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5415" y="5508183"/>
            <a:ext cx="1355422" cy="1355422"/>
          </a:xfrm>
          <a:prstGeom prst="rect">
            <a:avLst/>
          </a:prstGeom>
        </p:spPr>
      </p:pic>
      <p:sp>
        <p:nvSpPr>
          <p:cNvPr id="3" name="Textfeld 2"/>
          <p:cNvSpPr txBox="1"/>
          <p:nvPr/>
        </p:nvSpPr>
        <p:spPr>
          <a:xfrm>
            <a:off x="5563965" y="5049494"/>
            <a:ext cx="1095364" cy="369332"/>
          </a:xfrm>
          <a:prstGeom prst="rect">
            <a:avLst/>
          </a:prstGeom>
          <a:noFill/>
        </p:spPr>
        <p:txBody>
          <a:bodyPr wrap="none" rtlCol="0">
            <a:spAutoFit/>
          </a:bodyPr>
          <a:lstStyle/>
          <a:p>
            <a:r>
              <a:rPr lang="de-DE" smtClean="0"/>
              <a:t>SPOTTER!</a:t>
            </a:r>
            <a:endParaRPr lang="de-DE"/>
          </a:p>
        </p:txBody>
      </p:sp>
    </p:spTree>
    <p:extLst>
      <p:ext uri="{BB962C8B-B14F-4D97-AF65-F5344CB8AC3E}">
        <p14:creationId xmlns:p14="http://schemas.microsoft.com/office/powerpoint/2010/main" val="968421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613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de-DE" sz="1600" b="1" dirty="0" smtClean="0">
                <a:solidFill>
                  <a:schemeClr val="bg1"/>
                </a:solidFill>
                <a:latin typeface="Arial Narrow" charset="0"/>
                <a:ea typeface="Times New Roman" charset="0"/>
                <a:cs typeface="Arial" charset="0"/>
              </a:rPr>
              <a:t>7. Demi-Tour </a:t>
            </a:r>
            <a:r>
              <a:rPr lang="de-DE" sz="1200" dirty="0">
                <a:solidFill>
                  <a:schemeClr val="bg1"/>
                </a:solidFill>
                <a:latin typeface="Arial Narrow" charset="0"/>
                <a:ea typeface="Times New Roman" charset="0"/>
                <a:cs typeface="Arial" charset="0"/>
              </a:rPr>
              <a:t>(ähnlich Hockwende; </a:t>
            </a:r>
            <a:r>
              <a:rPr lang="de-DE" sz="1200" dirty="0" smtClean="0">
                <a:solidFill>
                  <a:schemeClr val="bg1"/>
                </a:solidFill>
                <a:latin typeface="Arial Narrow" charset="0"/>
                <a:ea typeface="Times New Roman" charset="0"/>
                <a:cs typeface="Arial" charset="0"/>
              </a:rPr>
              <a:t>ohne </a:t>
            </a:r>
            <a:r>
              <a:rPr lang="de-DE" sz="1200" dirty="0">
                <a:solidFill>
                  <a:schemeClr val="bg1"/>
                </a:solidFill>
                <a:latin typeface="Arial Narrow" charset="0"/>
                <a:ea typeface="Times New Roman" charset="0"/>
                <a:cs typeface="Arial" charset="0"/>
              </a:rPr>
              <a:t>Loslassen des Objekts; über z. B. ein </a:t>
            </a:r>
            <a:r>
              <a:rPr lang="de-DE" sz="1200" dirty="0" smtClean="0">
                <a:solidFill>
                  <a:schemeClr val="bg1"/>
                </a:solidFill>
                <a:latin typeface="Arial Narrow" charset="0"/>
                <a:ea typeface="Times New Roman" charset="0"/>
                <a:cs typeface="Arial" charset="0"/>
              </a:rPr>
              <a:t>Geländer)</a:t>
            </a:r>
            <a:r>
              <a:rPr lang="de-DE" sz="1200" dirty="0">
                <a:solidFill>
                  <a:schemeClr val="bg1"/>
                </a:solidFill>
                <a:latin typeface="Arial Narrow" charset="0"/>
                <a:ea typeface="Times New Roman" charset="0"/>
                <a:cs typeface="Arial" charset="0"/>
              </a:rPr>
              <a:t> </a:t>
            </a:r>
            <a:r>
              <a:rPr lang="de-DE" sz="1200" dirty="0" smtClean="0">
                <a:solidFill>
                  <a:schemeClr val="bg1"/>
                </a:solidFill>
                <a:latin typeface="Arial Narrow" charset="0"/>
                <a:ea typeface="Times New Roman" charset="0"/>
                <a:cs typeface="Arial" charset="0"/>
              </a:rPr>
              <a:t>                                                                                                                                                         </a:t>
            </a:r>
            <a:r>
              <a:rPr lang="de-DE" sz="1200" b="1" dirty="0" smtClean="0">
                <a:solidFill>
                  <a:schemeClr val="bg1"/>
                </a:solidFill>
                <a:effectLst/>
                <a:latin typeface="Arial" charset="0"/>
                <a:ea typeface="Times New Roman" charset="0"/>
              </a:rPr>
              <a:t>(</a:t>
            </a:r>
            <a:r>
              <a:rPr lang="de-DE" sz="1200" b="1" dirty="0" smtClean="0">
                <a:solidFill>
                  <a:schemeClr val="bg1"/>
                </a:solidFill>
                <a:latin typeface="Arial" charset="0"/>
                <a:ea typeface="Times New Roman" charset="0"/>
              </a:rPr>
              <a:t>Info/Technik</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3" name="Rechteck 2"/>
          <p:cNvSpPr/>
          <p:nvPr/>
        </p:nvSpPr>
        <p:spPr>
          <a:xfrm>
            <a:off x="319790" y="1030654"/>
            <a:ext cx="11421277" cy="1323439"/>
          </a:xfrm>
          <a:prstGeom prst="rect">
            <a:avLst/>
          </a:prstGeom>
        </p:spPr>
        <p:txBody>
          <a:bodyPr wrap="square">
            <a:spAutoFit/>
          </a:bodyPr>
          <a:lstStyle/>
          <a:p>
            <a:pPr algn="just">
              <a:spcAft>
                <a:spcPts val="0"/>
              </a:spcAft>
            </a:pPr>
            <a:r>
              <a:rPr lang="de-DE" sz="1600" dirty="0" smtClean="0">
                <a:effectLst/>
                <a:latin typeface="Arial Narrow" charset="0"/>
                <a:ea typeface="Arial Narrow" charset="0"/>
                <a:cs typeface="Arial Narrow" charset="0"/>
              </a:rPr>
              <a:t>INFO:</a:t>
            </a:r>
          </a:p>
          <a:p>
            <a:pPr algn="just">
              <a:spcAft>
                <a:spcPts val="0"/>
              </a:spcAft>
            </a:pPr>
            <a:r>
              <a:rPr lang="de-DE" sz="1600" dirty="0" smtClean="0">
                <a:effectLst/>
                <a:latin typeface="Arial Narrow" charset="0"/>
                <a:ea typeface="Arial Narrow" charset="0"/>
                <a:cs typeface="Arial Narrow" charset="0"/>
              </a:rPr>
              <a:t>Diese Basistechnik ist hilfreich, wenn du eine hüfthohes / schmales Hindernis, wie beispielsweise ein Geländer, überwinden möchtest, du aber nicht sicher bist, ob die Landezone „sicher“ (also zu hoch, zu klein ,zu instabil) ist. </a:t>
            </a:r>
            <a:r>
              <a:rPr lang="de-DE" sz="1600" dirty="0" smtClean="0">
                <a:latin typeface="Arial Narrow" charset="0"/>
                <a:ea typeface="Arial Narrow" charset="0"/>
                <a:cs typeface="Arial Narrow" charset="0"/>
              </a:rPr>
              <a:t>In einem solchen Fall ist es sinnvoll, dass der </a:t>
            </a:r>
            <a:r>
              <a:rPr lang="de-DE" sz="1600" dirty="0" err="1" smtClean="0">
                <a:latin typeface="Arial Narrow" charset="0"/>
                <a:ea typeface="Arial Narrow" charset="0"/>
                <a:cs typeface="Arial Narrow" charset="0"/>
              </a:rPr>
              <a:t>Traceur</a:t>
            </a:r>
            <a:r>
              <a:rPr lang="de-DE" sz="1600" dirty="0" smtClean="0">
                <a:latin typeface="Arial Narrow" charset="0"/>
                <a:ea typeface="Arial Narrow" charset="0"/>
                <a:cs typeface="Arial Narrow" charset="0"/>
              </a:rPr>
              <a:t>/ die </a:t>
            </a:r>
            <a:r>
              <a:rPr lang="de-DE" sz="1600" dirty="0" err="1" smtClean="0">
                <a:latin typeface="Arial Narrow" charset="0"/>
                <a:ea typeface="Arial Narrow" charset="0"/>
                <a:cs typeface="Arial Narrow" charset="0"/>
              </a:rPr>
              <a:t>Traceuse</a:t>
            </a:r>
            <a:r>
              <a:rPr lang="de-DE" sz="1600" dirty="0" smtClean="0">
                <a:latin typeface="Arial Narrow" charset="0"/>
                <a:ea typeface="Arial Narrow" charset="0"/>
                <a:cs typeface="Arial Narrow" charset="0"/>
              </a:rPr>
              <a:t> während des ganzen Stützsprungs mit mindestens einer Hand fest mit dem Hindernis „verbunden“ bleibt. Kurz gesagt, es ist eine einarmige 180°-Drehung (ähnlich Hockwende) über das Hindernis, in den sicheren Stand. In der Anfangs – und Endposition greifen beide Hände das Hindernis.</a:t>
            </a:r>
            <a:endParaRPr lang="de-DE" sz="1600" dirty="0" smtClean="0">
              <a:effectLst/>
              <a:latin typeface="Arial Narrow" charset="0"/>
              <a:ea typeface="Arial Narrow" charset="0"/>
              <a:cs typeface="Arial Narrow" charset="0"/>
            </a:endParaRPr>
          </a:p>
        </p:txBody>
      </p:sp>
      <p:pic>
        <p:nvPicPr>
          <p:cNvPr id="18" name="Bild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9035" y="5767596"/>
            <a:ext cx="1090404" cy="1090404"/>
          </a:xfrm>
          <a:prstGeom prst="rect">
            <a:avLst/>
          </a:prstGeom>
        </p:spPr>
      </p:pic>
      <p:pic>
        <p:nvPicPr>
          <p:cNvPr id="19" name="Bild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81" y="2620249"/>
            <a:ext cx="11225158" cy="3227372"/>
          </a:xfrm>
          <a:prstGeom prst="rect">
            <a:avLst/>
          </a:prstGeom>
        </p:spPr>
      </p:pic>
      <p:sp>
        <p:nvSpPr>
          <p:cNvPr id="17" name="Ring 16"/>
          <p:cNvSpPr/>
          <p:nvPr/>
        </p:nvSpPr>
        <p:spPr>
          <a:xfrm>
            <a:off x="319790" y="3646696"/>
            <a:ext cx="1424066" cy="1041400"/>
          </a:xfrm>
          <a:prstGeom prst="donut">
            <a:avLst>
              <a:gd name="adj" fmla="val 10261"/>
            </a:avLst>
          </a:prstGeom>
          <a:solidFill>
            <a:srgbClr val="FF5C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0" name="Bild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0663" y="5767596"/>
            <a:ext cx="1090404" cy="1090404"/>
          </a:xfrm>
          <a:prstGeom prst="rect">
            <a:avLst/>
          </a:prstGeom>
        </p:spPr>
      </p:pic>
    </p:spTree>
    <p:extLst>
      <p:ext uri="{BB962C8B-B14F-4D97-AF65-F5344CB8AC3E}">
        <p14:creationId xmlns:p14="http://schemas.microsoft.com/office/powerpoint/2010/main" val="394352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613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de-DE" sz="1600" b="1" dirty="0" smtClean="0">
                <a:solidFill>
                  <a:schemeClr val="bg1"/>
                </a:solidFill>
                <a:latin typeface="Arial Narrow" charset="0"/>
                <a:ea typeface="Times New Roman" charset="0"/>
                <a:cs typeface="Arial" charset="0"/>
              </a:rPr>
              <a:t>8 A)    LAZY </a:t>
            </a:r>
            <a:r>
              <a:rPr lang="de-DE" sz="1200" b="1" dirty="0" smtClean="0">
                <a:solidFill>
                  <a:schemeClr val="bg1"/>
                </a:solidFill>
                <a:latin typeface="Arial Narrow" charset="0"/>
                <a:ea typeface="Times New Roman" charset="0"/>
                <a:cs typeface="Arial" charset="0"/>
                <a:sym typeface="Wingdings"/>
              </a:rPr>
              <a:t> </a:t>
            </a:r>
            <a:r>
              <a:rPr lang="de-DE" sz="1200" b="1" dirty="0" err="1" smtClean="0">
                <a:solidFill>
                  <a:schemeClr val="bg1"/>
                </a:solidFill>
                <a:latin typeface="Arial Narrow" charset="0"/>
                <a:ea typeface="Times New Roman" charset="0"/>
                <a:cs typeface="Arial" charset="0"/>
                <a:sym typeface="Wingdings"/>
              </a:rPr>
              <a:t>Passement</a:t>
            </a:r>
            <a:r>
              <a:rPr lang="de-DE" sz="1200" b="1" dirty="0" smtClean="0">
                <a:solidFill>
                  <a:schemeClr val="bg1"/>
                </a:solidFill>
                <a:latin typeface="Arial Narrow" charset="0"/>
                <a:ea typeface="Times New Roman" charset="0"/>
                <a:cs typeface="Arial" charset="0"/>
                <a:sym typeface="Wingdings"/>
              </a:rPr>
              <a:t>; mittelhohe Hindernisse</a:t>
            </a:r>
            <a:r>
              <a:rPr lang="de-DE" b="1" dirty="0" smtClean="0">
                <a:solidFill>
                  <a:schemeClr val="bg1"/>
                </a:solidFill>
                <a:latin typeface="Arial Narrow" charset="0"/>
                <a:ea typeface="Times New Roman" charset="0"/>
                <a:cs typeface="Arial" charset="0"/>
                <a:sym typeface="Wingdings"/>
              </a:rPr>
              <a:t>						         	                      </a:t>
            </a:r>
            <a:r>
              <a:rPr lang="de-DE" b="1" dirty="0" smtClean="0">
                <a:solidFill>
                  <a:schemeClr val="bg1"/>
                </a:solidFill>
                <a:latin typeface="Arial Narrow" charset="0"/>
                <a:ea typeface="Times New Roman" charset="0"/>
                <a:cs typeface="Arial" charset="0"/>
              </a:rPr>
              <a:t> </a:t>
            </a:r>
            <a:r>
              <a:rPr lang="de-DE" sz="1200" b="1" dirty="0" smtClean="0">
                <a:solidFill>
                  <a:schemeClr val="bg1"/>
                </a:solidFill>
                <a:effectLst/>
                <a:latin typeface="Arial" charset="0"/>
                <a:ea typeface="Times New Roman" charset="0"/>
              </a:rPr>
              <a:t>(</a:t>
            </a:r>
            <a:r>
              <a:rPr lang="de-DE" sz="1200" b="1" dirty="0" smtClean="0">
                <a:solidFill>
                  <a:schemeClr val="bg1"/>
                </a:solidFill>
                <a:latin typeface="Arial" charset="0"/>
                <a:ea typeface="Times New Roman" charset="0"/>
              </a:rPr>
              <a:t>Info/ Technik</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3" name="Rechteck 2"/>
          <p:cNvSpPr/>
          <p:nvPr/>
        </p:nvSpPr>
        <p:spPr>
          <a:xfrm>
            <a:off x="319790" y="1030654"/>
            <a:ext cx="11421277" cy="1169551"/>
          </a:xfrm>
          <a:prstGeom prst="rect">
            <a:avLst/>
          </a:prstGeom>
        </p:spPr>
        <p:txBody>
          <a:bodyPr wrap="square">
            <a:spAutoFit/>
          </a:bodyPr>
          <a:lstStyle/>
          <a:p>
            <a:pPr algn="just">
              <a:spcAft>
                <a:spcPts val="0"/>
              </a:spcAft>
            </a:pPr>
            <a:r>
              <a:rPr lang="de-DE" sz="1400" dirty="0" smtClean="0">
                <a:effectLst/>
                <a:latin typeface="Arial Narrow" charset="0"/>
                <a:ea typeface="Arial Narrow" charset="0"/>
                <a:cs typeface="Arial Narrow" charset="0"/>
              </a:rPr>
              <a:t>INFO:</a:t>
            </a:r>
          </a:p>
          <a:p>
            <a:pPr algn="just">
              <a:spcAft>
                <a:spcPts val="0"/>
              </a:spcAft>
            </a:pPr>
            <a:r>
              <a:rPr lang="de-DE" sz="1400" dirty="0" smtClean="0">
                <a:effectLst/>
                <a:latin typeface="Arial Narrow" charset="0"/>
                <a:ea typeface="Arial Narrow" charset="0"/>
                <a:cs typeface="Arial Narrow" charset="0"/>
              </a:rPr>
              <a:t>Der </a:t>
            </a:r>
            <a:r>
              <a:rPr lang="de-DE" sz="1400" i="1" dirty="0" err="1" smtClean="0">
                <a:effectLst/>
                <a:latin typeface="Arial Narrow" charset="0"/>
                <a:ea typeface="Arial Narrow" charset="0"/>
                <a:cs typeface="Arial Narrow" charset="0"/>
              </a:rPr>
              <a:t>Lazy</a:t>
            </a:r>
            <a:r>
              <a:rPr lang="de-DE" sz="1400" dirty="0" smtClean="0">
                <a:effectLst/>
                <a:latin typeface="Arial Narrow" charset="0"/>
                <a:ea typeface="Arial Narrow" charset="0"/>
                <a:cs typeface="Arial Narrow" charset="0"/>
              </a:rPr>
              <a:t> eignet sich besonders, wenn man sich </a:t>
            </a:r>
            <a:r>
              <a:rPr lang="de-DE" sz="1400" b="1" u="sng" dirty="0" smtClean="0">
                <a:effectLst/>
                <a:latin typeface="Arial Narrow" charset="0"/>
                <a:ea typeface="Arial Narrow" charset="0"/>
                <a:cs typeface="Arial Narrow" charset="0"/>
              </a:rPr>
              <a:t>schräg-seitlich</a:t>
            </a:r>
            <a:r>
              <a:rPr lang="de-DE" sz="1400" dirty="0" smtClean="0">
                <a:effectLst/>
                <a:latin typeface="Arial Narrow" charset="0"/>
                <a:ea typeface="Arial Narrow" charset="0"/>
                <a:cs typeface="Arial Narrow" charset="0"/>
              </a:rPr>
              <a:t> einem mittelhohen Hindernis </a:t>
            </a:r>
            <a:r>
              <a:rPr lang="de-DE" sz="1400" b="1" dirty="0" smtClean="0">
                <a:effectLst/>
                <a:latin typeface="Arial Narrow" charset="0"/>
                <a:ea typeface="Arial Narrow" charset="0"/>
                <a:cs typeface="Arial Narrow" charset="0"/>
              </a:rPr>
              <a:t>annähert</a:t>
            </a:r>
            <a:r>
              <a:rPr lang="de-DE" sz="1400" dirty="0" smtClean="0">
                <a:effectLst/>
                <a:latin typeface="Arial Narrow" charset="0"/>
                <a:ea typeface="Arial Narrow" charset="0"/>
                <a:cs typeface="Arial Narrow" charset="0"/>
              </a:rPr>
              <a:t>.</a:t>
            </a:r>
          </a:p>
          <a:p>
            <a:pPr algn="just">
              <a:spcAft>
                <a:spcPts val="0"/>
              </a:spcAft>
            </a:pPr>
            <a:r>
              <a:rPr lang="de-DE" sz="1400" dirty="0" smtClean="0">
                <a:latin typeface="Arial Narrow" charset="0"/>
                <a:ea typeface="Arial Narrow" charset="0"/>
                <a:cs typeface="Arial Narrow" charset="0"/>
              </a:rPr>
              <a:t>Der Anlauf und Absprung erinnern an den </a:t>
            </a:r>
            <a:r>
              <a:rPr lang="de-DE" sz="1400" i="1" dirty="0" smtClean="0">
                <a:latin typeface="Arial Narrow" charset="0"/>
                <a:ea typeface="Arial Narrow" charset="0"/>
                <a:cs typeface="Arial Narrow" charset="0"/>
              </a:rPr>
              <a:t>Schersprung</a:t>
            </a:r>
            <a:r>
              <a:rPr lang="de-DE" sz="1400" dirty="0" smtClean="0">
                <a:latin typeface="Arial Narrow" charset="0"/>
                <a:ea typeface="Arial Narrow" charset="0"/>
                <a:cs typeface="Arial Narrow" charset="0"/>
              </a:rPr>
              <a:t> (vgl. Leichtathletik; Hochsprung). Allerdings nimmt man beim </a:t>
            </a:r>
            <a:r>
              <a:rPr lang="de-DE" sz="1400" i="1" dirty="0" err="1" smtClean="0">
                <a:latin typeface="Arial Narrow" charset="0"/>
                <a:ea typeface="Arial Narrow" charset="0"/>
                <a:cs typeface="Arial Narrow" charset="0"/>
              </a:rPr>
              <a:t>Lazy</a:t>
            </a:r>
            <a:r>
              <a:rPr lang="de-DE" sz="1400" dirty="0" smtClean="0">
                <a:latin typeface="Arial Narrow" charset="0"/>
                <a:ea typeface="Arial Narrow" charset="0"/>
                <a:cs typeface="Arial Narrow" charset="0"/>
              </a:rPr>
              <a:t> zunächst die </a:t>
            </a:r>
            <a:r>
              <a:rPr lang="de-DE" sz="1400" dirty="0" err="1" smtClean="0">
                <a:latin typeface="Arial Narrow" charset="0"/>
                <a:ea typeface="Arial Narrow" charset="0"/>
                <a:cs typeface="Arial Narrow" charset="0"/>
              </a:rPr>
              <a:t>hindernisNAHE</a:t>
            </a:r>
            <a:r>
              <a:rPr lang="de-DE" sz="1400" dirty="0" smtClean="0">
                <a:latin typeface="Arial Narrow" charset="0"/>
                <a:ea typeface="Arial Narrow" charset="0"/>
                <a:cs typeface="Arial Narrow" charset="0"/>
              </a:rPr>
              <a:t> Hand  - als Stützhand auf dem Hindernis – zur Hilfe. </a:t>
            </a:r>
            <a:r>
              <a:rPr lang="de-DE" sz="1400" dirty="0" smtClean="0">
                <a:effectLst/>
                <a:latin typeface="Arial Narrow" charset="0"/>
                <a:ea typeface="Arial Narrow" charset="0"/>
                <a:cs typeface="Arial Narrow" charset="0"/>
              </a:rPr>
              <a:t> </a:t>
            </a:r>
            <a:r>
              <a:rPr lang="de-DE" sz="1400" dirty="0" smtClean="0">
                <a:latin typeface="Arial Narrow" charset="0"/>
                <a:ea typeface="Arial Narrow" charset="0"/>
                <a:cs typeface="Arial Narrow" charset="0"/>
              </a:rPr>
              <a:t>Mithilfe beider Hände/ Arme kann man sich kraftvoll vom Hindernis wegdrücken, sodass man möglichst wenig Zeit verliert und schnell weiterlaufen kann.</a:t>
            </a:r>
            <a:endParaRPr lang="de-DE" sz="1400" dirty="0" smtClean="0">
              <a:effectLst/>
              <a:latin typeface="Arial Narrow" charset="0"/>
              <a:ea typeface="Arial Narrow" charset="0"/>
              <a:cs typeface="Arial Narrow" charset="0"/>
            </a:endParaRPr>
          </a:p>
        </p:txBody>
      </p:sp>
      <p:pic>
        <p:nvPicPr>
          <p:cNvPr id="13" name="Bild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9077" y="5380036"/>
            <a:ext cx="1241990" cy="1241990"/>
          </a:xfrm>
          <a:prstGeom prst="rect">
            <a:avLst/>
          </a:prstGeom>
        </p:spPr>
      </p:pic>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67" y="3060614"/>
            <a:ext cx="11417300" cy="2044700"/>
          </a:xfrm>
          <a:prstGeom prst="rect">
            <a:avLst/>
          </a:prstGeom>
        </p:spPr>
      </p:pic>
    </p:spTree>
    <p:extLst>
      <p:ext uri="{BB962C8B-B14F-4D97-AF65-F5344CB8AC3E}">
        <p14:creationId xmlns:p14="http://schemas.microsoft.com/office/powerpoint/2010/main" val="1288659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613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de-DE" sz="1600" b="1" dirty="0" smtClean="0">
                <a:solidFill>
                  <a:schemeClr val="bg1"/>
                </a:solidFill>
                <a:latin typeface="Arial Narrow" charset="0"/>
                <a:ea typeface="Times New Roman" charset="0"/>
                <a:cs typeface="Arial" charset="0"/>
              </a:rPr>
              <a:t>8 B) SAFETY</a:t>
            </a:r>
            <a:r>
              <a:rPr lang="de-DE" sz="1200" b="1" dirty="0" smtClean="0">
                <a:solidFill>
                  <a:schemeClr val="bg1"/>
                </a:solidFill>
                <a:latin typeface="Arial Narrow" charset="0"/>
                <a:ea typeface="Times New Roman" charset="0"/>
                <a:cs typeface="Arial" charset="0"/>
                <a:sym typeface="Wingdings"/>
              </a:rPr>
              <a:t> </a:t>
            </a:r>
            <a:r>
              <a:rPr lang="de-DE" sz="1200" b="1" dirty="0" err="1" smtClean="0">
                <a:solidFill>
                  <a:schemeClr val="bg1"/>
                </a:solidFill>
                <a:latin typeface="Arial Narrow" charset="0"/>
                <a:ea typeface="Times New Roman" charset="0"/>
                <a:cs typeface="Arial" charset="0"/>
                <a:sym typeface="Wingdings"/>
              </a:rPr>
              <a:t>Passement</a:t>
            </a:r>
            <a:r>
              <a:rPr lang="de-DE" sz="1200" b="1" dirty="0" smtClean="0">
                <a:solidFill>
                  <a:schemeClr val="bg1"/>
                </a:solidFill>
                <a:latin typeface="Arial Narrow" charset="0"/>
                <a:ea typeface="Times New Roman" charset="0"/>
                <a:cs typeface="Arial" charset="0"/>
                <a:sym typeface="Wingdings"/>
              </a:rPr>
              <a:t>; mittelhohe Hindernisse </a:t>
            </a:r>
            <a:r>
              <a:rPr lang="de-DE" b="1" dirty="0" smtClean="0">
                <a:solidFill>
                  <a:schemeClr val="bg1"/>
                </a:solidFill>
                <a:latin typeface="Arial Narrow" charset="0"/>
                <a:ea typeface="Times New Roman" charset="0"/>
                <a:cs typeface="Arial" charset="0"/>
                <a:sym typeface="Wingdings"/>
              </a:rPr>
              <a:t>					   	                                            </a:t>
            </a:r>
            <a:r>
              <a:rPr lang="de-DE" sz="1200" b="1" dirty="0" smtClean="0">
                <a:solidFill>
                  <a:schemeClr val="bg1"/>
                </a:solidFill>
                <a:effectLst/>
                <a:latin typeface="Arial" charset="0"/>
                <a:ea typeface="Times New Roman" charset="0"/>
              </a:rPr>
              <a:t>(</a:t>
            </a:r>
            <a:r>
              <a:rPr lang="de-DE" sz="1200" b="1" dirty="0" smtClean="0">
                <a:solidFill>
                  <a:schemeClr val="bg1"/>
                </a:solidFill>
                <a:latin typeface="Arial" charset="0"/>
                <a:ea typeface="Times New Roman" charset="0"/>
              </a:rPr>
              <a:t>Info/Technik</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3" name="Rechteck 2"/>
          <p:cNvSpPr/>
          <p:nvPr/>
        </p:nvSpPr>
        <p:spPr>
          <a:xfrm>
            <a:off x="319790" y="1030654"/>
            <a:ext cx="11421277" cy="1077218"/>
          </a:xfrm>
          <a:prstGeom prst="rect">
            <a:avLst/>
          </a:prstGeom>
        </p:spPr>
        <p:txBody>
          <a:bodyPr wrap="square">
            <a:spAutoFit/>
          </a:bodyPr>
          <a:lstStyle/>
          <a:p>
            <a:pPr>
              <a:spcAft>
                <a:spcPts val="0"/>
              </a:spcAft>
            </a:pPr>
            <a:r>
              <a:rPr lang="de-DE" sz="1600" dirty="0" smtClean="0">
                <a:effectLst/>
                <a:latin typeface="Arial Narrow" charset="0"/>
                <a:ea typeface="Arial Narrow" charset="0"/>
                <a:cs typeface="Arial Narrow" charset="0"/>
              </a:rPr>
              <a:t>INFO:</a:t>
            </a:r>
            <a:endParaRPr lang="de-DE" sz="1600" dirty="0">
              <a:latin typeface="Arial Narrow" charset="0"/>
              <a:ea typeface="Arial Narrow" charset="0"/>
              <a:cs typeface="Arial Narrow" charset="0"/>
            </a:endParaRPr>
          </a:p>
          <a:p>
            <a:pPr algn="just">
              <a:spcAft>
                <a:spcPts val="0"/>
              </a:spcAft>
            </a:pPr>
            <a:r>
              <a:rPr lang="de-DE" sz="1600" dirty="0">
                <a:latin typeface="Arial Narrow" charset="0"/>
                <a:ea typeface="Arial Narrow" charset="0"/>
                <a:cs typeface="Arial Narrow" charset="0"/>
              </a:rPr>
              <a:t>Der </a:t>
            </a:r>
            <a:r>
              <a:rPr lang="de-DE" sz="1600" i="1" dirty="0" err="1">
                <a:latin typeface="Arial Narrow" charset="0"/>
                <a:ea typeface="Arial Narrow" charset="0"/>
                <a:cs typeface="Arial Narrow" charset="0"/>
              </a:rPr>
              <a:t>Safety</a:t>
            </a:r>
            <a:r>
              <a:rPr lang="de-DE" sz="1600" i="1" dirty="0">
                <a:latin typeface="Arial Narrow" charset="0"/>
                <a:ea typeface="Arial Narrow" charset="0"/>
                <a:cs typeface="Arial Narrow" charset="0"/>
              </a:rPr>
              <a:t> </a:t>
            </a:r>
            <a:r>
              <a:rPr lang="de-DE" sz="1600" dirty="0">
                <a:latin typeface="Arial Narrow" charset="0"/>
                <a:ea typeface="Arial Narrow" charset="0"/>
                <a:cs typeface="Arial Narrow" charset="0"/>
              </a:rPr>
              <a:t>eignet sich besonders, wenn man sich </a:t>
            </a:r>
            <a:r>
              <a:rPr lang="de-DE" sz="1600" u="sng" dirty="0">
                <a:latin typeface="Arial Narrow" charset="0"/>
                <a:ea typeface="Arial Narrow" charset="0"/>
                <a:cs typeface="Arial Narrow" charset="0"/>
              </a:rPr>
              <a:t>frontal</a:t>
            </a:r>
            <a:r>
              <a:rPr lang="de-DE" sz="1600" dirty="0">
                <a:latin typeface="Arial Narrow" charset="0"/>
                <a:ea typeface="Arial Narrow" charset="0"/>
                <a:cs typeface="Arial Narrow" charset="0"/>
              </a:rPr>
              <a:t> einem mittelhohen Hindernis </a:t>
            </a:r>
            <a:r>
              <a:rPr lang="de-DE" sz="1600" dirty="0" smtClean="0">
                <a:latin typeface="Arial Narrow" charset="0"/>
                <a:ea typeface="Arial Narrow" charset="0"/>
                <a:cs typeface="Arial Narrow" charset="0"/>
              </a:rPr>
              <a:t>nähert</a:t>
            </a:r>
            <a:r>
              <a:rPr lang="de-DE" sz="1600" dirty="0">
                <a:latin typeface="Arial Narrow" charset="0"/>
                <a:ea typeface="Arial Narrow" charset="0"/>
                <a:cs typeface="Arial Narrow" charset="0"/>
              </a:rPr>
              <a:t>. Er eignet sich im Speziellen für sehr langsame </a:t>
            </a:r>
            <a:r>
              <a:rPr lang="de-DE" sz="1600" dirty="0" smtClean="0">
                <a:latin typeface="Arial Narrow" charset="0"/>
                <a:ea typeface="Arial Narrow" charset="0"/>
                <a:cs typeface="Arial Narrow" charset="0"/>
              </a:rPr>
              <a:t>bis mittelschnelle </a:t>
            </a:r>
            <a:r>
              <a:rPr lang="de-DE" sz="1600" dirty="0">
                <a:latin typeface="Arial Narrow" charset="0"/>
                <a:ea typeface="Arial Narrow" charset="0"/>
                <a:cs typeface="Arial Narrow" charset="0"/>
              </a:rPr>
              <a:t>Anlaufgeschwindigkeiten. Es ist ein einarmiger Stützsprung, bei dem zusätzlich ein Stützbein auf dem Hindernis aufgesetzt wird. Unten seht ihr </a:t>
            </a:r>
            <a:r>
              <a:rPr lang="de-DE" sz="1600" dirty="0" smtClean="0">
                <a:latin typeface="Arial Narrow" charset="0"/>
                <a:ea typeface="Arial Narrow" charset="0"/>
                <a:cs typeface="Arial Narrow" charset="0"/>
              </a:rPr>
              <a:t>ein kommentiertes </a:t>
            </a:r>
            <a:r>
              <a:rPr lang="de-DE" sz="1600" dirty="0">
                <a:latin typeface="Arial Narrow" charset="0"/>
                <a:ea typeface="Arial Narrow" charset="0"/>
                <a:cs typeface="Arial Narrow" charset="0"/>
              </a:rPr>
              <a:t>Beispiel zur </a:t>
            </a:r>
            <a:r>
              <a:rPr lang="de-DE" sz="1600" dirty="0" smtClean="0">
                <a:latin typeface="Arial Narrow" charset="0"/>
                <a:ea typeface="Arial Narrow" charset="0"/>
                <a:cs typeface="Arial Narrow" charset="0"/>
              </a:rPr>
              <a:t>Absprung- und </a:t>
            </a:r>
            <a:r>
              <a:rPr lang="de-DE" sz="1600" dirty="0">
                <a:latin typeface="Arial Narrow" charset="0"/>
                <a:ea typeface="Arial Narrow" charset="0"/>
                <a:cs typeface="Arial Narrow" charset="0"/>
              </a:rPr>
              <a:t>Stützphase </a:t>
            </a:r>
            <a:r>
              <a:rPr lang="de-DE" sz="1600" dirty="0" smtClean="0">
                <a:latin typeface="Arial Narrow" charset="0"/>
                <a:ea typeface="Arial Narrow" charset="0"/>
                <a:cs typeface="Arial Narrow" charset="0"/>
              </a:rPr>
              <a:t>für </a:t>
            </a:r>
            <a:r>
              <a:rPr lang="de-DE" sz="1600" dirty="0">
                <a:latin typeface="Arial Narrow" charset="0"/>
                <a:ea typeface="Arial Narrow" charset="0"/>
                <a:cs typeface="Arial Narrow" charset="0"/>
              </a:rPr>
              <a:t>dieses „</a:t>
            </a:r>
            <a:r>
              <a:rPr lang="de-DE" sz="1600" dirty="0" err="1">
                <a:latin typeface="Arial Narrow" charset="0"/>
                <a:ea typeface="Arial Narrow" charset="0"/>
                <a:cs typeface="Arial Narrow" charset="0"/>
              </a:rPr>
              <a:t>Passement</a:t>
            </a:r>
            <a:r>
              <a:rPr lang="de-DE" sz="1600" dirty="0" smtClean="0">
                <a:latin typeface="Arial Narrow" charset="0"/>
                <a:ea typeface="Arial Narrow" charset="0"/>
                <a:cs typeface="Arial Narrow" charset="0"/>
              </a:rPr>
              <a:t>“.</a:t>
            </a:r>
            <a:endParaRPr lang="de-DE" dirty="0">
              <a:latin typeface="Calibri" charset="0"/>
              <a:ea typeface="Calibri" charset="0"/>
              <a:cs typeface="Times New Roman" charset="0"/>
            </a:endParaRPr>
          </a:p>
        </p:txBody>
      </p:sp>
      <p:sp>
        <p:nvSpPr>
          <p:cNvPr id="14" name="Textfeld 13"/>
          <p:cNvSpPr txBox="1"/>
          <p:nvPr/>
        </p:nvSpPr>
        <p:spPr>
          <a:xfrm>
            <a:off x="2603770" y="2421458"/>
            <a:ext cx="8166597" cy="1477328"/>
          </a:xfrm>
          <a:prstGeom prst="rect">
            <a:avLst/>
          </a:prstGeom>
          <a:solidFill>
            <a:srgbClr val="FF5C2F"/>
          </a:solidFill>
        </p:spPr>
        <p:txBody>
          <a:bodyPr wrap="square" rtlCol="0">
            <a:spAutoFit/>
          </a:bodyPr>
          <a:lstStyle/>
          <a:p>
            <a:pPr>
              <a:spcAft>
                <a:spcPts val="0"/>
              </a:spcAft>
            </a:pPr>
            <a:r>
              <a:rPr lang="de-DE" b="1" dirty="0" smtClean="0">
                <a:latin typeface="Calibri" charset="0"/>
                <a:ea typeface="Calibri" charset="0"/>
                <a:cs typeface="Times New Roman" charset="0"/>
              </a:rPr>
              <a:t>....zum Bewegungsablauf</a:t>
            </a:r>
            <a:r>
              <a:rPr lang="de-DE" b="1" dirty="0" smtClean="0">
                <a:latin typeface="Calibri" charset="0"/>
                <a:ea typeface="Calibri" charset="0"/>
                <a:cs typeface="Times New Roman" charset="0"/>
                <a:sym typeface="Wingdings"/>
              </a:rPr>
              <a:t> </a:t>
            </a:r>
            <a:endParaRPr lang="de-DE" b="1" dirty="0" smtClean="0">
              <a:latin typeface="Calibri" charset="0"/>
              <a:ea typeface="Calibri" charset="0"/>
              <a:cs typeface="Times New Roman" charset="0"/>
            </a:endParaRPr>
          </a:p>
          <a:p>
            <a:pPr marL="285750" indent="-285750">
              <a:spcAft>
                <a:spcPts val="0"/>
              </a:spcAft>
              <a:buFont typeface="Arial" charset="0"/>
              <a:buChar char="•"/>
            </a:pPr>
            <a:r>
              <a:rPr lang="de-DE" dirty="0" smtClean="0">
                <a:latin typeface="Calibri" charset="0"/>
                <a:ea typeface="Calibri" charset="0"/>
                <a:cs typeface="Times New Roman" charset="0"/>
              </a:rPr>
              <a:t>Die Stützhand (hier: RECHTS</a:t>
            </a:r>
            <a:r>
              <a:rPr lang="de-DE" dirty="0">
                <a:latin typeface="Calibri" charset="0"/>
                <a:ea typeface="Calibri" charset="0"/>
                <a:cs typeface="Times New Roman" charset="0"/>
              </a:rPr>
              <a:t>) und Stützbein </a:t>
            </a:r>
            <a:r>
              <a:rPr lang="de-DE" dirty="0" smtClean="0">
                <a:latin typeface="Calibri" charset="0"/>
                <a:ea typeface="Calibri" charset="0"/>
                <a:cs typeface="Times New Roman" charset="0"/>
              </a:rPr>
              <a:t>(hier: </a:t>
            </a:r>
            <a:r>
              <a:rPr lang="de-DE" dirty="0">
                <a:latin typeface="Calibri" charset="0"/>
                <a:ea typeface="Calibri" charset="0"/>
                <a:cs typeface="Times New Roman" charset="0"/>
              </a:rPr>
              <a:t>LINKS) setzen fast zeitgleich auf dem Hindernis auf; </a:t>
            </a:r>
            <a:endParaRPr lang="de-DE" dirty="0" smtClean="0">
              <a:latin typeface="Calibri" charset="0"/>
              <a:ea typeface="Calibri" charset="0"/>
              <a:cs typeface="Times New Roman" charset="0"/>
            </a:endParaRPr>
          </a:p>
          <a:p>
            <a:pPr marL="285750" indent="-285750">
              <a:spcAft>
                <a:spcPts val="0"/>
              </a:spcAft>
              <a:buFont typeface="Arial" charset="0"/>
              <a:buChar char="•"/>
            </a:pPr>
            <a:r>
              <a:rPr lang="de-DE" dirty="0" smtClean="0">
                <a:latin typeface="Calibri" charset="0"/>
                <a:ea typeface="Calibri" charset="0"/>
                <a:cs typeface="Times New Roman" charset="0"/>
              </a:rPr>
              <a:t>das Absprungbein wird </a:t>
            </a:r>
            <a:r>
              <a:rPr lang="de-DE" dirty="0">
                <a:latin typeface="Calibri" charset="0"/>
                <a:ea typeface="Calibri" charset="0"/>
                <a:cs typeface="Times New Roman" charset="0"/>
              </a:rPr>
              <a:t>zwischen Hindernis und Körper </a:t>
            </a:r>
            <a:r>
              <a:rPr lang="de-DE" dirty="0" smtClean="0">
                <a:latin typeface="Calibri" charset="0"/>
                <a:ea typeface="Calibri" charset="0"/>
                <a:cs typeface="Times New Roman" charset="0"/>
              </a:rPr>
              <a:t>“hindurchgezogen“, anschließend wird es zum Landebein (hier: RECHTS) hinter dem </a:t>
            </a:r>
            <a:r>
              <a:rPr lang="de-DE" dirty="0" err="1" smtClean="0">
                <a:latin typeface="Calibri" charset="0"/>
                <a:ea typeface="Calibri" charset="0"/>
                <a:cs typeface="Times New Roman" charset="0"/>
              </a:rPr>
              <a:t>ndernis</a:t>
            </a:r>
            <a:r>
              <a:rPr lang="de-DE" dirty="0" smtClean="0">
                <a:latin typeface="Calibri" charset="0"/>
                <a:ea typeface="Calibri" charset="0"/>
                <a:cs typeface="Times New Roman" charset="0"/>
              </a:rPr>
              <a:t>. </a:t>
            </a:r>
            <a:endParaRPr lang="de-DE" dirty="0">
              <a:latin typeface="Calibri" charset="0"/>
              <a:ea typeface="Calibri" charset="0"/>
              <a:cs typeface="Times New Roman" charset="0"/>
            </a:endParaRPr>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06" y="4186972"/>
            <a:ext cx="11887200" cy="2012253"/>
          </a:xfrm>
          <a:prstGeom prst="rect">
            <a:avLst/>
          </a:prstGeom>
        </p:spPr>
      </p:pic>
    </p:spTree>
    <p:extLst>
      <p:ext uri="{BB962C8B-B14F-4D97-AF65-F5344CB8AC3E}">
        <p14:creationId xmlns:p14="http://schemas.microsoft.com/office/powerpoint/2010/main" val="1129720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613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de-DE" b="1" dirty="0" smtClean="0">
                <a:solidFill>
                  <a:schemeClr val="bg1"/>
                </a:solidFill>
                <a:latin typeface="Arial Narrow" charset="0"/>
                <a:ea typeface="Times New Roman" charset="0"/>
                <a:cs typeface="Arial" charset="0"/>
              </a:rPr>
              <a:t>8 C) SPEED</a:t>
            </a:r>
            <a:r>
              <a:rPr lang="de-DE" b="1" dirty="0" smtClean="0">
                <a:solidFill>
                  <a:schemeClr val="bg1"/>
                </a:solidFill>
                <a:latin typeface="Arial Narrow" charset="0"/>
                <a:ea typeface="Times New Roman" charset="0"/>
                <a:cs typeface="Arial" charset="0"/>
                <a:sym typeface="Wingdings"/>
              </a:rPr>
              <a:t> </a:t>
            </a:r>
            <a:r>
              <a:rPr lang="de-DE" b="1" dirty="0" err="1" smtClean="0">
                <a:solidFill>
                  <a:schemeClr val="bg1"/>
                </a:solidFill>
                <a:latin typeface="Arial Narrow" charset="0"/>
                <a:ea typeface="Times New Roman" charset="0"/>
                <a:cs typeface="Arial" charset="0"/>
                <a:sym typeface="Wingdings"/>
              </a:rPr>
              <a:t>Passement</a:t>
            </a:r>
            <a:r>
              <a:rPr lang="de-DE" b="1" dirty="0" smtClean="0">
                <a:solidFill>
                  <a:schemeClr val="bg1"/>
                </a:solidFill>
                <a:latin typeface="Arial Narrow" charset="0"/>
                <a:ea typeface="Times New Roman" charset="0"/>
                <a:cs typeface="Arial" charset="0"/>
                <a:sym typeface="Wingdings"/>
              </a:rPr>
              <a:t>; mittelhohe Hindernisse 						   	</a:t>
            </a:r>
            <a:r>
              <a:rPr lang="de-DE" sz="1200" b="1" dirty="0" smtClean="0">
                <a:solidFill>
                  <a:schemeClr val="bg1"/>
                </a:solidFill>
                <a:effectLst/>
                <a:latin typeface="Arial" charset="0"/>
                <a:ea typeface="Times New Roman" charset="0"/>
              </a:rPr>
              <a:t>(</a:t>
            </a:r>
            <a:r>
              <a:rPr lang="de-DE" sz="1200" b="1" dirty="0" smtClean="0">
                <a:solidFill>
                  <a:schemeClr val="bg1"/>
                </a:solidFill>
                <a:latin typeface="Arial" charset="0"/>
                <a:ea typeface="Times New Roman" charset="0"/>
              </a:rPr>
              <a:t>Info/ Technik</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3" name="Rechteck 2"/>
          <p:cNvSpPr/>
          <p:nvPr/>
        </p:nvSpPr>
        <p:spPr>
          <a:xfrm>
            <a:off x="319790" y="1030654"/>
            <a:ext cx="11287191" cy="1754326"/>
          </a:xfrm>
          <a:prstGeom prst="rect">
            <a:avLst/>
          </a:prstGeom>
        </p:spPr>
        <p:txBody>
          <a:bodyPr wrap="square">
            <a:spAutoFit/>
          </a:bodyPr>
          <a:lstStyle/>
          <a:p>
            <a:pPr>
              <a:spcAft>
                <a:spcPts val="0"/>
              </a:spcAft>
            </a:pPr>
            <a:r>
              <a:rPr lang="de-DE" dirty="0" smtClean="0">
                <a:effectLst/>
                <a:latin typeface="Calibri" charset="0"/>
                <a:ea typeface="Calibri" charset="0"/>
                <a:cs typeface="Times New Roman" charset="0"/>
              </a:rPr>
              <a:t>INFO:</a:t>
            </a:r>
            <a:endParaRPr lang="de-DE" dirty="0">
              <a:latin typeface="Calibri" charset="0"/>
              <a:ea typeface="Calibri" charset="0"/>
              <a:cs typeface="Times New Roman" charset="0"/>
            </a:endParaRPr>
          </a:p>
          <a:p>
            <a:pPr>
              <a:spcAft>
                <a:spcPts val="0"/>
              </a:spcAft>
            </a:pPr>
            <a:r>
              <a:rPr lang="de-DE" dirty="0">
                <a:latin typeface="Calibri" charset="0"/>
                <a:ea typeface="Calibri" charset="0"/>
                <a:cs typeface="Times New Roman" charset="0"/>
              </a:rPr>
              <a:t>Der </a:t>
            </a:r>
            <a:r>
              <a:rPr lang="de-DE" i="1" dirty="0" smtClean="0">
                <a:latin typeface="Calibri" charset="0"/>
                <a:ea typeface="Calibri" charset="0"/>
                <a:cs typeface="Times New Roman" charset="0"/>
              </a:rPr>
              <a:t>Speed </a:t>
            </a:r>
            <a:r>
              <a:rPr lang="de-DE" dirty="0">
                <a:latin typeface="Calibri" charset="0"/>
                <a:ea typeface="Calibri" charset="0"/>
                <a:cs typeface="Times New Roman" charset="0"/>
              </a:rPr>
              <a:t>eignet </a:t>
            </a:r>
            <a:r>
              <a:rPr lang="de-DE" dirty="0" smtClean="0">
                <a:latin typeface="Calibri" charset="0"/>
                <a:ea typeface="Calibri" charset="0"/>
                <a:cs typeface="Times New Roman" charset="0"/>
              </a:rPr>
              <a:t>sich, </a:t>
            </a:r>
            <a:r>
              <a:rPr lang="de-DE" dirty="0">
                <a:latin typeface="Calibri" charset="0"/>
                <a:ea typeface="Calibri" charset="0"/>
                <a:cs typeface="Times New Roman" charset="0"/>
              </a:rPr>
              <a:t>wenn man sich </a:t>
            </a:r>
            <a:r>
              <a:rPr lang="de-DE" b="1" u="sng" dirty="0">
                <a:latin typeface="Calibri" charset="0"/>
                <a:ea typeface="Calibri" charset="0"/>
                <a:cs typeface="Times New Roman" charset="0"/>
              </a:rPr>
              <a:t>frontal</a:t>
            </a:r>
            <a:r>
              <a:rPr lang="de-DE" dirty="0">
                <a:latin typeface="Calibri" charset="0"/>
                <a:ea typeface="Calibri" charset="0"/>
                <a:cs typeface="Times New Roman" charset="0"/>
              </a:rPr>
              <a:t> einem mittelhohen Hindernis </a:t>
            </a:r>
            <a:r>
              <a:rPr lang="de-DE" b="1" dirty="0" smtClean="0">
                <a:latin typeface="Calibri" charset="0"/>
                <a:ea typeface="Calibri" charset="0"/>
                <a:cs typeface="Times New Roman" charset="0"/>
              </a:rPr>
              <a:t>annähert</a:t>
            </a:r>
            <a:r>
              <a:rPr lang="de-DE" dirty="0" smtClean="0">
                <a:latin typeface="Calibri" charset="0"/>
                <a:ea typeface="Calibri" charset="0"/>
                <a:cs typeface="Times New Roman" charset="0"/>
              </a:rPr>
              <a:t>; er kommt oft bei</a:t>
            </a:r>
            <a:r>
              <a:rPr lang="de-DE" dirty="0">
                <a:latin typeface="Calibri" charset="0"/>
                <a:ea typeface="Calibri" charset="0"/>
                <a:cs typeface="Times New Roman" charset="0"/>
              </a:rPr>
              <a:t> </a:t>
            </a:r>
            <a:r>
              <a:rPr lang="de-DE" b="1" dirty="0" smtClean="0">
                <a:latin typeface="Calibri" charset="0"/>
                <a:ea typeface="Calibri" charset="0"/>
                <a:cs typeface="Times New Roman" charset="0"/>
              </a:rPr>
              <a:t>mittelschnellen- sehr schnelle Laufgeschwindigkeiten zum Einsatz</a:t>
            </a:r>
            <a:r>
              <a:rPr lang="de-DE" dirty="0" smtClean="0">
                <a:latin typeface="Calibri" charset="0"/>
                <a:ea typeface="Calibri" charset="0"/>
                <a:cs typeface="Times New Roman" charset="0"/>
              </a:rPr>
              <a:t>. </a:t>
            </a:r>
            <a:r>
              <a:rPr lang="de-DE" dirty="0">
                <a:latin typeface="Calibri" charset="0"/>
                <a:ea typeface="Calibri" charset="0"/>
                <a:cs typeface="Times New Roman" charset="0"/>
              </a:rPr>
              <a:t>Es ist ein einarmiger </a:t>
            </a:r>
            <a:r>
              <a:rPr lang="de-DE" dirty="0" smtClean="0">
                <a:latin typeface="Calibri" charset="0"/>
                <a:ea typeface="Calibri" charset="0"/>
                <a:cs typeface="Times New Roman" charset="0"/>
              </a:rPr>
              <a:t>Stützsprung über das Hindernis; ohne Drehung. Dieses </a:t>
            </a:r>
            <a:r>
              <a:rPr lang="de-DE" dirty="0" err="1" smtClean="0">
                <a:latin typeface="Calibri" charset="0"/>
                <a:ea typeface="Calibri" charset="0"/>
                <a:cs typeface="Times New Roman" charset="0"/>
              </a:rPr>
              <a:t>Passement</a:t>
            </a:r>
            <a:r>
              <a:rPr lang="de-DE" dirty="0" smtClean="0">
                <a:latin typeface="Calibri" charset="0"/>
                <a:ea typeface="Calibri" charset="0"/>
                <a:cs typeface="Times New Roman" charset="0"/>
              </a:rPr>
              <a:t> ist dem </a:t>
            </a:r>
            <a:r>
              <a:rPr lang="de-DE" i="1" dirty="0" err="1" smtClean="0">
                <a:latin typeface="Calibri" charset="0"/>
                <a:ea typeface="Calibri" charset="0"/>
                <a:cs typeface="Times New Roman" charset="0"/>
              </a:rPr>
              <a:t>Safety</a:t>
            </a:r>
            <a:r>
              <a:rPr lang="de-DE" dirty="0" smtClean="0">
                <a:latin typeface="Calibri" charset="0"/>
                <a:ea typeface="Calibri" charset="0"/>
                <a:cs typeface="Times New Roman" charset="0"/>
              </a:rPr>
              <a:t> ähnlich; durch die hohe Geschwindigkeit ist der </a:t>
            </a:r>
            <a:r>
              <a:rPr lang="de-DE" dirty="0" err="1" smtClean="0">
                <a:latin typeface="Calibri" charset="0"/>
                <a:ea typeface="Calibri" charset="0"/>
                <a:cs typeface="Times New Roman" charset="0"/>
              </a:rPr>
              <a:t>Stützfuß</a:t>
            </a:r>
            <a:r>
              <a:rPr lang="de-DE" dirty="0" smtClean="0">
                <a:latin typeface="Calibri" charset="0"/>
                <a:ea typeface="Calibri" charset="0"/>
                <a:cs typeface="Times New Roman" charset="0"/>
              </a:rPr>
              <a:t> auf dem Objekt nicht mehr notwendig bzw. das gesamte Gewicht wird nur vom </a:t>
            </a:r>
            <a:r>
              <a:rPr lang="de-DE" dirty="0" err="1" smtClean="0">
                <a:latin typeface="Calibri" charset="0"/>
                <a:ea typeface="Calibri" charset="0"/>
                <a:cs typeface="Times New Roman" charset="0"/>
              </a:rPr>
              <a:t>Stützarm</a:t>
            </a:r>
            <a:r>
              <a:rPr lang="de-DE" dirty="0" smtClean="0">
                <a:latin typeface="Calibri" charset="0"/>
                <a:ea typeface="Calibri" charset="0"/>
                <a:cs typeface="Times New Roman" charset="0"/>
              </a:rPr>
              <a:t> getragen.</a:t>
            </a:r>
            <a:endParaRPr lang="de-DE" dirty="0">
              <a:latin typeface="Calibri" charset="0"/>
              <a:ea typeface="Calibri" charset="0"/>
              <a:cs typeface="Times New Roman" charset="0"/>
            </a:endParaRPr>
          </a:p>
          <a:p>
            <a:pPr>
              <a:spcAft>
                <a:spcPts val="0"/>
              </a:spcAft>
            </a:pPr>
            <a:endParaRPr lang="de-DE" dirty="0" smtClean="0">
              <a:latin typeface="Calibri" charset="0"/>
              <a:ea typeface="Calibri" charset="0"/>
              <a:cs typeface="Times New Roman" charset="0"/>
            </a:endParaRPr>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90" y="3517900"/>
            <a:ext cx="11607800" cy="2413000"/>
          </a:xfrm>
          <a:prstGeom prst="rect">
            <a:avLst/>
          </a:prstGeom>
        </p:spPr>
      </p:pic>
    </p:spTree>
    <p:extLst>
      <p:ext uri="{BB962C8B-B14F-4D97-AF65-F5344CB8AC3E}">
        <p14:creationId xmlns:p14="http://schemas.microsoft.com/office/powerpoint/2010/main" val="669820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97" y="5531192"/>
            <a:ext cx="1878340" cy="1183282"/>
          </a:xfrm>
          <a:prstGeom prst="rect">
            <a:avLst/>
          </a:prstGeom>
        </p:spPr>
      </p:pic>
      <p:sp>
        <p:nvSpPr>
          <p:cNvPr id="4" name="Textfeld 3"/>
          <p:cNvSpPr txBox="1"/>
          <p:nvPr/>
        </p:nvSpPr>
        <p:spPr>
          <a:xfrm>
            <a:off x="17613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de-DE" b="1" dirty="0" smtClean="0">
                <a:solidFill>
                  <a:schemeClr val="bg1"/>
                </a:solidFill>
                <a:latin typeface="Arial Narrow" charset="0"/>
                <a:ea typeface="Times New Roman" charset="0"/>
                <a:cs typeface="Arial" charset="0"/>
              </a:rPr>
              <a:t>8 D) MONKEY/ KONG (Katze)</a:t>
            </a:r>
            <a:r>
              <a:rPr lang="de-DE" b="1" dirty="0" smtClean="0">
                <a:solidFill>
                  <a:schemeClr val="bg1"/>
                </a:solidFill>
                <a:latin typeface="Arial Narrow" charset="0"/>
                <a:ea typeface="Times New Roman" charset="0"/>
                <a:cs typeface="Arial" charset="0"/>
                <a:sym typeface="Wingdings"/>
              </a:rPr>
              <a:t></a:t>
            </a:r>
            <a:r>
              <a:rPr lang="de-DE" b="1" dirty="0" err="1" smtClean="0">
                <a:solidFill>
                  <a:schemeClr val="bg1"/>
                </a:solidFill>
                <a:latin typeface="Arial Narrow" charset="0"/>
                <a:ea typeface="Times New Roman" charset="0"/>
                <a:cs typeface="Arial" charset="0"/>
                <a:sym typeface="Wingdings"/>
              </a:rPr>
              <a:t>Passement</a:t>
            </a:r>
            <a:r>
              <a:rPr lang="de-DE" b="1" dirty="0">
                <a:solidFill>
                  <a:schemeClr val="bg1"/>
                </a:solidFill>
                <a:latin typeface="Arial Narrow" charset="0"/>
                <a:ea typeface="Times New Roman" charset="0"/>
                <a:cs typeface="Arial" charset="0"/>
                <a:sym typeface="Wingdings"/>
              </a:rPr>
              <a:t>;</a:t>
            </a:r>
            <a:r>
              <a:rPr lang="de-DE" b="1" dirty="0" smtClean="0">
                <a:solidFill>
                  <a:schemeClr val="bg1"/>
                </a:solidFill>
                <a:latin typeface="Arial Narrow" charset="0"/>
                <a:ea typeface="Times New Roman" charset="0"/>
                <a:cs typeface="Arial" charset="0"/>
                <a:sym typeface="Wingdings"/>
              </a:rPr>
              <a:t> mittelhohe Hindernisse 			</a:t>
            </a:r>
            <a:r>
              <a:rPr lang="de-DE" b="1" dirty="0">
                <a:solidFill>
                  <a:schemeClr val="bg1"/>
                </a:solidFill>
                <a:latin typeface="Arial Narrow" charset="0"/>
                <a:ea typeface="Times New Roman" charset="0"/>
                <a:cs typeface="Arial" charset="0"/>
                <a:sym typeface="Wingdings"/>
              </a:rPr>
              <a:t> </a:t>
            </a:r>
            <a:r>
              <a:rPr lang="de-DE" b="1" dirty="0" smtClean="0">
                <a:solidFill>
                  <a:schemeClr val="bg1"/>
                </a:solidFill>
                <a:latin typeface="Arial Narrow" charset="0"/>
                <a:ea typeface="Times New Roman" charset="0"/>
                <a:cs typeface="Arial" charset="0"/>
                <a:sym typeface="Wingdings"/>
              </a:rPr>
              <a:t>  	</a:t>
            </a:r>
            <a:r>
              <a:rPr lang="de-DE" b="1" dirty="0">
                <a:solidFill>
                  <a:schemeClr val="bg1"/>
                </a:solidFill>
                <a:latin typeface="Arial Narrow" charset="0"/>
                <a:ea typeface="Times New Roman" charset="0"/>
                <a:cs typeface="Arial" charset="0"/>
                <a:sym typeface="Wingdings"/>
              </a:rPr>
              <a:t> </a:t>
            </a:r>
            <a:r>
              <a:rPr lang="de-DE" b="1" dirty="0" smtClean="0">
                <a:solidFill>
                  <a:schemeClr val="bg1"/>
                </a:solidFill>
                <a:latin typeface="Arial Narrow" charset="0"/>
                <a:ea typeface="Times New Roman" charset="0"/>
                <a:cs typeface="Arial" charset="0"/>
                <a:sym typeface="Wingdings"/>
              </a:rPr>
              <a:t>                             </a:t>
            </a:r>
            <a:r>
              <a:rPr lang="de-DE" sz="1200" b="1" dirty="0" smtClean="0">
                <a:solidFill>
                  <a:schemeClr val="bg1"/>
                </a:solidFill>
                <a:effectLst/>
                <a:latin typeface="Arial" charset="0"/>
                <a:ea typeface="Times New Roman" charset="0"/>
              </a:rPr>
              <a:t>(</a:t>
            </a:r>
            <a:r>
              <a:rPr lang="de-DE" sz="1200" b="1" dirty="0" smtClean="0">
                <a:solidFill>
                  <a:schemeClr val="bg1"/>
                </a:solidFill>
                <a:latin typeface="Arial" charset="0"/>
                <a:ea typeface="Times New Roman" charset="0"/>
              </a:rPr>
              <a:t>Info</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3" name="Rechteck 2"/>
          <p:cNvSpPr/>
          <p:nvPr/>
        </p:nvSpPr>
        <p:spPr>
          <a:xfrm>
            <a:off x="239816" y="956981"/>
            <a:ext cx="11421277" cy="1015663"/>
          </a:xfrm>
          <a:prstGeom prst="rect">
            <a:avLst/>
          </a:prstGeom>
        </p:spPr>
        <p:txBody>
          <a:bodyPr wrap="square">
            <a:spAutoFit/>
          </a:bodyPr>
          <a:lstStyle/>
          <a:p>
            <a:pPr>
              <a:spcAft>
                <a:spcPts val="0"/>
              </a:spcAft>
            </a:pPr>
            <a:r>
              <a:rPr lang="de-DE" sz="1200" dirty="0" smtClean="0">
                <a:effectLst/>
                <a:latin typeface="Calibri" charset="0"/>
                <a:ea typeface="Calibri" charset="0"/>
                <a:cs typeface="Times New Roman" charset="0"/>
              </a:rPr>
              <a:t>INFO:</a:t>
            </a:r>
            <a:endParaRPr lang="de-DE" sz="1200" dirty="0">
              <a:latin typeface="Calibri" charset="0"/>
              <a:ea typeface="Calibri" charset="0"/>
              <a:cs typeface="Times New Roman" charset="0"/>
            </a:endParaRPr>
          </a:p>
          <a:p>
            <a:pPr>
              <a:spcAft>
                <a:spcPts val="0"/>
              </a:spcAft>
            </a:pPr>
            <a:r>
              <a:rPr lang="de-DE" sz="1200" dirty="0">
                <a:latin typeface="Calibri" charset="0"/>
                <a:ea typeface="Calibri" charset="0"/>
                <a:cs typeface="Times New Roman" charset="0"/>
              </a:rPr>
              <a:t>Der </a:t>
            </a:r>
            <a:r>
              <a:rPr lang="de-DE" sz="1200" i="1" dirty="0" err="1" smtClean="0">
                <a:latin typeface="Calibri" charset="0"/>
                <a:ea typeface="Calibri" charset="0"/>
                <a:cs typeface="Times New Roman" charset="0"/>
              </a:rPr>
              <a:t>Monkey</a:t>
            </a:r>
            <a:r>
              <a:rPr lang="de-DE" sz="1200" i="1" dirty="0" smtClean="0">
                <a:latin typeface="Calibri" charset="0"/>
                <a:ea typeface="Calibri" charset="0"/>
                <a:cs typeface="Times New Roman" charset="0"/>
              </a:rPr>
              <a:t> und der Kong sind „</a:t>
            </a:r>
            <a:r>
              <a:rPr lang="de-DE" sz="1200" i="1" dirty="0" err="1" smtClean="0">
                <a:latin typeface="Calibri" charset="0"/>
                <a:ea typeface="Calibri" charset="0"/>
                <a:cs typeface="Times New Roman" charset="0"/>
              </a:rPr>
              <a:t>berwandte</a:t>
            </a:r>
            <a:r>
              <a:rPr lang="de-DE" sz="1200" i="1" dirty="0" smtClean="0">
                <a:latin typeface="Calibri" charset="0"/>
                <a:ea typeface="Calibri" charset="0"/>
                <a:cs typeface="Times New Roman" charset="0"/>
              </a:rPr>
              <a:t>“ Techniken. Sie ähneln beide mit der „Sprunghocke“ aus der Sportart Gerätturnen und </a:t>
            </a:r>
            <a:r>
              <a:rPr lang="de-DE" sz="1200" dirty="0" smtClean="0">
                <a:latin typeface="Calibri" charset="0"/>
                <a:ea typeface="Calibri" charset="0"/>
                <a:cs typeface="Times New Roman" charset="0"/>
              </a:rPr>
              <a:t>eignen sich besonders</a:t>
            </a:r>
            <a:r>
              <a:rPr lang="de-DE" sz="1200" dirty="0">
                <a:latin typeface="Calibri" charset="0"/>
                <a:ea typeface="Calibri" charset="0"/>
                <a:cs typeface="Times New Roman" charset="0"/>
              </a:rPr>
              <a:t>, wenn man sich </a:t>
            </a:r>
            <a:r>
              <a:rPr lang="de-DE" sz="1200" b="1" u="sng" dirty="0">
                <a:latin typeface="Calibri" charset="0"/>
                <a:ea typeface="Calibri" charset="0"/>
                <a:cs typeface="Times New Roman" charset="0"/>
              </a:rPr>
              <a:t>frontal</a:t>
            </a:r>
            <a:r>
              <a:rPr lang="de-DE" sz="1200" dirty="0">
                <a:latin typeface="Calibri" charset="0"/>
                <a:ea typeface="Calibri" charset="0"/>
                <a:cs typeface="Times New Roman" charset="0"/>
              </a:rPr>
              <a:t> einem mittelhohen Hindernis </a:t>
            </a:r>
            <a:r>
              <a:rPr lang="de-DE" sz="1200" b="1" dirty="0" smtClean="0">
                <a:latin typeface="Calibri" charset="0"/>
                <a:ea typeface="Calibri" charset="0"/>
                <a:cs typeface="Times New Roman" charset="0"/>
              </a:rPr>
              <a:t>nähert</a:t>
            </a:r>
            <a:r>
              <a:rPr lang="de-DE" sz="1200" dirty="0">
                <a:latin typeface="Calibri" charset="0"/>
                <a:ea typeface="Calibri" charset="0"/>
                <a:cs typeface="Times New Roman" charset="0"/>
              </a:rPr>
              <a:t>. </a:t>
            </a:r>
            <a:r>
              <a:rPr lang="de-DE" sz="1200" dirty="0" smtClean="0">
                <a:latin typeface="Calibri" charset="0"/>
                <a:ea typeface="Calibri" charset="0"/>
                <a:cs typeface="Times New Roman" charset="0"/>
              </a:rPr>
              <a:t>Ist das Hindernis eher höher, schmal und die Anlaufgeschwindigkeit gering</a:t>
            </a:r>
            <a:r>
              <a:rPr lang="de-DE" sz="1200" dirty="0">
                <a:latin typeface="Calibri" charset="0"/>
                <a:ea typeface="Calibri" charset="0"/>
                <a:cs typeface="Times New Roman" charset="0"/>
              </a:rPr>
              <a:t> oder die Absprungstelle nah am Objekt</a:t>
            </a:r>
            <a:r>
              <a:rPr lang="de-DE" sz="1200" dirty="0" smtClean="0">
                <a:latin typeface="Calibri" charset="0"/>
                <a:ea typeface="Calibri" charset="0"/>
                <a:cs typeface="Times New Roman" charset="0"/>
              </a:rPr>
              <a:t>; bietet sich der </a:t>
            </a:r>
            <a:r>
              <a:rPr lang="de-DE" sz="1200" i="1" dirty="0" err="1" smtClean="0">
                <a:latin typeface="Calibri" charset="0"/>
                <a:ea typeface="Calibri" charset="0"/>
                <a:cs typeface="Times New Roman" charset="0"/>
              </a:rPr>
              <a:t>Monkey</a:t>
            </a:r>
            <a:r>
              <a:rPr lang="de-DE" sz="1200" dirty="0" smtClean="0">
                <a:latin typeface="Calibri" charset="0"/>
                <a:ea typeface="Calibri" charset="0"/>
                <a:cs typeface="Times New Roman" charset="0"/>
              </a:rPr>
              <a:t> an, der in der Regel beidbeinig abgesprungen wird. Wenn das Hindernis eher groß ist  (also länglich) und eine hohe Anlaufgeschwindigkeit möglich ist, werden sich viele </a:t>
            </a:r>
            <a:r>
              <a:rPr lang="de-DE" sz="1200" dirty="0" err="1" smtClean="0">
                <a:latin typeface="Calibri" charset="0"/>
                <a:ea typeface="Calibri" charset="0"/>
                <a:cs typeface="Times New Roman" charset="0"/>
              </a:rPr>
              <a:t>Traceure</a:t>
            </a:r>
            <a:r>
              <a:rPr lang="de-DE" sz="1200" dirty="0" smtClean="0">
                <a:latin typeface="Calibri" charset="0"/>
                <a:ea typeface="Calibri" charset="0"/>
                <a:cs typeface="Times New Roman" charset="0"/>
              </a:rPr>
              <a:t> für den </a:t>
            </a:r>
            <a:r>
              <a:rPr lang="de-DE" sz="1200" i="1" dirty="0" smtClean="0">
                <a:latin typeface="Calibri" charset="0"/>
                <a:ea typeface="Calibri" charset="0"/>
                <a:cs typeface="Times New Roman" charset="0"/>
              </a:rPr>
              <a:t>Kong</a:t>
            </a:r>
            <a:r>
              <a:rPr lang="de-DE" sz="1200" dirty="0" smtClean="0">
                <a:latin typeface="Calibri" charset="0"/>
                <a:ea typeface="Calibri" charset="0"/>
                <a:cs typeface="Times New Roman" charset="0"/>
              </a:rPr>
              <a:t> (auch Katze bzw. </a:t>
            </a:r>
            <a:r>
              <a:rPr lang="de-DE" sz="1200" i="1" dirty="0" smtClean="0">
                <a:latin typeface="Calibri" charset="0"/>
                <a:ea typeface="Calibri" charset="0"/>
                <a:cs typeface="Times New Roman" charset="0"/>
              </a:rPr>
              <a:t>Saut de Chat </a:t>
            </a:r>
            <a:r>
              <a:rPr lang="de-DE" sz="1200" dirty="0" smtClean="0">
                <a:latin typeface="Calibri" charset="0"/>
                <a:ea typeface="Calibri" charset="0"/>
                <a:cs typeface="Times New Roman" charset="0"/>
              </a:rPr>
              <a:t>genannt) entscheiden. Die Landung kann entweder einbeinig oder beidbeinig erfolgen.</a:t>
            </a:r>
          </a:p>
        </p:txBody>
      </p:sp>
      <p:pic>
        <p:nvPicPr>
          <p:cNvPr id="8" name="Bild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304" y="5255168"/>
            <a:ext cx="2872071" cy="1458129"/>
          </a:xfrm>
          <a:prstGeom prst="rect">
            <a:avLst/>
          </a:prstGeom>
        </p:spPr>
      </p:pic>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4370" y="5457335"/>
            <a:ext cx="1891436" cy="1183282"/>
          </a:xfrm>
          <a:prstGeom prst="rect">
            <a:avLst/>
          </a:prstGeom>
        </p:spPr>
      </p:pic>
      <p:pic>
        <p:nvPicPr>
          <p:cNvPr id="10" name="Bild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339" y="5266529"/>
            <a:ext cx="2140676" cy="1449121"/>
          </a:xfrm>
          <a:prstGeom prst="rect">
            <a:avLst/>
          </a:prstGeom>
        </p:spPr>
      </p:pic>
      <p:pic>
        <p:nvPicPr>
          <p:cNvPr id="12" name="Bild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6970" y="5434049"/>
            <a:ext cx="1974888" cy="1206568"/>
          </a:xfrm>
          <a:prstGeom prst="rect">
            <a:avLst/>
          </a:prstGeom>
        </p:spPr>
      </p:pic>
      <p:pic>
        <p:nvPicPr>
          <p:cNvPr id="11" name="Bild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3022" y="5291506"/>
            <a:ext cx="1948537" cy="1392271"/>
          </a:xfrm>
          <a:prstGeom prst="rect">
            <a:avLst/>
          </a:prstGeom>
        </p:spPr>
      </p:pic>
      <p:pic>
        <p:nvPicPr>
          <p:cNvPr id="15" name="Bild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1039" y="5192268"/>
            <a:ext cx="1798832" cy="1536866"/>
          </a:xfrm>
          <a:prstGeom prst="rect">
            <a:avLst/>
          </a:prstGeom>
        </p:spPr>
      </p:pic>
      <p:sp>
        <p:nvSpPr>
          <p:cNvPr id="16" name="Textfeld 15"/>
          <p:cNvSpPr txBox="1"/>
          <p:nvPr/>
        </p:nvSpPr>
        <p:spPr>
          <a:xfrm>
            <a:off x="5112723" y="6489211"/>
            <a:ext cx="2749051" cy="369332"/>
          </a:xfrm>
          <a:prstGeom prst="rect">
            <a:avLst/>
          </a:prstGeom>
          <a:noFill/>
        </p:spPr>
        <p:txBody>
          <a:bodyPr wrap="square" rtlCol="0">
            <a:spAutoFit/>
          </a:bodyPr>
          <a:lstStyle/>
          <a:p>
            <a:r>
              <a:rPr lang="de-DE" smtClean="0"/>
              <a:t>Kong/ Katze/ Saut de Chat</a:t>
            </a:r>
            <a:endParaRPr lang="de-DE"/>
          </a:p>
        </p:txBody>
      </p:sp>
      <p:pic>
        <p:nvPicPr>
          <p:cNvPr id="17" name="Bild 16"/>
          <p:cNvPicPr>
            <a:picLocks noChangeAspect="1"/>
          </p:cNvPicPr>
          <p:nvPr/>
        </p:nvPicPr>
        <p:blipFill>
          <a:blip r:embed="rId9"/>
          <a:stretch>
            <a:fillRect/>
          </a:stretch>
        </p:blipFill>
        <p:spPr>
          <a:xfrm>
            <a:off x="8466970" y="2511345"/>
            <a:ext cx="3656782" cy="2075631"/>
          </a:xfrm>
          <a:prstGeom prst="rect">
            <a:avLst/>
          </a:prstGeom>
        </p:spPr>
      </p:pic>
      <p:sp>
        <p:nvSpPr>
          <p:cNvPr id="18" name="Abgerundete rechteckige Legende 17"/>
          <p:cNvSpPr/>
          <p:nvPr/>
        </p:nvSpPr>
        <p:spPr>
          <a:xfrm>
            <a:off x="3738195" y="2038548"/>
            <a:ext cx="4424517" cy="2919189"/>
          </a:xfrm>
          <a:prstGeom prst="wedgeRoundRectCallout">
            <a:avLst>
              <a:gd name="adj1" fmla="val 39567"/>
              <a:gd name="adj2" fmla="val 57967"/>
              <a:gd name="adj3" fmla="val 16667"/>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de-DE" sz="1200" dirty="0">
                <a:effectLst/>
                <a:latin typeface="Arial Narrow" charset="0"/>
                <a:ea typeface="Calibri" charset="0"/>
                <a:cs typeface="Times New Roman" charset="0"/>
              </a:rPr>
              <a:t>Beachte folgende</a:t>
            </a:r>
            <a:r>
              <a:rPr lang="de-DE" sz="1600" b="1" dirty="0">
                <a:effectLst/>
                <a:latin typeface="Arial Narrow" charset="0"/>
                <a:ea typeface="Calibri" charset="0"/>
                <a:cs typeface="Times New Roman" charset="0"/>
              </a:rPr>
              <a:t> </a:t>
            </a:r>
            <a:r>
              <a:rPr lang="de-DE" sz="1600" b="1" dirty="0" smtClean="0">
                <a:effectLst/>
                <a:latin typeface="Arial Narrow" charset="0"/>
                <a:ea typeface="Calibri" charset="0"/>
                <a:cs typeface="Times New Roman" charset="0"/>
              </a:rPr>
              <a:t>Tipps</a:t>
            </a:r>
            <a:r>
              <a:rPr lang="de-DE" sz="1200" dirty="0" smtClean="0">
                <a:effectLst/>
                <a:latin typeface="Arial Narrow" charset="0"/>
                <a:ea typeface="Calibri" charset="0"/>
                <a:cs typeface="Times New Roman" charset="0"/>
              </a:rPr>
              <a:t>:</a:t>
            </a:r>
          </a:p>
          <a:p>
            <a:pPr marL="228600" indent="-228600">
              <a:spcAft>
                <a:spcPts val="0"/>
              </a:spcAft>
              <a:buFont typeface="Arial" charset="0"/>
              <a:buChar char="•"/>
            </a:pPr>
            <a:r>
              <a:rPr lang="de-DE" sz="1200" dirty="0" smtClean="0">
                <a:latin typeface="Arial Narrow" charset="0"/>
                <a:ea typeface="Calibri" charset="0"/>
                <a:cs typeface="Times New Roman" charset="0"/>
              </a:rPr>
              <a:t>ACHTUNG! Die Katze ist eine komplexe Technik! Nur mit Sicherheitshinweisen u. Erlaubnis üben!</a:t>
            </a:r>
          </a:p>
          <a:p>
            <a:pPr marL="228600" indent="-228600">
              <a:spcAft>
                <a:spcPts val="0"/>
              </a:spcAft>
              <a:buFont typeface="Arial" charset="0"/>
              <a:buChar char="•"/>
            </a:pPr>
            <a:r>
              <a:rPr lang="de-DE" sz="1200" dirty="0" smtClean="0">
                <a:latin typeface="Arial Narrow" charset="0"/>
                <a:ea typeface="Calibri" charset="0"/>
                <a:cs typeface="Times New Roman" charset="0"/>
              </a:rPr>
              <a:t>Der </a:t>
            </a:r>
            <a:r>
              <a:rPr lang="de-DE" sz="1200" dirty="0" err="1" smtClean="0">
                <a:latin typeface="Arial Narrow" charset="0"/>
                <a:ea typeface="Calibri" charset="0"/>
                <a:cs typeface="Times New Roman" charset="0"/>
              </a:rPr>
              <a:t>Monkey</a:t>
            </a:r>
            <a:r>
              <a:rPr lang="de-DE" sz="1200" dirty="0" smtClean="0">
                <a:latin typeface="Arial Narrow" charset="0"/>
                <a:ea typeface="Calibri" charset="0"/>
                <a:cs typeface="Times New Roman" charset="0"/>
              </a:rPr>
              <a:t> wird oft als eine Art Grundlage für  die Katze gesehen. Damit solltest du also beginnen!</a:t>
            </a:r>
          </a:p>
          <a:p>
            <a:pPr>
              <a:spcAft>
                <a:spcPts val="0"/>
              </a:spcAft>
            </a:pPr>
            <a:r>
              <a:rPr lang="de-DE" sz="1400" b="1" u="sng" dirty="0" smtClean="0">
                <a:latin typeface="Arial Narrow" charset="0"/>
                <a:ea typeface="Calibri" charset="0"/>
                <a:cs typeface="Times New Roman" charset="0"/>
              </a:rPr>
              <a:t>MONKEY: </a:t>
            </a:r>
          </a:p>
          <a:p>
            <a:pPr>
              <a:spcAft>
                <a:spcPts val="0"/>
              </a:spcAft>
            </a:pPr>
            <a:r>
              <a:rPr lang="de-DE" sz="1400" b="1" dirty="0" smtClean="0">
                <a:latin typeface="Arial Narrow" charset="0"/>
                <a:ea typeface="Calibri" charset="0"/>
                <a:cs typeface="Times New Roman" charset="0"/>
              </a:rPr>
              <a:t>STEP 1 </a:t>
            </a:r>
          </a:p>
          <a:p>
            <a:pPr>
              <a:spcAft>
                <a:spcPts val="0"/>
              </a:spcAft>
            </a:pPr>
            <a:r>
              <a:rPr lang="de-DE" sz="1400" dirty="0" smtClean="0">
                <a:latin typeface="Arial Narrow" charset="0"/>
                <a:ea typeface="Calibri" charset="0"/>
                <a:cs typeface="Times New Roman" charset="0"/>
              </a:rPr>
              <a:t>Auf das Hindernis </a:t>
            </a:r>
            <a:r>
              <a:rPr lang="de-DE" sz="1400" b="1" dirty="0" smtClean="0">
                <a:latin typeface="Arial Narrow" charset="0"/>
                <a:ea typeface="Calibri" charset="0"/>
                <a:cs typeface="Times New Roman" charset="0"/>
              </a:rPr>
              <a:t>„aufhocken“; </a:t>
            </a:r>
            <a:r>
              <a:rPr lang="de-DE" sz="1400" dirty="0" smtClean="0">
                <a:latin typeface="Arial Narrow" charset="0"/>
                <a:ea typeface="Calibri" charset="0"/>
                <a:cs typeface="Times New Roman" charset="0"/>
              </a:rPr>
              <a:t>beidbeiniger Absprung! Mit einem starken </a:t>
            </a:r>
            <a:r>
              <a:rPr lang="de-DE" sz="1400" dirty="0" err="1" smtClean="0">
                <a:latin typeface="Arial Narrow" charset="0"/>
                <a:ea typeface="Calibri" charset="0"/>
                <a:cs typeface="Times New Roman" charset="0"/>
              </a:rPr>
              <a:t>Armpush</a:t>
            </a:r>
            <a:r>
              <a:rPr lang="de-DE" sz="1400" dirty="0" smtClean="0">
                <a:latin typeface="Arial Narrow" charset="0"/>
                <a:ea typeface="Calibri" charset="0"/>
                <a:cs typeface="Times New Roman" charset="0"/>
              </a:rPr>
              <a:t> nach oben, kannst du deinen Höhengewinn positiv </a:t>
            </a:r>
            <a:r>
              <a:rPr lang="de-DE" sz="1400" dirty="0" err="1" smtClean="0">
                <a:latin typeface="Arial Narrow" charset="0"/>
                <a:ea typeface="Calibri" charset="0"/>
                <a:cs typeface="Times New Roman" charset="0"/>
              </a:rPr>
              <a:t>beinflussen</a:t>
            </a:r>
            <a:r>
              <a:rPr lang="de-DE" sz="1400" b="1" dirty="0">
                <a:latin typeface="Arial Narrow" charset="0"/>
                <a:ea typeface="Calibri" charset="0"/>
                <a:cs typeface="Times New Roman" charset="0"/>
              </a:rPr>
              <a:t>.</a:t>
            </a:r>
            <a:endParaRPr lang="de-DE" sz="1400" b="1" dirty="0" smtClean="0">
              <a:latin typeface="Arial Narrow" charset="0"/>
              <a:ea typeface="Calibri" charset="0"/>
              <a:cs typeface="Times New Roman" charset="0"/>
            </a:endParaRPr>
          </a:p>
          <a:p>
            <a:pPr>
              <a:spcAft>
                <a:spcPts val="0"/>
              </a:spcAft>
            </a:pPr>
            <a:r>
              <a:rPr lang="de-DE" sz="1400" b="1" dirty="0" smtClean="0">
                <a:latin typeface="Arial Narrow" charset="0"/>
                <a:ea typeface="Calibri" charset="0"/>
                <a:cs typeface="Times New Roman" charset="0"/>
              </a:rPr>
              <a:t>STEP2 </a:t>
            </a:r>
          </a:p>
          <a:p>
            <a:pPr>
              <a:spcAft>
                <a:spcPts val="0"/>
              </a:spcAft>
            </a:pPr>
            <a:r>
              <a:rPr lang="de-DE" sz="1400" dirty="0" smtClean="0">
                <a:latin typeface="Arial Narrow" charset="0"/>
                <a:ea typeface="Calibri" charset="0"/>
                <a:cs typeface="Times New Roman" charset="0"/>
              </a:rPr>
              <a:t>Mit einem starken  </a:t>
            </a:r>
            <a:r>
              <a:rPr lang="de-DE" sz="1400" dirty="0" err="1" smtClean="0">
                <a:latin typeface="Arial Narrow" charset="0"/>
                <a:ea typeface="Calibri" charset="0"/>
                <a:cs typeface="Times New Roman" charset="0"/>
              </a:rPr>
              <a:t>Armpush</a:t>
            </a:r>
            <a:r>
              <a:rPr lang="de-DE" sz="1400" dirty="0" smtClean="0">
                <a:latin typeface="Arial Narrow" charset="0"/>
                <a:ea typeface="Calibri" charset="0"/>
                <a:cs typeface="Times New Roman" charset="0"/>
              </a:rPr>
              <a:t> nach HINTEN, kannst du sogar das Hindernis „hinter dir lassen“.</a:t>
            </a:r>
          </a:p>
        </p:txBody>
      </p:sp>
      <p:pic>
        <p:nvPicPr>
          <p:cNvPr id="6" name="Bild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2304" y="2072236"/>
            <a:ext cx="1849011" cy="3094433"/>
          </a:xfrm>
          <a:prstGeom prst="rect">
            <a:avLst/>
          </a:prstGeom>
        </p:spPr>
      </p:pic>
    </p:spTree>
    <p:extLst>
      <p:ext uri="{BB962C8B-B14F-4D97-AF65-F5344CB8AC3E}">
        <p14:creationId xmlns:p14="http://schemas.microsoft.com/office/powerpoint/2010/main" val="425593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81" y="4360158"/>
            <a:ext cx="1396901" cy="2337800"/>
          </a:xfrm>
          <a:prstGeom prst="rect">
            <a:avLst/>
          </a:prstGeom>
        </p:spPr>
      </p:pic>
      <p:pic>
        <p:nvPicPr>
          <p:cNvPr id="17" name="Bild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410" y="1335887"/>
            <a:ext cx="8832970" cy="3806790"/>
          </a:xfrm>
          <a:prstGeom prst="rect">
            <a:avLst/>
          </a:prstGeom>
        </p:spPr>
      </p:pic>
      <p:sp>
        <p:nvSpPr>
          <p:cNvPr id="4" name="Textfeld 3"/>
          <p:cNvSpPr txBox="1"/>
          <p:nvPr/>
        </p:nvSpPr>
        <p:spPr>
          <a:xfrm>
            <a:off x="17613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de-DE" sz="1600" b="1" dirty="0" smtClean="0">
                <a:solidFill>
                  <a:schemeClr val="bg1"/>
                </a:solidFill>
                <a:latin typeface="Arial Narrow" charset="0"/>
                <a:ea typeface="Times New Roman" charset="0"/>
                <a:cs typeface="Arial" charset="0"/>
              </a:rPr>
              <a:t>8 D) MONKEY</a:t>
            </a:r>
            <a:r>
              <a:rPr lang="de-DE" sz="1200" b="1" dirty="0" smtClean="0">
                <a:solidFill>
                  <a:schemeClr val="bg1"/>
                </a:solidFill>
                <a:latin typeface="Arial Narrow" charset="0"/>
                <a:ea typeface="Times New Roman" charset="0"/>
                <a:cs typeface="Arial" charset="0"/>
                <a:sym typeface="Wingdings"/>
              </a:rPr>
              <a:t> mittelhohe Hindernisse    </a:t>
            </a:r>
            <a:r>
              <a:rPr lang="de-DE" b="1" dirty="0" smtClean="0">
                <a:solidFill>
                  <a:schemeClr val="bg1"/>
                </a:solidFill>
                <a:latin typeface="Arial Narrow" charset="0"/>
                <a:ea typeface="Times New Roman" charset="0"/>
                <a:cs typeface="Arial" charset="0"/>
                <a:sym typeface="Wingdings"/>
              </a:rPr>
              <a:t>				</a:t>
            </a:r>
            <a:r>
              <a:rPr lang="de-DE" sz="1200" b="1" dirty="0">
                <a:solidFill>
                  <a:schemeClr val="bg1"/>
                </a:solidFill>
                <a:latin typeface="Arial Narrow" charset="0"/>
                <a:ea typeface="Arial Narrow" charset="0"/>
                <a:cs typeface="Arial Narrow" charset="0"/>
                <a:sym typeface="Wingdings"/>
              </a:rPr>
              <a:t> </a:t>
            </a:r>
            <a:r>
              <a:rPr lang="de-DE" sz="1200" b="1" dirty="0" smtClean="0">
                <a:solidFill>
                  <a:schemeClr val="bg1"/>
                </a:solidFill>
                <a:latin typeface="Arial Narrow" charset="0"/>
                <a:ea typeface="Arial Narrow" charset="0"/>
                <a:cs typeface="Arial Narrow" charset="0"/>
                <a:sym typeface="Wingdings"/>
              </a:rPr>
              <a:t>                                                                                                            </a:t>
            </a:r>
            <a:r>
              <a:rPr lang="de-DE" sz="1200" b="1" dirty="0" smtClean="0">
                <a:solidFill>
                  <a:schemeClr val="bg1"/>
                </a:solidFill>
                <a:effectLst/>
                <a:latin typeface="Arial Narrow" charset="0"/>
                <a:ea typeface="Arial Narrow" charset="0"/>
                <a:cs typeface="Arial Narrow" charset="0"/>
              </a:rPr>
              <a:t>(Info/</a:t>
            </a:r>
            <a:r>
              <a:rPr lang="de-DE" sz="1200" b="1" dirty="0" smtClean="0">
                <a:solidFill>
                  <a:schemeClr val="bg1"/>
                </a:solidFill>
                <a:latin typeface="Arial Narrow" charset="0"/>
                <a:ea typeface="Arial Narrow" charset="0"/>
                <a:cs typeface="Arial Narrow" charset="0"/>
              </a:rPr>
              <a:t>Aufbau/Technik</a:t>
            </a:r>
            <a:r>
              <a:rPr lang="de-DE" sz="1200" b="1" dirty="0" smtClean="0">
                <a:solidFill>
                  <a:schemeClr val="bg1"/>
                </a:solidFill>
                <a:effectLst/>
                <a:latin typeface="Arial Narrow" charset="0"/>
                <a:ea typeface="Arial Narrow" charset="0"/>
                <a:cs typeface="Arial Narrow" charset="0"/>
              </a:rPr>
              <a:t>)</a:t>
            </a:r>
            <a:endParaRPr lang="de-DE" sz="1200" dirty="0">
              <a:solidFill>
                <a:schemeClr val="bg1"/>
              </a:solidFill>
              <a:effectLst/>
              <a:latin typeface="Arial Narrow" charset="0"/>
              <a:ea typeface="Arial Narrow" charset="0"/>
              <a:cs typeface="Arial Narrow" charset="0"/>
            </a:endParaRPr>
          </a:p>
        </p:txBody>
      </p:sp>
      <p:sp>
        <p:nvSpPr>
          <p:cNvPr id="5" name="Rechteck 4"/>
          <p:cNvSpPr/>
          <p:nvPr/>
        </p:nvSpPr>
        <p:spPr>
          <a:xfrm>
            <a:off x="430331" y="764498"/>
            <a:ext cx="11421277" cy="707886"/>
          </a:xfrm>
          <a:prstGeom prst="rect">
            <a:avLst/>
          </a:prstGeom>
        </p:spPr>
        <p:txBody>
          <a:bodyPr wrap="square">
            <a:spAutoFit/>
          </a:bodyPr>
          <a:lstStyle/>
          <a:p>
            <a:pPr algn="just">
              <a:spcAft>
                <a:spcPts val="0"/>
              </a:spcAft>
            </a:pPr>
            <a:r>
              <a:rPr lang="de-DE" sz="1000" dirty="0" smtClean="0">
                <a:effectLst/>
                <a:latin typeface="Arial Narrow" charset="0"/>
                <a:ea typeface="Arial Narrow" charset="0"/>
                <a:cs typeface="Arial Narrow" charset="0"/>
              </a:rPr>
              <a:t>INFO:</a:t>
            </a:r>
            <a:endParaRPr lang="de-DE" sz="1000" dirty="0">
              <a:latin typeface="Arial Narrow" charset="0"/>
              <a:ea typeface="Arial Narrow" charset="0"/>
              <a:cs typeface="Arial Narrow" charset="0"/>
            </a:endParaRPr>
          </a:p>
          <a:p>
            <a:pPr algn="just">
              <a:spcAft>
                <a:spcPts val="0"/>
              </a:spcAft>
            </a:pPr>
            <a:r>
              <a:rPr lang="de-DE" sz="1000" dirty="0">
                <a:latin typeface="Arial Narrow" charset="0"/>
                <a:ea typeface="Arial Narrow" charset="0"/>
                <a:cs typeface="Arial Narrow" charset="0"/>
              </a:rPr>
              <a:t>Der </a:t>
            </a:r>
            <a:r>
              <a:rPr lang="de-DE" sz="1000" i="1" dirty="0" err="1" smtClean="0">
                <a:latin typeface="Arial Narrow" charset="0"/>
                <a:ea typeface="Arial Narrow" charset="0"/>
                <a:cs typeface="Arial Narrow" charset="0"/>
              </a:rPr>
              <a:t>Monkey</a:t>
            </a:r>
            <a:r>
              <a:rPr lang="de-DE" sz="1000" i="1" dirty="0" smtClean="0">
                <a:latin typeface="Arial Narrow" charset="0"/>
                <a:ea typeface="Arial Narrow" charset="0"/>
                <a:cs typeface="Arial Narrow" charset="0"/>
              </a:rPr>
              <a:t> und der Kong sind ähnliche Techniken. Sie haben viele Gemeinsamkeiten mit der „Sprunghocke“ aus der Sportart Gerätturnen.  </a:t>
            </a:r>
            <a:r>
              <a:rPr lang="de-DE" sz="1000" dirty="0" smtClean="0">
                <a:latin typeface="Arial Narrow" charset="0"/>
                <a:ea typeface="Arial Narrow" charset="0"/>
                <a:cs typeface="Arial Narrow" charset="0"/>
              </a:rPr>
              <a:t>Beide eignen sich besonders</a:t>
            </a:r>
            <a:r>
              <a:rPr lang="de-DE" sz="1000" dirty="0">
                <a:latin typeface="Arial Narrow" charset="0"/>
                <a:ea typeface="Arial Narrow" charset="0"/>
                <a:cs typeface="Arial Narrow" charset="0"/>
              </a:rPr>
              <a:t>, wenn man sich </a:t>
            </a:r>
            <a:r>
              <a:rPr lang="de-DE" sz="1000" b="1" u="sng" dirty="0">
                <a:latin typeface="Arial Narrow" charset="0"/>
                <a:ea typeface="Arial Narrow" charset="0"/>
                <a:cs typeface="Arial Narrow" charset="0"/>
              </a:rPr>
              <a:t>frontal</a:t>
            </a:r>
            <a:r>
              <a:rPr lang="de-DE" sz="1000" dirty="0">
                <a:latin typeface="Arial Narrow" charset="0"/>
                <a:ea typeface="Arial Narrow" charset="0"/>
                <a:cs typeface="Arial Narrow" charset="0"/>
              </a:rPr>
              <a:t> einem mittelhohen Hindernis </a:t>
            </a:r>
            <a:r>
              <a:rPr lang="de-DE" sz="1000" b="1" dirty="0" smtClean="0">
                <a:latin typeface="Arial Narrow" charset="0"/>
                <a:ea typeface="Arial Narrow" charset="0"/>
                <a:cs typeface="Arial Narrow" charset="0"/>
              </a:rPr>
              <a:t>annähert</a:t>
            </a:r>
            <a:r>
              <a:rPr lang="de-DE" sz="1000" dirty="0">
                <a:latin typeface="Arial Narrow" charset="0"/>
                <a:ea typeface="Arial Narrow" charset="0"/>
                <a:cs typeface="Arial Narrow" charset="0"/>
              </a:rPr>
              <a:t>. </a:t>
            </a:r>
            <a:r>
              <a:rPr lang="de-DE" sz="1000" dirty="0" smtClean="0">
                <a:latin typeface="Arial Narrow" charset="0"/>
                <a:ea typeface="Arial Narrow" charset="0"/>
                <a:cs typeface="Arial Narrow" charset="0"/>
              </a:rPr>
              <a:t>Ist das Hindernis eher höher, schmal und die Anlaufgeschwindigkeit eher gering oder die Absprungstelle nah am Objekt; bietet sich der </a:t>
            </a:r>
            <a:r>
              <a:rPr lang="de-DE" sz="1000" i="1" dirty="0" err="1" smtClean="0">
                <a:latin typeface="Arial Narrow" charset="0"/>
                <a:ea typeface="Arial Narrow" charset="0"/>
                <a:cs typeface="Arial Narrow" charset="0"/>
              </a:rPr>
              <a:t>Monkey</a:t>
            </a:r>
            <a:r>
              <a:rPr lang="de-DE" sz="1000" dirty="0" smtClean="0">
                <a:latin typeface="Arial Narrow" charset="0"/>
                <a:ea typeface="Arial Narrow" charset="0"/>
                <a:cs typeface="Arial Narrow" charset="0"/>
              </a:rPr>
              <a:t> an, der in der Regel beidbeinig abgesprungen wird. Wenn das Hindernis eher groß – also länglich bzw. breit - ist und eine hohe Anlaufgeschwindigkeit möglich ist, werden sich viele </a:t>
            </a:r>
            <a:r>
              <a:rPr lang="de-DE" sz="1000" dirty="0" err="1" smtClean="0">
                <a:latin typeface="Arial Narrow" charset="0"/>
                <a:ea typeface="Arial Narrow" charset="0"/>
                <a:cs typeface="Arial Narrow" charset="0"/>
              </a:rPr>
              <a:t>Traceure</a:t>
            </a:r>
            <a:r>
              <a:rPr lang="de-DE" sz="1000" dirty="0" smtClean="0">
                <a:latin typeface="Arial Narrow" charset="0"/>
                <a:ea typeface="Arial Narrow" charset="0"/>
                <a:cs typeface="Arial Narrow" charset="0"/>
              </a:rPr>
              <a:t> für den </a:t>
            </a:r>
            <a:r>
              <a:rPr lang="de-DE" sz="1000" i="1" dirty="0" smtClean="0">
                <a:latin typeface="Arial Narrow" charset="0"/>
                <a:ea typeface="Arial Narrow" charset="0"/>
                <a:cs typeface="Arial Narrow" charset="0"/>
              </a:rPr>
              <a:t>Kong</a:t>
            </a:r>
            <a:r>
              <a:rPr lang="de-DE" sz="1000" dirty="0" smtClean="0">
                <a:latin typeface="Arial Narrow" charset="0"/>
                <a:ea typeface="Arial Narrow" charset="0"/>
                <a:cs typeface="Arial Narrow" charset="0"/>
              </a:rPr>
              <a:t> (auch Katze bzw. </a:t>
            </a:r>
            <a:r>
              <a:rPr lang="de-DE" sz="1000" i="1" dirty="0" smtClean="0">
                <a:latin typeface="Arial Narrow" charset="0"/>
                <a:ea typeface="Arial Narrow" charset="0"/>
                <a:cs typeface="Arial Narrow" charset="0"/>
              </a:rPr>
              <a:t>Saut de Chat </a:t>
            </a:r>
            <a:r>
              <a:rPr lang="de-DE" sz="1000" dirty="0" smtClean="0">
                <a:latin typeface="Arial Narrow" charset="0"/>
                <a:ea typeface="Arial Narrow" charset="0"/>
                <a:cs typeface="Arial Narrow" charset="0"/>
              </a:rPr>
              <a:t>genannt) entscheiden.</a:t>
            </a:r>
            <a:endParaRPr lang="de-DE" sz="1000" dirty="0">
              <a:latin typeface="Arial Narrow" charset="0"/>
              <a:ea typeface="Arial Narrow" charset="0"/>
              <a:cs typeface="Arial Narrow" charset="0"/>
            </a:endParaRPr>
          </a:p>
        </p:txBody>
      </p:sp>
      <p:sp>
        <p:nvSpPr>
          <p:cNvPr id="6" name="Abgerundete rechteckige Legende 5"/>
          <p:cNvSpPr/>
          <p:nvPr/>
        </p:nvSpPr>
        <p:spPr>
          <a:xfrm>
            <a:off x="430331" y="1472384"/>
            <a:ext cx="4230159" cy="2716158"/>
          </a:xfrm>
          <a:prstGeom prst="wedgeRoundRectCallout">
            <a:avLst>
              <a:gd name="adj1" fmla="val -35747"/>
              <a:gd name="adj2" fmla="val 65358"/>
              <a:gd name="adj3" fmla="val 16667"/>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de-DE" sz="1200" dirty="0">
                <a:effectLst/>
                <a:latin typeface="Arial Narrow" charset="0"/>
                <a:ea typeface="Calibri" charset="0"/>
                <a:cs typeface="Times New Roman" charset="0"/>
              </a:rPr>
              <a:t>Beachte </a:t>
            </a:r>
            <a:r>
              <a:rPr lang="de-DE" sz="1200" dirty="0" smtClean="0">
                <a:effectLst/>
                <a:latin typeface="Arial Narrow" charset="0"/>
                <a:ea typeface="Calibri" charset="0"/>
                <a:cs typeface="Times New Roman" charset="0"/>
              </a:rPr>
              <a:t>folgende</a:t>
            </a:r>
            <a:r>
              <a:rPr lang="de-DE" sz="1200" dirty="0" smtClean="0">
                <a:latin typeface="Arial Narrow" charset="0"/>
                <a:ea typeface="Calibri" charset="0"/>
                <a:cs typeface="Times New Roman" charset="0"/>
              </a:rPr>
              <a:t>n</a:t>
            </a:r>
            <a:r>
              <a:rPr lang="de-DE" sz="1600" b="1" dirty="0" smtClean="0">
                <a:latin typeface="Arial Narrow" charset="0"/>
                <a:ea typeface="Calibri" charset="0"/>
                <a:cs typeface="Times New Roman" charset="0"/>
              </a:rPr>
              <a:t> </a:t>
            </a:r>
          </a:p>
          <a:p>
            <a:pPr>
              <a:spcAft>
                <a:spcPts val="0"/>
              </a:spcAft>
            </a:pPr>
            <a:r>
              <a:rPr lang="de-DE" sz="1600" b="1" dirty="0" smtClean="0">
                <a:latin typeface="Arial Narrow" charset="0"/>
                <a:ea typeface="Calibri" charset="0"/>
                <a:cs typeface="Times New Roman" charset="0"/>
              </a:rPr>
              <a:t>Hinweis für den </a:t>
            </a:r>
            <a:r>
              <a:rPr lang="de-DE" sz="1600" b="1" i="1" dirty="0" err="1" smtClean="0">
                <a:latin typeface="Arial Narrow" charset="0"/>
                <a:ea typeface="Calibri" charset="0"/>
                <a:cs typeface="Times New Roman" charset="0"/>
              </a:rPr>
              <a:t>Monkey</a:t>
            </a:r>
            <a:r>
              <a:rPr lang="de-DE" sz="1200" dirty="0" smtClean="0">
                <a:effectLst/>
                <a:latin typeface="Arial Narrow" charset="0"/>
                <a:ea typeface="Calibri" charset="0"/>
                <a:cs typeface="Times New Roman" charset="0"/>
              </a:rPr>
              <a:t>:</a:t>
            </a:r>
          </a:p>
          <a:p>
            <a:pPr marL="228600" indent="-228600">
              <a:spcAft>
                <a:spcPts val="0"/>
              </a:spcAft>
              <a:buAutoNum type="arabicPeriod"/>
            </a:pPr>
            <a:endParaRPr lang="de-DE" sz="1200" dirty="0" smtClean="0">
              <a:latin typeface="Arial Narrow" charset="0"/>
              <a:ea typeface="Calibri" charset="0"/>
              <a:cs typeface="Times New Roman" charset="0"/>
            </a:endParaRPr>
          </a:p>
          <a:p>
            <a:r>
              <a:rPr lang="de-DE" sz="1200" dirty="0" smtClean="0">
                <a:latin typeface="Calibri" charset="0"/>
                <a:ea typeface="Calibri" charset="0"/>
                <a:cs typeface="Times New Roman" charset="0"/>
              </a:rPr>
              <a:t>Hier spielt </a:t>
            </a:r>
            <a:r>
              <a:rPr lang="de-DE" sz="1200" dirty="0">
                <a:latin typeface="Calibri" charset="0"/>
                <a:ea typeface="Calibri" charset="0"/>
                <a:cs typeface="Times New Roman" charset="0"/>
              </a:rPr>
              <a:t>der </a:t>
            </a:r>
            <a:r>
              <a:rPr lang="de-DE" sz="1200" b="1" u="sng" dirty="0">
                <a:latin typeface="Calibri" charset="0"/>
                <a:ea typeface="Calibri" charset="0"/>
                <a:cs typeface="Times New Roman" charset="0"/>
              </a:rPr>
              <a:t>Abdruck der Arme bzw. Hände </a:t>
            </a:r>
            <a:r>
              <a:rPr lang="de-DE" sz="1200" dirty="0">
                <a:latin typeface="Calibri" charset="0"/>
                <a:ea typeface="Calibri" charset="0"/>
                <a:cs typeface="Times New Roman" charset="0"/>
              </a:rPr>
              <a:t>eine entscheidende Rolle. Mithilfe eines bewussten “</a:t>
            </a:r>
            <a:r>
              <a:rPr lang="de-DE" sz="1200" dirty="0" err="1">
                <a:latin typeface="Calibri" charset="0"/>
                <a:ea typeface="Calibri" charset="0"/>
                <a:cs typeface="Times New Roman" charset="0"/>
              </a:rPr>
              <a:t>Pushs</a:t>
            </a:r>
            <a:r>
              <a:rPr lang="de-DE" sz="1200" dirty="0">
                <a:latin typeface="Calibri" charset="0"/>
                <a:ea typeface="Calibri" charset="0"/>
                <a:cs typeface="Times New Roman" charset="0"/>
              </a:rPr>
              <a:t>“ nach oben </a:t>
            </a:r>
            <a:r>
              <a:rPr lang="de-DE" sz="1200" dirty="0" smtClean="0">
                <a:latin typeface="Calibri" charset="0"/>
                <a:ea typeface="Calibri" charset="0"/>
                <a:cs typeface="Times New Roman" charset="0"/>
              </a:rPr>
              <a:t>(nach Beugung erfolgt ein explosives </a:t>
            </a:r>
            <a:r>
              <a:rPr lang="de-DE" sz="1200" dirty="0">
                <a:latin typeface="Calibri" charset="0"/>
                <a:ea typeface="Calibri" charset="0"/>
                <a:cs typeface="Times New Roman" charset="0"/>
              </a:rPr>
              <a:t>Strecken der </a:t>
            </a:r>
            <a:r>
              <a:rPr lang="de-DE" sz="1200" dirty="0" smtClean="0">
                <a:latin typeface="Calibri" charset="0"/>
                <a:ea typeface="Calibri" charset="0"/>
                <a:cs typeface="Times New Roman" charset="0"/>
              </a:rPr>
              <a:t>Arme), kombiniert mit einem kräftigen </a:t>
            </a:r>
            <a:r>
              <a:rPr lang="de-DE" sz="1200" dirty="0" smtClean="0">
                <a:latin typeface="Calibri" charset="0"/>
                <a:ea typeface="Calibri" charset="0"/>
                <a:cs typeface="Times New Roman" charset="0"/>
              </a:rPr>
              <a:t>beidbeinigen </a:t>
            </a:r>
            <a:r>
              <a:rPr lang="de-DE" sz="1200" dirty="0" smtClean="0">
                <a:latin typeface="Calibri" charset="0"/>
                <a:ea typeface="Calibri" charset="0"/>
                <a:cs typeface="Times New Roman" charset="0"/>
              </a:rPr>
              <a:t>Absprung und dem explosiven </a:t>
            </a:r>
            <a:r>
              <a:rPr lang="de-DE" sz="1200" dirty="0" err="1" smtClean="0">
                <a:latin typeface="Calibri" charset="0"/>
                <a:ea typeface="Calibri" charset="0"/>
                <a:cs typeface="Times New Roman" charset="0"/>
              </a:rPr>
              <a:t>Anhocken</a:t>
            </a:r>
            <a:r>
              <a:rPr lang="de-DE" sz="1200" dirty="0" smtClean="0">
                <a:latin typeface="Calibri" charset="0"/>
                <a:ea typeface="Calibri" charset="0"/>
                <a:cs typeface="Times New Roman" charset="0"/>
              </a:rPr>
              <a:t> der Beine, gelingt </a:t>
            </a:r>
            <a:r>
              <a:rPr lang="de-DE" sz="1200" dirty="0">
                <a:latin typeface="Calibri" charset="0"/>
                <a:ea typeface="Calibri" charset="0"/>
                <a:cs typeface="Times New Roman" charset="0"/>
              </a:rPr>
              <a:t>es </a:t>
            </a:r>
            <a:r>
              <a:rPr lang="de-DE" sz="1200" dirty="0" smtClean="0">
                <a:latin typeface="Calibri" charset="0"/>
                <a:ea typeface="Calibri" charset="0"/>
                <a:cs typeface="Times New Roman" charset="0"/>
              </a:rPr>
              <a:t>auf </a:t>
            </a:r>
            <a:r>
              <a:rPr lang="de-DE" sz="1200" dirty="0">
                <a:latin typeface="Calibri" charset="0"/>
                <a:ea typeface="Calibri" charset="0"/>
                <a:cs typeface="Times New Roman" charset="0"/>
              </a:rPr>
              <a:t>einem Objekt zu landen (Aufhocken). </a:t>
            </a:r>
            <a:r>
              <a:rPr lang="de-DE" sz="1200" u="sng" dirty="0" smtClean="0">
                <a:latin typeface="Calibri" charset="0"/>
                <a:ea typeface="Calibri" charset="0"/>
                <a:cs typeface="Times New Roman" charset="0"/>
              </a:rPr>
              <a:t>Möchte man das Objekt </a:t>
            </a:r>
            <a:r>
              <a:rPr lang="de-DE" sz="1200" u="sng" dirty="0">
                <a:latin typeface="Calibri" charset="0"/>
                <a:ea typeface="Calibri" charset="0"/>
                <a:cs typeface="Times New Roman" charset="0"/>
              </a:rPr>
              <a:t>tatsächliche </a:t>
            </a:r>
            <a:r>
              <a:rPr lang="de-DE" sz="1200" u="sng" dirty="0" smtClean="0">
                <a:latin typeface="Calibri" charset="0"/>
                <a:ea typeface="Calibri" charset="0"/>
                <a:cs typeface="Times New Roman" charset="0"/>
              </a:rPr>
              <a:t>überwinden</a:t>
            </a:r>
            <a:r>
              <a:rPr lang="de-DE" sz="1200" dirty="0" smtClean="0">
                <a:latin typeface="Calibri" charset="0"/>
                <a:ea typeface="Calibri" charset="0"/>
                <a:cs typeface="Times New Roman" charset="0"/>
              </a:rPr>
              <a:t>, ist eine </a:t>
            </a:r>
            <a:r>
              <a:rPr lang="de-DE" sz="1200" dirty="0">
                <a:latin typeface="Calibri" charset="0"/>
                <a:ea typeface="Calibri" charset="0"/>
                <a:cs typeface="Times New Roman" charset="0"/>
              </a:rPr>
              <a:t>„Push-Pull“- </a:t>
            </a:r>
            <a:r>
              <a:rPr lang="de-DE" sz="1200" dirty="0" smtClean="0">
                <a:latin typeface="Calibri" charset="0"/>
                <a:ea typeface="Calibri" charset="0"/>
                <a:cs typeface="Times New Roman" charset="0"/>
              </a:rPr>
              <a:t>Kombination der Arme erforderlich (man „drückt“ sich quasi über </a:t>
            </a:r>
            <a:r>
              <a:rPr lang="de-DE" sz="1200" dirty="0">
                <a:latin typeface="Calibri" charset="0"/>
                <a:ea typeface="Calibri" charset="0"/>
                <a:cs typeface="Times New Roman" charset="0"/>
              </a:rPr>
              <a:t>das </a:t>
            </a:r>
            <a:r>
              <a:rPr lang="de-DE" sz="1200" dirty="0" smtClean="0">
                <a:latin typeface="Calibri" charset="0"/>
                <a:ea typeface="Calibri" charset="0"/>
                <a:cs typeface="Times New Roman" charset="0"/>
              </a:rPr>
              <a:t>Objekt).</a:t>
            </a:r>
            <a:endParaRPr lang="de-DE" sz="1200" dirty="0">
              <a:latin typeface="Calibri" charset="0"/>
              <a:ea typeface="Calibri" charset="0"/>
              <a:cs typeface="Times New Roman" charset="0"/>
            </a:endParaRPr>
          </a:p>
          <a:p>
            <a:pPr>
              <a:spcAft>
                <a:spcPts val="0"/>
              </a:spcAft>
            </a:pPr>
            <a:endParaRPr lang="de-DE" sz="1200" dirty="0">
              <a:effectLst/>
              <a:ea typeface="Calibri" charset="0"/>
              <a:cs typeface="Times New Roman" charset="0"/>
            </a:endParaRPr>
          </a:p>
        </p:txBody>
      </p:sp>
      <p:sp>
        <p:nvSpPr>
          <p:cNvPr id="16" name="Textfeld 15"/>
          <p:cNvSpPr txBox="1"/>
          <p:nvPr/>
        </p:nvSpPr>
        <p:spPr>
          <a:xfrm>
            <a:off x="2900550" y="5305619"/>
            <a:ext cx="2009524" cy="1200329"/>
          </a:xfrm>
          <a:prstGeom prst="rect">
            <a:avLst/>
          </a:prstGeom>
          <a:noFill/>
        </p:spPr>
        <p:txBody>
          <a:bodyPr wrap="none" rtlCol="0">
            <a:spAutoFit/>
          </a:bodyPr>
          <a:lstStyle/>
          <a:p>
            <a:r>
              <a:rPr lang="de-DE" b="1" u="sng" dirty="0"/>
              <a:t>a</a:t>
            </a:r>
            <a:r>
              <a:rPr lang="de-DE" b="1" u="sng" dirty="0" smtClean="0"/>
              <a:t>ktives </a:t>
            </a:r>
          </a:p>
          <a:p>
            <a:r>
              <a:rPr lang="de-DE" b="1" u="sng" dirty="0" smtClean="0"/>
              <a:t>Drücken/Schieben </a:t>
            </a:r>
          </a:p>
          <a:p>
            <a:r>
              <a:rPr lang="de-DE" dirty="0" smtClean="0"/>
              <a:t>ab der Senkrechten</a:t>
            </a:r>
          </a:p>
          <a:p>
            <a:r>
              <a:rPr lang="de-DE" dirty="0" smtClean="0"/>
              <a:t>in der Stützphase </a:t>
            </a:r>
          </a:p>
        </p:txBody>
      </p:sp>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074" y="4979734"/>
            <a:ext cx="7010400" cy="1739900"/>
          </a:xfrm>
          <a:prstGeom prst="rect">
            <a:avLst/>
          </a:prstGeom>
        </p:spPr>
      </p:pic>
      <p:cxnSp>
        <p:nvCxnSpPr>
          <p:cNvPr id="18" name="Gerade Verbindung 17"/>
          <p:cNvCxnSpPr/>
          <p:nvPr/>
        </p:nvCxnSpPr>
        <p:spPr>
          <a:xfrm flipH="1">
            <a:off x="5435131" y="4929582"/>
            <a:ext cx="2927" cy="112098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622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24720" y="775738"/>
            <a:ext cx="9014248" cy="5759307"/>
          </a:xfrm>
          <a:prstGeom prst="rect">
            <a:avLst/>
          </a:prstGeom>
          <a:solidFill>
            <a:schemeClr val="bg1">
              <a:lumMod val="95000"/>
            </a:schemeClr>
          </a:solidFill>
          <a:ln w="57150">
            <a:solidFill>
              <a:schemeClr val="tx1"/>
            </a:solidFill>
          </a:ln>
        </p:spPr>
        <p:txBody>
          <a:bodyPr wrap="square">
            <a:noAutofit/>
          </a:bodyPr>
          <a:lstStyle/>
          <a:p>
            <a:pPr marL="228600">
              <a:spcAft>
                <a:spcPts val="0"/>
              </a:spcAft>
            </a:pPr>
            <a:r>
              <a:rPr lang="de-DE" sz="1400" kern="1200" dirty="0">
                <a:solidFill>
                  <a:srgbClr val="000000"/>
                </a:solidFill>
                <a:effectLst/>
                <a:latin typeface="Calibri" charset="0"/>
                <a:ea typeface="Times New Roman" charset="0"/>
                <a:cs typeface="Times New Roman" charset="0"/>
              </a:rPr>
              <a:t> </a:t>
            </a:r>
            <a:endParaRPr lang="de-DE" sz="1200" dirty="0">
              <a:effectLst/>
              <a:latin typeface="Times New Roman" charset="0"/>
              <a:ea typeface="Times New Roman" charset="0"/>
            </a:endParaRPr>
          </a:p>
          <a:p>
            <a:pPr marL="342900" lvl="0" indent="-342900">
              <a:spcAft>
                <a:spcPts val="0"/>
              </a:spcAft>
              <a:buFont typeface="+mj-lt"/>
              <a:buAutoNum type="arabicPeriod"/>
            </a:pPr>
            <a:r>
              <a:rPr lang="de-DE" sz="1400" b="1" kern="1200" dirty="0">
                <a:solidFill>
                  <a:srgbClr val="000000"/>
                </a:solidFill>
                <a:effectLst/>
                <a:latin typeface="Arial Narrow" charset="0"/>
                <a:ea typeface="Times New Roman" charset="0"/>
                <a:cs typeface="Arial" charset="0"/>
              </a:rPr>
              <a:t>Präzisionssprung</a:t>
            </a:r>
            <a:r>
              <a:rPr lang="de-DE" sz="1400" kern="1200" dirty="0">
                <a:solidFill>
                  <a:srgbClr val="000000"/>
                </a:solidFill>
                <a:effectLst/>
                <a:latin typeface="Arial Narrow" charset="0"/>
                <a:ea typeface="Times New Roman" charset="0"/>
                <a:cs typeface="Arial" charset="0"/>
              </a:rPr>
              <a:t> (ein oder beidbeiniger Absprung und beidbeinige Landung </a:t>
            </a:r>
            <a:r>
              <a:rPr lang="de-DE" sz="1400" kern="1200" dirty="0">
                <a:solidFill>
                  <a:srgbClr val="000000"/>
                </a:solidFill>
                <a:effectLst/>
                <a:latin typeface="Arial Narrow" charset="0"/>
                <a:ea typeface="Times New Roman" charset="0"/>
                <a:cs typeface="Arial" charset="0"/>
                <a:sym typeface="Wingdings" charset="2"/>
              </a:rPr>
              <a:t></a:t>
            </a:r>
            <a:r>
              <a:rPr lang="de-DE" sz="1400" kern="1200" dirty="0">
                <a:solidFill>
                  <a:srgbClr val="000000"/>
                </a:solidFill>
                <a:effectLst/>
                <a:latin typeface="Arial Narrow" charset="0"/>
                <a:ea typeface="Times New Roman" charset="0"/>
                <a:cs typeface="Arial" charset="0"/>
              </a:rPr>
              <a:t>  kleine/schmale/erhöhte Landefläche)</a:t>
            </a:r>
            <a:endParaRPr lang="de-DE" sz="1200" dirty="0">
              <a:effectLst/>
              <a:latin typeface="Times New Roman" charset="0"/>
              <a:ea typeface="Times New Roman" charset="0"/>
            </a:endParaRPr>
          </a:p>
          <a:p>
            <a:pPr marL="342900" lvl="0" indent="-342900">
              <a:spcAft>
                <a:spcPts val="0"/>
              </a:spcAft>
              <a:buFont typeface="+mj-lt"/>
              <a:buAutoNum type="arabicPeriod"/>
            </a:pPr>
            <a:r>
              <a:rPr lang="de-DE" sz="1400" b="1" kern="1200" dirty="0">
                <a:solidFill>
                  <a:srgbClr val="000000"/>
                </a:solidFill>
                <a:effectLst/>
                <a:latin typeface="Arial Narrow" charset="0"/>
                <a:ea typeface="Times New Roman" charset="0"/>
                <a:cs typeface="Arial" charset="0"/>
              </a:rPr>
              <a:t>Crane</a:t>
            </a:r>
            <a:r>
              <a:rPr lang="de-DE" sz="1400" kern="1200" dirty="0">
                <a:solidFill>
                  <a:srgbClr val="000000"/>
                </a:solidFill>
                <a:effectLst/>
                <a:latin typeface="Arial Narrow" charset="0"/>
                <a:ea typeface="Times New Roman" charset="0"/>
                <a:cs typeface="Arial" charset="0"/>
              </a:rPr>
              <a:t> (einbeinige Landung am Rand/horizontalen Teil eines Objekts mit stabilisierendem Ballenaufsatz des anderen Beins an vertikaler Fläche des Objekts)</a:t>
            </a:r>
            <a:endParaRPr lang="de-DE" sz="1200" dirty="0">
              <a:effectLst/>
              <a:latin typeface="Times New Roman" charset="0"/>
              <a:ea typeface="Times New Roman" charset="0"/>
            </a:endParaRPr>
          </a:p>
          <a:p>
            <a:pPr marL="342900" lvl="0" indent="-342900">
              <a:spcAft>
                <a:spcPts val="0"/>
              </a:spcAft>
              <a:buFont typeface="+mj-lt"/>
              <a:buAutoNum type="arabicPeriod"/>
            </a:pPr>
            <a:r>
              <a:rPr lang="de-DE" sz="1400" b="1" kern="1200" dirty="0">
                <a:solidFill>
                  <a:srgbClr val="000000"/>
                </a:solidFill>
                <a:effectLst/>
                <a:latin typeface="Arial Narrow" charset="0"/>
                <a:ea typeface="Times New Roman" charset="0"/>
                <a:cs typeface="Arial" charset="0"/>
              </a:rPr>
              <a:t>Balancieren </a:t>
            </a:r>
            <a:r>
              <a:rPr lang="de-DE" sz="1400" b="1" kern="1200" dirty="0" err="1">
                <a:solidFill>
                  <a:srgbClr val="000000"/>
                </a:solidFill>
                <a:effectLst/>
                <a:latin typeface="Arial Narrow" charset="0"/>
                <a:ea typeface="Times New Roman" charset="0"/>
                <a:cs typeface="Arial" charset="0"/>
              </a:rPr>
              <a:t>rw</a:t>
            </a:r>
            <a:r>
              <a:rPr lang="de-DE" sz="1400" b="1" kern="1200" dirty="0">
                <a:solidFill>
                  <a:srgbClr val="000000"/>
                </a:solidFill>
                <a:effectLst/>
                <a:latin typeface="Arial Narrow" charset="0"/>
                <a:ea typeface="Times New Roman" charset="0"/>
                <a:cs typeface="Arial" charset="0"/>
              </a:rPr>
              <a:t>/</a:t>
            </a:r>
            <a:r>
              <a:rPr lang="de-DE" sz="1400" b="1" kern="1200" dirty="0" err="1">
                <a:solidFill>
                  <a:srgbClr val="000000"/>
                </a:solidFill>
                <a:effectLst/>
                <a:latin typeface="Arial Narrow" charset="0"/>
                <a:ea typeface="Times New Roman" charset="0"/>
                <a:cs typeface="Arial" charset="0"/>
              </a:rPr>
              <a:t>vw</a:t>
            </a:r>
            <a:r>
              <a:rPr lang="de-DE" sz="1400" kern="1200" dirty="0">
                <a:solidFill>
                  <a:srgbClr val="000000"/>
                </a:solidFill>
                <a:effectLst/>
                <a:latin typeface="Arial Narrow" charset="0"/>
                <a:ea typeface="Times New Roman" charset="0"/>
                <a:cs typeface="Arial" charset="0"/>
              </a:rPr>
              <a:t> (u.a. auf Stangen/Geländern)</a:t>
            </a:r>
            <a:endParaRPr lang="de-DE" sz="1200" dirty="0">
              <a:effectLst/>
              <a:latin typeface="Times New Roman" charset="0"/>
              <a:ea typeface="Times New Roman" charset="0"/>
            </a:endParaRPr>
          </a:p>
          <a:p>
            <a:pPr marL="342900" lvl="0" indent="-342900">
              <a:spcAft>
                <a:spcPts val="0"/>
              </a:spcAft>
              <a:buFont typeface="+mj-lt"/>
              <a:buAutoNum type="arabicPeriod"/>
            </a:pPr>
            <a:r>
              <a:rPr lang="de-DE" sz="1400" b="1" kern="1200" dirty="0">
                <a:solidFill>
                  <a:srgbClr val="000000"/>
                </a:solidFill>
                <a:effectLst/>
                <a:latin typeface="Arial Narrow" charset="0"/>
                <a:ea typeface="Times New Roman" charset="0"/>
                <a:cs typeface="Arial" charset="0"/>
              </a:rPr>
              <a:t>Tic-</a:t>
            </a:r>
            <a:r>
              <a:rPr lang="de-DE" sz="1400" b="1" kern="1200" dirty="0" err="1">
                <a:solidFill>
                  <a:srgbClr val="000000"/>
                </a:solidFill>
                <a:effectLst/>
                <a:latin typeface="Arial Narrow" charset="0"/>
                <a:ea typeface="Times New Roman" charset="0"/>
                <a:cs typeface="Arial" charset="0"/>
              </a:rPr>
              <a:t>Tac</a:t>
            </a:r>
            <a:r>
              <a:rPr lang="de-DE" sz="1400" kern="1200" dirty="0">
                <a:solidFill>
                  <a:srgbClr val="000000"/>
                </a:solidFill>
                <a:effectLst/>
                <a:latin typeface="Arial Narrow" charset="0"/>
                <a:ea typeface="Times New Roman" charset="0"/>
                <a:cs typeface="Arial" charset="0"/>
              </a:rPr>
              <a:t> (mit Hilfe einer Absprunghilfe und/oder Wand, ein </a:t>
            </a:r>
            <a:r>
              <a:rPr lang="de-DE" sz="1400" kern="1200" dirty="0" smtClean="0">
                <a:solidFill>
                  <a:srgbClr val="000000"/>
                </a:solidFill>
                <a:effectLst/>
                <a:latin typeface="Arial Narrow" charset="0"/>
                <a:ea typeface="Times New Roman" charset="0"/>
                <a:cs typeface="Arial" charset="0"/>
              </a:rPr>
              <a:t>Hindernis überspringen)</a:t>
            </a:r>
            <a:endParaRPr lang="de-DE" sz="1200" dirty="0">
              <a:effectLst/>
              <a:latin typeface="Times New Roman" charset="0"/>
              <a:ea typeface="Times New Roman" charset="0"/>
            </a:endParaRPr>
          </a:p>
          <a:p>
            <a:pPr marL="342900" lvl="0" indent="-342900">
              <a:spcAft>
                <a:spcPts val="0"/>
              </a:spcAft>
              <a:buFont typeface="+mj-lt"/>
              <a:buAutoNum type="arabicPeriod"/>
            </a:pPr>
            <a:r>
              <a:rPr lang="de-DE" sz="1400" b="1" kern="1200" dirty="0" err="1">
                <a:solidFill>
                  <a:srgbClr val="000000"/>
                </a:solidFill>
                <a:effectLst/>
                <a:latin typeface="Arial Narrow" charset="0"/>
                <a:ea typeface="Times New Roman" charset="0"/>
                <a:cs typeface="Arial" charset="0"/>
              </a:rPr>
              <a:t>Franchissement</a:t>
            </a:r>
            <a:r>
              <a:rPr lang="de-DE" sz="1400" b="1" kern="1200" dirty="0">
                <a:solidFill>
                  <a:srgbClr val="000000"/>
                </a:solidFill>
                <a:effectLst/>
                <a:latin typeface="Arial Narrow" charset="0"/>
                <a:ea typeface="Times New Roman" charset="0"/>
                <a:cs typeface="Arial" charset="0"/>
              </a:rPr>
              <a:t>/ Durchbruch/ </a:t>
            </a:r>
            <a:r>
              <a:rPr lang="de-DE" sz="1400" b="1" kern="1200" dirty="0" err="1">
                <a:solidFill>
                  <a:srgbClr val="000000"/>
                </a:solidFill>
                <a:effectLst/>
                <a:latin typeface="Arial Narrow" charset="0"/>
                <a:ea typeface="Times New Roman" charset="0"/>
                <a:cs typeface="Arial" charset="0"/>
              </a:rPr>
              <a:t>Underbar</a:t>
            </a:r>
            <a:r>
              <a:rPr lang="de-DE" sz="1400" kern="1200" dirty="0">
                <a:solidFill>
                  <a:srgbClr val="000000"/>
                </a:solidFill>
                <a:effectLst/>
                <a:latin typeface="Arial Narrow" charset="0"/>
                <a:ea typeface="Times New Roman" charset="0"/>
                <a:cs typeface="Arial" charset="0"/>
              </a:rPr>
              <a:t> (ähnlich Unterschwung)</a:t>
            </a:r>
            <a:endParaRPr lang="de-DE" sz="1200" dirty="0">
              <a:effectLst/>
              <a:latin typeface="Times New Roman" charset="0"/>
              <a:ea typeface="Times New Roman" charset="0"/>
            </a:endParaRPr>
          </a:p>
          <a:p>
            <a:pPr marL="342900" lvl="0" indent="-342900">
              <a:spcAft>
                <a:spcPts val="0"/>
              </a:spcAft>
              <a:buFont typeface="+mj-lt"/>
              <a:buAutoNum type="arabicPeriod"/>
            </a:pPr>
            <a:r>
              <a:rPr lang="de-DE" sz="1400" b="1" kern="1200" dirty="0">
                <a:solidFill>
                  <a:srgbClr val="000000"/>
                </a:solidFill>
                <a:effectLst/>
                <a:latin typeface="Arial Narrow" charset="0"/>
                <a:ea typeface="Times New Roman" charset="0"/>
                <a:cs typeface="Arial" charset="0"/>
              </a:rPr>
              <a:t>Armsprung/ Saut de </a:t>
            </a:r>
            <a:r>
              <a:rPr lang="de-DE" sz="1400" b="1" dirty="0" err="1" smtClean="0">
                <a:solidFill>
                  <a:srgbClr val="000000"/>
                </a:solidFill>
                <a:latin typeface="Arial Narrow" charset="0"/>
                <a:ea typeface="Times New Roman" charset="0"/>
                <a:cs typeface="Arial" charset="0"/>
              </a:rPr>
              <a:t>Bras</a:t>
            </a:r>
            <a:r>
              <a:rPr lang="de-DE" sz="1400" b="1" kern="1200" dirty="0" smtClean="0">
                <a:solidFill>
                  <a:srgbClr val="000000"/>
                </a:solidFill>
                <a:effectLst/>
                <a:latin typeface="Arial Narrow" charset="0"/>
                <a:ea typeface="Times New Roman" charset="0"/>
                <a:cs typeface="Arial" charset="0"/>
              </a:rPr>
              <a:t> </a:t>
            </a:r>
            <a:r>
              <a:rPr lang="de-DE" sz="1400" kern="1200" dirty="0">
                <a:solidFill>
                  <a:srgbClr val="000000"/>
                </a:solidFill>
                <a:effectLst/>
                <a:latin typeface="Arial Narrow" charset="0"/>
                <a:ea typeface="Times New Roman" charset="0"/>
                <a:cs typeface="Arial" charset="0"/>
              </a:rPr>
              <a:t>(Sprung an eine Wand und in froschähnlicher Position halten)</a:t>
            </a:r>
            <a:endParaRPr lang="de-DE" sz="1200" dirty="0">
              <a:effectLst/>
              <a:latin typeface="Times New Roman" charset="0"/>
              <a:ea typeface="Times New Roman" charset="0"/>
            </a:endParaRPr>
          </a:p>
          <a:p>
            <a:pPr marL="342900" lvl="0" indent="-342900">
              <a:spcAft>
                <a:spcPts val="0"/>
              </a:spcAft>
              <a:buFont typeface="+mj-lt"/>
              <a:buAutoNum type="arabicPeriod"/>
            </a:pPr>
            <a:r>
              <a:rPr lang="de-DE" sz="1400" b="1" kern="1200" dirty="0">
                <a:solidFill>
                  <a:srgbClr val="000000"/>
                </a:solidFill>
                <a:effectLst/>
                <a:latin typeface="Arial Narrow" charset="0"/>
                <a:ea typeface="Times New Roman" charset="0"/>
                <a:cs typeface="Arial" charset="0"/>
              </a:rPr>
              <a:t>Demi-Tour </a:t>
            </a:r>
            <a:r>
              <a:rPr lang="de-DE" sz="1400" kern="1200" dirty="0">
                <a:solidFill>
                  <a:srgbClr val="000000"/>
                </a:solidFill>
                <a:effectLst/>
                <a:latin typeface="Arial Narrow" charset="0"/>
                <a:ea typeface="Times New Roman" charset="0"/>
                <a:cs typeface="Arial" charset="0"/>
              </a:rPr>
              <a:t>(ähnlich Hockwende; allerdings ohne Loslassen des Objekts; über z</a:t>
            </a:r>
            <a:r>
              <a:rPr lang="de-DE" sz="1400" kern="1200" dirty="0" smtClean="0">
                <a:solidFill>
                  <a:srgbClr val="000000"/>
                </a:solidFill>
                <a:effectLst/>
                <a:latin typeface="Arial Narrow" charset="0"/>
                <a:ea typeface="Times New Roman" charset="0"/>
                <a:cs typeface="Arial" charset="0"/>
              </a:rPr>
              <a:t>. B</a:t>
            </a:r>
            <a:r>
              <a:rPr lang="de-DE" sz="1400" kern="1200" dirty="0">
                <a:solidFill>
                  <a:srgbClr val="000000"/>
                </a:solidFill>
                <a:effectLst/>
                <a:latin typeface="Arial Narrow" charset="0"/>
                <a:ea typeface="Times New Roman" charset="0"/>
                <a:cs typeface="Arial" charset="0"/>
              </a:rPr>
              <a:t>. ein Geländer)</a:t>
            </a:r>
            <a:endParaRPr lang="de-DE" sz="1200" dirty="0">
              <a:effectLst/>
              <a:latin typeface="Times New Roman" charset="0"/>
              <a:ea typeface="Times New Roman" charset="0"/>
            </a:endParaRPr>
          </a:p>
          <a:p>
            <a:pPr marL="457200">
              <a:spcAft>
                <a:spcPts val="0"/>
              </a:spcAft>
            </a:pPr>
            <a:r>
              <a:rPr lang="de-DE" sz="1400" dirty="0">
                <a:effectLst/>
                <a:latin typeface="Arial Narrow" charset="0"/>
                <a:ea typeface="Times New Roman" charset="0"/>
                <a:cs typeface="Arial" charset="0"/>
              </a:rPr>
              <a:t> </a:t>
            </a:r>
            <a:endParaRPr lang="de-DE" sz="1200" dirty="0">
              <a:effectLst/>
              <a:latin typeface="Times New Roman" charset="0"/>
              <a:ea typeface="Times New Roman" charset="0"/>
            </a:endParaRPr>
          </a:p>
          <a:p>
            <a:pPr marL="228600">
              <a:spcAft>
                <a:spcPts val="0"/>
              </a:spcAft>
            </a:pPr>
            <a:r>
              <a:rPr lang="de-DE" sz="1400" kern="1200" dirty="0">
                <a:solidFill>
                  <a:srgbClr val="000000"/>
                </a:solidFill>
                <a:effectLst/>
                <a:latin typeface="Arial Narrow" charset="0"/>
                <a:ea typeface="Times New Roman" charset="0"/>
                <a:cs typeface="Arial" charset="0"/>
              </a:rPr>
              <a:t>Mittelhohe Hindernisse (bis </a:t>
            </a:r>
            <a:r>
              <a:rPr lang="de-DE" sz="1400" kern="1200" dirty="0" err="1">
                <a:solidFill>
                  <a:srgbClr val="000000"/>
                </a:solidFill>
                <a:effectLst/>
                <a:latin typeface="Arial Narrow" charset="0"/>
                <a:ea typeface="Times New Roman" charset="0"/>
                <a:cs typeface="Arial" charset="0"/>
              </a:rPr>
              <a:t>ca</a:t>
            </a:r>
            <a:r>
              <a:rPr lang="de-DE" sz="1400" kern="1200" dirty="0">
                <a:solidFill>
                  <a:srgbClr val="000000"/>
                </a:solidFill>
                <a:effectLst/>
                <a:latin typeface="Arial Narrow" charset="0"/>
                <a:ea typeface="Times New Roman" charset="0"/>
                <a:cs typeface="Arial" charset="0"/>
              </a:rPr>
              <a:t> Hüft/-Brusthöhe)  </a:t>
            </a:r>
            <a:r>
              <a:rPr lang="de-DE" sz="1400" kern="1200" dirty="0" smtClean="0">
                <a:solidFill>
                  <a:srgbClr val="000000"/>
                </a:solidFill>
                <a:effectLst/>
                <a:latin typeface="Arial Narrow" charset="0"/>
                <a:ea typeface="Times New Roman" charset="0"/>
                <a:cs typeface="Arial" charset="0"/>
              </a:rPr>
              <a:t>u. a.   </a:t>
            </a:r>
            <a:endParaRPr lang="de-DE" sz="1200" dirty="0">
              <a:effectLst/>
              <a:latin typeface="Times New Roman" charset="0"/>
              <a:ea typeface="Times New Roman" charset="0"/>
            </a:endParaRPr>
          </a:p>
          <a:p>
            <a:pPr marL="342900" lvl="0" indent="-342900">
              <a:spcAft>
                <a:spcPts val="0"/>
              </a:spcAft>
              <a:buAutoNum type="arabicPeriod" startAt="8"/>
            </a:pPr>
            <a:r>
              <a:rPr lang="en-US" sz="1400" b="1" kern="1200" dirty="0" smtClean="0">
                <a:solidFill>
                  <a:srgbClr val="000000"/>
                </a:solidFill>
                <a:effectLst/>
                <a:latin typeface="Arial Narrow" charset="0"/>
                <a:ea typeface="Times New Roman" charset="0"/>
                <a:cs typeface="Arial" charset="0"/>
              </a:rPr>
              <a:t>A)  Lazy </a:t>
            </a:r>
          </a:p>
          <a:p>
            <a:pPr lvl="0">
              <a:spcAft>
                <a:spcPts val="0"/>
              </a:spcAft>
            </a:pPr>
            <a:r>
              <a:rPr lang="en-US" sz="1400" b="1" dirty="0">
                <a:solidFill>
                  <a:srgbClr val="000000"/>
                </a:solidFill>
                <a:latin typeface="Arial Narrow" charset="0"/>
                <a:ea typeface="Times New Roman" charset="0"/>
                <a:cs typeface="Arial" charset="0"/>
              </a:rPr>
              <a:t> </a:t>
            </a:r>
            <a:r>
              <a:rPr lang="en-US" sz="1400" b="1" dirty="0" smtClean="0">
                <a:solidFill>
                  <a:srgbClr val="000000"/>
                </a:solidFill>
                <a:latin typeface="Arial Narrow" charset="0"/>
                <a:ea typeface="Times New Roman" charset="0"/>
                <a:cs typeface="Arial" charset="0"/>
              </a:rPr>
              <a:t>        </a:t>
            </a:r>
            <a:r>
              <a:rPr lang="en-US" sz="1400" b="1" kern="1200" dirty="0" smtClean="0">
                <a:solidFill>
                  <a:srgbClr val="000000"/>
                </a:solidFill>
                <a:effectLst/>
                <a:latin typeface="Arial Narrow" charset="0"/>
                <a:ea typeface="Times New Roman" charset="0"/>
                <a:cs typeface="Arial" charset="0"/>
              </a:rPr>
              <a:t>B) Safety </a:t>
            </a:r>
          </a:p>
          <a:p>
            <a:pPr lvl="0">
              <a:spcAft>
                <a:spcPts val="0"/>
              </a:spcAft>
            </a:pPr>
            <a:r>
              <a:rPr lang="en-US" sz="1400" b="1" dirty="0">
                <a:solidFill>
                  <a:srgbClr val="000000"/>
                </a:solidFill>
                <a:latin typeface="Arial Narrow" charset="0"/>
                <a:ea typeface="Times New Roman" charset="0"/>
                <a:cs typeface="Arial" charset="0"/>
              </a:rPr>
              <a:t> </a:t>
            </a:r>
            <a:r>
              <a:rPr lang="en-US" sz="1400" b="1" dirty="0" smtClean="0">
                <a:solidFill>
                  <a:srgbClr val="000000"/>
                </a:solidFill>
                <a:latin typeface="Arial Narrow" charset="0"/>
                <a:ea typeface="Times New Roman" charset="0"/>
                <a:cs typeface="Arial" charset="0"/>
              </a:rPr>
              <a:t>        </a:t>
            </a:r>
            <a:r>
              <a:rPr lang="en-US" sz="1400" b="1" kern="1200" dirty="0" smtClean="0">
                <a:solidFill>
                  <a:srgbClr val="000000"/>
                </a:solidFill>
                <a:effectLst/>
                <a:latin typeface="Arial Narrow" charset="0"/>
                <a:ea typeface="Times New Roman" charset="0"/>
                <a:cs typeface="Arial" charset="0"/>
              </a:rPr>
              <a:t>C) Speed </a:t>
            </a:r>
          </a:p>
          <a:p>
            <a:pPr lvl="0">
              <a:spcAft>
                <a:spcPts val="0"/>
              </a:spcAft>
            </a:pPr>
            <a:r>
              <a:rPr lang="en-US" sz="1400" b="1" dirty="0">
                <a:solidFill>
                  <a:srgbClr val="000000"/>
                </a:solidFill>
                <a:latin typeface="Arial Narrow" charset="0"/>
                <a:ea typeface="Times New Roman" charset="0"/>
                <a:cs typeface="Arial" charset="0"/>
              </a:rPr>
              <a:t> </a:t>
            </a:r>
            <a:r>
              <a:rPr lang="en-US" sz="1400" b="1" dirty="0" smtClean="0">
                <a:solidFill>
                  <a:srgbClr val="000000"/>
                </a:solidFill>
                <a:latin typeface="Arial Narrow" charset="0"/>
                <a:ea typeface="Times New Roman" charset="0"/>
                <a:cs typeface="Arial" charset="0"/>
              </a:rPr>
              <a:t>        </a:t>
            </a:r>
            <a:r>
              <a:rPr lang="en-US" sz="1400" b="1" kern="1200" dirty="0" smtClean="0">
                <a:solidFill>
                  <a:srgbClr val="000000"/>
                </a:solidFill>
                <a:effectLst/>
                <a:latin typeface="Arial Narrow" charset="0"/>
                <a:ea typeface="Times New Roman" charset="0"/>
                <a:cs typeface="Arial" charset="0"/>
              </a:rPr>
              <a:t>D) Kong</a:t>
            </a:r>
            <a:r>
              <a:rPr lang="en-US" sz="1400" b="1" kern="1200" dirty="0">
                <a:solidFill>
                  <a:srgbClr val="000000"/>
                </a:solidFill>
                <a:effectLst/>
                <a:latin typeface="Arial Narrow" charset="0"/>
                <a:ea typeface="Times New Roman" charset="0"/>
                <a:cs typeface="Arial" charset="0"/>
              </a:rPr>
              <a:t>/ </a:t>
            </a:r>
            <a:r>
              <a:rPr lang="en-US" sz="1400" b="1" kern="1200" dirty="0" err="1">
                <a:solidFill>
                  <a:srgbClr val="000000"/>
                </a:solidFill>
                <a:effectLst/>
                <a:latin typeface="Arial Narrow" charset="0"/>
                <a:ea typeface="Times New Roman" charset="0"/>
                <a:cs typeface="Arial" charset="0"/>
              </a:rPr>
              <a:t>Katze</a:t>
            </a:r>
            <a:r>
              <a:rPr lang="en-US" sz="1400" b="1" kern="1200" dirty="0">
                <a:solidFill>
                  <a:srgbClr val="000000"/>
                </a:solidFill>
                <a:effectLst/>
                <a:latin typeface="Arial Narrow" charset="0"/>
                <a:ea typeface="Times New Roman" charset="0"/>
                <a:cs typeface="Arial" charset="0"/>
              </a:rPr>
              <a:t>, </a:t>
            </a:r>
            <a:r>
              <a:rPr lang="en-US" sz="1400" b="1" kern="1200" dirty="0" smtClean="0">
                <a:solidFill>
                  <a:srgbClr val="000000"/>
                </a:solidFill>
                <a:effectLst/>
                <a:latin typeface="Arial Narrow" charset="0"/>
                <a:ea typeface="Times New Roman" charset="0"/>
                <a:cs typeface="Arial" charset="0"/>
              </a:rPr>
              <a:t>Monkey</a:t>
            </a:r>
          </a:p>
          <a:p>
            <a:pPr lvl="0">
              <a:spcAft>
                <a:spcPts val="0"/>
              </a:spcAft>
            </a:pPr>
            <a:r>
              <a:rPr lang="en-US" sz="1400" b="1" dirty="0">
                <a:solidFill>
                  <a:srgbClr val="000000"/>
                </a:solidFill>
                <a:latin typeface="Arial Narrow" charset="0"/>
                <a:ea typeface="Times New Roman" charset="0"/>
                <a:cs typeface="Arial" charset="0"/>
              </a:rPr>
              <a:t> </a:t>
            </a:r>
            <a:r>
              <a:rPr lang="en-US" sz="1400" b="1" dirty="0" smtClean="0">
                <a:solidFill>
                  <a:srgbClr val="000000"/>
                </a:solidFill>
                <a:latin typeface="Arial Narrow" charset="0"/>
                <a:ea typeface="Times New Roman" charset="0"/>
                <a:cs typeface="Arial" charset="0"/>
              </a:rPr>
              <a:t>  </a:t>
            </a:r>
            <a:r>
              <a:rPr lang="en-US" sz="1400" dirty="0">
                <a:effectLst/>
                <a:latin typeface="Arial Narrow" charset="0"/>
                <a:ea typeface="Times New Roman" charset="0"/>
                <a:cs typeface="Arial" charset="0"/>
              </a:rPr>
              <a:t> </a:t>
            </a:r>
            <a:endParaRPr lang="de-DE" sz="1200" dirty="0">
              <a:effectLst/>
              <a:latin typeface="Times New Roman" charset="0"/>
              <a:ea typeface="Times New Roman" charset="0"/>
            </a:endParaRPr>
          </a:p>
          <a:p>
            <a:pPr marL="228600">
              <a:spcAft>
                <a:spcPts val="0"/>
              </a:spcAft>
            </a:pPr>
            <a:r>
              <a:rPr lang="de-DE" sz="1400" kern="1200" dirty="0">
                <a:solidFill>
                  <a:srgbClr val="000000"/>
                </a:solidFill>
                <a:effectLst/>
                <a:latin typeface="Arial Narrow" charset="0"/>
                <a:ea typeface="Times New Roman" charset="0"/>
                <a:cs typeface="Arial" charset="0"/>
              </a:rPr>
              <a:t>Hohe Hindernisse (ab </a:t>
            </a:r>
            <a:r>
              <a:rPr lang="de-DE" sz="1400" kern="1200" dirty="0" err="1">
                <a:solidFill>
                  <a:srgbClr val="000000"/>
                </a:solidFill>
                <a:effectLst/>
                <a:latin typeface="Arial Narrow" charset="0"/>
                <a:ea typeface="Times New Roman" charset="0"/>
                <a:cs typeface="Arial" charset="0"/>
              </a:rPr>
              <a:t>ca</a:t>
            </a:r>
            <a:r>
              <a:rPr lang="de-DE" sz="1400" kern="1200" dirty="0">
                <a:solidFill>
                  <a:srgbClr val="000000"/>
                </a:solidFill>
                <a:effectLst/>
                <a:latin typeface="Arial Narrow" charset="0"/>
                <a:ea typeface="Times New Roman" charset="0"/>
                <a:cs typeface="Arial" charset="0"/>
              </a:rPr>
              <a:t> Brusthöhe/&gt;</a:t>
            </a:r>
            <a:r>
              <a:rPr lang="de-DE" sz="1400" kern="1200" dirty="0" smtClean="0">
                <a:solidFill>
                  <a:srgbClr val="000000"/>
                </a:solidFill>
                <a:effectLst/>
                <a:latin typeface="Arial Narrow" charset="0"/>
                <a:ea typeface="Times New Roman" charset="0"/>
                <a:cs typeface="Arial" charset="0"/>
              </a:rPr>
              <a:t>120cm)</a:t>
            </a:r>
            <a:endParaRPr lang="de-DE" sz="1200" dirty="0">
              <a:latin typeface="Times New Roman" charset="0"/>
              <a:ea typeface="Times New Roman" charset="0"/>
            </a:endParaRPr>
          </a:p>
          <a:p>
            <a:pPr marL="228600">
              <a:spcAft>
                <a:spcPts val="0"/>
              </a:spcAft>
            </a:pPr>
            <a:endParaRPr lang="de-DE" sz="1200" b="1" dirty="0">
              <a:solidFill>
                <a:srgbClr val="000000"/>
              </a:solidFill>
              <a:latin typeface="Times New Roman" charset="0"/>
              <a:ea typeface="Times New Roman" charset="0"/>
              <a:cs typeface="Arial" charset="0"/>
            </a:endParaRPr>
          </a:p>
          <a:p>
            <a:pPr marL="228600">
              <a:spcAft>
                <a:spcPts val="0"/>
              </a:spcAft>
            </a:pPr>
            <a:r>
              <a:rPr lang="de-DE" sz="1200" b="1" kern="1200" dirty="0" smtClean="0">
                <a:solidFill>
                  <a:srgbClr val="000000"/>
                </a:solidFill>
                <a:effectLst/>
                <a:latin typeface="Times New Roman" charset="0"/>
                <a:ea typeface="Times New Roman" charset="0"/>
                <a:cs typeface="Arial" charset="0"/>
              </a:rPr>
              <a:t>9. </a:t>
            </a:r>
            <a:r>
              <a:rPr lang="de-DE" sz="1400" b="1" kern="1200" dirty="0" smtClean="0">
                <a:solidFill>
                  <a:srgbClr val="000000"/>
                </a:solidFill>
                <a:effectLst/>
                <a:latin typeface="Arial Narrow" charset="0"/>
                <a:ea typeface="Times New Roman" charset="0"/>
                <a:cs typeface="Arial" charset="0"/>
              </a:rPr>
              <a:t>Passe </a:t>
            </a:r>
            <a:r>
              <a:rPr lang="de-DE" sz="1400" b="1" kern="1200" smtClean="0">
                <a:solidFill>
                  <a:srgbClr val="000000"/>
                </a:solidFill>
                <a:effectLst/>
                <a:latin typeface="Arial Narrow" charset="0"/>
                <a:ea typeface="Times New Roman" charset="0"/>
                <a:cs typeface="Arial" charset="0"/>
              </a:rPr>
              <a:t>muraille</a:t>
            </a:r>
            <a:r>
              <a:rPr lang="de-DE" sz="1400" b="1" kern="1200" dirty="0" smtClean="0">
                <a:solidFill>
                  <a:srgbClr val="000000"/>
                </a:solidFill>
                <a:effectLst/>
                <a:latin typeface="Arial Narrow" charset="0"/>
                <a:ea typeface="Times New Roman" charset="0"/>
                <a:cs typeface="Arial" charset="0"/>
              </a:rPr>
              <a:t> </a:t>
            </a:r>
            <a:r>
              <a:rPr lang="de-DE" sz="1400" b="1" kern="1200" dirty="0">
                <a:solidFill>
                  <a:srgbClr val="000000"/>
                </a:solidFill>
                <a:effectLst/>
                <a:latin typeface="Arial Narrow" charset="0"/>
                <a:ea typeface="Times New Roman" charset="0"/>
                <a:cs typeface="Arial" charset="0"/>
              </a:rPr>
              <a:t>(Mauerüberwindung)</a:t>
            </a:r>
            <a:endParaRPr lang="de-DE" sz="1200" dirty="0">
              <a:effectLst/>
              <a:latin typeface="Times New Roman" charset="0"/>
              <a:ea typeface="Times New Roman" charset="0"/>
            </a:endParaRPr>
          </a:p>
          <a:p>
            <a:pPr marL="228600">
              <a:spcAft>
                <a:spcPts val="0"/>
              </a:spcAft>
            </a:pPr>
            <a:r>
              <a:rPr lang="de-DE" sz="1400" kern="1200" dirty="0">
                <a:solidFill>
                  <a:srgbClr val="000000"/>
                </a:solidFill>
                <a:effectLst/>
                <a:latin typeface="Arial Narrow" charset="0"/>
                <a:ea typeface="Calibri" charset="0"/>
                <a:cs typeface="Arial" charset="0"/>
              </a:rPr>
              <a:t> </a:t>
            </a:r>
            <a:endParaRPr lang="de-DE" sz="1200" dirty="0">
              <a:effectLst/>
              <a:latin typeface="Calibri" charset="0"/>
              <a:ea typeface="Calibri" charset="0"/>
              <a:cs typeface="Times New Roman" charset="0"/>
            </a:endParaRPr>
          </a:p>
          <a:p>
            <a:pPr marL="228600">
              <a:spcAft>
                <a:spcPts val="0"/>
              </a:spcAft>
            </a:pPr>
            <a:r>
              <a:rPr lang="de-DE" sz="1400" kern="1200" dirty="0" smtClean="0">
                <a:solidFill>
                  <a:srgbClr val="000000"/>
                </a:solidFill>
                <a:effectLst/>
                <a:latin typeface="Arial Narrow" charset="0"/>
                <a:ea typeface="Calibri" charset="0"/>
                <a:cs typeface="Arial" charset="0"/>
              </a:rPr>
              <a:t>Landetechniken</a:t>
            </a:r>
          </a:p>
          <a:p>
            <a:pPr marL="228600">
              <a:spcAft>
                <a:spcPts val="0"/>
              </a:spcAft>
            </a:pPr>
            <a:r>
              <a:rPr lang="de-DE" sz="2000" b="1" dirty="0" smtClean="0">
                <a:latin typeface="Calibri" charset="0"/>
                <a:ea typeface="Calibri" charset="0"/>
                <a:cs typeface="Times New Roman" charset="0"/>
              </a:rPr>
              <a:t>10. </a:t>
            </a:r>
            <a:r>
              <a:rPr lang="de-DE" sz="2000" b="1" kern="1200" dirty="0" smtClean="0">
                <a:solidFill>
                  <a:srgbClr val="000000"/>
                </a:solidFill>
                <a:effectLst/>
                <a:latin typeface="Arial Narrow" charset="0"/>
                <a:ea typeface="Times New Roman" charset="0"/>
                <a:cs typeface="Arial" charset="0"/>
              </a:rPr>
              <a:t> </a:t>
            </a:r>
            <a:r>
              <a:rPr lang="de-DE" sz="1400" b="1" kern="1200" dirty="0" smtClean="0">
                <a:solidFill>
                  <a:srgbClr val="000000"/>
                </a:solidFill>
                <a:effectLst/>
                <a:latin typeface="Arial Narrow" charset="0"/>
                <a:ea typeface="Times New Roman" charset="0"/>
                <a:cs typeface="Arial" charset="0"/>
              </a:rPr>
              <a:t>A) Roulade </a:t>
            </a:r>
            <a:r>
              <a:rPr lang="de-DE" sz="1400" kern="1200" dirty="0">
                <a:solidFill>
                  <a:srgbClr val="000000"/>
                </a:solidFill>
                <a:effectLst/>
                <a:latin typeface="Arial Narrow" charset="0"/>
                <a:ea typeface="Times New Roman" charset="0"/>
                <a:cs typeface="Arial" charset="0"/>
              </a:rPr>
              <a:t>(Abrollen ähnlich Judorolle; i.d.R. nach einem Niedersprung aus größerer </a:t>
            </a:r>
            <a:r>
              <a:rPr lang="de-DE" sz="1400" b="1" kern="1200" dirty="0">
                <a:solidFill>
                  <a:srgbClr val="000000"/>
                </a:solidFill>
                <a:effectLst/>
                <a:latin typeface="Arial Narrow" charset="0"/>
                <a:ea typeface="Times New Roman" charset="0"/>
                <a:cs typeface="Arial" charset="0"/>
              </a:rPr>
              <a:t>Höhe)</a:t>
            </a:r>
            <a:endParaRPr lang="de-DE" sz="1200" dirty="0">
              <a:effectLst/>
              <a:latin typeface="Times New Roman" charset="0"/>
              <a:ea typeface="Times New Roman" charset="0"/>
            </a:endParaRPr>
          </a:p>
          <a:p>
            <a:pPr lvl="0">
              <a:spcAft>
                <a:spcPts val="0"/>
              </a:spcAft>
            </a:pPr>
            <a:r>
              <a:rPr lang="de-DE" sz="1400" b="1" kern="1200" dirty="0" smtClean="0">
                <a:solidFill>
                  <a:srgbClr val="000000"/>
                </a:solidFill>
                <a:effectLst/>
                <a:latin typeface="Arial Narrow" charset="0"/>
                <a:ea typeface="Times New Roman" charset="0"/>
                <a:cs typeface="Arial" charset="0"/>
              </a:rPr>
              <a:t>                 B) </a:t>
            </a:r>
            <a:r>
              <a:rPr lang="de-DE" sz="1400" b="1" kern="1200" dirty="0" err="1" smtClean="0">
                <a:solidFill>
                  <a:srgbClr val="000000"/>
                </a:solidFill>
                <a:effectLst/>
                <a:latin typeface="Arial Narrow" charset="0"/>
                <a:ea typeface="Times New Roman" charset="0"/>
                <a:cs typeface="Arial" charset="0"/>
              </a:rPr>
              <a:t>Safety-Tap</a:t>
            </a:r>
            <a:r>
              <a:rPr lang="de-DE" sz="1400" b="1" kern="1200" dirty="0" smtClean="0">
                <a:solidFill>
                  <a:srgbClr val="000000"/>
                </a:solidFill>
                <a:effectLst/>
                <a:latin typeface="Arial Narrow" charset="0"/>
                <a:ea typeface="Times New Roman" charset="0"/>
                <a:cs typeface="Arial" charset="0"/>
              </a:rPr>
              <a:t> </a:t>
            </a:r>
            <a:r>
              <a:rPr lang="de-DE" sz="1400" kern="1200" dirty="0" smtClean="0">
                <a:solidFill>
                  <a:srgbClr val="000000"/>
                </a:solidFill>
                <a:effectLst/>
                <a:latin typeface="Arial Narrow" charset="0"/>
                <a:ea typeface="Times New Roman" charset="0"/>
                <a:cs typeface="Arial" charset="0"/>
              </a:rPr>
              <a:t>(3/4-Kontaktlandung</a:t>
            </a:r>
            <a:r>
              <a:rPr lang="de-DE" sz="1400" kern="1200" dirty="0">
                <a:solidFill>
                  <a:srgbClr val="000000"/>
                </a:solidFill>
                <a:effectLst/>
                <a:latin typeface="Arial Narrow" charset="0"/>
                <a:ea typeface="Times New Roman" charset="0"/>
                <a:cs typeface="Arial" charset="0"/>
              </a:rPr>
              <a:t>; ähnlich Froschposition)</a:t>
            </a:r>
            <a:endParaRPr lang="de-DE" sz="1200" dirty="0">
              <a:effectLst/>
              <a:latin typeface="Times New Roman" charset="0"/>
              <a:ea typeface="Times New Roman" charset="0"/>
            </a:endParaRPr>
          </a:p>
          <a:p>
            <a:pPr lvl="0">
              <a:spcAft>
                <a:spcPts val="0"/>
              </a:spcAft>
            </a:pPr>
            <a:r>
              <a:rPr lang="de-DE" sz="1400" b="1" kern="1200" dirty="0" smtClean="0">
                <a:solidFill>
                  <a:srgbClr val="000000"/>
                </a:solidFill>
                <a:effectLst/>
                <a:latin typeface="Arial Narrow" charset="0"/>
                <a:ea typeface="Times New Roman" charset="0"/>
                <a:cs typeface="Arial" charset="0"/>
              </a:rPr>
              <a:t>                            </a:t>
            </a:r>
            <a:r>
              <a:rPr lang="de-DE" sz="1200" b="1" kern="1200" dirty="0" smtClean="0">
                <a:solidFill>
                  <a:srgbClr val="000000"/>
                </a:solidFill>
                <a:effectLst/>
                <a:latin typeface="Arial Narrow" charset="0"/>
                <a:ea typeface="Times New Roman" charset="0"/>
                <a:cs typeface="Arial" charset="0"/>
              </a:rPr>
              <a:t>[  C) Präzisionslandung </a:t>
            </a:r>
            <a:r>
              <a:rPr lang="de-DE" sz="1200" kern="1200" dirty="0">
                <a:solidFill>
                  <a:srgbClr val="000000"/>
                </a:solidFill>
                <a:effectLst/>
                <a:latin typeface="Arial Narrow" charset="0"/>
                <a:ea typeface="Times New Roman" charset="0"/>
                <a:cs typeface="Arial" charset="0"/>
              </a:rPr>
              <a:t>(beidbeinige Landung</a:t>
            </a:r>
            <a:r>
              <a:rPr lang="de-DE" sz="1200" kern="1200" dirty="0" smtClean="0">
                <a:solidFill>
                  <a:srgbClr val="000000"/>
                </a:solidFill>
                <a:effectLst/>
                <a:latin typeface="Arial Narrow" charset="0"/>
                <a:ea typeface="Times New Roman" charset="0"/>
                <a:cs typeface="Arial" charset="0"/>
              </a:rPr>
              <a:t>) </a:t>
            </a:r>
            <a:r>
              <a:rPr lang="de-DE" sz="1200" kern="1200" dirty="0" smtClean="0">
                <a:solidFill>
                  <a:srgbClr val="000000"/>
                </a:solidFill>
                <a:effectLst/>
                <a:latin typeface="Arial Narrow" charset="0"/>
                <a:ea typeface="Times New Roman" charset="0"/>
                <a:cs typeface="Arial" charset="0"/>
                <a:sym typeface="Wingdings"/>
              </a:rPr>
              <a:t> s. Stationskarte 1: Präzisionssprung</a:t>
            </a:r>
            <a:r>
              <a:rPr lang="de-DE" sz="1200" kern="1200" dirty="0" smtClean="0">
                <a:solidFill>
                  <a:srgbClr val="000000"/>
                </a:solidFill>
                <a:effectLst/>
                <a:latin typeface="Arial Narrow" charset="0"/>
                <a:ea typeface="Times New Roman" charset="0"/>
                <a:cs typeface="Arial" charset="0"/>
              </a:rPr>
              <a:t> ]</a:t>
            </a:r>
            <a:endParaRPr lang="de-DE" sz="1200" dirty="0">
              <a:effectLst/>
              <a:latin typeface="Times New Roman" charset="0"/>
              <a:ea typeface="Times New Roman" charset="0"/>
            </a:endParaRPr>
          </a:p>
        </p:txBody>
      </p:sp>
      <p:sp>
        <p:nvSpPr>
          <p:cNvPr id="5" name="Textfeld 4"/>
          <p:cNvSpPr txBox="1"/>
          <p:nvPr/>
        </p:nvSpPr>
        <p:spPr>
          <a:xfrm>
            <a:off x="278281" y="225726"/>
            <a:ext cx="11593929" cy="35889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1400" dirty="0">
                <a:solidFill>
                  <a:schemeClr val="bg1"/>
                </a:solidFill>
                <a:effectLst/>
                <a:latin typeface="Arial Narrow" charset="0"/>
                <a:ea typeface="Arial Narrow" charset="0"/>
                <a:cs typeface="Arial Narrow" charset="0"/>
              </a:rPr>
              <a:t>LE PARKOUR – Basistechniken	(Stations- und </a:t>
            </a:r>
            <a:r>
              <a:rPr lang="de-DE" sz="1400" dirty="0" smtClean="0">
                <a:solidFill>
                  <a:schemeClr val="bg1"/>
                </a:solidFill>
                <a:effectLst/>
                <a:latin typeface="Arial Narrow" charset="0"/>
                <a:ea typeface="Arial Narrow" charset="0"/>
                <a:cs typeface="Arial Narrow" charset="0"/>
              </a:rPr>
              <a:t>Aufbaukarte )   </a:t>
            </a:r>
            <a:r>
              <a:rPr lang="de-DE" sz="1400" dirty="0">
                <a:solidFill>
                  <a:schemeClr val="bg1"/>
                </a:solidFill>
                <a:effectLst/>
                <a:latin typeface="Arial Narrow" charset="0"/>
                <a:ea typeface="Arial Narrow" charset="0"/>
                <a:cs typeface="Arial Narrow" charset="0"/>
              </a:rPr>
              <a:t>	                                                                                             </a:t>
            </a:r>
            <a:r>
              <a:rPr lang="de-DE" sz="1400" dirty="0" smtClean="0">
                <a:solidFill>
                  <a:schemeClr val="bg1"/>
                </a:solidFill>
                <a:effectLst/>
                <a:latin typeface="Arial Narrow" charset="0"/>
                <a:ea typeface="Arial Narrow" charset="0"/>
                <a:cs typeface="Arial Narrow" charset="0"/>
              </a:rPr>
              <a:t>                    </a:t>
            </a:r>
            <a:r>
              <a:rPr lang="de-DE" sz="1400" dirty="0">
                <a:solidFill>
                  <a:schemeClr val="bg1"/>
                </a:solidFill>
                <a:effectLst/>
                <a:latin typeface="Arial Narrow" charset="0"/>
                <a:ea typeface="Arial Narrow" charset="0"/>
                <a:cs typeface="Arial Narrow" charset="0"/>
              </a:rPr>
              <a:t>Skoda  2017</a:t>
            </a:r>
          </a:p>
        </p:txBody>
      </p:sp>
      <p:sp>
        <p:nvSpPr>
          <p:cNvPr id="9" name="Rechteck 8"/>
          <p:cNvSpPr/>
          <p:nvPr/>
        </p:nvSpPr>
        <p:spPr>
          <a:xfrm rot="20288370">
            <a:off x="5961758" y="2883639"/>
            <a:ext cx="6006060" cy="646331"/>
          </a:xfrm>
          <a:prstGeom prst="rect">
            <a:avLst/>
          </a:prstGeom>
          <a:solidFill>
            <a:srgbClr val="FF5C2F"/>
          </a:solidFill>
        </p:spPr>
        <p:txBody>
          <a:bodyPr wrap="square">
            <a:spAutoFit/>
          </a:bodyPr>
          <a:lstStyle/>
          <a:p>
            <a:pPr>
              <a:spcAft>
                <a:spcPts val="0"/>
              </a:spcAft>
            </a:pPr>
            <a:r>
              <a:rPr lang="de-DE" dirty="0" smtClean="0">
                <a:effectLst/>
                <a:latin typeface="Calibri" charset="0"/>
                <a:ea typeface="Calibri" charset="0"/>
                <a:cs typeface="Times New Roman" charset="0"/>
              </a:rPr>
              <a:t>Stationskarten mit Technikinformation und möglichem </a:t>
            </a:r>
            <a:r>
              <a:rPr lang="de-DE" dirty="0" err="1" smtClean="0">
                <a:effectLst/>
                <a:latin typeface="Calibri" charset="0"/>
                <a:ea typeface="Calibri" charset="0"/>
                <a:cs typeface="Times New Roman" charset="0"/>
              </a:rPr>
              <a:t>Hallenaufabau</a:t>
            </a:r>
            <a:r>
              <a:rPr lang="de-DE" dirty="0" smtClean="0">
                <a:effectLst/>
                <a:latin typeface="Calibri" charset="0"/>
                <a:ea typeface="Calibri" charset="0"/>
                <a:cs typeface="Times New Roman" charset="0"/>
              </a:rPr>
              <a:t>. QR-Codes</a:t>
            </a:r>
            <a:r>
              <a:rPr lang="de-DE" dirty="0" smtClean="0">
                <a:effectLst/>
                <a:latin typeface="Calibri" charset="0"/>
                <a:ea typeface="Calibri" charset="0"/>
                <a:cs typeface="Times New Roman" charset="0"/>
                <a:sym typeface="Wingdings" charset="2"/>
              </a:rPr>
              <a:t> </a:t>
            </a:r>
            <a:r>
              <a:rPr lang="de-DE" dirty="0" smtClean="0">
                <a:effectLst/>
                <a:latin typeface="Calibri" charset="0"/>
                <a:ea typeface="Calibri" charset="0"/>
                <a:cs typeface="Times New Roman" charset="0"/>
              </a:rPr>
              <a:t>a) Demovideo und/ oder Tutorial</a:t>
            </a:r>
            <a:endParaRPr lang="de-DE" dirty="0">
              <a:effectLst/>
              <a:latin typeface="Calibri" charset="0"/>
              <a:ea typeface="Calibri" charset="0"/>
              <a:cs typeface="Times New Roman" charset="0"/>
            </a:endParaRPr>
          </a:p>
        </p:txBody>
      </p:sp>
    </p:spTree>
    <p:extLst>
      <p:ext uri="{BB962C8B-B14F-4D97-AF65-F5344CB8AC3E}">
        <p14:creationId xmlns:p14="http://schemas.microsoft.com/office/powerpoint/2010/main" val="2029248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227" y="2740031"/>
            <a:ext cx="8699579" cy="4117969"/>
          </a:xfrm>
          <a:prstGeom prst="rect">
            <a:avLst/>
          </a:prstGeom>
        </p:spPr>
      </p:pic>
      <p:sp>
        <p:nvSpPr>
          <p:cNvPr id="4" name="Textfeld 3"/>
          <p:cNvSpPr txBox="1"/>
          <p:nvPr/>
        </p:nvSpPr>
        <p:spPr>
          <a:xfrm>
            <a:off x="17613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de-DE" sz="1600" b="1" dirty="0" smtClean="0">
                <a:solidFill>
                  <a:schemeClr val="bg1"/>
                </a:solidFill>
                <a:latin typeface="Arial Narrow" charset="0"/>
                <a:ea typeface="Times New Roman" charset="0"/>
                <a:cs typeface="Arial" charset="0"/>
              </a:rPr>
              <a:t>8 D) </a:t>
            </a:r>
            <a:r>
              <a:rPr lang="de-DE" sz="1600" b="1" dirty="0">
                <a:solidFill>
                  <a:schemeClr val="bg1"/>
                </a:solidFill>
                <a:latin typeface="Arial Narrow" charset="0"/>
                <a:ea typeface="Times New Roman" charset="0"/>
                <a:cs typeface="Arial" charset="0"/>
              </a:rPr>
              <a:t> </a:t>
            </a:r>
            <a:r>
              <a:rPr lang="de-DE" sz="1600" b="1" dirty="0" smtClean="0">
                <a:solidFill>
                  <a:schemeClr val="bg1"/>
                </a:solidFill>
                <a:latin typeface="Arial Narrow" charset="0"/>
                <a:ea typeface="Times New Roman" charset="0"/>
                <a:cs typeface="Arial" charset="0"/>
              </a:rPr>
              <a:t> </a:t>
            </a:r>
            <a:r>
              <a:rPr lang="de-DE" sz="1600" b="1" dirty="0">
                <a:solidFill>
                  <a:schemeClr val="bg1"/>
                </a:solidFill>
                <a:latin typeface="Arial Narrow" charset="0"/>
                <a:ea typeface="Times New Roman" charset="0"/>
                <a:cs typeface="Arial" charset="0"/>
              </a:rPr>
              <a:t>S</a:t>
            </a:r>
            <a:r>
              <a:rPr lang="de-DE" sz="1600" b="1" dirty="0" smtClean="0">
                <a:solidFill>
                  <a:schemeClr val="bg1"/>
                </a:solidFill>
                <a:latin typeface="Arial Narrow" charset="0"/>
                <a:ea typeface="Times New Roman" charset="0"/>
                <a:cs typeface="Arial" charset="0"/>
              </a:rPr>
              <a:t>aut de </a:t>
            </a:r>
            <a:r>
              <a:rPr lang="de-DE" sz="1600" b="1" dirty="0" err="1" smtClean="0">
                <a:solidFill>
                  <a:schemeClr val="bg1"/>
                </a:solidFill>
                <a:latin typeface="Arial Narrow" charset="0"/>
                <a:ea typeface="Times New Roman" charset="0"/>
                <a:cs typeface="Arial" charset="0"/>
              </a:rPr>
              <a:t>chat</a:t>
            </a:r>
            <a:r>
              <a:rPr lang="de-DE" sz="1600" b="1" dirty="0" smtClean="0">
                <a:solidFill>
                  <a:schemeClr val="bg1"/>
                </a:solidFill>
                <a:latin typeface="Arial Narrow" charset="0"/>
                <a:ea typeface="Times New Roman" charset="0"/>
                <a:cs typeface="Arial" charset="0"/>
              </a:rPr>
              <a:t> / KONG (Katze)</a:t>
            </a:r>
            <a:r>
              <a:rPr lang="de-DE" sz="1200" b="1" dirty="0" smtClean="0">
                <a:solidFill>
                  <a:schemeClr val="bg1"/>
                </a:solidFill>
                <a:latin typeface="Arial Narrow" charset="0"/>
                <a:ea typeface="Arial Narrow" charset="0"/>
                <a:cs typeface="Arial Narrow" charset="0"/>
                <a:sym typeface="Wingdings"/>
              </a:rPr>
              <a:t> mittelhohe Hindernisse 				                    		</a:t>
            </a:r>
            <a:r>
              <a:rPr lang="de-DE" sz="1200" b="1" dirty="0">
                <a:solidFill>
                  <a:schemeClr val="bg1"/>
                </a:solidFill>
                <a:latin typeface="Arial Narrow" charset="0"/>
                <a:ea typeface="Arial Narrow" charset="0"/>
                <a:cs typeface="Arial Narrow" charset="0"/>
                <a:sym typeface="Wingdings"/>
              </a:rPr>
              <a:t> </a:t>
            </a:r>
            <a:r>
              <a:rPr lang="de-DE" sz="1200" b="1" dirty="0" smtClean="0">
                <a:solidFill>
                  <a:schemeClr val="bg1"/>
                </a:solidFill>
                <a:latin typeface="Arial Narrow" charset="0"/>
                <a:ea typeface="Arial Narrow" charset="0"/>
                <a:cs typeface="Arial Narrow" charset="0"/>
                <a:sym typeface="Wingdings"/>
              </a:rPr>
              <a:t>                                  </a:t>
            </a:r>
            <a:r>
              <a:rPr lang="de-DE" sz="1200" b="1" dirty="0" smtClean="0">
                <a:solidFill>
                  <a:schemeClr val="bg1"/>
                </a:solidFill>
                <a:effectLst/>
                <a:latin typeface="Arial Narrow" charset="0"/>
                <a:ea typeface="Arial Narrow" charset="0"/>
                <a:cs typeface="Arial Narrow" charset="0"/>
              </a:rPr>
              <a:t>(Info/</a:t>
            </a:r>
            <a:r>
              <a:rPr lang="de-DE" sz="1200" b="1" dirty="0" smtClean="0">
                <a:solidFill>
                  <a:schemeClr val="bg1"/>
                </a:solidFill>
                <a:latin typeface="Arial Narrow" charset="0"/>
                <a:ea typeface="Arial Narrow" charset="0"/>
                <a:cs typeface="Arial Narrow" charset="0"/>
              </a:rPr>
              <a:t>Aufbau/ Technik</a:t>
            </a:r>
            <a:r>
              <a:rPr lang="de-DE" sz="1200" b="1" dirty="0" smtClean="0">
                <a:solidFill>
                  <a:schemeClr val="bg1"/>
                </a:solidFill>
                <a:effectLst/>
                <a:latin typeface="Arial Narrow" charset="0"/>
                <a:ea typeface="Arial Narrow" charset="0"/>
                <a:cs typeface="Arial Narrow" charset="0"/>
              </a:rPr>
              <a:t>)</a:t>
            </a:r>
            <a:endParaRPr lang="de-DE" sz="1200" dirty="0">
              <a:solidFill>
                <a:schemeClr val="bg1"/>
              </a:solidFill>
              <a:effectLst/>
              <a:latin typeface="Arial Narrow" charset="0"/>
              <a:ea typeface="Arial Narrow" charset="0"/>
              <a:cs typeface="Arial Narrow" charset="0"/>
            </a:endParaRPr>
          </a:p>
        </p:txBody>
      </p:sp>
      <p:sp>
        <p:nvSpPr>
          <p:cNvPr id="5" name="Rechteck 4"/>
          <p:cNvSpPr/>
          <p:nvPr/>
        </p:nvSpPr>
        <p:spPr>
          <a:xfrm>
            <a:off x="430331" y="764498"/>
            <a:ext cx="11421277" cy="707886"/>
          </a:xfrm>
          <a:prstGeom prst="rect">
            <a:avLst/>
          </a:prstGeom>
        </p:spPr>
        <p:txBody>
          <a:bodyPr wrap="square">
            <a:spAutoFit/>
          </a:bodyPr>
          <a:lstStyle/>
          <a:p>
            <a:pPr>
              <a:spcAft>
                <a:spcPts val="0"/>
              </a:spcAft>
            </a:pPr>
            <a:r>
              <a:rPr lang="de-DE" sz="1000" dirty="0" smtClean="0">
                <a:effectLst/>
                <a:latin typeface="Calibri" charset="0"/>
                <a:ea typeface="Calibri" charset="0"/>
                <a:cs typeface="Times New Roman" charset="0"/>
              </a:rPr>
              <a:t>INFO:</a:t>
            </a:r>
            <a:endParaRPr lang="de-DE" sz="1000" dirty="0">
              <a:latin typeface="Calibri" charset="0"/>
              <a:ea typeface="Calibri" charset="0"/>
              <a:cs typeface="Times New Roman" charset="0"/>
            </a:endParaRPr>
          </a:p>
          <a:p>
            <a:pPr>
              <a:spcAft>
                <a:spcPts val="0"/>
              </a:spcAft>
            </a:pPr>
            <a:r>
              <a:rPr lang="de-DE" sz="1000" dirty="0">
                <a:latin typeface="Calibri" charset="0"/>
                <a:ea typeface="Calibri" charset="0"/>
                <a:cs typeface="Times New Roman" charset="0"/>
              </a:rPr>
              <a:t>Der </a:t>
            </a:r>
            <a:r>
              <a:rPr lang="de-DE" sz="1000" i="1" dirty="0" err="1" smtClean="0">
                <a:latin typeface="Calibri" charset="0"/>
                <a:ea typeface="Calibri" charset="0"/>
                <a:cs typeface="Times New Roman" charset="0"/>
              </a:rPr>
              <a:t>Monkey</a:t>
            </a:r>
            <a:r>
              <a:rPr lang="de-DE" sz="1000" i="1" dirty="0" smtClean="0">
                <a:latin typeface="Calibri" charset="0"/>
                <a:ea typeface="Calibri" charset="0"/>
                <a:cs typeface="Times New Roman" charset="0"/>
              </a:rPr>
              <a:t> und der Kong sind ähnliche Techniken. Sie haben viele Gemeinsamkeiten mit der „Sprunghocke“ aus der Sportart Gerätturnen.  </a:t>
            </a:r>
            <a:r>
              <a:rPr lang="de-DE" sz="1000" dirty="0" smtClean="0">
                <a:latin typeface="Calibri" charset="0"/>
                <a:ea typeface="Calibri" charset="0"/>
                <a:cs typeface="Times New Roman" charset="0"/>
              </a:rPr>
              <a:t>Beide eignen sich besonders</a:t>
            </a:r>
            <a:r>
              <a:rPr lang="de-DE" sz="1000" dirty="0">
                <a:latin typeface="Calibri" charset="0"/>
                <a:ea typeface="Calibri" charset="0"/>
                <a:cs typeface="Times New Roman" charset="0"/>
              </a:rPr>
              <a:t>, wenn man sich </a:t>
            </a:r>
            <a:r>
              <a:rPr lang="de-DE" sz="1000" b="1" u="sng" dirty="0">
                <a:latin typeface="Calibri" charset="0"/>
                <a:ea typeface="Calibri" charset="0"/>
                <a:cs typeface="Times New Roman" charset="0"/>
              </a:rPr>
              <a:t>frontal</a:t>
            </a:r>
            <a:r>
              <a:rPr lang="de-DE" sz="1000" dirty="0">
                <a:latin typeface="Calibri" charset="0"/>
                <a:ea typeface="Calibri" charset="0"/>
                <a:cs typeface="Times New Roman" charset="0"/>
              </a:rPr>
              <a:t> einem mittelhohen Hindernis </a:t>
            </a:r>
            <a:r>
              <a:rPr lang="de-DE" sz="1000" b="1" dirty="0" smtClean="0">
                <a:latin typeface="Calibri" charset="0"/>
                <a:ea typeface="Calibri" charset="0"/>
                <a:cs typeface="Times New Roman" charset="0"/>
              </a:rPr>
              <a:t>annähert</a:t>
            </a:r>
            <a:r>
              <a:rPr lang="de-DE" sz="1000" dirty="0">
                <a:latin typeface="Calibri" charset="0"/>
                <a:ea typeface="Calibri" charset="0"/>
                <a:cs typeface="Times New Roman" charset="0"/>
              </a:rPr>
              <a:t>. </a:t>
            </a:r>
            <a:r>
              <a:rPr lang="de-DE" sz="1000" dirty="0" smtClean="0">
                <a:latin typeface="Calibri" charset="0"/>
                <a:ea typeface="Calibri" charset="0"/>
                <a:cs typeface="Times New Roman" charset="0"/>
              </a:rPr>
              <a:t>Ist das Hindernis eher höher, schmal und die Anlaufgeschwindigkeit eher gering oder die Absprungstelle nah am Objekt; bietet sich der </a:t>
            </a:r>
            <a:r>
              <a:rPr lang="de-DE" sz="1000" i="1" dirty="0" err="1" smtClean="0">
                <a:latin typeface="Calibri" charset="0"/>
                <a:ea typeface="Calibri" charset="0"/>
                <a:cs typeface="Times New Roman" charset="0"/>
              </a:rPr>
              <a:t>Monkey</a:t>
            </a:r>
            <a:r>
              <a:rPr lang="de-DE" sz="1000" dirty="0" smtClean="0">
                <a:latin typeface="Calibri" charset="0"/>
                <a:ea typeface="Calibri" charset="0"/>
                <a:cs typeface="Times New Roman" charset="0"/>
              </a:rPr>
              <a:t> an, der in der Regel beidbeinig abgesprungen wird. Wenn das Hindernis eher groß – also länglich bzw. breit - ist und eine hohe Anlaufgeschwindigkeit möglich ist, werden sich viele </a:t>
            </a:r>
            <a:r>
              <a:rPr lang="de-DE" sz="1000" dirty="0" err="1" smtClean="0">
                <a:latin typeface="Calibri" charset="0"/>
                <a:ea typeface="Calibri" charset="0"/>
                <a:cs typeface="Times New Roman" charset="0"/>
              </a:rPr>
              <a:t>Traceure</a:t>
            </a:r>
            <a:r>
              <a:rPr lang="de-DE" sz="1000" dirty="0" smtClean="0">
                <a:latin typeface="Calibri" charset="0"/>
                <a:ea typeface="Calibri" charset="0"/>
                <a:cs typeface="Times New Roman" charset="0"/>
              </a:rPr>
              <a:t> für den </a:t>
            </a:r>
            <a:r>
              <a:rPr lang="de-DE" sz="1000" i="1" dirty="0" smtClean="0">
                <a:latin typeface="Calibri" charset="0"/>
                <a:ea typeface="Calibri" charset="0"/>
                <a:cs typeface="Times New Roman" charset="0"/>
              </a:rPr>
              <a:t>Kong</a:t>
            </a:r>
            <a:r>
              <a:rPr lang="de-DE" sz="1000" dirty="0" smtClean="0">
                <a:latin typeface="Calibri" charset="0"/>
                <a:ea typeface="Calibri" charset="0"/>
                <a:cs typeface="Times New Roman" charset="0"/>
              </a:rPr>
              <a:t> (auch Katze bzw. </a:t>
            </a:r>
            <a:r>
              <a:rPr lang="de-DE" sz="1000" i="1" dirty="0" smtClean="0">
                <a:latin typeface="Calibri" charset="0"/>
                <a:ea typeface="Calibri" charset="0"/>
                <a:cs typeface="Times New Roman" charset="0"/>
              </a:rPr>
              <a:t>Saut de Chat </a:t>
            </a:r>
            <a:r>
              <a:rPr lang="de-DE" sz="1000" dirty="0" smtClean="0">
                <a:latin typeface="Calibri" charset="0"/>
                <a:ea typeface="Calibri" charset="0"/>
                <a:cs typeface="Times New Roman" charset="0"/>
              </a:rPr>
              <a:t>genannt) entscheiden.</a:t>
            </a:r>
            <a:endParaRPr lang="de-DE" sz="1000" dirty="0">
              <a:latin typeface="Calibri" charset="0"/>
              <a:ea typeface="Calibri" charset="0"/>
              <a:cs typeface="Times New Roman" charset="0"/>
            </a:endParaRPr>
          </a:p>
        </p:txBody>
      </p:sp>
      <p:pic>
        <p:nvPicPr>
          <p:cNvPr id="8" name="Bild 7"/>
          <p:cNvPicPr>
            <a:picLocks noChangeAspect="1"/>
          </p:cNvPicPr>
          <p:nvPr/>
        </p:nvPicPr>
        <p:blipFill>
          <a:blip r:embed="rId3"/>
          <a:stretch>
            <a:fillRect/>
          </a:stretch>
        </p:blipFill>
        <p:spPr>
          <a:xfrm>
            <a:off x="585029" y="5914103"/>
            <a:ext cx="1662931" cy="943898"/>
          </a:xfrm>
          <a:prstGeom prst="rect">
            <a:avLst/>
          </a:prstGeom>
        </p:spPr>
      </p:pic>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935" y="1606348"/>
            <a:ext cx="8352065" cy="1204922"/>
          </a:xfrm>
          <a:prstGeom prst="rect">
            <a:avLst/>
          </a:prstGeom>
        </p:spPr>
      </p:pic>
      <p:sp>
        <p:nvSpPr>
          <p:cNvPr id="10" name="Textfeld 9"/>
          <p:cNvSpPr txBox="1"/>
          <p:nvPr/>
        </p:nvSpPr>
        <p:spPr>
          <a:xfrm>
            <a:off x="3904220" y="2945234"/>
            <a:ext cx="2260606" cy="3416320"/>
          </a:xfrm>
          <a:prstGeom prst="rect">
            <a:avLst/>
          </a:prstGeom>
          <a:solidFill>
            <a:schemeClr val="bg1"/>
          </a:solidFill>
          <a:ln>
            <a:solidFill>
              <a:schemeClr val="bg1"/>
            </a:solidFill>
          </a:ln>
        </p:spPr>
        <p:txBody>
          <a:bodyPr wrap="square" rtlCol="0">
            <a:spAutoFit/>
          </a:bodyPr>
          <a:lstStyle/>
          <a:p>
            <a:endParaRPr lang="de-DE" dirty="0" smtClean="0"/>
          </a:p>
          <a:p>
            <a:endParaRPr lang="de-DE" dirty="0"/>
          </a:p>
          <a:p>
            <a:endParaRPr lang="de-DE" dirty="0" smtClean="0"/>
          </a:p>
          <a:p>
            <a:endParaRPr lang="de-DE" dirty="0" smtClean="0"/>
          </a:p>
          <a:p>
            <a:endParaRPr lang="de-DE" dirty="0"/>
          </a:p>
          <a:p>
            <a:pPr algn="ctr"/>
            <a:r>
              <a:rPr lang="de-DE" b="1" dirty="0" smtClean="0"/>
              <a:t>STATIONS-</a:t>
            </a:r>
          </a:p>
          <a:p>
            <a:pPr algn="ctr"/>
            <a:r>
              <a:rPr lang="de-DE" b="1" dirty="0" smtClean="0"/>
              <a:t>AUFBAU</a:t>
            </a:r>
          </a:p>
          <a:p>
            <a:endParaRPr lang="de-DE" dirty="0"/>
          </a:p>
          <a:p>
            <a:endParaRPr lang="de-DE" dirty="0" smtClean="0"/>
          </a:p>
          <a:p>
            <a:endParaRPr lang="de-DE" dirty="0" smtClean="0"/>
          </a:p>
          <a:p>
            <a:endParaRPr lang="de-DE" dirty="0"/>
          </a:p>
          <a:p>
            <a:endParaRPr lang="de-DE" dirty="0" smtClean="0"/>
          </a:p>
        </p:txBody>
      </p:sp>
      <p:sp>
        <p:nvSpPr>
          <p:cNvPr id="7" name="Abgerundete rechteckige Legende 6"/>
          <p:cNvSpPr/>
          <p:nvPr/>
        </p:nvSpPr>
        <p:spPr>
          <a:xfrm>
            <a:off x="344083" y="1472384"/>
            <a:ext cx="3560137" cy="4441718"/>
          </a:xfrm>
          <a:prstGeom prst="wedgeRoundRectCallout">
            <a:avLst>
              <a:gd name="adj1" fmla="val 2493"/>
              <a:gd name="adj2" fmla="val 55031"/>
              <a:gd name="adj3" fmla="val 16667"/>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de-DE" sz="1200" dirty="0">
                <a:effectLst/>
                <a:latin typeface="Arial Narrow" charset="0"/>
                <a:ea typeface="Calibri" charset="0"/>
                <a:cs typeface="Times New Roman" charset="0"/>
              </a:rPr>
              <a:t>Beachte </a:t>
            </a:r>
            <a:r>
              <a:rPr lang="de-DE" sz="1200" dirty="0" smtClean="0">
                <a:effectLst/>
                <a:latin typeface="Arial Narrow" charset="0"/>
                <a:ea typeface="Calibri" charset="0"/>
                <a:cs typeface="Times New Roman" charset="0"/>
              </a:rPr>
              <a:t>folgende</a:t>
            </a:r>
            <a:r>
              <a:rPr lang="de-DE" sz="1200" dirty="0" smtClean="0">
                <a:latin typeface="Arial Narrow" charset="0"/>
                <a:ea typeface="Calibri" charset="0"/>
                <a:cs typeface="Times New Roman" charset="0"/>
              </a:rPr>
              <a:t>n</a:t>
            </a:r>
            <a:r>
              <a:rPr lang="de-DE" sz="1600" b="1" dirty="0" smtClean="0">
                <a:latin typeface="Arial Narrow" charset="0"/>
                <a:ea typeface="Calibri" charset="0"/>
                <a:cs typeface="Times New Roman" charset="0"/>
              </a:rPr>
              <a:t> Hinweise für den </a:t>
            </a:r>
            <a:r>
              <a:rPr lang="de-DE" sz="1600" b="1" i="1" dirty="0" smtClean="0">
                <a:latin typeface="Arial Narrow" charset="0"/>
                <a:ea typeface="Calibri" charset="0"/>
                <a:cs typeface="Times New Roman" charset="0"/>
              </a:rPr>
              <a:t>Kong</a:t>
            </a:r>
            <a:r>
              <a:rPr lang="de-DE" sz="1200" dirty="0" smtClean="0">
                <a:effectLst/>
                <a:latin typeface="Arial Narrow" charset="0"/>
                <a:ea typeface="Calibri" charset="0"/>
                <a:cs typeface="Times New Roman" charset="0"/>
              </a:rPr>
              <a:t>:</a:t>
            </a:r>
          </a:p>
          <a:p>
            <a:pPr marL="228600" indent="-228600">
              <a:spcAft>
                <a:spcPts val="0"/>
              </a:spcAft>
              <a:buAutoNum type="arabicPeriod"/>
            </a:pPr>
            <a:endParaRPr lang="de-DE" sz="1200" dirty="0" smtClean="0">
              <a:latin typeface="Arial Narrow" charset="0"/>
              <a:ea typeface="Calibri" charset="0"/>
              <a:cs typeface="Times New Roman" charset="0"/>
            </a:endParaRPr>
          </a:p>
          <a:p>
            <a:r>
              <a:rPr lang="de-DE" sz="1200" dirty="0" smtClean="0">
                <a:latin typeface="Calibri" charset="0"/>
                <a:ea typeface="Calibri" charset="0"/>
                <a:cs typeface="Times New Roman" charset="0"/>
              </a:rPr>
              <a:t>Beim Kong liegt der Fokus auf einer </a:t>
            </a:r>
            <a:r>
              <a:rPr lang="de-DE" sz="1200" b="1" u="sng" dirty="0" smtClean="0">
                <a:latin typeface="Calibri" charset="0"/>
                <a:ea typeface="Calibri" charset="0"/>
                <a:cs typeface="Times New Roman" charset="0"/>
              </a:rPr>
              <a:t>ERSTEN HOHEN, WEITEN FLUGPHASE („</a:t>
            </a:r>
            <a:r>
              <a:rPr lang="de-DE" sz="1200" b="1" u="sng" dirty="0" err="1" smtClean="0">
                <a:latin typeface="Calibri" charset="0"/>
                <a:ea typeface="Calibri" charset="0"/>
                <a:cs typeface="Times New Roman" charset="0"/>
              </a:rPr>
              <a:t>Supermanposition</a:t>
            </a:r>
            <a:r>
              <a:rPr lang="de-DE" sz="1200" b="1" u="sng" dirty="0" smtClean="0">
                <a:latin typeface="Calibri" charset="0"/>
                <a:ea typeface="Calibri" charset="0"/>
                <a:cs typeface="Times New Roman" charset="0"/>
              </a:rPr>
              <a:t>“)</a:t>
            </a:r>
            <a:r>
              <a:rPr lang="de-DE" sz="1200" dirty="0" smtClean="0">
                <a:latin typeface="Calibri" charset="0"/>
                <a:ea typeface="Calibri" charset="0"/>
                <a:cs typeface="Times New Roman" charset="0"/>
              </a:rPr>
              <a:t>, die zeitlich zwischen dem Absprung und der </a:t>
            </a:r>
            <a:r>
              <a:rPr lang="de-DE" sz="1200" b="1" u="sng" dirty="0" smtClean="0">
                <a:latin typeface="Calibri" charset="0"/>
                <a:ea typeface="Calibri" charset="0"/>
                <a:cs typeface="Times New Roman" charset="0"/>
              </a:rPr>
              <a:t>Stütz</a:t>
            </a:r>
            <a:r>
              <a:rPr lang="de-DE" sz="1200" dirty="0" smtClean="0">
                <a:latin typeface="Calibri" charset="0"/>
                <a:ea typeface="Calibri" charset="0"/>
                <a:cs typeface="Times New Roman" charset="0"/>
              </a:rPr>
              <a:t>phase liegt.  </a:t>
            </a:r>
          </a:p>
          <a:p>
            <a:endParaRPr lang="de-DE" sz="1200" b="1" dirty="0" smtClean="0">
              <a:latin typeface="Calibri" charset="0"/>
              <a:ea typeface="Calibri" charset="0"/>
              <a:cs typeface="Times New Roman" charset="0"/>
            </a:endParaRPr>
          </a:p>
          <a:p>
            <a:r>
              <a:rPr lang="de-DE" sz="1200" b="1" dirty="0" smtClean="0">
                <a:latin typeface="Calibri" charset="0"/>
                <a:ea typeface="Calibri" charset="0"/>
                <a:cs typeface="Times New Roman" charset="0"/>
              </a:rPr>
              <a:t>Merkmale:</a:t>
            </a:r>
          </a:p>
          <a:p>
            <a:pPr marL="171450" indent="-171450">
              <a:buFont typeface="Arial" charset="0"/>
              <a:buChar char="•"/>
            </a:pPr>
            <a:r>
              <a:rPr lang="de-DE" sz="1200" dirty="0" smtClean="0">
                <a:latin typeface="Calibri" charset="0"/>
                <a:ea typeface="Calibri" charset="0"/>
                <a:cs typeface="Times New Roman" charset="0"/>
              </a:rPr>
              <a:t>eher schneller Anlauf, </a:t>
            </a:r>
            <a:endParaRPr lang="de-DE" sz="1200" dirty="0">
              <a:latin typeface="Calibri" charset="0"/>
              <a:ea typeface="Calibri" charset="0"/>
              <a:cs typeface="Times New Roman" charset="0"/>
            </a:endParaRPr>
          </a:p>
          <a:p>
            <a:pPr marL="228600" indent="-228600">
              <a:buFont typeface="Arial" charset="0"/>
              <a:buChar char="•"/>
            </a:pPr>
            <a:r>
              <a:rPr lang="de-DE" sz="1200" dirty="0" smtClean="0">
                <a:latin typeface="Calibri" charset="0"/>
                <a:ea typeface="Calibri" charset="0"/>
                <a:cs typeface="Times New Roman" charset="0"/>
              </a:rPr>
              <a:t>1. Flugphase--&gt; Hüfte mind. auf Schulterhöhe bei zunächst fast  gestreckter Körperhaltung </a:t>
            </a:r>
          </a:p>
          <a:p>
            <a:pPr marL="228600" indent="-228600">
              <a:buFont typeface="Arial" charset="0"/>
              <a:buChar char="•"/>
            </a:pPr>
            <a:r>
              <a:rPr lang="de-DE" sz="1200" dirty="0" err="1" smtClean="0">
                <a:latin typeface="Calibri" charset="0"/>
                <a:ea typeface="Calibri" charset="0"/>
                <a:cs typeface="Times New Roman" charset="0"/>
              </a:rPr>
              <a:t>NACHVORNEgreifen</a:t>
            </a:r>
            <a:r>
              <a:rPr lang="de-DE" sz="1200" dirty="0" smtClean="0">
                <a:latin typeface="Calibri" charset="0"/>
                <a:ea typeface="Calibri" charset="0"/>
                <a:cs typeface="Times New Roman" charset="0"/>
              </a:rPr>
              <a:t> der Hände auf das hintere Drittel des Objekts </a:t>
            </a:r>
          </a:p>
          <a:p>
            <a:pPr marL="228600" indent="-228600">
              <a:buFont typeface="Arial" charset="0"/>
              <a:buChar char="•"/>
            </a:pPr>
            <a:r>
              <a:rPr lang="de-DE" sz="1200" dirty="0" smtClean="0">
                <a:latin typeface="Calibri" charset="0"/>
                <a:ea typeface="Calibri" charset="0"/>
                <a:cs typeface="Times New Roman" charset="0"/>
              </a:rPr>
              <a:t>schnelles Anziehen der Knie Richtung Brust (Hockposition) in Stützphase</a:t>
            </a:r>
            <a:endParaRPr lang="de-DE" sz="1200" dirty="0">
              <a:effectLst/>
              <a:latin typeface="Calibri" charset="0"/>
              <a:ea typeface="Calibri" charset="0"/>
              <a:cs typeface="Times New Roman" charset="0"/>
            </a:endParaRPr>
          </a:p>
          <a:p>
            <a:r>
              <a:rPr lang="de-DE" b="1" dirty="0" smtClean="0">
                <a:latin typeface="Calibri" charset="0"/>
                <a:ea typeface="Calibri" charset="0"/>
                <a:cs typeface="Times New Roman" charset="0"/>
              </a:rPr>
              <a:t>ACHTUNG RISIKO! Diese Basistechnik ist sehr dynamisch und komplex und darf </a:t>
            </a:r>
            <a:r>
              <a:rPr lang="de-DE" b="1" u="sng" dirty="0" smtClean="0">
                <a:latin typeface="Calibri" charset="0"/>
                <a:ea typeface="Calibri" charset="0"/>
                <a:cs typeface="Times New Roman" charset="0"/>
              </a:rPr>
              <a:t>nur nach Rücksprache </a:t>
            </a:r>
            <a:r>
              <a:rPr lang="de-DE" b="1" dirty="0" smtClean="0">
                <a:latin typeface="Calibri" charset="0"/>
                <a:ea typeface="Calibri" charset="0"/>
                <a:cs typeface="Times New Roman" charset="0"/>
              </a:rPr>
              <a:t>mit deinem Lehrer </a:t>
            </a:r>
            <a:r>
              <a:rPr lang="de-DE" b="1" dirty="0" err="1" smtClean="0">
                <a:latin typeface="Calibri" charset="0"/>
                <a:ea typeface="Calibri" charset="0"/>
                <a:cs typeface="Times New Roman" charset="0"/>
              </a:rPr>
              <a:t>traininert</a:t>
            </a:r>
            <a:r>
              <a:rPr lang="de-DE" b="1" dirty="0" smtClean="0">
                <a:latin typeface="Calibri" charset="0"/>
                <a:ea typeface="Calibri" charset="0"/>
                <a:cs typeface="Times New Roman" charset="0"/>
              </a:rPr>
              <a:t> werden.</a:t>
            </a:r>
            <a:endParaRPr lang="de-DE" b="1" dirty="0">
              <a:effectLst/>
              <a:ea typeface="Calibri" charset="0"/>
              <a:cs typeface="Times New Roman" charset="0"/>
            </a:endParaRPr>
          </a:p>
        </p:txBody>
      </p:sp>
    </p:spTree>
    <p:extLst>
      <p:ext uri="{BB962C8B-B14F-4D97-AF65-F5344CB8AC3E}">
        <p14:creationId xmlns:p14="http://schemas.microsoft.com/office/powerpoint/2010/main" val="1965759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92" y="3771261"/>
            <a:ext cx="3226203" cy="1701303"/>
          </a:xfrm>
          <a:prstGeom prst="rect">
            <a:avLst/>
          </a:prstGeom>
          <a:scene3d>
            <a:camera prst="orthographicFront">
              <a:rot lat="0" lon="10800000" rev="0"/>
            </a:camera>
            <a:lightRig rig="threePt" dir="t"/>
          </a:scene3d>
        </p:spPr>
      </p:pic>
      <p:pic>
        <p:nvPicPr>
          <p:cNvPr id="11" name="Bild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416" y="3350504"/>
            <a:ext cx="3378861" cy="2122060"/>
          </a:xfrm>
          <a:prstGeom prst="rect">
            <a:avLst/>
          </a:prstGeom>
          <a:scene3d>
            <a:camera prst="orthographicFront">
              <a:rot lat="0" lon="10800000" rev="0"/>
            </a:camera>
            <a:lightRig rig="threePt" dir="t"/>
          </a:scene3d>
        </p:spPr>
      </p:pic>
      <p:sp>
        <p:nvSpPr>
          <p:cNvPr id="4" name="Textfeld 3"/>
          <p:cNvSpPr txBox="1"/>
          <p:nvPr/>
        </p:nvSpPr>
        <p:spPr>
          <a:xfrm>
            <a:off x="176134" y="307028"/>
            <a:ext cx="11929672" cy="592382"/>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r>
              <a:rPr lang="de-DE" sz="1600" b="1" dirty="0" smtClean="0">
                <a:solidFill>
                  <a:schemeClr val="bg1"/>
                </a:solidFill>
                <a:latin typeface="Arial Narrow" charset="0"/>
                <a:ea typeface="Times New Roman" charset="0"/>
                <a:cs typeface="Arial" charset="0"/>
              </a:rPr>
              <a:t>9.  </a:t>
            </a:r>
            <a:r>
              <a:rPr lang="de-DE" sz="1600" b="1" dirty="0">
                <a:solidFill>
                  <a:schemeClr val="bg1"/>
                </a:solidFill>
                <a:latin typeface="Arial Narrow" charset="0"/>
                <a:ea typeface="Times New Roman" charset="0"/>
                <a:cs typeface="Arial" charset="0"/>
              </a:rPr>
              <a:t>Passe </a:t>
            </a:r>
            <a:r>
              <a:rPr lang="de-DE" sz="1600" b="1" dirty="0" err="1">
                <a:solidFill>
                  <a:schemeClr val="bg1"/>
                </a:solidFill>
                <a:latin typeface="Arial Narrow" charset="0"/>
                <a:ea typeface="Times New Roman" charset="0"/>
                <a:cs typeface="Arial" charset="0"/>
              </a:rPr>
              <a:t>M</a:t>
            </a:r>
            <a:r>
              <a:rPr lang="de-DE" sz="1600" b="1" dirty="0" err="1" smtClean="0">
                <a:solidFill>
                  <a:schemeClr val="bg1"/>
                </a:solidFill>
                <a:latin typeface="Arial Narrow" charset="0"/>
                <a:ea typeface="Times New Roman" charset="0"/>
                <a:cs typeface="Arial" charset="0"/>
              </a:rPr>
              <a:t>uraille</a:t>
            </a:r>
            <a:r>
              <a:rPr lang="de-DE" sz="1600" b="1" dirty="0" smtClean="0">
                <a:solidFill>
                  <a:schemeClr val="bg1"/>
                </a:solidFill>
                <a:latin typeface="Arial Narrow" charset="0"/>
                <a:ea typeface="Times New Roman" charset="0"/>
                <a:cs typeface="Arial" charset="0"/>
              </a:rPr>
              <a:t> </a:t>
            </a:r>
            <a:r>
              <a:rPr lang="de-DE" sz="1600" dirty="0">
                <a:solidFill>
                  <a:schemeClr val="bg1"/>
                </a:solidFill>
                <a:latin typeface="Arial Narrow" charset="0"/>
                <a:ea typeface="Times New Roman" charset="0"/>
                <a:cs typeface="Arial" charset="0"/>
              </a:rPr>
              <a:t>(</a:t>
            </a:r>
            <a:r>
              <a:rPr lang="de-DE" sz="1600" dirty="0" smtClean="0">
                <a:solidFill>
                  <a:schemeClr val="bg1"/>
                </a:solidFill>
                <a:latin typeface="Arial Narrow" charset="0"/>
                <a:ea typeface="Times New Roman" charset="0"/>
                <a:cs typeface="Arial" charset="0"/>
              </a:rPr>
              <a:t>Mauerüberwindung)</a:t>
            </a:r>
            <a:r>
              <a:rPr lang="de-DE" b="1" dirty="0" smtClean="0">
                <a:solidFill>
                  <a:schemeClr val="bg1"/>
                </a:solidFill>
                <a:latin typeface="Arial Narrow" charset="0"/>
                <a:ea typeface="Times New Roman" charset="0"/>
                <a:cs typeface="Arial" charset="0"/>
                <a:sym typeface="Wingdings"/>
              </a:rPr>
              <a:t>				</a:t>
            </a:r>
            <a:r>
              <a:rPr lang="de-DE" sz="1200" b="1" dirty="0">
                <a:solidFill>
                  <a:schemeClr val="bg1"/>
                </a:solidFill>
                <a:latin typeface="Arial Narrow" charset="0"/>
                <a:ea typeface="Arial Narrow" charset="0"/>
                <a:cs typeface="Arial Narrow" charset="0"/>
                <a:sym typeface="Wingdings"/>
              </a:rPr>
              <a:t> </a:t>
            </a:r>
            <a:r>
              <a:rPr lang="de-DE" sz="1200" b="1" dirty="0" smtClean="0">
                <a:solidFill>
                  <a:schemeClr val="bg1"/>
                </a:solidFill>
                <a:latin typeface="Arial Narrow" charset="0"/>
                <a:ea typeface="Arial Narrow" charset="0"/>
                <a:cs typeface="Arial Narrow" charset="0"/>
                <a:sym typeface="Wingdings"/>
              </a:rPr>
              <a:t>                                                                                                                 (Info/Technik/ Aufbau</a:t>
            </a:r>
            <a:r>
              <a:rPr lang="de-DE" sz="1200" b="1" dirty="0" smtClean="0">
                <a:solidFill>
                  <a:schemeClr val="bg1"/>
                </a:solidFill>
                <a:effectLst/>
                <a:latin typeface="Arial Narrow" charset="0"/>
                <a:ea typeface="Arial Narrow" charset="0"/>
                <a:cs typeface="Arial Narrow" charset="0"/>
              </a:rPr>
              <a:t>)</a:t>
            </a:r>
            <a:endParaRPr lang="de-DE" sz="1200" dirty="0">
              <a:solidFill>
                <a:schemeClr val="bg1"/>
              </a:solidFill>
              <a:effectLst/>
              <a:latin typeface="Arial Narrow" charset="0"/>
              <a:ea typeface="Arial Narrow" charset="0"/>
              <a:cs typeface="Arial Narrow" charset="0"/>
            </a:endParaRPr>
          </a:p>
        </p:txBody>
      </p:sp>
      <p:sp>
        <p:nvSpPr>
          <p:cNvPr id="3" name="Rechteck 2"/>
          <p:cNvSpPr/>
          <p:nvPr/>
        </p:nvSpPr>
        <p:spPr>
          <a:xfrm>
            <a:off x="319790" y="1030654"/>
            <a:ext cx="11421277" cy="1169551"/>
          </a:xfrm>
          <a:prstGeom prst="rect">
            <a:avLst/>
          </a:prstGeom>
        </p:spPr>
        <p:txBody>
          <a:bodyPr wrap="square">
            <a:spAutoFit/>
          </a:bodyPr>
          <a:lstStyle/>
          <a:p>
            <a:pPr algn="just">
              <a:spcAft>
                <a:spcPts val="0"/>
              </a:spcAft>
            </a:pPr>
            <a:r>
              <a:rPr lang="de-DE" sz="1400" dirty="0" smtClean="0">
                <a:effectLst/>
                <a:latin typeface="Arial Narrow" charset="0"/>
                <a:ea typeface="Arial Narrow" charset="0"/>
                <a:cs typeface="Arial Narrow" charset="0"/>
              </a:rPr>
              <a:t>INFO:</a:t>
            </a:r>
            <a:endParaRPr lang="de-DE" sz="1400" dirty="0">
              <a:latin typeface="Arial Narrow" charset="0"/>
              <a:ea typeface="Arial Narrow" charset="0"/>
              <a:cs typeface="Arial Narrow" charset="0"/>
            </a:endParaRPr>
          </a:p>
          <a:p>
            <a:pPr algn="just">
              <a:spcAft>
                <a:spcPts val="0"/>
              </a:spcAft>
            </a:pPr>
            <a:r>
              <a:rPr lang="de-DE" sz="1400" dirty="0" smtClean="0">
                <a:latin typeface="Arial Narrow" charset="0"/>
                <a:ea typeface="Arial Narrow" charset="0"/>
                <a:cs typeface="Arial Narrow" charset="0"/>
              </a:rPr>
              <a:t>Mit  </a:t>
            </a:r>
            <a:r>
              <a:rPr lang="de-DE" sz="1400" i="1" dirty="0" smtClean="0">
                <a:latin typeface="Arial Narrow" charset="0"/>
                <a:ea typeface="Arial Narrow" charset="0"/>
                <a:cs typeface="Arial Narrow" charset="0"/>
              </a:rPr>
              <a:t>Passe </a:t>
            </a:r>
            <a:r>
              <a:rPr lang="de-DE" sz="1400" i="1" dirty="0" err="1" smtClean="0">
                <a:latin typeface="Arial Narrow" charset="0"/>
                <a:ea typeface="Arial Narrow" charset="0"/>
                <a:cs typeface="Arial Narrow" charset="0"/>
              </a:rPr>
              <a:t>Muraille</a:t>
            </a:r>
            <a:r>
              <a:rPr lang="de-DE" sz="1400" i="1" dirty="0" smtClean="0">
                <a:latin typeface="Arial Narrow" charset="0"/>
                <a:ea typeface="Arial Narrow" charset="0"/>
                <a:cs typeface="Arial Narrow" charset="0"/>
              </a:rPr>
              <a:t> </a:t>
            </a:r>
            <a:r>
              <a:rPr lang="de-DE" sz="1400" dirty="0" smtClean="0">
                <a:latin typeface="Arial Narrow" charset="0"/>
                <a:ea typeface="Arial Narrow" charset="0"/>
                <a:cs typeface="Arial Narrow" charset="0"/>
              </a:rPr>
              <a:t>wird das Überwinden von hohen Hindernissen  – typischerweise von Mauern ab Schulterhöhe – bezeichnet</a:t>
            </a:r>
            <a:r>
              <a:rPr lang="de-DE" sz="1400" i="1" dirty="0" smtClean="0">
                <a:latin typeface="Arial Narrow" charset="0"/>
                <a:ea typeface="Arial Narrow" charset="0"/>
                <a:cs typeface="Arial Narrow" charset="0"/>
              </a:rPr>
              <a:t>. </a:t>
            </a:r>
            <a:r>
              <a:rPr lang="de-DE" sz="1400" dirty="0" smtClean="0">
                <a:latin typeface="Arial Narrow" charset="0"/>
                <a:ea typeface="Arial Narrow" charset="0"/>
                <a:cs typeface="Arial Narrow" charset="0"/>
              </a:rPr>
              <a:t>Dabei spielt eine spezielle Anlauf- und </a:t>
            </a:r>
            <a:r>
              <a:rPr lang="de-DE" sz="1400" dirty="0" err="1" smtClean="0">
                <a:latin typeface="Arial Narrow" charset="0"/>
                <a:ea typeface="Arial Narrow" charset="0"/>
                <a:cs typeface="Arial Narrow" charset="0"/>
              </a:rPr>
              <a:t>Absprungestaltung</a:t>
            </a:r>
            <a:r>
              <a:rPr lang="de-DE" sz="1400" dirty="0" smtClean="0">
                <a:latin typeface="Arial Narrow" charset="0"/>
                <a:ea typeface="Arial Narrow" charset="0"/>
                <a:cs typeface="Arial Narrow" charset="0"/>
              </a:rPr>
              <a:t> eine wichtige Rolle, sodass man zunächst an Höhe gewinnt, um den oberen Mauerrand möglichst leicht greifen zu können. Im Anschluss kann man sich mit verschiedenen Folgetechniken über das Hindernis manövrieren. Je nach individuellem Kraftniveau bietet sich dafür das Überklettern bzw. Übersteigen oder sogar ein Überspringen (mittels </a:t>
            </a:r>
            <a:r>
              <a:rPr lang="de-DE" sz="1400" i="1" dirty="0" err="1" smtClean="0">
                <a:latin typeface="Arial Narrow" charset="0"/>
                <a:ea typeface="Arial Narrow" charset="0"/>
                <a:cs typeface="Arial Narrow" charset="0"/>
              </a:rPr>
              <a:t>Monkey</a:t>
            </a:r>
            <a:r>
              <a:rPr lang="de-DE" sz="1400" dirty="0" smtClean="0">
                <a:latin typeface="Arial Narrow" charset="0"/>
                <a:ea typeface="Arial Narrow" charset="0"/>
                <a:cs typeface="Arial Narrow" charset="0"/>
              </a:rPr>
              <a:t>/ </a:t>
            </a:r>
            <a:r>
              <a:rPr lang="de-DE" sz="1400" i="1" dirty="0" err="1" smtClean="0">
                <a:latin typeface="Arial Narrow" charset="0"/>
                <a:ea typeface="Arial Narrow" charset="0"/>
                <a:cs typeface="Arial Narrow" charset="0"/>
              </a:rPr>
              <a:t>Topout</a:t>
            </a:r>
            <a:r>
              <a:rPr lang="de-DE" sz="1400" dirty="0" smtClean="0">
                <a:latin typeface="Arial Narrow" charset="0"/>
                <a:ea typeface="Arial Narrow" charset="0"/>
                <a:cs typeface="Arial Narrow" charset="0"/>
              </a:rPr>
              <a:t>)  aus der Hangposition an. </a:t>
            </a:r>
            <a:endParaRPr lang="de-DE" sz="1400" dirty="0">
              <a:latin typeface="Arial Narrow" charset="0"/>
              <a:ea typeface="Arial Narrow" charset="0"/>
              <a:cs typeface="Arial Narrow" charset="0"/>
            </a:endParaRPr>
          </a:p>
        </p:txBody>
      </p:sp>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554" y="3069775"/>
            <a:ext cx="3002148" cy="2402789"/>
          </a:xfrm>
          <a:prstGeom prst="rect">
            <a:avLst/>
          </a:prstGeom>
          <a:noFill/>
          <a:ln>
            <a:noFill/>
          </a:ln>
          <a:scene3d>
            <a:camera prst="orthographicFront">
              <a:rot lat="0" lon="10200000" rev="0"/>
            </a:camera>
            <a:lightRig rig="threePt" dir="t"/>
          </a:scene3d>
        </p:spPr>
      </p:pic>
      <p:pic>
        <p:nvPicPr>
          <p:cNvPr id="9" name="Bild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7754" y="3085872"/>
            <a:ext cx="2290368" cy="2386692"/>
          </a:xfrm>
          <a:prstGeom prst="rect">
            <a:avLst/>
          </a:prstGeom>
          <a:scene3d>
            <a:camera prst="orthographicFront">
              <a:rot lat="0" lon="10800000" rev="0"/>
            </a:camera>
            <a:lightRig rig="threePt" dir="t"/>
          </a:scene3d>
        </p:spPr>
      </p:pic>
      <p:pic>
        <p:nvPicPr>
          <p:cNvPr id="8" name="Bild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6963" y="2745464"/>
            <a:ext cx="2470371" cy="2717998"/>
          </a:xfrm>
          <a:prstGeom prst="rect">
            <a:avLst/>
          </a:prstGeom>
          <a:scene3d>
            <a:camera prst="orthographicFront">
              <a:rot lat="0" lon="10800000" rev="0"/>
            </a:camera>
            <a:lightRig rig="threePt" dir="t"/>
          </a:scene3d>
        </p:spPr>
      </p:pic>
      <p:pic>
        <p:nvPicPr>
          <p:cNvPr id="15" name="Bild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670813" y="2801361"/>
            <a:ext cx="2354790" cy="2671105"/>
          </a:xfrm>
          <a:prstGeom prst="rect">
            <a:avLst/>
          </a:prstGeom>
        </p:spPr>
      </p:pic>
      <p:pic>
        <p:nvPicPr>
          <p:cNvPr id="17" name="Bild 16"/>
          <p:cNvPicPr>
            <a:picLocks noChangeAspect="1"/>
          </p:cNvPicPr>
          <p:nvPr/>
        </p:nvPicPr>
        <p:blipFill>
          <a:blip r:embed="rId8"/>
          <a:stretch>
            <a:fillRect/>
          </a:stretch>
        </p:blipFill>
        <p:spPr>
          <a:xfrm rot="5400000" flipV="1">
            <a:off x="7489189" y="4565826"/>
            <a:ext cx="1278575" cy="534704"/>
          </a:xfrm>
          <a:prstGeom prst="rect">
            <a:avLst/>
          </a:prstGeom>
        </p:spPr>
      </p:pic>
      <p:pic>
        <p:nvPicPr>
          <p:cNvPr id="5" name="Bild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48208" y="5554127"/>
            <a:ext cx="1260099" cy="1260099"/>
          </a:xfrm>
          <a:prstGeom prst="rect">
            <a:avLst/>
          </a:prstGeom>
        </p:spPr>
      </p:pic>
      <p:pic>
        <p:nvPicPr>
          <p:cNvPr id="14" name="Bild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1124" y="2719700"/>
            <a:ext cx="2281078" cy="2748214"/>
          </a:xfrm>
          <a:prstGeom prst="rect">
            <a:avLst/>
          </a:prstGeom>
          <a:scene3d>
            <a:camera prst="orthographicFront">
              <a:rot lat="0" lon="10799999" rev="0"/>
            </a:camera>
            <a:lightRig rig="threePt" dir="t"/>
          </a:scene3d>
        </p:spPr>
      </p:pic>
    </p:spTree>
    <p:extLst>
      <p:ext uri="{BB962C8B-B14F-4D97-AF65-F5344CB8AC3E}">
        <p14:creationId xmlns:p14="http://schemas.microsoft.com/office/powerpoint/2010/main" val="1716342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6134" y="307028"/>
            <a:ext cx="11929672" cy="592382"/>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r>
              <a:rPr lang="de-DE" sz="1600" b="1" dirty="0" smtClean="0">
                <a:solidFill>
                  <a:schemeClr val="bg1"/>
                </a:solidFill>
                <a:latin typeface="Arial Narrow" charset="0"/>
                <a:ea typeface="Times New Roman" charset="0"/>
                <a:cs typeface="Arial" charset="0"/>
              </a:rPr>
              <a:t>9.  </a:t>
            </a:r>
            <a:r>
              <a:rPr lang="de-DE" sz="1600" b="1" dirty="0">
                <a:solidFill>
                  <a:schemeClr val="bg1"/>
                </a:solidFill>
                <a:latin typeface="Arial Narrow" charset="0"/>
                <a:ea typeface="Times New Roman" charset="0"/>
                <a:cs typeface="Arial" charset="0"/>
              </a:rPr>
              <a:t>Passe </a:t>
            </a:r>
            <a:r>
              <a:rPr lang="de-DE" sz="1600" b="1" dirty="0" err="1" smtClean="0">
                <a:solidFill>
                  <a:schemeClr val="bg1"/>
                </a:solidFill>
                <a:latin typeface="Arial Narrow" charset="0"/>
                <a:ea typeface="Times New Roman" charset="0"/>
                <a:cs typeface="Arial" charset="0"/>
              </a:rPr>
              <a:t>muraille</a:t>
            </a:r>
            <a:r>
              <a:rPr lang="de-DE" sz="1600" b="1" dirty="0" smtClean="0">
                <a:solidFill>
                  <a:schemeClr val="bg1"/>
                </a:solidFill>
                <a:latin typeface="Arial Narrow" charset="0"/>
                <a:ea typeface="Times New Roman" charset="0"/>
                <a:cs typeface="Arial" charset="0"/>
              </a:rPr>
              <a:t> </a:t>
            </a:r>
            <a:r>
              <a:rPr lang="de-DE" sz="1600" dirty="0">
                <a:solidFill>
                  <a:schemeClr val="bg1"/>
                </a:solidFill>
                <a:latin typeface="Arial Narrow" charset="0"/>
                <a:ea typeface="Times New Roman" charset="0"/>
                <a:cs typeface="Arial" charset="0"/>
              </a:rPr>
              <a:t>(</a:t>
            </a:r>
            <a:r>
              <a:rPr lang="de-DE" sz="1600" dirty="0" smtClean="0">
                <a:solidFill>
                  <a:schemeClr val="bg1"/>
                </a:solidFill>
                <a:latin typeface="Arial Narrow" charset="0"/>
                <a:ea typeface="Times New Roman" charset="0"/>
                <a:cs typeface="Arial" charset="0"/>
              </a:rPr>
              <a:t>Mauerüberwindung)</a:t>
            </a:r>
            <a:r>
              <a:rPr lang="de-DE" b="1" dirty="0" smtClean="0">
                <a:solidFill>
                  <a:schemeClr val="bg1"/>
                </a:solidFill>
                <a:latin typeface="Arial Narrow" charset="0"/>
                <a:ea typeface="Times New Roman" charset="0"/>
                <a:cs typeface="Arial" charset="0"/>
                <a:sym typeface="Wingdings"/>
              </a:rPr>
              <a:t>				</a:t>
            </a:r>
            <a:r>
              <a:rPr lang="de-DE" sz="1200" b="1" dirty="0">
                <a:solidFill>
                  <a:schemeClr val="bg1"/>
                </a:solidFill>
                <a:latin typeface="Arial Narrow" charset="0"/>
                <a:ea typeface="Times New Roman" charset="0"/>
                <a:cs typeface="Arial" charset="0"/>
                <a:sym typeface="Wingdings"/>
              </a:rPr>
              <a:t> </a:t>
            </a:r>
            <a:r>
              <a:rPr lang="de-DE" sz="1200" b="1" dirty="0" smtClean="0">
                <a:solidFill>
                  <a:schemeClr val="bg1"/>
                </a:solidFill>
                <a:latin typeface="Arial Narrow" charset="0"/>
                <a:ea typeface="Times New Roman" charset="0"/>
                <a:cs typeface="Arial" charset="0"/>
                <a:sym typeface="Wingdings"/>
              </a:rPr>
              <a:t>                                                                                                                         </a:t>
            </a:r>
            <a:r>
              <a:rPr lang="de-DE" sz="1200" b="1" dirty="0" smtClean="0">
                <a:solidFill>
                  <a:schemeClr val="bg1"/>
                </a:solidFill>
                <a:effectLst/>
                <a:latin typeface="Arial" charset="0"/>
                <a:ea typeface="Times New Roman" charset="0"/>
              </a:rPr>
              <a:t>(</a:t>
            </a:r>
            <a:r>
              <a:rPr lang="de-DE" sz="1200" b="1" dirty="0" smtClean="0">
                <a:solidFill>
                  <a:schemeClr val="bg1"/>
                </a:solidFill>
                <a:latin typeface="Arial" charset="0"/>
                <a:ea typeface="Times New Roman" charset="0"/>
              </a:rPr>
              <a:t>Info/ Aufbau</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5" name="Rechteck 4"/>
          <p:cNvSpPr/>
          <p:nvPr/>
        </p:nvSpPr>
        <p:spPr>
          <a:xfrm>
            <a:off x="319790" y="1030654"/>
            <a:ext cx="11421277" cy="1169551"/>
          </a:xfrm>
          <a:prstGeom prst="rect">
            <a:avLst/>
          </a:prstGeom>
        </p:spPr>
        <p:txBody>
          <a:bodyPr wrap="square">
            <a:spAutoFit/>
          </a:bodyPr>
          <a:lstStyle/>
          <a:p>
            <a:pPr algn="just">
              <a:spcAft>
                <a:spcPts val="0"/>
              </a:spcAft>
            </a:pPr>
            <a:r>
              <a:rPr lang="de-DE" sz="1400" dirty="0" smtClean="0">
                <a:effectLst/>
                <a:latin typeface="Arial Narrow" charset="0"/>
                <a:ea typeface="Arial Narrow" charset="0"/>
                <a:cs typeface="Arial Narrow" charset="0"/>
              </a:rPr>
              <a:t>INFO:</a:t>
            </a:r>
            <a:endParaRPr lang="de-DE" sz="1400" dirty="0">
              <a:latin typeface="Arial Narrow" charset="0"/>
              <a:ea typeface="Arial Narrow" charset="0"/>
              <a:cs typeface="Arial Narrow" charset="0"/>
            </a:endParaRPr>
          </a:p>
          <a:p>
            <a:pPr algn="just">
              <a:spcAft>
                <a:spcPts val="0"/>
              </a:spcAft>
            </a:pPr>
            <a:r>
              <a:rPr lang="de-DE" sz="1400" dirty="0" smtClean="0">
                <a:latin typeface="Arial Narrow" charset="0"/>
                <a:ea typeface="Arial Narrow" charset="0"/>
                <a:cs typeface="Arial Narrow" charset="0"/>
              </a:rPr>
              <a:t>Mit  </a:t>
            </a:r>
            <a:r>
              <a:rPr lang="de-DE" sz="1400" i="1" dirty="0" smtClean="0">
                <a:latin typeface="Arial Narrow" charset="0"/>
                <a:ea typeface="Arial Narrow" charset="0"/>
                <a:cs typeface="Arial Narrow" charset="0"/>
              </a:rPr>
              <a:t>Passe </a:t>
            </a:r>
            <a:r>
              <a:rPr lang="de-DE" sz="1400" i="1" dirty="0" err="1" smtClean="0">
                <a:latin typeface="Arial Narrow" charset="0"/>
                <a:ea typeface="Arial Narrow" charset="0"/>
                <a:cs typeface="Arial Narrow" charset="0"/>
              </a:rPr>
              <a:t>Muraille</a:t>
            </a:r>
            <a:r>
              <a:rPr lang="de-DE" sz="1400" i="1" dirty="0" smtClean="0">
                <a:latin typeface="Arial Narrow" charset="0"/>
                <a:ea typeface="Arial Narrow" charset="0"/>
                <a:cs typeface="Arial Narrow" charset="0"/>
              </a:rPr>
              <a:t> </a:t>
            </a:r>
            <a:r>
              <a:rPr lang="de-DE" sz="1400" dirty="0" smtClean="0">
                <a:latin typeface="Arial Narrow" charset="0"/>
                <a:ea typeface="Arial Narrow" charset="0"/>
                <a:cs typeface="Arial Narrow" charset="0"/>
              </a:rPr>
              <a:t>wird das Überwinden von hohen Hindernissen  – typischerweise von Mauern ab Schulterhöhe – bezeichnet</a:t>
            </a:r>
            <a:r>
              <a:rPr lang="de-DE" sz="1400" i="1" dirty="0" smtClean="0">
                <a:latin typeface="Arial Narrow" charset="0"/>
                <a:ea typeface="Arial Narrow" charset="0"/>
                <a:cs typeface="Arial Narrow" charset="0"/>
              </a:rPr>
              <a:t>. </a:t>
            </a:r>
            <a:r>
              <a:rPr lang="de-DE" sz="1400" dirty="0" smtClean="0">
                <a:latin typeface="Arial Narrow" charset="0"/>
                <a:ea typeface="Arial Narrow" charset="0"/>
                <a:cs typeface="Arial Narrow" charset="0"/>
              </a:rPr>
              <a:t>Dabei spielt eine spezielle Anlauf- und </a:t>
            </a:r>
            <a:r>
              <a:rPr lang="de-DE" sz="1400" dirty="0" err="1" smtClean="0">
                <a:latin typeface="Arial Narrow" charset="0"/>
                <a:ea typeface="Arial Narrow" charset="0"/>
                <a:cs typeface="Arial Narrow" charset="0"/>
              </a:rPr>
              <a:t>Absprungestaltung</a:t>
            </a:r>
            <a:r>
              <a:rPr lang="de-DE" sz="1400" dirty="0" smtClean="0">
                <a:latin typeface="Arial Narrow" charset="0"/>
                <a:ea typeface="Arial Narrow" charset="0"/>
                <a:cs typeface="Arial Narrow" charset="0"/>
              </a:rPr>
              <a:t> eine wichtige Rolle, sodass man zunächst an Höhe gewinnt, um den oberen Mauerrand möglichst leicht greifen zu können. Im Anschluss kann man sich mit verschiedenen Folgetechniken über das Hindernis manövrieren. Je nach individuellem Kraftniveau bietet sich dafür das Überklettern bzw. Übersteigen oder sogar ein Überspringen (mittels </a:t>
            </a:r>
            <a:r>
              <a:rPr lang="de-DE" sz="1400" dirty="0" err="1" smtClean="0">
                <a:latin typeface="Arial Narrow" charset="0"/>
                <a:ea typeface="Arial Narrow" charset="0"/>
                <a:cs typeface="Arial Narrow" charset="0"/>
              </a:rPr>
              <a:t>Monkey</a:t>
            </a:r>
            <a:r>
              <a:rPr lang="de-DE" sz="1400" dirty="0" smtClean="0">
                <a:latin typeface="Arial Narrow" charset="0"/>
                <a:ea typeface="Arial Narrow" charset="0"/>
                <a:cs typeface="Arial Narrow" charset="0"/>
              </a:rPr>
              <a:t>/ </a:t>
            </a:r>
            <a:r>
              <a:rPr lang="de-DE" sz="1400" dirty="0" err="1" smtClean="0">
                <a:latin typeface="Arial Narrow" charset="0"/>
                <a:ea typeface="Arial Narrow" charset="0"/>
                <a:cs typeface="Arial Narrow" charset="0"/>
              </a:rPr>
              <a:t>Topout</a:t>
            </a:r>
            <a:r>
              <a:rPr lang="de-DE" sz="1400" dirty="0" smtClean="0">
                <a:latin typeface="Arial Narrow" charset="0"/>
                <a:ea typeface="Arial Narrow" charset="0"/>
                <a:cs typeface="Arial Narrow" charset="0"/>
              </a:rPr>
              <a:t>)  aus der Hangposition an. </a:t>
            </a:r>
            <a:endParaRPr lang="de-DE" sz="1400" dirty="0">
              <a:latin typeface="Arial Narrow" charset="0"/>
              <a:ea typeface="Arial Narrow" charset="0"/>
              <a:cs typeface="Arial Narrow" charset="0"/>
            </a:endParaRPr>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90" y="3054933"/>
            <a:ext cx="5211830" cy="3553521"/>
          </a:xfrm>
          <a:prstGeom prst="rect">
            <a:avLst/>
          </a:prstGeom>
        </p:spPr>
      </p:pic>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997" y="2445526"/>
            <a:ext cx="4660490" cy="4162928"/>
          </a:xfrm>
          <a:prstGeom prst="rect">
            <a:avLst/>
          </a:prstGeom>
        </p:spPr>
      </p:pic>
      <p:pic>
        <p:nvPicPr>
          <p:cNvPr id="2" name="Bild 1"/>
          <p:cNvPicPr>
            <a:picLocks noChangeAspect="1"/>
          </p:cNvPicPr>
          <p:nvPr/>
        </p:nvPicPr>
        <p:blipFill>
          <a:blip r:embed="rId4"/>
          <a:stretch>
            <a:fillRect/>
          </a:stretch>
        </p:blipFill>
        <p:spPr>
          <a:xfrm>
            <a:off x="10330487" y="3760838"/>
            <a:ext cx="1775319" cy="1307280"/>
          </a:xfrm>
          <a:prstGeom prst="rect">
            <a:avLst/>
          </a:prstGeom>
        </p:spPr>
      </p:pic>
      <p:pic>
        <p:nvPicPr>
          <p:cNvPr id="9" name="Bild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0093" y="5206179"/>
            <a:ext cx="1545713" cy="1545713"/>
          </a:xfrm>
          <a:prstGeom prst="rect">
            <a:avLst/>
          </a:prstGeom>
        </p:spPr>
      </p:pic>
    </p:spTree>
    <p:extLst>
      <p:ext uri="{BB962C8B-B14F-4D97-AF65-F5344CB8AC3E}">
        <p14:creationId xmlns:p14="http://schemas.microsoft.com/office/powerpoint/2010/main" val="1888056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613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de-DE" sz="1600" b="1" dirty="0" smtClean="0">
                <a:solidFill>
                  <a:schemeClr val="bg1"/>
                </a:solidFill>
                <a:latin typeface="Arial Narrow" charset="0"/>
                <a:ea typeface="Times New Roman" charset="0"/>
                <a:cs typeface="Arial" charset="0"/>
              </a:rPr>
              <a:t>10 A) Roulade</a:t>
            </a:r>
            <a:r>
              <a:rPr lang="de-DE" sz="1600" b="1" dirty="0" smtClean="0">
                <a:solidFill>
                  <a:schemeClr val="bg1"/>
                </a:solidFill>
                <a:latin typeface="Arial Narrow" charset="0"/>
                <a:ea typeface="Times New Roman" charset="0"/>
                <a:cs typeface="Arial" charset="0"/>
                <a:sym typeface="Wingdings"/>
              </a:rPr>
              <a:t> LANDUNG  </a:t>
            </a:r>
            <a:r>
              <a:rPr lang="de-DE" b="1" dirty="0" smtClean="0">
                <a:solidFill>
                  <a:schemeClr val="bg1"/>
                </a:solidFill>
                <a:latin typeface="Arial Narrow" charset="0"/>
                <a:ea typeface="Times New Roman" charset="0"/>
                <a:cs typeface="Arial" charset="0"/>
                <a:sym typeface="Wingdings"/>
              </a:rPr>
              <a:t>						</a:t>
            </a:r>
            <a:r>
              <a:rPr lang="de-DE" sz="1200" b="1" dirty="0">
                <a:solidFill>
                  <a:schemeClr val="bg1"/>
                </a:solidFill>
                <a:latin typeface="Arial Narrow" charset="0"/>
                <a:ea typeface="Arial Narrow" charset="0"/>
                <a:cs typeface="Arial Narrow" charset="0"/>
                <a:sym typeface="Wingdings"/>
              </a:rPr>
              <a:t> </a:t>
            </a:r>
            <a:r>
              <a:rPr lang="de-DE" sz="1200" b="1" dirty="0" smtClean="0">
                <a:solidFill>
                  <a:schemeClr val="bg1"/>
                </a:solidFill>
                <a:latin typeface="Arial Narrow" charset="0"/>
                <a:ea typeface="Arial Narrow" charset="0"/>
                <a:cs typeface="Arial Narrow" charset="0"/>
                <a:sym typeface="Wingdings"/>
              </a:rPr>
              <a:t>                                                                                         </a:t>
            </a:r>
            <a:r>
              <a:rPr lang="de-DE" sz="1200" b="1" dirty="0" smtClean="0">
                <a:solidFill>
                  <a:schemeClr val="bg1"/>
                </a:solidFill>
                <a:effectLst/>
                <a:latin typeface="Arial Narrow" charset="0"/>
                <a:ea typeface="Arial Narrow" charset="0"/>
                <a:cs typeface="Arial Narrow" charset="0"/>
              </a:rPr>
              <a:t>(</a:t>
            </a:r>
            <a:r>
              <a:rPr lang="de-DE" sz="1200" b="1" dirty="0" smtClean="0">
                <a:solidFill>
                  <a:schemeClr val="bg1"/>
                </a:solidFill>
                <a:latin typeface="Arial Narrow" charset="0"/>
                <a:ea typeface="Arial Narrow" charset="0"/>
                <a:cs typeface="Arial Narrow" charset="0"/>
              </a:rPr>
              <a:t>Info/ Technik</a:t>
            </a:r>
            <a:r>
              <a:rPr lang="de-DE" sz="1200" b="1" dirty="0" smtClean="0">
                <a:solidFill>
                  <a:schemeClr val="bg1"/>
                </a:solidFill>
                <a:effectLst/>
                <a:latin typeface="Arial Narrow" charset="0"/>
                <a:ea typeface="Arial Narrow" charset="0"/>
                <a:cs typeface="Arial Narrow" charset="0"/>
              </a:rPr>
              <a:t>)</a:t>
            </a:r>
            <a:endParaRPr lang="de-DE" sz="1200" dirty="0">
              <a:solidFill>
                <a:schemeClr val="bg1"/>
              </a:solidFill>
              <a:effectLst/>
              <a:latin typeface="Arial Narrow" charset="0"/>
              <a:ea typeface="Arial Narrow" charset="0"/>
              <a:cs typeface="Arial Narrow" charset="0"/>
            </a:endParaRPr>
          </a:p>
        </p:txBody>
      </p:sp>
      <p:sp>
        <p:nvSpPr>
          <p:cNvPr id="7" name="Rechteck 6"/>
          <p:cNvSpPr/>
          <p:nvPr/>
        </p:nvSpPr>
        <p:spPr>
          <a:xfrm>
            <a:off x="176134" y="1007211"/>
            <a:ext cx="11696076" cy="1384995"/>
          </a:xfrm>
          <a:prstGeom prst="rect">
            <a:avLst/>
          </a:prstGeom>
        </p:spPr>
        <p:txBody>
          <a:bodyPr wrap="square">
            <a:spAutoFit/>
          </a:bodyPr>
          <a:lstStyle/>
          <a:p>
            <a:pPr marL="228600" algn="just">
              <a:spcAft>
                <a:spcPts val="0"/>
              </a:spcAft>
            </a:pPr>
            <a:r>
              <a:rPr lang="de-DE" sz="1400" dirty="0" smtClean="0">
                <a:solidFill>
                  <a:srgbClr val="000000"/>
                </a:solidFill>
                <a:latin typeface="Arial Narrow" charset="0"/>
                <a:ea typeface="Times New Roman" charset="0"/>
                <a:cs typeface="Arial" charset="0"/>
              </a:rPr>
              <a:t>INFO:</a:t>
            </a:r>
          </a:p>
          <a:p>
            <a:pPr marL="228600" algn="just">
              <a:spcAft>
                <a:spcPts val="0"/>
              </a:spcAft>
            </a:pPr>
            <a:r>
              <a:rPr lang="de-DE" sz="1400" dirty="0" smtClean="0">
                <a:solidFill>
                  <a:srgbClr val="000000"/>
                </a:solidFill>
                <a:latin typeface="Arial Narrow" charset="0"/>
                <a:ea typeface="Times New Roman" charset="0"/>
                <a:cs typeface="Arial" charset="0"/>
              </a:rPr>
              <a:t>Die Roulade oder </a:t>
            </a:r>
            <a:r>
              <a:rPr lang="de-DE" sz="1400" dirty="0" err="1" smtClean="0">
                <a:solidFill>
                  <a:srgbClr val="000000"/>
                </a:solidFill>
                <a:latin typeface="Arial Narrow" charset="0"/>
                <a:ea typeface="Times New Roman" charset="0"/>
                <a:cs typeface="Arial" charset="0"/>
              </a:rPr>
              <a:t>Parkourrolle</a:t>
            </a:r>
            <a:r>
              <a:rPr lang="de-DE" sz="1400" dirty="0" smtClean="0">
                <a:solidFill>
                  <a:srgbClr val="000000"/>
                </a:solidFill>
                <a:latin typeface="Arial Narrow" charset="0"/>
                <a:ea typeface="Times New Roman" charset="0"/>
                <a:cs typeface="Arial" charset="0"/>
              </a:rPr>
              <a:t> ist durch ein schräges Abrollen nach beidbeiniger Landung definiert. Sie ist der Judorolle ähnlich. Besonders bei Niedersprüngen von mittelhohen- hohen Objekten</a:t>
            </a:r>
            <a:r>
              <a:rPr lang="de-DE" sz="1400" b="1" dirty="0" smtClean="0">
                <a:solidFill>
                  <a:srgbClr val="000000"/>
                </a:solidFill>
                <a:latin typeface="Arial Narrow" charset="0"/>
                <a:ea typeface="Times New Roman" charset="0"/>
                <a:cs typeface="Arial" charset="0"/>
              </a:rPr>
              <a:t> </a:t>
            </a:r>
            <a:r>
              <a:rPr lang="de-DE" sz="1400" dirty="0" smtClean="0">
                <a:solidFill>
                  <a:srgbClr val="000000"/>
                </a:solidFill>
                <a:latin typeface="Arial Narrow" charset="0"/>
                <a:ea typeface="Times New Roman" charset="0"/>
                <a:cs typeface="Arial" charset="0"/>
              </a:rPr>
              <a:t>oder nach einem sehr dynamischen Sprung </a:t>
            </a:r>
            <a:r>
              <a:rPr lang="de-DE" sz="1400" b="1" dirty="0" smtClean="0">
                <a:solidFill>
                  <a:srgbClr val="000000"/>
                </a:solidFill>
                <a:latin typeface="Arial Narrow" charset="0"/>
                <a:ea typeface="Times New Roman" charset="0"/>
                <a:cs typeface="Arial" charset="0"/>
              </a:rPr>
              <a:t>– mit denen sonst eine  „harte“ Landung einhergehen würde – </a:t>
            </a:r>
            <a:r>
              <a:rPr lang="de-DE" sz="1400" dirty="0" smtClean="0">
                <a:solidFill>
                  <a:srgbClr val="000000"/>
                </a:solidFill>
                <a:latin typeface="Arial Narrow" charset="0"/>
                <a:ea typeface="Times New Roman" charset="0"/>
                <a:cs typeface="Arial" charset="0"/>
              </a:rPr>
              <a:t>nutzt man die Roulade, um (zu) hohe Belastungen für den Bewegungsapparat zu vermeiden.</a:t>
            </a:r>
          </a:p>
          <a:p>
            <a:pPr marL="228600" algn="just">
              <a:spcAft>
                <a:spcPts val="0"/>
              </a:spcAft>
            </a:pPr>
            <a:r>
              <a:rPr lang="de-DE" sz="1400" b="1" dirty="0" smtClean="0">
                <a:solidFill>
                  <a:srgbClr val="000000"/>
                </a:solidFill>
                <a:latin typeface="Arial Narrow" charset="0"/>
                <a:ea typeface="Times New Roman" charset="0"/>
                <a:cs typeface="Arial" charset="0"/>
              </a:rPr>
              <a:t>Durch das unmittelbare Abrollen nach der Landung, soll die </a:t>
            </a:r>
            <a:r>
              <a:rPr lang="de-DE" sz="1400" b="1" dirty="0">
                <a:solidFill>
                  <a:srgbClr val="000000"/>
                </a:solidFill>
                <a:latin typeface="Arial Narrow" charset="0"/>
                <a:ea typeface="Times New Roman" charset="0"/>
                <a:cs typeface="Arial" charset="0"/>
              </a:rPr>
              <a:t>v</a:t>
            </a:r>
            <a:r>
              <a:rPr lang="de-DE" sz="1400" b="1" dirty="0" smtClean="0">
                <a:solidFill>
                  <a:srgbClr val="000000"/>
                </a:solidFill>
                <a:latin typeface="Arial Narrow" charset="0"/>
                <a:ea typeface="Times New Roman" charset="0"/>
                <a:cs typeface="Arial" charset="0"/>
              </a:rPr>
              <a:t>ertikale Energie möglichst direkt in horizontale Energie umgewandelt werden. Die Landung an sich wird damit „softer“ und folglich gelenkschonender. Außerdem ist die Roulade ein Mittel zum effizienten Raumgewinn (horizontal).</a:t>
            </a:r>
          </a:p>
        </p:txBody>
      </p:sp>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72" y="2997200"/>
            <a:ext cx="11379200" cy="2628900"/>
          </a:xfrm>
          <a:prstGeom prst="rect">
            <a:avLst/>
          </a:prstGeom>
        </p:spPr>
      </p:pic>
    </p:spTree>
    <p:extLst>
      <p:ext uri="{BB962C8B-B14F-4D97-AF65-F5344CB8AC3E}">
        <p14:creationId xmlns:p14="http://schemas.microsoft.com/office/powerpoint/2010/main" val="648349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796" y="3169519"/>
            <a:ext cx="10591663" cy="2446958"/>
          </a:xfrm>
          <a:prstGeom prst="rect">
            <a:avLst/>
          </a:prstGeom>
        </p:spPr>
      </p:pic>
      <p:sp>
        <p:nvSpPr>
          <p:cNvPr id="4" name="Textfeld 3"/>
          <p:cNvSpPr txBox="1"/>
          <p:nvPr/>
        </p:nvSpPr>
        <p:spPr>
          <a:xfrm>
            <a:off x="17613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de-DE" sz="1600" b="1" dirty="0" smtClean="0">
                <a:solidFill>
                  <a:schemeClr val="bg1"/>
                </a:solidFill>
                <a:latin typeface="Arial Narrow" charset="0"/>
                <a:ea typeface="Times New Roman" charset="0"/>
                <a:cs typeface="Arial" charset="0"/>
              </a:rPr>
              <a:t>10 A) Roulade</a:t>
            </a:r>
            <a:r>
              <a:rPr lang="de-DE" sz="1600" b="1" dirty="0" smtClean="0">
                <a:solidFill>
                  <a:schemeClr val="bg1"/>
                </a:solidFill>
                <a:latin typeface="Arial Narrow" charset="0"/>
                <a:ea typeface="Times New Roman" charset="0"/>
                <a:cs typeface="Arial" charset="0"/>
                <a:sym typeface="Wingdings"/>
              </a:rPr>
              <a:t> LANDUNG  </a:t>
            </a:r>
            <a:r>
              <a:rPr lang="de-DE" b="1" dirty="0" smtClean="0">
                <a:solidFill>
                  <a:schemeClr val="bg1"/>
                </a:solidFill>
                <a:latin typeface="Arial Narrow" charset="0"/>
                <a:ea typeface="Times New Roman" charset="0"/>
                <a:cs typeface="Arial" charset="0"/>
                <a:sym typeface="Wingdings"/>
              </a:rPr>
              <a:t>					</a:t>
            </a:r>
            <a:r>
              <a:rPr lang="de-DE" sz="1200" b="1" dirty="0">
                <a:solidFill>
                  <a:schemeClr val="bg1"/>
                </a:solidFill>
                <a:latin typeface="Arial Narrow" charset="0"/>
                <a:ea typeface="Times New Roman" charset="0"/>
                <a:cs typeface="Arial" charset="0"/>
                <a:sym typeface="Wingdings"/>
              </a:rPr>
              <a:t> </a:t>
            </a:r>
            <a:r>
              <a:rPr lang="de-DE" sz="1200" b="1" dirty="0" smtClean="0">
                <a:solidFill>
                  <a:schemeClr val="bg1"/>
                </a:solidFill>
                <a:latin typeface="Arial Narrow" charset="0"/>
                <a:ea typeface="Times New Roman" charset="0"/>
                <a:cs typeface="Arial" charset="0"/>
                <a:sym typeface="Wingdings"/>
              </a:rPr>
              <a:t>                                                    	                        </a:t>
            </a:r>
            <a:r>
              <a:rPr lang="de-DE" sz="1200" b="1" dirty="0" smtClean="0">
                <a:solidFill>
                  <a:schemeClr val="bg1"/>
                </a:solidFill>
                <a:effectLst/>
                <a:latin typeface="Arial" charset="0"/>
                <a:ea typeface="Times New Roman" charset="0"/>
              </a:rPr>
              <a:t>(Info/Aufbau/</a:t>
            </a:r>
            <a:r>
              <a:rPr lang="de-DE" sz="1200" b="1" dirty="0" smtClean="0">
                <a:solidFill>
                  <a:schemeClr val="bg1"/>
                </a:solidFill>
                <a:latin typeface="Arial" charset="0"/>
                <a:ea typeface="Times New Roman" charset="0"/>
              </a:rPr>
              <a:t>Technik</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pic>
        <p:nvPicPr>
          <p:cNvPr id="3" name="Bild 2"/>
          <p:cNvPicPr>
            <a:picLocks noChangeAspect="1"/>
          </p:cNvPicPr>
          <p:nvPr/>
        </p:nvPicPr>
        <p:blipFill>
          <a:blip r:embed="rId3"/>
          <a:stretch>
            <a:fillRect/>
          </a:stretch>
        </p:blipFill>
        <p:spPr>
          <a:xfrm rot="20530072">
            <a:off x="278980" y="2775582"/>
            <a:ext cx="1451583" cy="850644"/>
          </a:xfrm>
          <a:prstGeom prst="rect">
            <a:avLst/>
          </a:prstGeom>
        </p:spPr>
      </p:pic>
      <p:pic>
        <p:nvPicPr>
          <p:cNvPr id="6" name="Bild 5"/>
          <p:cNvPicPr>
            <a:picLocks noChangeAspect="1"/>
          </p:cNvPicPr>
          <p:nvPr/>
        </p:nvPicPr>
        <p:blipFill>
          <a:blip r:embed="rId4"/>
          <a:stretch>
            <a:fillRect/>
          </a:stretch>
        </p:blipFill>
        <p:spPr>
          <a:xfrm>
            <a:off x="1644002" y="5240242"/>
            <a:ext cx="2306589" cy="1413716"/>
          </a:xfrm>
          <a:prstGeom prst="rect">
            <a:avLst/>
          </a:prstGeom>
        </p:spPr>
      </p:pic>
      <p:sp>
        <p:nvSpPr>
          <p:cNvPr id="7" name="Kreis 6"/>
          <p:cNvSpPr/>
          <p:nvPr/>
        </p:nvSpPr>
        <p:spPr>
          <a:xfrm rot="8908869">
            <a:off x="2290364" y="5874344"/>
            <a:ext cx="941038" cy="856929"/>
          </a:xfrm>
          <a:prstGeom prst="pie">
            <a:avLst>
              <a:gd name="adj1" fmla="val 10080811"/>
              <a:gd name="adj2" fmla="val 16417876"/>
            </a:avLst>
          </a:prstGeom>
          <a:noFill/>
          <a:ln w="38100">
            <a:solidFill>
              <a:srgbClr val="FF5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 name="Textfeld 7"/>
          <p:cNvSpPr txBox="1"/>
          <p:nvPr/>
        </p:nvSpPr>
        <p:spPr>
          <a:xfrm>
            <a:off x="2778049" y="6177932"/>
            <a:ext cx="530942" cy="307777"/>
          </a:xfrm>
          <a:prstGeom prst="rect">
            <a:avLst/>
          </a:prstGeom>
          <a:noFill/>
        </p:spPr>
        <p:txBody>
          <a:bodyPr wrap="square" rtlCol="0">
            <a:spAutoFit/>
          </a:bodyPr>
          <a:lstStyle/>
          <a:p>
            <a:r>
              <a:rPr lang="de-DE" sz="1400" dirty="0" smtClean="0"/>
              <a:t>&gt; </a:t>
            </a:r>
            <a:r>
              <a:rPr lang="de-DE" sz="1200" dirty="0" smtClean="0"/>
              <a:t>90</a:t>
            </a:r>
            <a:r>
              <a:rPr lang="de-DE" sz="1200" baseline="30000" dirty="0"/>
              <a:t>o</a:t>
            </a:r>
            <a:endParaRPr lang="de-DE" sz="1200" dirty="0"/>
          </a:p>
        </p:txBody>
      </p:sp>
      <p:pic>
        <p:nvPicPr>
          <p:cNvPr id="9" name="Bild 8"/>
          <p:cNvPicPr>
            <a:picLocks noChangeAspect="1"/>
          </p:cNvPicPr>
          <p:nvPr/>
        </p:nvPicPr>
        <p:blipFill>
          <a:blip r:embed="rId5"/>
          <a:stretch>
            <a:fillRect/>
          </a:stretch>
        </p:blipFill>
        <p:spPr>
          <a:xfrm rot="2919550">
            <a:off x="4347712" y="2747423"/>
            <a:ext cx="874851" cy="940681"/>
          </a:xfrm>
          <a:prstGeom prst="rect">
            <a:avLst/>
          </a:prstGeom>
        </p:spPr>
      </p:pic>
      <p:sp>
        <p:nvSpPr>
          <p:cNvPr id="18" name="Textfeld 17"/>
          <p:cNvSpPr txBox="1"/>
          <p:nvPr/>
        </p:nvSpPr>
        <p:spPr>
          <a:xfrm>
            <a:off x="5296482" y="5408491"/>
            <a:ext cx="3213338" cy="1077218"/>
          </a:xfrm>
          <a:prstGeom prst="rect">
            <a:avLst/>
          </a:prstGeom>
          <a:solidFill>
            <a:schemeClr val="accent2">
              <a:lumMod val="20000"/>
              <a:lumOff val="80000"/>
            </a:schemeClr>
          </a:solidFill>
        </p:spPr>
        <p:txBody>
          <a:bodyPr wrap="square" rtlCol="0">
            <a:spAutoFit/>
          </a:bodyPr>
          <a:lstStyle/>
          <a:p>
            <a:pPr algn="ctr"/>
            <a:r>
              <a:rPr lang="de-DE" b="1" dirty="0" smtClean="0">
                <a:solidFill>
                  <a:srgbClr val="FF5C2F"/>
                </a:solidFill>
              </a:rPr>
              <a:t>Diagonal abrollen!</a:t>
            </a:r>
          </a:p>
          <a:p>
            <a:pPr algn="ctr"/>
            <a:r>
              <a:rPr lang="de-DE" sz="1400" dirty="0" smtClean="0"/>
              <a:t>(Hände </a:t>
            </a:r>
            <a:r>
              <a:rPr lang="de-DE" sz="1400" dirty="0" err="1" smtClean="0"/>
              <a:t>re</a:t>
            </a:r>
            <a:r>
              <a:rPr lang="de-DE" sz="1400" dirty="0" smtClean="0">
                <a:sym typeface="Wingdings"/>
              </a:rPr>
              <a:t> </a:t>
            </a:r>
            <a:r>
              <a:rPr lang="de-DE" sz="1400" dirty="0" smtClean="0"/>
              <a:t>Ellenbogen </a:t>
            </a:r>
            <a:r>
              <a:rPr lang="de-DE" sz="1400" dirty="0" err="1" smtClean="0"/>
              <a:t>re</a:t>
            </a:r>
            <a:r>
              <a:rPr lang="de-DE" sz="1400" dirty="0" smtClean="0">
                <a:sym typeface="Wingdings"/>
              </a:rPr>
              <a:t></a:t>
            </a:r>
            <a:r>
              <a:rPr lang="de-DE" sz="1400" dirty="0" smtClean="0"/>
              <a:t> Oberarm </a:t>
            </a:r>
            <a:r>
              <a:rPr lang="de-DE" sz="1400" dirty="0" err="1" smtClean="0"/>
              <a:t>re</a:t>
            </a:r>
            <a:r>
              <a:rPr lang="de-DE" sz="1400" dirty="0" smtClean="0"/>
              <a:t>) </a:t>
            </a:r>
          </a:p>
          <a:p>
            <a:pPr algn="ctr"/>
            <a:r>
              <a:rPr lang="de-DE" sz="1600" b="1" dirty="0" smtClean="0"/>
              <a:t>Schulter</a:t>
            </a:r>
            <a:r>
              <a:rPr lang="de-DE" sz="1600" dirty="0" smtClean="0"/>
              <a:t> </a:t>
            </a:r>
            <a:r>
              <a:rPr lang="de-DE" sz="1400" dirty="0" smtClean="0"/>
              <a:t>(rechts)</a:t>
            </a:r>
            <a:r>
              <a:rPr lang="de-DE" sz="1600" dirty="0" smtClean="0">
                <a:sym typeface="Wingdings"/>
              </a:rPr>
              <a:t> </a:t>
            </a:r>
            <a:endParaRPr lang="de-DE" sz="1600" dirty="0" smtClean="0"/>
          </a:p>
          <a:p>
            <a:pPr algn="ctr"/>
            <a:r>
              <a:rPr lang="de-DE" sz="1600" b="1" dirty="0" smtClean="0"/>
              <a:t>Hüfte</a:t>
            </a:r>
            <a:r>
              <a:rPr lang="de-DE" sz="1600" dirty="0" smtClean="0"/>
              <a:t> </a:t>
            </a:r>
            <a:r>
              <a:rPr lang="de-DE" sz="1400" dirty="0" smtClean="0"/>
              <a:t>(links)</a:t>
            </a:r>
            <a:endParaRPr lang="de-DE" sz="1400" dirty="0"/>
          </a:p>
        </p:txBody>
      </p:sp>
      <p:cxnSp>
        <p:nvCxnSpPr>
          <p:cNvPr id="20" name="Gerade Verbindung mit Pfeil 19"/>
          <p:cNvCxnSpPr/>
          <p:nvPr/>
        </p:nvCxnSpPr>
        <p:spPr>
          <a:xfrm flipV="1">
            <a:off x="6024172" y="4002060"/>
            <a:ext cx="347131" cy="864908"/>
          </a:xfrm>
          <a:prstGeom prst="straightConnector1">
            <a:avLst/>
          </a:prstGeom>
          <a:ln w="57150">
            <a:solidFill>
              <a:srgbClr val="FF5C2F"/>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9438969" y="2560223"/>
            <a:ext cx="1622732" cy="1077218"/>
          </a:xfrm>
          <a:prstGeom prst="rect">
            <a:avLst/>
          </a:prstGeom>
          <a:solidFill>
            <a:schemeClr val="accent2">
              <a:lumMod val="20000"/>
              <a:lumOff val="80000"/>
            </a:schemeClr>
          </a:solidFill>
        </p:spPr>
        <p:txBody>
          <a:bodyPr wrap="square" rtlCol="0">
            <a:spAutoFit/>
          </a:bodyPr>
          <a:lstStyle/>
          <a:p>
            <a:pPr algn="ctr"/>
            <a:r>
              <a:rPr lang="de-DE" b="1" dirty="0" smtClean="0">
                <a:solidFill>
                  <a:srgbClr val="FF5C2F"/>
                </a:solidFill>
              </a:rPr>
              <a:t>Füße versetzt positionieren</a:t>
            </a:r>
            <a:r>
              <a:rPr lang="de-DE" b="1" dirty="0" smtClean="0">
                <a:solidFill>
                  <a:srgbClr val="FF5C2F"/>
                </a:solidFill>
                <a:sym typeface="Wingdings"/>
              </a:rPr>
              <a:t> </a:t>
            </a:r>
            <a:r>
              <a:rPr lang="de-DE" sz="1400" b="1" dirty="0" smtClean="0">
                <a:sym typeface="Wingdings"/>
              </a:rPr>
              <a:t>und </a:t>
            </a:r>
          </a:p>
          <a:p>
            <a:pPr algn="ctr"/>
            <a:r>
              <a:rPr lang="de-DE" sz="1400" b="1" dirty="0" smtClean="0">
                <a:sym typeface="Wingdings"/>
              </a:rPr>
              <a:t>direkt weiterlaufen</a:t>
            </a:r>
            <a:endParaRPr lang="de-DE" sz="1400" b="1" dirty="0" smtClean="0"/>
          </a:p>
        </p:txBody>
      </p:sp>
      <p:sp>
        <p:nvSpPr>
          <p:cNvPr id="24" name="Rechteck 23"/>
          <p:cNvSpPr/>
          <p:nvPr/>
        </p:nvSpPr>
        <p:spPr>
          <a:xfrm>
            <a:off x="176134" y="1007211"/>
            <a:ext cx="11696076" cy="861774"/>
          </a:xfrm>
          <a:prstGeom prst="rect">
            <a:avLst/>
          </a:prstGeom>
        </p:spPr>
        <p:txBody>
          <a:bodyPr wrap="square">
            <a:spAutoFit/>
          </a:bodyPr>
          <a:lstStyle/>
          <a:p>
            <a:pPr marL="228600">
              <a:spcAft>
                <a:spcPts val="0"/>
              </a:spcAft>
            </a:pPr>
            <a:r>
              <a:rPr lang="de-DE" sz="1000" dirty="0" smtClean="0">
                <a:solidFill>
                  <a:srgbClr val="000000"/>
                </a:solidFill>
                <a:latin typeface="Arial Narrow" charset="0"/>
                <a:ea typeface="Times New Roman" charset="0"/>
                <a:cs typeface="Arial" charset="0"/>
              </a:rPr>
              <a:t>INFO:</a:t>
            </a:r>
          </a:p>
          <a:p>
            <a:pPr marL="228600">
              <a:spcAft>
                <a:spcPts val="0"/>
              </a:spcAft>
            </a:pPr>
            <a:r>
              <a:rPr lang="de-DE" sz="1000" dirty="0" smtClean="0">
                <a:solidFill>
                  <a:srgbClr val="000000"/>
                </a:solidFill>
                <a:latin typeface="Arial Narrow" charset="0"/>
                <a:ea typeface="Times New Roman" charset="0"/>
                <a:cs typeface="Arial" charset="0"/>
              </a:rPr>
              <a:t>Die Roulade oder </a:t>
            </a:r>
            <a:r>
              <a:rPr lang="de-DE" sz="1000" dirty="0" err="1" smtClean="0">
                <a:solidFill>
                  <a:srgbClr val="000000"/>
                </a:solidFill>
                <a:latin typeface="Arial Narrow" charset="0"/>
                <a:ea typeface="Times New Roman" charset="0"/>
                <a:cs typeface="Arial" charset="0"/>
              </a:rPr>
              <a:t>Parkourrolle</a:t>
            </a:r>
            <a:r>
              <a:rPr lang="de-DE" sz="1000" dirty="0" smtClean="0">
                <a:solidFill>
                  <a:srgbClr val="000000"/>
                </a:solidFill>
                <a:latin typeface="Arial Narrow" charset="0"/>
                <a:ea typeface="Times New Roman" charset="0"/>
                <a:cs typeface="Arial" charset="0"/>
              </a:rPr>
              <a:t> ist durch ein schräges Abrollen nach beidbeiniger Landung definiert. Sie ist der Judorolle ähnlich. Besonders bei Niedersprüngen von mittelhohen- hohen Objekten</a:t>
            </a:r>
            <a:r>
              <a:rPr lang="de-DE" sz="1000" b="1" dirty="0" smtClean="0">
                <a:solidFill>
                  <a:srgbClr val="000000"/>
                </a:solidFill>
                <a:latin typeface="Arial Narrow" charset="0"/>
                <a:ea typeface="Times New Roman" charset="0"/>
                <a:cs typeface="Arial" charset="0"/>
              </a:rPr>
              <a:t> </a:t>
            </a:r>
            <a:r>
              <a:rPr lang="de-DE" sz="1000" dirty="0" smtClean="0">
                <a:solidFill>
                  <a:srgbClr val="000000"/>
                </a:solidFill>
                <a:latin typeface="Arial Narrow" charset="0"/>
                <a:ea typeface="Times New Roman" charset="0"/>
                <a:cs typeface="Arial" charset="0"/>
              </a:rPr>
              <a:t>oder nach einem sehr dynamischen Sprung </a:t>
            </a:r>
            <a:r>
              <a:rPr lang="de-DE" sz="1000" b="1" dirty="0" smtClean="0">
                <a:solidFill>
                  <a:srgbClr val="000000"/>
                </a:solidFill>
                <a:latin typeface="Arial Narrow" charset="0"/>
                <a:ea typeface="Times New Roman" charset="0"/>
                <a:cs typeface="Arial" charset="0"/>
              </a:rPr>
              <a:t>– mit denen sonst eine  „harte“ Landung einhergehen würde – </a:t>
            </a:r>
            <a:r>
              <a:rPr lang="de-DE" sz="1000" dirty="0" smtClean="0">
                <a:solidFill>
                  <a:srgbClr val="000000"/>
                </a:solidFill>
                <a:latin typeface="Arial Narrow" charset="0"/>
                <a:ea typeface="Times New Roman" charset="0"/>
                <a:cs typeface="Arial" charset="0"/>
              </a:rPr>
              <a:t>nutzt man die Roulade, um (zu) hohe Belastungen für den Bewegungsapparat zu vermeiden.</a:t>
            </a:r>
          </a:p>
          <a:p>
            <a:pPr marL="228600">
              <a:spcAft>
                <a:spcPts val="0"/>
              </a:spcAft>
            </a:pPr>
            <a:r>
              <a:rPr lang="de-DE" sz="1000" b="1" dirty="0" smtClean="0">
                <a:solidFill>
                  <a:srgbClr val="000000"/>
                </a:solidFill>
                <a:latin typeface="Arial Narrow" charset="0"/>
                <a:ea typeface="Times New Roman" charset="0"/>
                <a:cs typeface="Arial" charset="0"/>
              </a:rPr>
              <a:t>Durch das unmittelbare Abrollen nach der Landung, soll die </a:t>
            </a:r>
            <a:r>
              <a:rPr lang="de-DE" sz="1000" b="1" dirty="0">
                <a:solidFill>
                  <a:srgbClr val="000000"/>
                </a:solidFill>
                <a:latin typeface="Arial Narrow" charset="0"/>
                <a:ea typeface="Times New Roman" charset="0"/>
                <a:cs typeface="Arial" charset="0"/>
              </a:rPr>
              <a:t>v</a:t>
            </a:r>
            <a:r>
              <a:rPr lang="de-DE" sz="1000" b="1" dirty="0" smtClean="0">
                <a:solidFill>
                  <a:srgbClr val="000000"/>
                </a:solidFill>
                <a:latin typeface="Arial Narrow" charset="0"/>
                <a:ea typeface="Times New Roman" charset="0"/>
                <a:cs typeface="Arial" charset="0"/>
              </a:rPr>
              <a:t>ertikale Energie möglichst direkt in horizontale Energie umgewandelt werden. Die Landung an sich wird damit „softer“ und folglich gelenkschonender. Außerdem ist die Roulade ein Mittel zum effizienten Raumgewinn (horizontal).</a:t>
            </a:r>
          </a:p>
        </p:txBody>
      </p:sp>
    </p:spTree>
    <p:extLst>
      <p:ext uri="{BB962C8B-B14F-4D97-AF65-F5344CB8AC3E}">
        <p14:creationId xmlns:p14="http://schemas.microsoft.com/office/powerpoint/2010/main" val="15182926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613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de-DE" sz="1600" b="1" dirty="0" smtClean="0">
                <a:solidFill>
                  <a:schemeClr val="bg1"/>
                </a:solidFill>
                <a:latin typeface="Arial Narrow" charset="0"/>
                <a:ea typeface="Times New Roman" charset="0"/>
                <a:cs typeface="Arial" charset="0"/>
              </a:rPr>
              <a:t>10 B) </a:t>
            </a:r>
            <a:r>
              <a:rPr lang="de-DE" sz="1600" b="1" dirty="0" err="1" smtClean="0">
                <a:solidFill>
                  <a:schemeClr val="bg1"/>
                </a:solidFill>
                <a:latin typeface="Arial Narrow" charset="0"/>
                <a:ea typeface="Times New Roman" charset="0"/>
                <a:cs typeface="Arial" charset="0"/>
              </a:rPr>
              <a:t>Safety</a:t>
            </a:r>
            <a:r>
              <a:rPr lang="de-DE" sz="1600" b="1" dirty="0">
                <a:solidFill>
                  <a:schemeClr val="bg1"/>
                </a:solidFill>
                <a:latin typeface="Arial Narrow" charset="0"/>
                <a:ea typeface="Times New Roman" charset="0"/>
                <a:cs typeface="Arial" charset="0"/>
              </a:rPr>
              <a:t>-</a:t>
            </a:r>
            <a:r>
              <a:rPr lang="de-DE" sz="1600" b="1" dirty="0" smtClean="0">
                <a:solidFill>
                  <a:schemeClr val="bg1"/>
                </a:solidFill>
                <a:latin typeface="Arial Narrow" charset="0"/>
                <a:ea typeface="Times New Roman" charset="0"/>
                <a:cs typeface="Arial" charset="0"/>
              </a:rPr>
              <a:t> </a:t>
            </a:r>
            <a:r>
              <a:rPr lang="de-DE" sz="1600" b="1" dirty="0" err="1" smtClean="0">
                <a:solidFill>
                  <a:schemeClr val="bg1"/>
                </a:solidFill>
                <a:latin typeface="Arial Narrow" charset="0"/>
                <a:ea typeface="Times New Roman" charset="0"/>
                <a:cs typeface="Arial" charset="0"/>
              </a:rPr>
              <a:t>Tap</a:t>
            </a:r>
            <a:r>
              <a:rPr lang="de-DE" sz="1600" b="1" dirty="0" smtClean="0">
                <a:solidFill>
                  <a:schemeClr val="bg1"/>
                </a:solidFill>
                <a:latin typeface="Arial Narrow" charset="0"/>
                <a:ea typeface="Times New Roman" charset="0"/>
                <a:cs typeface="Arial" charset="0"/>
                <a:sym typeface="Wingdings"/>
              </a:rPr>
              <a:t> LANDUNG  </a:t>
            </a:r>
            <a:r>
              <a:rPr lang="de-DE" b="1" dirty="0" smtClean="0">
                <a:solidFill>
                  <a:schemeClr val="bg1"/>
                </a:solidFill>
                <a:latin typeface="Arial Narrow" charset="0"/>
                <a:ea typeface="Times New Roman" charset="0"/>
                <a:cs typeface="Arial" charset="0"/>
                <a:sym typeface="Wingdings"/>
              </a:rPr>
              <a:t>					</a:t>
            </a:r>
            <a:r>
              <a:rPr lang="de-DE" sz="1200" b="1" dirty="0" smtClean="0">
                <a:solidFill>
                  <a:schemeClr val="bg1"/>
                </a:solidFill>
                <a:latin typeface="Arial Narrow" charset="0"/>
                <a:ea typeface="Times New Roman" charset="0"/>
                <a:cs typeface="Arial" charset="0"/>
                <a:sym typeface="Wingdings"/>
              </a:rPr>
              <a:t>                                                          		     </a:t>
            </a:r>
            <a:r>
              <a:rPr lang="de-DE" sz="1200" b="1" dirty="0" smtClean="0">
                <a:solidFill>
                  <a:schemeClr val="bg1"/>
                </a:solidFill>
                <a:effectLst/>
                <a:latin typeface="Arial" charset="0"/>
                <a:ea typeface="Times New Roman" charset="0"/>
              </a:rPr>
              <a:t>(</a:t>
            </a:r>
            <a:r>
              <a:rPr lang="de-DE" sz="1200" b="1" dirty="0" smtClean="0">
                <a:solidFill>
                  <a:schemeClr val="bg1"/>
                </a:solidFill>
                <a:latin typeface="Arial" charset="0"/>
                <a:ea typeface="Times New Roman" charset="0"/>
              </a:rPr>
              <a:t>Info/ Technik</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5" name="Rechteck 4"/>
          <p:cNvSpPr/>
          <p:nvPr/>
        </p:nvSpPr>
        <p:spPr>
          <a:xfrm>
            <a:off x="5507956" y="991445"/>
            <a:ext cx="6235539" cy="1446550"/>
          </a:xfrm>
          <a:prstGeom prst="rect">
            <a:avLst/>
          </a:prstGeom>
        </p:spPr>
        <p:txBody>
          <a:bodyPr wrap="square">
            <a:spAutoFit/>
          </a:bodyPr>
          <a:lstStyle/>
          <a:p>
            <a:pPr lvl="0" algn="just">
              <a:spcAft>
                <a:spcPts val="0"/>
              </a:spcAft>
            </a:pPr>
            <a:r>
              <a:rPr lang="de-DE" sz="1400" dirty="0" smtClean="0">
                <a:solidFill>
                  <a:srgbClr val="000000"/>
                </a:solidFill>
                <a:latin typeface="Arial Narrow" charset="0"/>
                <a:ea typeface="Times New Roman" charset="0"/>
                <a:cs typeface="Arial" charset="0"/>
              </a:rPr>
              <a:t>INFO</a:t>
            </a:r>
          </a:p>
          <a:p>
            <a:pPr lvl="0" algn="just">
              <a:spcAft>
                <a:spcPts val="0"/>
              </a:spcAft>
            </a:pPr>
            <a:r>
              <a:rPr lang="de-DE" sz="1400" dirty="0" smtClean="0">
                <a:solidFill>
                  <a:srgbClr val="000000"/>
                </a:solidFill>
                <a:latin typeface="Arial Narrow" charset="0"/>
                <a:ea typeface="Times New Roman" charset="0"/>
                <a:cs typeface="Arial" charset="0"/>
              </a:rPr>
              <a:t>Der </a:t>
            </a:r>
            <a:r>
              <a:rPr lang="de-DE" sz="1400" dirty="0" err="1" smtClean="0">
                <a:solidFill>
                  <a:srgbClr val="000000"/>
                </a:solidFill>
                <a:latin typeface="Arial Narrow" charset="0"/>
                <a:ea typeface="Times New Roman" charset="0"/>
                <a:cs typeface="Arial" charset="0"/>
              </a:rPr>
              <a:t>Safety-Tap</a:t>
            </a:r>
            <a:r>
              <a:rPr lang="de-DE" sz="1400" dirty="0" smtClean="0">
                <a:solidFill>
                  <a:srgbClr val="000000"/>
                </a:solidFill>
                <a:latin typeface="Arial Narrow" charset="0"/>
                <a:ea typeface="Times New Roman" charset="0"/>
                <a:cs typeface="Arial" charset="0"/>
              </a:rPr>
              <a:t> ist eine sehr tief abfedernde Landung, die in der Regel beim Niedersprung von mittelhohen Hindernissen zum Einsatz kommt.  Die Landehaltung des Oberkörpers ist dabei stark nach vorne gebeugt, sodass man in einer froschähnlichen Position landet. Es ist eine  3 - od. 4-Kontaktlandung</a:t>
            </a:r>
            <a:r>
              <a:rPr lang="de-DE" sz="1400" dirty="0">
                <a:solidFill>
                  <a:srgbClr val="000000"/>
                </a:solidFill>
                <a:latin typeface="Arial Narrow" charset="0"/>
                <a:ea typeface="Times New Roman" charset="0"/>
                <a:cs typeface="Arial" charset="0"/>
              </a:rPr>
              <a:t>:</a:t>
            </a:r>
            <a:r>
              <a:rPr lang="de-DE" sz="1400" dirty="0" smtClean="0">
                <a:solidFill>
                  <a:srgbClr val="000000"/>
                </a:solidFill>
                <a:latin typeface="Arial Narrow" charset="0"/>
                <a:ea typeface="Times New Roman" charset="0"/>
                <a:cs typeface="Arial" charset="0"/>
              </a:rPr>
              <a:t> 2 Füße + 1-2x Handaufsatz. </a:t>
            </a:r>
          </a:p>
          <a:p>
            <a:pPr lvl="0">
              <a:spcAft>
                <a:spcPts val="0"/>
              </a:spcAft>
            </a:pPr>
            <a:endParaRPr lang="de-DE" dirty="0" smtClean="0">
              <a:solidFill>
                <a:srgbClr val="000000"/>
              </a:solidFill>
              <a:latin typeface="Arial Narrow" charset="0"/>
              <a:ea typeface="Times New Roman" charset="0"/>
              <a:cs typeface="Arial" charset="0"/>
            </a:endParaRPr>
          </a:p>
        </p:txBody>
      </p:sp>
      <p:pic>
        <p:nvPicPr>
          <p:cNvPr id="6" name="Bild 5"/>
          <p:cNvPicPr>
            <a:picLocks noChangeAspect="1"/>
          </p:cNvPicPr>
          <p:nvPr/>
        </p:nvPicPr>
        <p:blipFill>
          <a:blip r:embed="rId2"/>
          <a:stretch>
            <a:fillRect/>
          </a:stretch>
        </p:blipFill>
        <p:spPr>
          <a:xfrm>
            <a:off x="176134" y="991445"/>
            <a:ext cx="5331822" cy="5586335"/>
          </a:xfrm>
          <a:prstGeom prst="rect">
            <a:avLst/>
          </a:prstGeom>
        </p:spPr>
      </p:pic>
      <p:pic>
        <p:nvPicPr>
          <p:cNvPr id="7" name="Bild 6"/>
          <p:cNvPicPr>
            <a:picLocks noChangeAspect="1"/>
          </p:cNvPicPr>
          <p:nvPr/>
        </p:nvPicPr>
        <p:blipFill>
          <a:blip r:embed="rId3"/>
          <a:stretch>
            <a:fillRect/>
          </a:stretch>
        </p:blipFill>
        <p:spPr>
          <a:xfrm>
            <a:off x="8716296" y="2441541"/>
            <a:ext cx="3389509" cy="3745096"/>
          </a:xfrm>
          <a:prstGeom prst="rect">
            <a:avLst/>
          </a:prstGeom>
        </p:spPr>
      </p:pic>
      <p:sp>
        <p:nvSpPr>
          <p:cNvPr id="9" name="Textfeld 8"/>
          <p:cNvSpPr txBox="1"/>
          <p:nvPr/>
        </p:nvSpPr>
        <p:spPr>
          <a:xfrm>
            <a:off x="9356839" y="6402098"/>
            <a:ext cx="2486706" cy="369332"/>
          </a:xfrm>
          <a:prstGeom prst="rect">
            <a:avLst/>
          </a:prstGeom>
          <a:noFill/>
        </p:spPr>
        <p:txBody>
          <a:bodyPr wrap="none" rtlCol="0">
            <a:spAutoFit/>
          </a:bodyPr>
          <a:lstStyle/>
          <a:p>
            <a:r>
              <a:rPr lang="de-DE" smtClean="0"/>
              <a:t>ENDPOSITION („Frosch“)</a:t>
            </a:r>
            <a:endParaRPr lang="de-DE"/>
          </a:p>
        </p:txBody>
      </p:sp>
      <p:pic>
        <p:nvPicPr>
          <p:cNvPr id="8" name="Bild 7"/>
          <p:cNvPicPr>
            <a:picLocks noChangeAspect="1"/>
          </p:cNvPicPr>
          <p:nvPr/>
        </p:nvPicPr>
        <p:blipFill>
          <a:blip r:embed="rId4"/>
          <a:stretch>
            <a:fillRect/>
          </a:stretch>
        </p:blipFill>
        <p:spPr>
          <a:xfrm>
            <a:off x="2434416" y="6178810"/>
            <a:ext cx="815258" cy="407953"/>
          </a:xfrm>
          <a:prstGeom prst="rect">
            <a:avLst/>
          </a:prstGeom>
        </p:spPr>
      </p:pic>
      <p:sp>
        <p:nvSpPr>
          <p:cNvPr id="3" name="Kreuz 2"/>
          <p:cNvSpPr/>
          <p:nvPr/>
        </p:nvSpPr>
        <p:spPr>
          <a:xfrm rot="18850808">
            <a:off x="9234377" y="5502490"/>
            <a:ext cx="376274" cy="350383"/>
          </a:xfrm>
          <a:prstGeom prst="plus">
            <a:avLst>
              <a:gd name="adj" fmla="val 47683"/>
            </a:avLst>
          </a:prstGeom>
          <a:solidFill>
            <a:srgbClr val="FF5C2F"/>
          </a:solidFill>
          <a:ln>
            <a:solidFill>
              <a:srgbClr val="FF5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9"/>
          <p:cNvPicPr>
            <a:picLocks noChangeAspect="1"/>
          </p:cNvPicPr>
          <p:nvPr/>
        </p:nvPicPr>
        <p:blipFill>
          <a:blip r:embed="rId5"/>
          <a:stretch>
            <a:fillRect/>
          </a:stretch>
        </p:blipFill>
        <p:spPr>
          <a:xfrm>
            <a:off x="11424881" y="5031710"/>
            <a:ext cx="767119" cy="824652"/>
          </a:xfrm>
          <a:prstGeom prst="rect">
            <a:avLst/>
          </a:prstGeom>
        </p:spPr>
      </p:pic>
      <p:sp>
        <p:nvSpPr>
          <p:cNvPr id="11" name="Kreuz 10"/>
          <p:cNvSpPr/>
          <p:nvPr/>
        </p:nvSpPr>
        <p:spPr>
          <a:xfrm rot="18850808">
            <a:off x="10994224" y="5525862"/>
            <a:ext cx="376274" cy="350383"/>
          </a:xfrm>
          <a:prstGeom prst="plus">
            <a:avLst>
              <a:gd name="adj" fmla="val 47683"/>
            </a:avLst>
          </a:prstGeom>
          <a:solidFill>
            <a:srgbClr val="FF5C2F"/>
          </a:solidFill>
          <a:ln>
            <a:solidFill>
              <a:srgbClr val="FF5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11"/>
          <p:cNvPicPr>
            <a:picLocks noChangeAspect="1"/>
          </p:cNvPicPr>
          <p:nvPr/>
        </p:nvPicPr>
        <p:blipFill>
          <a:blip r:embed="rId5"/>
          <a:stretch>
            <a:fillRect/>
          </a:stretch>
        </p:blipFill>
        <p:spPr>
          <a:xfrm>
            <a:off x="8543072" y="5095682"/>
            <a:ext cx="604617" cy="649963"/>
          </a:xfrm>
          <a:prstGeom prst="rect">
            <a:avLst/>
          </a:prstGeom>
        </p:spPr>
      </p:pic>
      <p:sp>
        <p:nvSpPr>
          <p:cNvPr id="13" name="Abgerundete rechteckige Legende 12"/>
          <p:cNvSpPr/>
          <p:nvPr/>
        </p:nvSpPr>
        <p:spPr>
          <a:xfrm>
            <a:off x="5734691" y="2454300"/>
            <a:ext cx="2754870" cy="2010364"/>
          </a:xfrm>
          <a:prstGeom prst="wedgeRoundRectCallout">
            <a:avLst>
              <a:gd name="adj1" fmla="val 94880"/>
              <a:gd name="adj2" fmla="val -21066"/>
              <a:gd name="adj3" fmla="val 16667"/>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spcAft>
                <a:spcPts val="0"/>
              </a:spcAft>
            </a:pPr>
            <a:r>
              <a:rPr lang="de-DE" dirty="0">
                <a:solidFill>
                  <a:srgbClr val="000000"/>
                </a:solidFill>
                <a:latin typeface="Arial Narrow" charset="0"/>
                <a:ea typeface="Times New Roman" charset="0"/>
                <a:cs typeface="Arial" charset="0"/>
              </a:rPr>
              <a:t>ACHTUNG! ACHTUNG! ACHTUNG!</a:t>
            </a:r>
          </a:p>
          <a:p>
            <a:pPr lvl="0" algn="ctr">
              <a:spcAft>
                <a:spcPts val="0"/>
              </a:spcAft>
            </a:pPr>
            <a:endParaRPr lang="de-DE" dirty="0">
              <a:solidFill>
                <a:srgbClr val="000000"/>
              </a:solidFill>
              <a:latin typeface="Arial Narrow" charset="0"/>
              <a:ea typeface="Times New Roman" charset="0"/>
              <a:cs typeface="Arial" charset="0"/>
            </a:endParaRPr>
          </a:p>
          <a:p>
            <a:pPr lvl="0" algn="ctr">
              <a:spcAft>
                <a:spcPts val="0"/>
              </a:spcAft>
            </a:pPr>
            <a:r>
              <a:rPr lang="de-DE" dirty="0">
                <a:solidFill>
                  <a:srgbClr val="000000"/>
                </a:solidFill>
                <a:latin typeface="Arial Narrow" charset="0"/>
                <a:ea typeface="Times New Roman" charset="0"/>
                <a:cs typeface="Arial" charset="0"/>
              </a:rPr>
              <a:t>Der </a:t>
            </a:r>
            <a:r>
              <a:rPr lang="de-DE" b="1" u="sng" dirty="0">
                <a:solidFill>
                  <a:srgbClr val="000000"/>
                </a:solidFill>
                <a:latin typeface="Arial Narrow" charset="0"/>
                <a:ea typeface="Times New Roman" charset="0"/>
                <a:cs typeface="Arial" charset="0"/>
              </a:rPr>
              <a:t>Fußaufsatz</a:t>
            </a:r>
            <a:r>
              <a:rPr lang="de-DE" dirty="0">
                <a:solidFill>
                  <a:srgbClr val="000000"/>
                </a:solidFill>
                <a:latin typeface="Arial Narrow" charset="0"/>
                <a:ea typeface="Times New Roman" charset="0"/>
                <a:cs typeface="Arial" charset="0"/>
              </a:rPr>
              <a:t> erfolgt  </a:t>
            </a:r>
            <a:r>
              <a:rPr lang="de-DE" b="1" u="sng" dirty="0">
                <a:solidFill>
                  <a:srgbClr val="000000"/>
                </a:solidFill>
                <a:latin typeface="Arial Narrow" charset="0"/>
                <a:ea typeface="Times New Roman" charset="0"/>
                <a:cs typeface="Arial" charset="0"/>
              </a:rPr>
              <a:t>IMMER</a:t>
            </a:r>
            <a:r>
              <a:rPr lang="de-DE" dirty="0">
                <a:solidFill>
                  <a:srgbClr val="000000"/>
                </a:solidFill>
                <a:latin typeface="Arial Narrow" charset="0"/>
                <a:ea typeface="Times New Roman" charset="0"/>
                <a:cs typeface="Arial" charset="0"/>
              </a:rPr>
              <a:t> </a:t>
            </a:r>
            <a:r>
              <a:rPr lang="de-DE" b="1" u="sng" dirty="0">
                <a:solidFill>
                  <a:srgbClr val="000000"/>
                </a:solidFill>
                <a:latin typeface="Arial Narrow" charset="0"/>
                <a:ea typeface="Times New Roman" charset="0"/>
                <a:cs typeface="Arial" charset="0"/>
              </a:rPr>
              <a:t>zuerst</a:t>
            </a:r>
            <a:r>
              <a:rPr lang="de-DE" dirty="0">
                <a:solidFill>
                  <a:srgbClr val="000000"/>
                </a:solidFill>
                <a:latin typeface="Arial Narrow" charset="0"/>
                <a:ea typeface="Times New Roman" charset="0"/>
                <a:cs typeface="Arial" charset="0"/>
              </a:rPr>
              <a:t>, </a:t>
            </a:r>
          </a:p>
          <a:p>
            <a:pPr lvl="0" algn="ctr">
              <a:spcAft>
                <a:spcPts val="0"/>
              </a:spcAft>
            </a:pPr>
            <a:r>
              <a:rPr lang="de-DE" dirty="0">
                <a:solidFill>
                  <a:srgbClr val="000000"/>
                </a:solidFill>
                <a:latin typeface="Arial Narrow" charset="0"/>
                <a:ea typeface="Times New Roman" charset="0"/>
                <a:cs typeface="Arial" charset="0"/>
              </a:rPr>
              <a:t>dann die Hände.</a:t>
            </a:r>
            <a:endParaRPr lang="de-DE" dirty="0"/>
          </a:p>
          <a:p>
            <a:pPr>
              <a:spcAft>
                <a:spcPts val="0"/>
              </a:spcAft>
            </a:pPr>
            <a:endParaRPr lang="de-DE" sz="1200" dirty="0">
              <a:effectLst/>
              <a:ea typeface="Calibri" charset="0"/>
              <a:cs typeface="Times New Roman" charset="0"/>
            </a:endParaRPr>
          </a:p>
        </p:txBody>
      </p:sp>
      <p:pic>
        <p:nvPicPr>
          <p:cNvPr id="2" name="Bild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6614" y="4833274"/>
            <a:ext cx="1353363" cy="1353363"/>
          </a:xfrm>
          <a:prstGeom prst="rect">
            <a:avLst/>
          </a:prstGeom>
        </p:spPr>
      </p:pic>
      <p:sp>
        <p:nvSpPr>
          <p:cNvPr id="14" name="Textfeld 13"/>
          <p:cNvSpPr txBox="1"/>
          <p:nvPr/>
        </p:nvSpPr>
        <p:spPr>
          <a:xfrm>
            <a:off x="5893513" y="6448264"/>
            <a:ext cx="2269147" cy="276999"/>
          </a:xfrm>
          <a:prstGeom prst="rect">
            <a:avLst/>
          </a:prstGeom>
          <a:noFill/>
        </p:spPr>
        <p:txBody>
          <a:bodyPr wrap="none" rtlCol="0">
            <a:spAutoFit/>
          </a:bodyPr>
          <a:lstStyle/>
          <a:p>
            <a:r>
              <a:rPr lang="de-DE" sz="1200" dirty="0" smtClean="0">
                <a:sym typeface="Wingdings"/>
              </a:rPr>
              <a:t> </a:t>
            </a:r>
            <a:r>
              <a:rPr lang="de-DE" sz="1200" dirty="0" smtClean="0"/>
              <a:t> </a:t>
            </a:r>
            <a:r>
              <a:rPr lang="de-DE" sz="1200" dirty="0" err="1" smtClean="0"/>
              <a:t>Youtube</a:t>
            </a:r>
            <a:r>
              <a:rPr lang="de-DE" sz="1200" dirty="0" smtClean="0"/>
              <a:t>- Kanal: </a:t>
            </a:r>
            <a:r>
              <a:rPr lang="de-DE" sz="1200" dirty="0" err="1" smtClean="0"/>
              <a:t>Urbanamadei</a:t>
            </a:r>
            <a:endParaRPr lang="de-DE" sz="1200" dirty="0"/>
          </a:p>
        </p:txBody>
      </p:sp>
    </p:spTree>
    <p:extLst>
      <p:ext uri="{BB962C8B-B14F-4D97-AF65-F5344CB8AC3E}">
        <p14:creationId xmlns:p14="http://schemas.microsoft.com/office/powerpoint/2010/main" val="673949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608" y="1564503"/>
            <a:ext cx="6948713" cy="3889631"/>
          </a:xfrm>
          <a:prstGeom prst="rect">
            <a:avLst/>
          </a:prstGeom>
        </p:spPr>
      </p:pic>
      <p:sp>
        <p:nvSpPr>
          <p:cNvPr id="2" name="Textfeld 1"/>
          <p:cNvSpPr txBox="1"/>
          <p:nvPr/>
        </p:nvSpPr>
        <p:spPr>
          <a:xfrm>
            <a:off x="7043781" y="5454134"/>
            <a:ext cx="2988703" cy="369332"/>
          </a:xfrm>
          <a:prstGeom prst="rect">
            <a:avLst/>
          </a:prstGeom>
          <a:noFill/>
        </p:spPr>
        <p:txBody>
          <a:bodyPr wrap="none" rtlCol="0">
            <a:spAutoFit/>
          </a:bodyPr>
          <a:lstStyle/>
          <a:p>
            <a:r>
              <a:rPr lang="de-DE" dirty="0" err="1" smtClean="0"/>
              <a:t>Youtube</a:t>
            </a:r>
            <a:r>
              <a:rPr lang="de-DE" dirty="0" smtClean="0"/>
              <a:t>- Kanal: </a:t>
            </a:r>
            <a:r>
              <a:rPr lang="de-DE" dirty="0" err="1" smtClean="0"/>
              <a:t>Schul</a:t>
            </a:r>
            <a:r>
              <a:rPr lang="de-DE" dirty="0" smtClean="0"/>
              <a:t> </a:t>
            </a:r>
            <a:r>
              <a:rPr lang="de-DE" dirty="0" err="1" smtClean="0"/>
              <a:t>Parkour</a:t>
            </a:r>
            <a:endParaRPr lang="de-DE" dirty="0"/>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2484" y="5073392"/>
            <a:ext cx="1130816" cy="1130816"/>
          </a:xfrm>
          <a:prstGeom prst="rect">
            <a:avLst/>
          </a:prstGeom>
        </p:spPr>
      </p:pic>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92" y="129661"/>
            <a:ext cx="1213108" cy="1213108"/>
          </a:xfrm>
          <a:prstGeom prst="rect">
            <a:avLst/>
          </a:prstGeom>
        </p:spPr>
      </p:pic>
      <p:sp>
        <p:nvSpPr>
          <p:cNvPr id="8" name="Textfeld 7"/>
          <p:cNvSpPr txBox="1"/>
          <p:nvPr/>
        </p:nvSpPr>
        <p:spPr>
          <a:xfrm>
            <a:off x="1549400" y="379325"/>
            <a:ext cx="9702800" cy="307777"/>
          </a:xfrm>
          <a:prstGeom prst="rect">
            <a:avLst/>
          </a:prstGeom>
          <a:noFill/>
        </p:spPr>
        <p:txBody>
          <a:bodyPr wrap="square" rtlCol="0">
            <a:spAutoFit/>
          </a:bodyPr>
          <a:lstStyle/>
          <a:p>
            <a:r>
              <a:rPr lang="de-DE" sz="1400" dirty="0"/>
              <a:t>https://</a:t>
            </a:r>
            <a:r>
              <a:rPr lang="de-DE" sz="1400" dirty="0" err="1"/>
              <a:t>www.unfallkasse-nrw.de</a:t>
            </a:r>
            <a:r>
              <a:rPr lang="de-DE" sz="1400" dirty="0"/>
              <a:t>/</a:t>
            </a:r>
            <a:r>
              <a:rPr lang="de-DE" sz="1400" dirty="0" err="1"/>
              <a:t>fileadmin</a:t>
            </a:r>
            <a:r>
              <a:rPr lang="de-DE" sz="1400" dirty="0"/>
              <a:t>/</a:t>
            </a:r>
            <a:r>
              <a:rPr lang="de-DE" sz="1400" dirty="0" err="1"/>
              <a:t>server</a:t>
            </a:r>
            <a:r>
              <a:rPr lang="de-DE" sz="1400" dirty="0"/>
              <a:t>/</a:t>
            </a:r>
            <a:r>
              <a:rPr lang="de-DE" sz="1400" dirty="0" err="1"/>
              <a:t>download</a:t>
            </a:r>
            <a:r>
              <a:rPr lang="de-DE" sz="1400" dirty="0"/>
              <a:t>/</a:t>
            </a:r>
            <a:r>
              <a:rPr lang="de-DE" sz="1400" dirty="0" err="1"/>
              <a:t>praevention_in_nrw</a:t>
            </a:r>
            <a:r>
              <a:rPr lang="de-DE" sz="1400" dirty="0"/>
              <a:t>/praevention_NRW__11b.pdf</a:t>
            </a:r>
            <a:endParaRPr lang="de-DE" sz="1400" dirty="0" smtClean="0"/>
          </a:p>
        </p:txBody>
      </p:sp>
      <p:sp>
        <p:nvSpPr>
          <p:cNvPr id="9" name="Textfeld 8"/>
          <p:cNvSpPr txBox="1"/>
          <p:nvPr/>
        </p:nvSpPr>
        <p:spPr>
          <a:xfrm>
            <a:off x="1671681" y="736215"/>
            <a:ext cx="8047652" cy="369332"/>
          </a:xfrm>
          <a:prstGeom prst="rect">
            <a:avLst/>
          </a:prstGeom>
          <a:noFill/>
        </p:spPr>
        <p:txBody>
          <a:bodyPr wrap="none" rtlCol="0">
            <a:spAutoFit/>
          </a:bodyPr>
          <a:lstStyle/>
          <a:p>
            <a:r>
              <a:rPr lang="de-DE" dirty="0" smtClean="0"/>
              <a:t>PDF, </a:t>
            </a:r>
            <a:r>
              <a:rPr lang="de-DE" dirty="0" err="1" smtClean="0"/>
              <a:t>Unfallkasee</a:t>
            </a:r>
            <a:r>
              <a:rPr lang="de-DE" dirty="0" smtClean="0"/>
              <a:t> NRW, Landungen im Schulsport</a:t>
            </a:r>
            <a:r>
              <a:rPr lang="de-DE" dirty="0" smtClean="0">
                <a:sym typeface="Wingdings"/>
              </a:rPr>
              <a:t> vgl. S. 28-30 zum aktiven Landen</a:t>
            </a:r>
            <a:endParaRPr lang="de-DE" dirty="0"/>
          </a:p>
        </p:txBody>
      </p:sp>
    </p:spTree>
    <p:extLst>
      <p:ext uri="{BB962C8B-B14F-4D97-AF65-F5344CB8AC3E}">
        <p14:creationId xmlns:p14="http://schemas.microsoft.com/office/powerpoint/2010/main" val="322037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116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spcAft>
                <a:spcPts val="0"/>
              </a:spcAft>
              <a:buFont typeface="+mj-lt"/>
              <a:buAutoNum type="arabicPeriod"/>
            </a:pPr>
            <a:r>
              <a:rPr lang="de-DE" sz="1600" b="1" dirty="0">
                <a:solidFill>
                  <a:schemeClr val="bg1"/>
                </a:solidFill>
                <a:effectLst/>
                <a:latin typeface="Arial" charset="0"/>
                <a:ea typeface="Arial" charset="0"/>
                <a:cs typeface="Arial" charset="0"/>
              </a:rPr>
              <a:t>Präzisionssprung/ Saut de </a:t>
            </a:r>
            <a:r>
              <a:rPr lang="de-DE" sz="1600" b="1" dirty="0" err="1" smtClean="0">
                <a:solidFill>
                  <a:schemeClr val="bg1"/>
                </a:solidFill>
                <a:effectLst/>
                <a:latin typeface="Arial" charset="0"/>
                <a:ea typeface="Arial" charset="0"/>
                <a:cs typeface="Arial" charset="0"/>
              </a:rPr>
              <a:t>précision</a:t>
            </a:r>
            <a:r>
              <a:rPr lang="de-DE" sz="1600" b="1" dirty="0" smtClean="0">
                <a:solidFill>
                  <a:schemeClr val="bg1"/>
                </a:solidFill>
                <a:effectLst/>
                <a:latin typeface="Arial" charset="0"/>
                <a:ea typeface="Arial" charset="0"/>
                <a:cs typeface="Arial" charset="0"/>
              </a:rPr>
              <a:t> </a:t>
            </a:r>
            <a:r>
              <a:rPr lang="de-DE" sz="1400" b="1" dirty="0" smtClean="0">
                <a:solidFill>
                  <a:schemeClr val="bg1"/>
                </a:solidFill>
                <a:effectLst/>
                <a:latin typeface="Arial" charset="0"/>
                <a:ea typeface="Arial" charset="0"/>
                <a:cs typeface="Arial" charset="0"/>
              </a:rPr>
              <a:t>- </a:t>
            </a:r>
            <a:r>
              <a:rPr lang="de-DE" sz="1200" b="1" dirty="0">
                <a:solidFill>
                  <a:schemeClr val="bg1"/>
                </a:solidFill>
                <a:effectLst/>
                <a:latin typeface="Arial" charset="0"/>
                <a:ea typeface="Arial" charset="0"/>
                <a:cs typeface="Arial" charset="0"/>
              </a:rPr>
              <a:t>zum Überspringen von Lücken zwischen Hindernissen; sichere beidbeinige </a:t>
            </a:r>
            <a:r>
              <a:rPr lang="de-DE" sz="1200" b="1" dirty="0" smtClean="0">
                <a:solidFill>
                  <a:schemeClr val="bg1"/>
                </a:solidFill>
                <a:effectLst/>
                <a:latin typeface="Arial" charset="0"/>
                <a:ea typeface="Arial" charset="0"/>
                <a:cs typeface="Arial" charset="0"/>
              </a:rPr>
              <a:t>Landung                     </a:t>
            </a:r>
            <a:r>
              <a:rPr lang="de-DE" sz="1200" b="1" dirty="0" smtClean="0">
                <a:solidFill>
                  <a:schemeClr val="bg1"/>
                </a:solidFill>
                <a:effectLst/>
                <a:latin typeface="Arial" charset="0"/>
                <a:ea typeface="Times New Roman" charset="0"/>
              </a:rPr>
              <a:t>(</a:t>
            </a:r>
            <a:r>
              <a:rPr lang="de-DE" sz="1200" b="1" dirty="0" smtClean="0">
                <a:solidFill>
                  <a:schemeClr val="bg1"/>
                </a:solidFill>
                <a:latin typeface="Arial" charset="0"/>
                <a:ea typeface="Times New Roman" charset="0"/>
              </a:rPr>
              <a:t>Info</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5" name="Rechteck 4"/>
          <p:cNvSpPr/>
          <p:nvPr/>
        </p:nvSpPr>
        <p:spPr>
          <a:xfrm>
            <a:off x="469692" y="1015664"/>
            <a:ext cx="11087724" cy="1384995"/>
          </a:xfrm>
          <a:prstGeom prst="rect">
            <a:avLst/>
          </a:prstGeom>
        </p:spPr>
        <p:txBody>
          <a:bodyPr wrap="square">
            <a:spAutoFit/>
          </a:bodyPr>
          <a:lstStyle/>
          <a:p>
            <a:pPr algn="just">
              <a:spcAft>
                <a:spcPts val="0"/>
              </a:spcAft>
            </a:pPr>
            <a:r>
              <a:rPr lang="de-DE" dirty="0" smtClean="0">
                <a:effectLst/>
                <a:latin typeface="Arial Narrow" charset="0"/>
                <a:ea typeface="Arial Narrow" charset="0"/>
                <a:cs typeface="Arial Narrow" charset="0"/>
              </a:rPr>
              <a:t>INFO:</a:t>
            </a:r>
          </a:p>
          <a:p>
            <a:pPr algn="just">
              <a:spcAft>
                <a:spcPts val="0"/>
              </a:spcAft>
            </a:pPr>
            <a:r>
              <a:rPr lang="de-DE" sz="1600" dirty="0" smtClean="0">
                <a:effectLst/>
                <a:latin typeface="Arial Narrow" charset="0"/>
                <a:ea typeface="Arial Narrow" charset="0"/>
                <a:cs typeface="Arial Narrow" charset="0"/>
              </a:rPr>
              <a:t>Diese Basistechnik beinhaltet einen ein- oder beidbeinigen Absprung sowie eine </a:t>
            </a:r>
            <a:r>
              <a:rPr lang="de-DE" sz="1600" b="1" u="sng" dirty="0" smtClean="0">
                <a:effectLst/>
                <a:latin typeface="Arial Narrow" charset="0"/>
                <a:ea typeface="Arial Narrow" charset="0"/>
                <a:cs typeface="Arial Narrow" charset="0"/>
              </a:rPr>
              <a:t>beidbeinige – kontrollierte – Landung</a:t>
            </a:r>
            <a:r>
              <a:rPr lang="de-DE" sz="1600" dirty="0" smtClean="0">
                <a:effectLst/>
                <a:latin typeface="Arial Narrow" charset="0"/>
                <a:ea typeface="Arial Narrow" charset="0"/>
                <a:cs typeface="Arial Narrow" charset="0"/>
              </a:rPr>
              <a:t>. Absprung- und Landeflächen können in Größe, Höhe und Beschaffenheit variieren: tellergroß, Geländer, (Reck)Stangen, bodennah (zum Beispiel </a:t>
            </a:r>
            <a:r>
              <a:rPr lang="de-DE" sz="1600" dirty="0" err="1" smtClean="0">
                <a:effectLst/>
                <a:latin typeface="Arial Narrow" charset="0"/>
                <a:ea typeface="Arial Narrow" charset="0"/>
                <a:cs typeface="Arial Narrow" charset="0"/>
              </a:rPr>
              <a:t>Langbank</a:t>
            </a:r>
            <a:r>
              <a:rPr lang="de-DE" sz="1600" dirty="0" smtClean="0">
                <a:effectLst/>
                <a:latin typeface="Arial Narrow" charset="0"/>
                <a:ea typeface="Arial Narrow" charset="0"/>
                <a:cs typeface="Arial Narrow" charset="0"/>
              </a:rPr>
              <a:t>), hüfthoch (zum Beispiel 4-teiliger Kasten oder Schwebebalken). </a:t>
            </a:r>
          </a:p>
          <a:p>
            <a:pPr algn="just">
              <a:spcAft>
                <a:spcPts val="0"/>
              </a:spcAft>
            </a:pPr>
            <a:r>
              <a:rPr lang="de-DE" dirty="0" smtClean="0">
                <a:effectLst/>
                <a:latin typeface="Arial Narrow" charset="0"/>
                <a:ea typeface="Arial Narrow" charset="0"/>
                <a:cs typeface="Arial Narrow" charset="0"/>
              </a:rPr>
              <a:t> </a:t>
            </a:r>
            <a:endParaRPr lang="de-DE" dirty="0">
              <a:effectLst/>
              <a:latin typeface="Arial Narrow" charset="0"/>
              <a:ea typeface="Arial Narrow" charset="0"/>
              <a:cs typeface="Arial Narrow" charset="0"/>
            </a:endParaRPr>
          </a:p>
        </p:txBody>
      </p:sp>
      <p:pic>
        <p:nvPicPr>
          <p:cNvPr id="7" name="Bild 6"/>
          <p:cNvPicPr>
            <a:picLocks noChangeAspect="1"/>
          </p:cNvPicPr>
          <p:nvPr/>
        </p:nvPicPr>
        <p:blipFill>
          <a:blip r:embed="rId2"/>
          <a:stretch>
            <a:fillRect/>
          </a:stretch>
        </p:blipFill>
        <p:spPr>
          <a:xfrm>
            <a:off x="1500713" y="2557077"/>
            <a:ext cx="2953300" cy="3902909"/>
          </a:xfrm>
          <a:prstGeom prst="rect">
            <a:avLst/>
          </a:prstGeom>
        </p:spPr>
      </p:pic>
      <p:pic>
        <p:nvPicPr>
          <p:cNvPr id="2" name="Bild 1"/>
          <p:cNvPicPr>
            <a:picLocks noChangeAspect="1"/>
          </p:cNvPicPr>
          <p:nvPr/>
        </p:nvPicPr>
        <p:blipFill>
          <a:blip r:embed="rId3"/>
          <a:stretch>
            <a:fillRect/>
          </a:stretch>
        </p:blipFill>
        <p:spPr>
          <a:xfrm>
            <a:off x="5733335" y="3024378"/>
            <a:ext cx="4975194" cy="2915521"/>
          </a:xfrm>
          <a:prstGeom prst="rect">
            <a:avLst/>
          </a:prstGeom>
        </p:spPr>
      </p:pic>
    </p:spTree>
    <p:extLst>
      <p:ext uri="{BB962C8B-B14F-4D97-AF65-F5344CB8AC3E}">
        <p14:creationId xmlns:p14="http://schemas.microsoft.com/office/powerpoint/2010/main" val="740831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1" y="1915383"/>
            <a:ext cx="2105487" cy="3469717"/>
          </a:xfrm>
          <a:prstGeom prst="rect">
            <a:avLst/>
          </a:prstGeom>
        </p:spPr>
      </p:pic>
      <p:sp>
        <p:nvSpPr>
          <p:cNvPr id="7" name="Textfeld 6"/>
          <p:cNvSpPr txBox="1"/>
          <p:nvPr/>
        </p:nvSpPr>
        <p:spPr>
          <a:xfrm>
            <a:off x="131164" y="307027"/>
            <a:ext cx="11929672" cy="662561"/>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spcAft>
                <a:spcPts val="0"/>
              </a:spcAft>
              <a:buFont typeface="+mj-lt"/>
              <a:buAutoNum type="arabicPeriod"/>
            </a:pPr>
            <a:r>
              <a:rPr lang="de-DE" sz="1600" b="1" dirty="0">
                <a:solidFill>
                  <a:schemeClr val="bg1"/>
                </a:solidFill>
                <a:effectLst/>
                <a:latin typeface="Arial" charset="0"/>
                <a:ea typeface="Times New Roman" charset="0"/>
              </a:rPr>
              <a:t>Präzisionssprung/ Saut de </a:t>
            </a:r>
            <a:r>
              <a:rPr lang="de-DE" sz="1600" b="1" dirty="0" err="1" smtClean="0">
                <a:solidFill>
                  <a:schemeClr val="bg1"/>
                </a:solidFill>
                <a:effectLst/>
                <a:latin typeface="Arial" charset="0"/>
                <a:ea typeface="Times New Roman" charset="0"/>
              </a:rPr>
              <a:t>précision</a:t>
            </a:r>
            <a:r>
              <a:rPr lang="de-DE" sz="1600" b="1" dirty="0" smtClean="0">
                <a:solidFill>
                  <a:schemeClr val="bg1"/>
                </a:solidFill>
                <a:effectLst/>
                <a:latin typeface="Arial" charset="0"/>
                <a:ea typeface="Times New Roman" charset="0"/>
              </a:rPr>
              <a:t> </a:t>
            </a:r>
            <a:r>
              <a:rPr lang="de-DE" sz="1200" b="1" dirty="0" smtClean="0">
                <a:solidFill>
                  <a:schemeClr val="bg1"/>
                </a:solidFill>
                <a:effectLst/>
                <a:latin typeface="Arial" charset="0"/>
                <a:ea typeface="Times New Roman" charset="0"/>
              </a:rPr>
              <a:t>- </a:t>
            </a:r>
            <a:r>
              <a:rPr lang="de-DE" sz="1200" b="1" dirty="0">
                <a:solidFill>
                  <a:schemeClr val="bg1"/>
                </a:solidFill>
                <a:effectLst/>
                <a:latin typeface="Arial" charset="0"/>
                <a:ea typeface="Times New Roman" charset="0"/>
              </a:rPr>
              <a:t>zum Überspringen von Lücken zwischen Hindernissen; sichere beidbeinige </a:t>
            </a:r>
            <a:r>
              <a:rPr lang="de-DE" sz="1200" b="1" dirty="0" smtClean="0">
                <a:solidFill>
                  <a:schemeClr val="bg1"/>
                </a:solidFill>
                <a:effectLst/>
                <a:latin typeface="Arial" charset="0"/>
                <a:ea typeface="Times New Roman" charset="0"/>
              </a:rPr>
              <a:t>Landung 											               	                 												         (</a:t>
            </a:r>
            <a:r>
              <a:rPr lang="de-DE" sz="1200" b="1" dirty="0" smtClean="0">
                <a:solidFill>
                  <a:schemeClr val="bg1"/>
                </a:solidFill>
                <a:latin typeface="Arial" charset="0"/>
                <a:ea typeface="Times New Roman" charset="0"/>
              </a:rPr>
              <a:t>Technik/Aufbau</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039" y="1330512"/>
            <a:ext cx="9659277" cy="4421359"/>
          </a:xfrm>
          <a:prstGeom prst="rect">
            <a:avLst/>
          </a:prstGeom>
        </p:spPr>
      </p:pic>
      <p:sp>
        <p:nvSpPr>
          <p:cNvPr id="6" name="Abgerundete rechteckige Legende 5"/>
          <p:cNvSpPr/>
          <p:nvPr/>
        </p:nvSpPr>
        <p:spPr>
          <a:xfrm>
            <a:off x="9201620" y="1486498"/>
            <a:ext cx="2709696" cy="1968202"/>
          </a:xfrm>
          <a:prstGeom prst="wedgeRoundRectCallout">
            <a:avLst>
              <a:gd name="adj1" fmla="val 42921"/>
              <a:gd name="adj2" fmla="val 106853"/>
              <a:gd name="adj3" fmla="val 16667"/>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de-DE" sz="1200" dirty="0">
                <a:effectLst/>
                <a:latin typeface="Arial Narrow" charset="0"/>
                <a:ea typeface="Calibri" charset="0"/>
                <a:cs typeface="Times New Roman" charset="0"/>
              </a:rPr>
              <a:t>Beachte folgende</a:t>
            </a:r>
            <a:r>
              <a:rPr lang="de-DE" sz="1600" b="1" dirty="0">
                <a:effectLst/>
                <a:latin typeface="Arial Narrow" charset="0"/>
                <a:ea typeface="Calibri" charset="0"/>
                <a:cs typeface="Times New Roman" charset="0"/>
              </a:rPr>
              <a:t> </a:t>
            </a:r>
            <a:r>
              <a:rPr lang="de-DE" sz="1600" b="1" dirty="0" smtClean="0">
                <a:effectLst/>
                <a:latin typeface="Arial Narrow" charset="0"/>
                <a:ea typeface="Calibri" charset="0"/>
                <a:cs typeface="Times New Roman" charset="0"/>
              </a:rPr>
              <a:t>Tipps</a:t>
            </a:r>
            <a:r>
              <a:rPr lang="de-DE" sz="1200" dirty="0" smtClean="0">
                <a:effectLst/>
                <a:latin typeface="Arial Narrow" charset="0"/>
                <a:ea typeface="Calibri" charset="0"/>
                <a:cs typeface="Times New Roman" charset="0"/>
              </a:rPr>
              <a:t>: </a:t>
            </a:r>
            <a:endParaRPr lang="de-DE" sz="1200" dirty="0">
              <a:effectLst/>
              <a:ea typeface="Calibri" charset="0"/>
              <a:cs typeface="Times New Roman" charset="0"/>
            </a:endParaRPr>
          </a:p>
          <a:p>
            <a:pPr>
              <a:spcAft>
                <a:spcPts val="0"/>
              </a:spcAft>
            </a:pPr>
            <a:r>
              <a:rPr lang="de-DE" sz="1200" b="1" dirty="0">
                <a:effectLst/>
                <a:latin typeface="Arial Narrow" charset="0"/>
                <a:ea typeface="Calibri" charset="0"/>
                <a:cs typeface="Times New Roman" charset="0"/>
              </a:rPr>
              <a:t>Zunächst den Sprung am Boden</a:t>
            </a:r>
            <a:r>
              <a:rPr lang="de-DE" sz="1200" dirty="0">
                <a:effectLst/>
                <a:latin typeface="Arial Narrow" charset="0"/>
                <a:ea typeface="Calibri" charset="0"/>
                <a:cs typeface="Times New Roman" charset="0"/>
              </a:rPr>
              <a:t> ausprobieren; Linien können dafür hilfreich sein. Wenn du die Distanz übersprungen hast und sicher gelandet bist, kannst du die Höhe steigern. </a:t>
            </a:r>
            <a:endParaRPr lang="de-DE" sz="1200" dirty="0">
              <a:effectLst/>
              <a:ea typeface="Calibri" charset="0"/>
              <a:cs typeface="Times New Roman" charset="0"/>
            </a:endParaRPr>
          </a:p>
          <a:p>
            <a:pPr>
              <a:spcAft>
                <a:spcPts val="0"/>
              </a:spcAft>
            </a:pPr>
            <a:r>
              <a:rPr lang="de-DE" sz="1200" dirty="0">
                <a:effectLst/>
                <a:latin typeface="Arial Narrow" charset="0"/>
                <a:ea typeface="Calibri" charset="0"/>
                <a:cs typeface="Times New Roman" charset="0"/>
              </a:rPr>
              <a:t>HINWEIS: </a:t>
            </a:r>
            <a:r>
              <a:rPr lang="de-DE" sz="1200" u="sng" dirty="0" smtClean="0">
                <a:effectLst/>
                <a:latin typeface="Arial Narrow" charset="0"/>
                <a:ea typeface="Calibri" charset="0"/>
                <a:cs typeface="Times New Roman" charset="0"/>
              </a:rPr>
              <a:t>Sichere, kontrollierte </a:t>
            </a:r>
            <a:r>
              <a:rPr lang="de-DE" sz="1200" u="sng" dirty="0">
                <a:effectLst/>
                <a:latin typeface="Arial Narrow" charset="0"/>
                <a:ea typeface="Calibri" charset="0"/>
                <a:cs typeface="Times New Roman" charset="0"/>
              </a:rPr>
              <a:t>Landungen </a:t>
            </a:r>
            <a:r>
              <a:rPr lang="de-DE" sz="1200" dirty="0">
                <a:effectLst/>
                <a:latin typeface="Arial Narrow" charset="0"/>
                <a:ea typeface="Calibri" charset="0"/>
                <a:cs typeface="Times New Roman" charset="0"/>
              </a:rPr>
              <a:t>können für </a:t>
            </a:r>
            <a:r>
              <a:rPr lang="de-DE" sz="1200" dirty="0" err="1">
                <a:effectLst/>
                <a:latin typeface="Arial Narrow" charset="0"/>
                <a:ea typeface="Calibri" charset="0"/>
                <a:cs typeface="Times New Roman" charset="0"/>
              </a:rPr>
              <a:t>ca</a:t>
            </a:r>
            <a:r>
              <a:rPr lang="de-DE" sz="1200" dirty="0">
                <a:effectLst/>
                <a:latin typeface="Arial Narrow" charset="0"/>
                <a:ea typeface="Calibri" charset="0"/>
                <a:cs typeface="Times New Roman" charset="0"/>
              </a:rPr>
              <a:t> 3 Sekunden gehalten werden! ;-)</a:t>
            </a:r>
            <a:endParaRPr lang="de-DE" sz="1200" dirty="0">
              <a:effectLst/>
              <a:ea typeface="Calibri" charset="0"/>
              <a:cs typeface="Times New Roman" charset="0"/>
            </a:endParaRPr>
          </a:p>
          <a:p>
            <a:pPr algn="ctr">
              <a:spcAft>
                <a:spcPts val="0"/>
              </a:spcAft>
            </a:pPr>
            <a:r>
              <a:rPr lang="de-DE" sz="1200" dirty="0">
                <a:effectLst/>
                <a:ea typeface="Calibri" charset="0"/>
                <a:cs typeface="Times New Roman" charset="0"/>
              </a:rPr>
              <a:t> </a:t>
            </a:r>
          </a:p>
        </p:txBody>
      </p:sp>
      <p:sp>
        <p:nvSpPr>
          <p:cNvPr id="8" name="Ring 7"/>
          <p:cNvSpPr/>
          <p:nvPr/>
        </p:nvSpPr>
        <p:spPr>
          <a:xfrm>
            <a:off x="963073" y="3454700"/>
            <a:ext cx="914400" cy="609505"/>
          </a:xfrm>
          <a:prstGeom prst="donut">
            <a:avLst>
              <a:gd name="adj" fmla="val 12062"/>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9" name="Bild 8"/>
          <p:cNvPicPr>
            <a:picLocks noChangeAspect="1"/>
          </p:cNvPicPr>
          <p:nvPr/>
        </p:nvPicPr>
        <p:blipFill>
          <a:blip r:embed="rId4"/>
          <a:stretch>
            <a:fillRect/>
          </a:stretch>
        </p:blipFill>
        <p:spPr>
          <a:xfrm>
            <a:off x="10766740" y="4784876"/>
            <a:ext cx="1294096" cy="1710202"/>
          </a:xfrm>
          <a:prstGeom prst="rect">
            <a:avLst/>
          </a:prstGeom>
        </p:spPr>
      </p:pic>
      <p:pic>
        <p:nvPicPr>
          <p:cNvPr id="10" name="Bild 9"/>
          <p:cNvPicPr>
            <a:picLocks noChangeAspect="1"/>
          </p:cNvPicPr>
          <p:nvPr/>
        </p:nvPicPr>
        <p:blipFill>
          <a:blip r:embed="rId5"/>
          <a:stretch>
            <a:fillRect/>
          </a:stretch>
        </p:blipFill>
        <p:spPr>
          <a:xfrm>
            <a:off x="646754" y="5233646"/>
            <a:ext cx="1712733" cy="1003681"/>
          </a:xfrm>
          <a:prstGeom prst="rect">
            <a:avLst/>
          </a:prstGeom>
        </p:spPr>
      </p:pic>
      <p:sp>
        <p:nvSpPr>
          <p:cNvPr id="4" name="Textfeld 3"/>
          <p:cNvSpPr txBox="1"/>
          <p:nvPr/>
        </p:nvSpPr>
        <p:spPr>
          <a:xfrm>
            <a:off x="3397454" y="5806533"/>
            <a:ext cx="5691558" cy="646331"/>
          </a:xfrm>
          <a:prstGeom prst="rect">
            <a:avLst/>
          </a:prstGeom>
          <a:solidFill>
            <a:srgbClr val="FF5C2F"/>
          </a:solidFill>
        </p:spPr>
        <p:txBody>
          <a:bodyPr wrap="none" rtlCol="0">
            <a:spAutoFit/>
          </a:bodyPr>
          <a:lstStyle/>
          <a:p>
            <a:r>
              <a:rPr lang="de-DE" dirty="0" smtClean="0"/>
              <a:t>ACHTUNG! PRÄZISION ist angesagt! </a:t>
            </a:r>
          </a:p>
          <a:p>
            <a:r>
              <a:rPr lang="de-DE" dirty="0" smtClean="0"/>
              <a:t>Du solltest immer auf dem </a:t>
            </a:r>
            <a:r>
              <a:rPr lang="de-DE" b="1" dirty="0" smtClean="0"/>
              <a:t>Ballenbereich</a:t>
            </a:r>
            <a:r>
              <a:rPr lang="de-DE" dirty="0" smtClean="0"/>
              <a:t> der Füße landen!</a:t>
            </a:r>
            <a:endParaRPr lang="de-DE" dirty="0"/>
          </a:p>
        </p:txBody>
      </p:sp>
    </p:spTree>
    <p:extLst>
      <p:ext uri="{BB962C8B-B14F-4D97-AF65-F5344CB8AC3E}">
        <p14:creationId xmlns:p14="http://schemas.microsoft.com/office/powerpoint/2010/main" val="1057559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116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spcAft>
                <a:spcPts val="0"/>
              </a:spcAft>
            </a:pPr>
            <a:r>
              <a:rPr lang="de-DE" sz="1600" b="1" dirty="0" smtClean="0">
                <a:solidFill>
                  <a:schemeClr val="bg1"/>
                </a:solidFill>
                <a:effectLst/>
                <a:latin typeface="Arial" charset="0"/>
                <a:ea typeface="Times New Roman" charset="0"/>
              </a:rPr>
              <a:t>2. Crane </a:t>
            </a:r>
            <a:r>
              <a:rPr lang="de-DE" sz="1200" b="1" dirty="0" smtClean="0">
                <a:solidFill>
                  <a:schemeClr val="bg1"/>
                </a:solidFill>
                <a:effectLst/>
                <a:latin typeface="Arial" charset="0"/>
                <a:ea typeface="Times New Roman" charset="0"/>
              </a:rPr>
              <a:t>zum </a:t>
            </a:r>
            <a:r>
              <a:rPr lang="de-DE" sz="1200" b="1" dirty="0">
                <a:solidFill>
                  <a:schemeClr val="bg1"/>
                </a:solidFill>
                <a:effectLst/>
                <a:latin typeface="Arial" charset="0"/>
                <a:ea typeface="Times New Roman" charset="0"/>
              </a:rPr>
              <a:t>Überspringen von Lücken zwischen Hindernissen; sichere </a:t>
            </a:r>
            <a:r>
              <a:rPr lang="de-DE" sz="1200" b="1" dirty="0" smtClean="0">
                <a:solidFill>
                  <a:schemeClr val="bg1"/>
                </a:solidFill>
                <a:latin typeface="Arial" charset="0"/>
                <a:ea typeface="Times New Roman" charset="0"/>
              </a:rPr>
              <a:t>einbeinige  </a:t>
            </a:r>
            <a:r>
              <a:rPr lang="de-DE" sz="1200" b="1" dirty="0" smtClean="0">
                <a:solidFill>
                  <a:schemeClr val="bg1"/>
                </a:solidFill>
                <a:effectLst/>
                <a:latin typeface="Arial" charset="0"/>
                <a:ea typeface="Times New Roman" charset="0"/>
              </a:rPr>
              <a:t>Landung                     	                  	                                  (</a:t>
            </a:r>
            <a:r>
              <a:rPr lang="de-DE" sz="1200" b="1" dirty="0" smtClean="0">
                <a:solidFill>
                  <a:schemeClr val="bg1"/>
                </a:solidFill>
                <a:latin typeface="Arial" charset="0"/>
                <a:ea typeface="Times New Roman" charset="0"/>
              </a:rPr>
              <a:t>Info/Technik</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7" name="Rechteck 6"/>
          <p:cNvSpPr/>
          <p:nvPr/>
        </p:nvSpPr>
        <p:spPr>
          <a:xfrm>
            <a:off x="469691" y="1015664"/>
            <a:ext cx="11421277" cy="1077218"/>
          </a:xfrm>
          <a:prstGeom prst="rect">
            <a:avLst/>
          </a:prstGeom>
        </p:spPr>
        <p:txBody>
          <a:bodyPr wrap="square">
            <a:spAutoFit/>
          </a:bodyPr>
          <a:lstStyle/>
          <a:p>
            <a:pPr algn="just">
              <a:spcAft>
                <a:spcPts val="0"/>
              </a:spcAft>
            </a:pPr>
            <a:r>
              <a:rPr lang="de-DE" sz="1600" dirty="0" smtClean="0">
                <a:effectLst/>
                <a:latin typeface="Arial Narrow" charset="0"/>
                <a:ea typeface="Arial Narrow" charset="0"/>
                <a:cs typeface="Arial Narrow" charset="0"/>
              </a:rPr>
              <a:t>INFO:</a:t>
            </a:r>
          </a:p>
          <a:p>
            <a:pPr algn="just">
              <a:spcAft>
                <a:spcPts val="0"/>
              </a:spcAft>
            </a:pPr>
            <a:r>
              <a:rPr lang="de-DE" sz="1600" dirty="0" smtClean="0">
                <a:effectLst/>
                <a:latin typeface="Arial Narrow" charset="0"/>
                <a:ea typeface="Arial Narrow" charset="0"/>
                <a:cs typeface="Arial Narrow" charset="0"/>
              </a:rPr>
              <a:t>Diese Basistechnik beinhaltet einen ein- oder beidbeinigen Absprung, aber vor allem eine </a:t>
            </a:r>
            <a:r>
              <a:rPr lang="de-DE" sz="1600" b="1" u="sng" dirty="0" smtClean="0">
                <a:effectLst/>
                <a:latin typeface="Arial Narrow" charset="0"/>
                <a:ea typeface="Arial Narrow" charset="0"/>
                <a:cs typeface="Arial Narrow" charset="0"/>
              </a:rPr>
              <a:t>einbeinige Landung auf einem Objekt</a:t>
            </a:r>
            <a:r>
              <a:rPr lang="de-DE" sz="1600" dirty="0" smtClean="0">
                <a:effectLst/>
                <a:latin typeface="Arial Narrow" charset="0"/>
                <a:ea typeface="Arial Narrow" charset="0"/>
                <a:cs typeface="Arial Narrow" charset="0"/>
              </a:rPr>
              <a:t>. Bei der Landung dienen der zweite, untere, </a:t>
            </a:r>
            <a:r>
              <a:rPr lang="de-DE" sz="1600" dirty="0" err="1" smtClean="0">
                <a:effectLst/>
                <a:latin typeface="Arial Narrow" charset="0"/>
                <a:ea typeface="Arial Narrow" charset="0"/>
                <a:cs typeface="Arial Narrow" charset="0"/>
              </a:rPr>
              <a:t>Vorfuß</a:t>
            </a:r>
            <a:r>
              <a:rPr lang="de-DE" sz="1600" dirty="0" smtClean="0">
                <a:effectLst/>
                <a:latin typeface="Arial Narrow" charset="0"/>
                <a:ea typeface="Arial Narrow" charset="0"/>
                <a:cs typeface="Arial Narrow" charset="0"/>
              </a:rPr>
              <a:t> und manchmal eine Hand als zusätzliche Stabilisationshilfen, indem sie weitere Kontaktpunkte am Objekt bilden. Absprung- und Landeflächen können in Größe, Höhe und Beschaffenheit variieren. Meistens geht es darum auf einer Mauer zu landen.</a:t>
            </a:r>
          </a:p>
        </p:txBody>
      </p:sp>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185" y="2849411"/>
            <a:ext cx="3727926" cy="3586033"/>
          </a:xfrm>
          <a:prstGeom prst="rect">
            <a:avLst/>
          </a:prstGeom>
          <a:scene3d>
            <a:camera prst="orthographicFront">
              <a:rot lat="0" lon="10800000" rev="0"/>
            </a:camera>
            <a:lightRig rig="threePt" dir="t"/>
          </a:scene3d>
        </p:spPr>
      </p:pic>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36" y="3713164"/>
            <a:ext cx="3494957" cy="2722280"/>
          </a:xfrm>
          <a:prstGeom prst="rect">
            <a:avLst/>
          </a:prstGeom>
          <a:noFill/>
          <a:ln>
            <a:noFill/>
          </a:ln>
          <a:scene3d>
            <a:camera prst="orthographicFront">
              <a:rot lat="0" lon="10800000" rev="0"/>
            </a:camera>
            <a:lightRig rig="threePt" dir="t"/>
          </a:scene3d>
        </p:spPr>
      </p:pic>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1103" y="3481998"/>
            <a:ext cx="3309865" cy="3309865"/>
          </a:xfrm>
          <a:prstGeom prst="rect">
            <a:avLst/>
          </a:prstGeom>
        </p:spPr>
      </p:pic>
    </p:spTree>
    <p:extLst>
      <p:ext uri="{BB962C8B-B14F-4D97-AF65-F5344CB8AC3E}">
        <p14:creationId xmlns:p14="http://schemas.microsoft.com/office/powerpoint/2010/main" val="1809372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116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spcAft>
                <a:spcPts val="0"/>
              </a:spcAft>
            </a:pPr>
            <a:r>
              <a:rPr lang="de-DE" sz="1600" b="1" dirty="0" smtClean="0">
                <a:solidFill>
                  <a:schemeClr val="bg1"/>
                </a:solidFill>
                <a:effectLst/>
                <a:latin typeface="Arial" charset="0"/>
                <a:ea typeface="Times New Roman" charset="0"/>
              </a:rPr>
              <a:t>2. Crane </a:t>
            </a:r>
            <a:r>
              <a:rPr lang="de-DE" sz="1200" b="1" dirty="0" smtClean="0">
                <a:solidFill>
                  <a:schemeClr val="bg1"/>
                </a:solidFill>
                <a:effectLst/>
                <a:latin typeface="Arial" charset="0"/>
                <a:ea typeface="Times New Roman" charset="0"/>
              </a:rPr>
              <a:t>zum </a:t>
            </a:r>
            <a:r>
              <a:rPr lang="de-DE" sz="1200" b="1" dirty="0">
                <a:solidFill>
                  <a:schemeClr val="bg1"/>
                </a:solidFill>
                <a:effectLst/>
                <a:latin typeface="Arial" charset="0"/>
                <a:ea typeface="Times New Roman" charset="0"/>
              </a:rPr>
              <a:t>Überspringen von Lücken zwischen Hindernissen; sichere </a:t>
            </a:r>
            <a:r>
              <a:rPr lang="de-DE" sz="1200" b="1" dirty="0" smtClean="0">
                <a:solidFill>
                  <a:schemeClr val="bg1"/>
                </a:solidFill>
                <a:latin typeface="Arial" charset="0"/>
                <a:ea typeface="Times New Roman" charset="0"/>
              </a:rPr>
              <a:t>einbeinige </a:t>
            </a:r>
            <a:r>
              <a:rPr lang="de-DE" sz="1200" b="1" dirty="0" smtClean="0">
                <a:solidFill>
                  <a:schemeClr val="bg1"/>
                </a:solidFill>
                <a:effectLst/>
                <a:latin typeface="Arial" charset="0"/>
                <a:ea typeface="Times New Roman" charset="0"/>
              </a:rPr>
              <a:t>Landung                          		                   (</a:t>
            </a:r>
            <a:r>
              <a:rPr lang="de-DE" sz="1200" b="1" dirty="0" smtClean="0">
                <a:solidFill>
                  <a:schemeClr val="bg1"/>
                </a:solidFill>
                <a:latin typeface="Arial" charset="0"/>
                <a:ea typeface="Times New Roman" charset="0"/>
              </a:rPr>
              <a:t>Info/Aufbau/Technik</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5" name="Rechteck 4"/>
          <p:cNvSpPr/>
          <p:nvPr/>
        </p:nvSpPr>
        <p:spPr>
          <a:xfrm>
            <a:off x="243525" y="851986"/>
            <a:ext cx="11647443" cy="677108"/>
          </a:xfrm>
          <a:prstGeom prst="rect">
            <a:avLst/>
          </a:prstGeom>
        </p:spPr>
        <p:txBody>
          <a:bodyPr wrap="square">
            <a:spAutoFit/>
          </a:bodyPr>
          <a:lstStyle/>
          <a:p>
            <a:pPr>
              <a:spcAft>
                <a:spcPts val="0"/>
              </a:spcAft>
            </a:pPr>
            <a:r>
              <a:rPr lang="de-DE" sz="1000" dirty="0" smtClean="0">
                <a:effectLst/>
                <a:latin typeface="Arial Narrow" charset="0"/>
                <a:ea typeface="Arial Narrow" charset="0"/>
                <a:cs typeface="Arial Narrow" charset="0"/>
              </a:rPr>
              <a:t>INFO:</a:t>
            </a:r>
          </a:p>
          <a:p>
            <a:r>
              <a:rPr lang="de-DE" sz="1000" dirty="0">
                <a:latin typeface="Arial Narrow" charset="0"/>
                <a:ea typeface="Arial Narrow" charset="0"/>
                <a:cs typeface="Arial Narrow" charset="0"/>
              </a:rPr>
              <a:t>Diese Basistechnik beinhaltet einen ein- oder beidbeinigen Absprung, aber vor allem eine </a:t>
            </a:r>
            <a:r>
              <a:rPr lang="de-DE" sz="1000" b="1" u="sng" dirty="0">
                <a:latin typeface="Arial Narrow" charset="0"/>
                <a:ea typeface="Arial Narrow" charset="0"/>
                <a:cs typeface="Arial Narrow" charset="0"/>
              </a:rPr>
              <a:t>einbeinige Landung auf einem Objekt</a:t>
            </a:r>
            <a:r>
              <a:rPr lang="de-DE" sz="1000" dirty="0">
                <a:latin typeface="Arial Narrow" charset="0"/>
                <a:ea typeface="Arial Narrow" charset="0"/>
                <a:cs typeface="Arial Narrow" charset="0"/>
              </a:rPr>
              <a:t>. Bei der Landung dienen der zweite, untere, </a:t>
            </a:r>
            <a:r>
              <a:rPr lang="de-DE" sz="1000" dirty="0" err="1">
                <a:latin typeface="Arial Narrow" charset="0"/>
                <a:ea typeface="Arial Narrow" charset="0"/>
                <a:cs typeface="Arial Narrow" charset="0"/>
              </a:rPr>
              <a:t>Vorfuß</a:t>
            </a:r>
            <a:r>
              <a:rPr lang="de-DE" sz="1000" dirty="0">
                <a:latin typeface="Arial Narrow" charset="0"/>
                <a:ea typeface="Arial Narrow" charset="0"/>
                <a:cs typeface="Arial Narrow" charset="0"/>
              </a:rPr>
              <a:t> und manchmal eine Hand als zusätzliche Stabilisationshilfen, indem sie weitere Kontaktpunkte am Objekt bilden. Absprung- und Landeflächen können in Größe, Höhe und Beschaffenheit variieren. Meistens geht es darum auf einer Mauer zu landen</a:t>
            </a:r>
            <a:r>
              <a:rPr lang="de-DE" dirty="0" smtClean="0">
                <a:latin typeface="Arial Narrow" charset="0"/>
                <a:ea typeface="Arial Narrow" charset="0"/>
                <a:cs typeface="Arial Narrow" charset="0"/>
              </a:rPr>
              <a:t>.</a:t>
            </a:r>
            <a:endParaRPr lang="de-DE" dirty="0">
              <a:latin typeface="Arial Narrow" charset="0"/>
              <a:ea typeface="Arial Narrow" charset="0"/>
              <a:cs typeface="Arial Narrow" charset="0"/>
            </a:endParaRPr>
          </a:p>
        </p:txBody>
      </p:sp>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20" y="1567757"/>
            <a:ext cx="3548119" cy="4730825"/>
          </a:xfrm>
          <a:prstGeom prst="rect">
            <a:avLst/>
          </a:prstGeom>
        </p:spPr>
      </p:pic>
      <p:pic>
        <p:nvPicPr>
          <p:cNvPr id="12" name="Bild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139" y="2058176"/>
            <a:ext cx="5090103" cy="3749985"/>
          </a:xfrm>
          <a:prstGeom prst="rect">
            <a:avLst/>
          </a:prstGeom>
        </p:spPr>
      </p:pic>
      <p:pic>
        <p:nvPicPr>
          <p:cNvPr id="13" name="Bild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6938" y="5344664"/>
            <a:ext cx="1168891" cy="1363585"/>
          </a:xfrm>
          <a:prstGeom prst="rect">
            <a:avLst/>
          </a:prstGeom>
          <a:scene3d>
            <a:camera prst="orthographicFront">
              <a:rot lat="0" lon="10800000" rev="0"/>
            </a:camera>
            <a:lightRig rig="threePt" dir="t"/>
          </a:scene3d>
        </p:spPr>
      </p:pic>
      <p:pic>
        <p:nvPicPr>
          <p:cNvPr id="6" name="Bild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5829" y="5194914"/>
            <a:ext cx="1663086" cy="1663086"/>
          </a:xfrm>
          <a:prstGeom prst="rect">
            <a:avLst/>
          </a:prstGeom>
        </p:spPr>
      </p:pic>
      <p:sp>
        <p:nvSpPr>
          <p:cNvPr id="9" name="Abgerundete rechteckige Legende 8"/>
          <p:cNvSpPr/>
          <p:nvPr/>
        </p:nvSpPr>
        <p:spPr>
          <a:xfrm>
            <a:off x="9258970" y="1768684"/>
            <a:ext cx="2545757" cy="2808343"/>
          </a:xfrm>
          <a:prstGeom prst="wedgeRoundRectCallout">
            <a:avLst>
              <a:gd name="adj1" fmla="val -32338"/>
              <a:gd name="adj2" fmla="val 82227"/>
              <a:gd name="adj3" fmla="val 16667"/>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de-DE" sz="1200" dirty="0">
                <a:effectLst/>
                <a:latin typeface="Arial Narrow" charset="0"/>
                <a:ea typeface="Calibri" charset="0"/>
                <a:cs typeface="Times New Roman" charset="0"/>
              </a:rPr>
              <a:t>Beachte folgende</a:t>
            </a:r>
            <a:r>
              <a:rPr lang="de-DE" sz="1600" b="1" dirty="0">
                <a:effectLst/>
                <a:latin typeface="Arial Narrow" charset="0"/>
                <a:ea typeface="Calibri" charset="0"/>
                <a:cs typeface="Times New Roman" charset="0"/>
              </a:rPr>
              <a:t> </a:t>
            </a:r>
            <a:r>
              <a:rPr lang="de-DE" sz="1600" b="1" dirty="0" smtClean="0">
                <a:effectLst/>
                <a:latin typeface="Arial Narrow" charset="0"/>
                <a:ea typeface="Calibri" charset="0"/>
                <a:cs typeface="Times New Roman" charset="0"/>
              </a:rPr>
              <a:t>Tipps</a:t>
            </a:r>
            <a:r>
              <a:rPr lang="de-DE" sz="1200" dirty="0" smtClean="0">
                <a:effectLst/>
                <a:latin typeface="Arial Narrow" charset="0"/>
                <a:ea typeface="Calibri" charset="0"/>
                <a:cs typeface="Times New Roman" charset="0"/>
              </a:rPr>
              <a:t>: </a:t>
            </a:r>
            <a:endParaRPr lang="de-DE" sz="1200" dirty="0">
              <a:effectLst/>
              <a:ea typeface="Calibri" charset="0"/>
              <a:cs typeface="Times New Roman" charset="0"/>
            </a:endParaRPr>
          </a:p>
          <a:p>
            <a:pPr>
              <a:spcAft>
                <a:spcPts val="0"/>
              </a:spcAft>
            </a:pPr>
            <a:r>
              <a:rPr lang="de-DE" sz="1200" b="1" dirty="0" smtClean="0">
                <a:latin typeface="Arial Narrow" charset="0"/>
                <a:ea typeface="Calibri" charset="0"/>
                <a:cs typeface="Times New Roman" charset="0"/>
              </a:rPr>
              <a:t>Trainiere beide Seiten gleichermaßen., d.h. </a:t>
            </a:r>
            <a:r>
              <a:rPr lang="de-DE" sz="1200" b="1" u="sng" dirty="0" smtClean="0">
                <a:latin typeface="Arial Narrow" charset="0"/>
                <a:ea typeface="Calibri" charset="0"/>
                <a:cs typeface="Times New Roman" charset="0"/>
              </a:rPr>
              <a:t>Li= Landebein </a:t>
            </a:r>
            <a:r>
              <a:rPr lang="de-DE" sz="1200" b="1" dirty="0" smtClean="0">
                <a:latin typeface="Arial Narrow" charset="0"/>
                <a:ea typeface="Calibri" charset="0"/>
                <a:cs typeface="Times New Roman" charset="0"/>
              </a:rPr>
              <a:t>mit </a:t>
            </a:r>
            <a:r>
              <a:rPr lang="de-DE" sz="1200" b="1" dirty="0" err="1">
                <a:latin typeface="Arial Narrow" charset="0"/>
                <a:ea typeface="Calibri" charset="0"/>
                <a:cs typeface="Times New Roman" charset="0"/>
              </a:rPr>
              <a:t>r</a:t>
            </a:r>
            <a:r>
              <a:rPr lang="de-DE" sz="1200" b="1" dirty="0" err="1" smtClean="0">
                <a:latin typeface="Arial Narrow" charset="0"/>
                <a:ea typeface="Calibri" charset="0"/>
                <a:cs typeface="Times New Roman" charset="0"/>
              </a:rPr>
              <a:t>e</a:t>
            </a:r>
            <a:r>
              <a:rPr lang="de-DE" sz="1200" b="1" dirty="0" smtClean="0">
                <a:latin typeface="Arial Narrow" charset="0"/>
                <a:ea typeface="Calibri" charset="0"/>
                <a:cs typeface="Times New Roman" charset="0"/>
              </a:rPr>
              <a:t> Fußballen (+ rechte Hand) als Stabilisationshilfe und anders herum.</a:t>
            </a:r>
            <a:r>
              <a:rPr lang="de-DE" sz="1200" dirty="0">
                <a:effectLst/>
                <a:ea typeface="Calibri" charset="0"/>
                <a:cs typeface="Times New Roman" charset="0"/>
              </a:rPr>
              <a:t> </a:t>
            </a:r>
            <a:r>
              <a:rPr lang="de-DE" sz="1200" dirty="0" smtClean="0">
                <a:ea typeface="Calibri" charset="0"/>
                <a:cs typeface="Times New Roman" charset="0"/>
              </a:rPr>
              <a:t>Oberkörper gleich nach vorne bringen, sodass der KSP schnell und deutlich über der Stützfläche bzw. dem Objekt ist!</a:t>
            </a:r>
            <a:endParaRPr lang="de-DE" sz="1200" dirty="0" smtClean="0">
              <a:effectLst/>
              <a:ea typeface="Calibri" charset="0"/>
              <a:cs typeface="Times New Roman" charset="0"/>
            </a:endParaRPr>
          </a:p>
        </p:txBody>
      </p:sp>
      <p:sp>
        <p:nvSpPr>
          <p:cNvPr id="8" name="Textfeld 7"/>
          <p:cNvSpPr txBox="1"/>
          <p:nvPr/>
        </p:nvSpPr>
        <p:spPr>
          <a:xfrm>
            <a:off x="3139497" y="4902526"/>
            <a:ext cx="5090103" cy="584775"/>
          </a:xfrm>
          <a:prstGeom prst="rect">
            <a:avLst/>
          </a:prstGeom>
          <a:solidFill>
            <a:schemeClr val="bg1"/>
          </a:solidFill>
          <a:ln>
            <a:solidFill>
              <a:schemeClr val="tx1"/>
            </a:solidFill>
          </a:ln>
        </p:spPr>
        <p:txBody>
          <a:bodyPr wrap="square" rtlCol="0">
            <a:spAutoFit/>
          </a:bodyPr>
          <a:lstStyle/>
          <a:p>
            <a:r>
              <a:rPr lang="de-DE" sz="1600" dirty="0" smtClean="0"/>
              <a:t>Landefläche    </a:t>
            </a:r>
            <a:r>
              <a:rPr lang="de-DE" sz="1600" dirty="0" smtClean="0">
                <a:sym typeface="Wingdings"/>
              </a:rPr>
              <a:t>     </a:t>
            </a:r>
            <a:r>
              <a:rPr lang="de-DE" sz="1600" dirty="0" smtClean="0"/>
              <a:t>Mindestens Vorderfuß/ Ballenbereich </a:t>
            </a:r>
          </a:p>
          <a:p>
            <a:r>
              <a:rPr lang="de-DE" sz="1600" dirty="0" smtClean="0"/>
              <a:t>                               des Fußes auf den Objektrand platzieren!</a:t>
            </a:r>
            <a:endParaRPr lang="de-DE" sz="1600" dirty="0"/>
          </a:p>
        </p:txBody>
      </p:sp>
    </p:spTree>
    <p:extLst>
      <p:ext uri="{BB962C8B-B14F-4D97-AF65-F5344CB8AC3E}">
        <p14:creationId xmlns:p14="http://schemas.microsoft.com/office/powerpoint/2010/main" val="1405510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116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spcAft>
                <a:spcPts val="0"/>
              </a:spcAft>
            </a:pPr>
            <a:r>
              <a:rPr lang="de-DE" b="1" dirty="0">
                <a:solidFill>
                  <a:schemeClr val="bg1"/>
                </a:solidFill>
                <a:latin typeface="Arial" charset="0"/>
                <a:ea typeface="Times New Roman" charset="0"/>
              </a:rPr>
              <a:t>3</a:t>
            </a:r>
            <a:r>
              <a:rPr lang="de-DE" b="1" dirty="0" smtClean="0">
                <a:solidFill>
                  <a:schemeClr val="bg1"/>
                </a:solidFill>
                <a:effectLst/>
                <a:latin typeface="Arial" charset="0"/>
                <a:ea typeface="Times New Roman" charset="0"/>
              </a:rPr>
              <a:t>. Balancieren </a:t>
            </a:r>
            <a:r>
              <a:rPr lang="de-DE" sz="1200" b="1" dirty="0" smtClean="0">
                <a:solidFill>
                  <a:schemeClr val="bg1"/>
                </a:solidFill>
                <a:effectLst/>
                <a:latin typeface="Arial" charset="0"/>
                <a:ea typeface="Times New Roman" charset="0"/>
              </a:rPr>
              <a:t>zum Überqueren </a:t>
            </a:r>
            <a:r>
              <a:rPr lang="de-DE" sz="1200" b="1" dirty="0">
                <a:solidFill>
                  <a:schemeClr val="bg1"/>
                </a:solidFill>
                <a:effectLst/>
                <a:latin typeface="Arial" charset="0"/>
                <a:ea typeface="Times New Roman" charset="0"/>
              </a:rPr>
              <a:t>von </a:t>
            </a:r>
            <a:r>
              <a:rPr lang="de-DE" sz="1200" b="1" dirty="0" smtClean="0">
                <a:solidFill>
                  <a:schemeClr val="bg1"/>
                </a:solidFill>
                <a:effectLst/>
                <a:latin typeface="Arial" charset="0"/>
                <a:ea typeface="Times New Roman" charset="0"/>
              </a:rPr>
              <a:t>Lücken/Spalten/</a:t>
            </a:r>
            <a:r>
              <a:rPr lang="de-DE" sz="1200" b="1" dirty="0" smtClean="0">
                <a:solidFill>
                  <a:schemeClr val="bg1"/>
                </a:solidFill>
                <a:latin typeface="Arial" charset="0"/>
                <a:ea typeface="Times New Roman" charset="0"/>
              </a:rPr>
              <a:t>G</a:t>
            </a:r>
            <a:r>
              <a:rPr lang="de-DE" sz="1200" b="1" dirty="0" smtClean="0">
                <a:solidFill>
                  <a:schemeClr val="bg1"/>
                </a:solidFill>
                <a:effectLst/>
                <a:latin typeface="Arial" charset="0"/>
                <a:ea typeface="Times New Roman" charset="0"/>
              </a:rPr>
              <a:t>räben                              		                                                                                (</a:t>
            </a:r>
            <a:r>
              <a:rPr lang="de-DE" sz="1200" b="1" dirty="0" smtClean="0">
                <a:solidFill>
                  <a:schemeClr val="bg1"/>
                </a:solidFill>
                <a:latin typeface="Arial" charset="0"/>
                <a:ea typeface="Times New Roman" charset="0"/>
              </a:rPr>
              <a:t>Info</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5" name="Abgerundete rechteckige Legende 4"/>
          <p:cNvSpPr/>
          <p:nvPr/>
        </p:nvSpPr>
        <p:spPr>
          <a:xfrm>
            <a:off x="4070555" y="2790706"/>
            <a:ext cx="4262284" cy="2623277"/>
          </a:xfrm>
          <a:prstGeom prst="wedgeRoundRectCallout">
            <a:avLst>
              <a:gd name="adj1" fmla="val 48908"/>
              <a:gd name="adj2" fmla="val 69386"/>
              <a:gd name="adj3" fmla="val 16667"/>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de-DE" sz="1200" dirty="0">
                <a:effectLst/>
                <a:latin typeface="Arial Narrow" charset="0"/>
                <a:ea typeface="Calibri" charset="0"/>
                <a:cs typeface="Times New Roman" charset="0"/>
              </a:rPr>
              <a:t>Beachte folgende</a:t>
            </a:r>
            <a:r>
              <a:rPr lang="de-DE" sz="1600" b="1" dirty="0">
                <a:effectLst/>
                <a:latin typeface="Arial Narrow" charset="0"/>
                <a:ea typeface="Calibri" charset="0"/>
                <a:cs typeface="Times New Roman" charset="0"/>
              </a:rPr>
              <a:t> </a:t>
            </a:r>
            <a:r>
              <a:rPr lang="de-DE" sz="1600" b="1" dirty="0" smtClean="0">
                <a:effectLst/>
                <a:latin typeface="Arial Narrow" charset="0"/>
                <a:ea typeface="Calibri" charset="0"/>
                <a:cs typeface="Times New Roman" charset="0"/>
              </a:rPr>
              <a:t>Tipps</a:t>
            </a:r>
            <a:r>
              <a:rPr lang="de-DE" sz="1200" dirty="0" smtClean="0">
                <a:effectLst/>
                <a:latin typeface="Arial Narrow" charset="0"/>
                <a:ea typeface="Calibri" charset="0"/>
                <a:cs typeface="Times New Roman" charset="0"/>
              </a:rPr>
              <a:t>: </a:t>
            </a:r>
            <a:endParaRPr lang="de-DE" sz="1200" dirty="0">
              <a:effectLst/>
              <a:ea typeface="Calibri" charset="0"/>
              <a:cs typeface="Times New Roman" charset="0"/>
            </a:endParaRPr>
          </a:p>
          <a:p>
            <a:pPr>
              <a:spcAft>
                <a:spcPts val="0"/>
              </a:spcAft>
            </a:pPr>
            <a:r>
              <a:rPr lang="de-DE" sz="1200" b="1" dirty="0" smtClean="0">
                <a:latin typeface="Arial Narrow" charset="0"/>
                <a:ea typeface="Calibri" charset="0"/>
                <a:cs typeface="Times New Roman" charset="0"/>
              </a:rPr>
              <a:t>Hier ist Konzentration gefordert. Übe zunächst bodennah, dann steigere dich in der Höhe.  </a:t>
            </a:r>
            <a:r>
              <a:rPr lang="de-DE" sz="1400" b="1" u="sng" dirty="0" smtClean="0">
                <a:latin typeface="Arial Narrow" charset="0"/>
                <a:ea typeface="Calibri" charset="0"/>
                <a:cs typeface="Times New Roman" charset="0"/>
              </a:rPr>
              <a:t>Der KSP (Körperschwerpunkt) sollte möglichst senkrecht über der Stützstelle sein.</a:t>
            </a:r>
          </a:p>
          <a:p>
            <a:pPr>
              <a:spcAft>
                <a:spcPts val="0"/>
              </a:spcAft>
            </a:pPr>
            <a:endParaRPr lang="de-DE" sz="1400" b="1" dirty="0" smtClean="0">
              <a:latin typeface="Arial Narrow" charset="0"/>
              <a:ea typeface="Calibri" charset="0"/>
              <a:cs typeface="Times New Roman" charset="0"/>
            </a:endParaRPr>
          </a:p>
          <a:p>
            <a:pPr>
              <a:spcAft>
                <a:spcPts val="0"/>
              </a:spcAft>
            </a:pPr>
            <a:r>
              <a:rPr lang="de-DE" sz="1400" b="1" dirty="0" smtClean="0">
                <a:latin typeface="Arial Narrow" charset="0"/>
                <a:ea typeface="Calibri" charset="0"/>
                <a:cs typeface="Times New Roman" charset="0"/>
              </a:rPr>
              <a:t>Übe</a:t>
            </a:r>
            <a:r>
              <a:rPr lang="de-DE" sz="1400" b="1" u="sng" dirty="0" smtClean="0">
                <a:latin typeface="Arial Narrow" charset="0"/>
                <a:ea typeface="Calibri" charset="0"/>
                <a:cs typeface="Times New Roman" charset="0"/>
              </a:rPr>
              <a:t> variantenreich</a:t>
            </a:r>
            <a:r>
              <a:rPr lang="de-DE" sz="1400" b="1" dirty="0" smtClean="0">
                <a:latin typeface="Arial Narrow" charset="0"/>
                <a:ea typeface="Calibri" charset="0"/>
                <a:cs typeface="Times New Roman" charset="0"/>
              </a:rPr>
              <a:t>: vorwärts, rückwärts, aufrecht, </a:t>
            </a:r>
            <a:r>
              <a:rPr lang="de-DE" sz="1400" b="1" dirty="0">
                <a:latin typeface="Arial Narrow" charset="0"/>
                <a:ea typeface="Calibri" charset="0"/>
                <a:cs typeface="Times New Roman" charset="0"/>
              </a:rPr>
              <a:t> </a:t>
            </a:r>
            <a:r>
              <a:rPr lang="de-DE" sz="1400" b="1" dirty="0" smtClean="0">
                <a:latin typeface="Arial Narrow" charset="0"/>
                <a:ea typeface="Calibri" charset="0"/>
                <a:cs typeface="Times New Roman" charset="0"/>
              </a:rPr>
              <a:t>in der Hocke, seitlich, Hopser, “blind“, auf allen Vieren (</a:t>
            </a:r>
            <a:r>
              <a:rPr lang="de-DE" sz="1400" b="1" dirty="0" err="1" smtClean="0">
                <a:latin typeface="Arial Narrow" charset="0"/>
                <a:ea typeface="Calibri" charset="0"/>
                <a:cs typeface="Times New Roman" charset="0"/>
              </a:rPr>
              <a:t>vw</a:t>
            </a:r>
            <a:r>
              <a:rPr lang="de-DE" sz="1400" b="1" dirty="0" smtClean="0">
                <a:latin typeface="Arial Narrow" charset="0"/>
                <a:ea typeface="Calibri" charset="0"/>
                <a:cs typeface="Times New Roman" charset="0"/>
              </a:rPr>
              <a:t> und </a:t>
            </a:r>
            <a:r>
              <a:rPr lang="de-DE" sz="1400" b="1" dirty="0" err="1" smtClean="0">
                <a:latin typeface="Arial Narrow" charset="0"/>
                <a:ea typeface="Calibri" charset="0"/>
                <a:cs typeface="Times New Roman" charset="0"/>
              </a:rPr>
              <a:t>rw</a:t>
            </a:r>
            <a:r>
              <a:rPr lang="de-DE" sz="1400" b="1" dirty="0" smtClean="0">
                <a:latin typeface="Arial Narrow" charset="0"/>
                <a:ea typeface="Calibri" charset="0"/>
                <a:cs typeface="Times New Roman" charset="0"/>
              </a:rPr>
              <a:t>), Drehungen, Kombinationen</a:t>
            </a:r>
          </a:p>
        </p:txBody>
      </p:sp>
      <p:sp>
        <p:nvSpPr>
          <p:cNvPr id="7" name="Rechteck 6"/>
          <p:cNvSpPr/>
          <p:nvPr/>
        </p:nvSpPr>
        <p:spPr>
          <a:xfrm>
            <a:off x="469691" y="1015664"/>
            <a:ext cx="11421277" cy="1077218"/>
          </a:xfrm>
          <a:prstGeom prst="rect">
            <a:avLst/>
          </a:prstGeom>
        </p:spPr>
        <p:txBody>
          <a:bodyPr wrap="square">
            <a:spAutoFit/>
          </a:bodyPr>
          <a:lstStyle/>
          <a:p>
            <a:pPr algn="just">
              <a:spcAft>
                <a:spcPts val="0"/>
              </a:spcAft>
            </a:pPr>
            <a:r>
              <a:rPr lang="de-DE" sz="1600" dirty="0" smtClean="0">
                <a:effectLst/>
                <a:latin typeface="Arial Narrow" charset="0"/>
                <a:ea typeface="Arial Narrow" charset="0"/>
                <a:cs typeface="Arial Narrow" charset="0"/>
              </a:rPr>
              <a:t>INFO:</a:t>
            </a:r>
          </a:p>
          <a:p>
            <a:pPr algn="just">
              <a:spcAft>
                <a:spcPts val="0"/>
              </a:spcAft>
            </a:pPr>
            <a:r>
              <a:rPr lang="de-DE" sz="1600" dirty="0" smtClean="0">
                <a:effectLst/>
                <a:latin typeface="Arial Narrow" charset="0"/>
                <a:ea typeface="Arial Narrow" charset="0"/>
                <a:cs typeface="Arial Narrow" charset="0"/>
              </a:rPr>
              <a:t>Diese Basistechnik ist eher eine Fähigkeit, die man trainieren sollte. Jeder Mensch hat einen „Gleichgewichtssinn“. Jetzt gilt es diesen zu schärfen und unter verschiedenen Bedingungen zu trainieren, um ihn zu verbessern. Möchte man „höher“ hinaus, ist die psychologische Komponente (Angstüberwindung) </a:t>
            </a:r>
            <a:r>
              <a:rPr lang="de-DE" sz="1600" dirty="0" smtClean="0">
                <a:latin typeface="Arial Narrow" charset="0"/>
                <a:ea typeface="Arial Narrow" charset="0"/>
                <a:cs typeface="Arial Narrow" charset="0"/>
              </a:rPr>
              <a:t>dominant. Nicht ablenken lassen!</a:t>
            </a:r>
            <a:endParaRPr lang="de-DE" sz="1600" dirty="0" smtClean="0">
              <a:effectLst/>
              <a:latin typeface="Arial Narrow" charset="0"/>
              <a:ea typeface="Arial Narrow" charset="0"/>
              <a:cs typeface="Arial Narrow" charset="0"/>
            </a:endParaRPr>
          </a:p>
        </p:txBody>
      </p:sp>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645" y="2790707"/>
            <a:ext cx="1815786" cy="3335311"/>
          </a:xfrm>
          <a:prstGeom prst="rect">
            <a:avLst/>
          </a:prstGeom>
        </p:spPr>
      </p:pic>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2871" y="2790706"/>
            <a:ext cx="1698671" cy="3335311"/>
          </a:xfrm>
          <a:prstGeom prst="rect">
            <a:avLst/>
          </a:prstGeom>
        </p:spPr>
      </p:pic>
    </p:spTree>
    <p:extLst>
      <p:ext uri="{BB962C8B-B14F-4D97-AF65-F5344CB8AC3E}">
        <p14:creationId xmlns:p14="http://schemas.microsoft.com/office/powerpoint/2010/main" val="129669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116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spcAft>
                <a:spcPts val="0"/>
              </a:spcAft>
            </a:pPr>
            <a:r>
              <a:rPr lang="de-DE" b="1" dirty="0" smtClean="0">
                <a:solidFill>
                  <a:schemeClr val="bg1"/>
                </a:solidFill>
                <a:latin typeface="Arial" charset="0"/>
                <a:ea typeface="Times New Roman" charset="0"/>
              </a:rPr>
              <a:t>4. Tic- </a:t>
            </a:r>
            <a:r>
              <a:rPr lang="de-DE" b="1" dirty="0" err="1" smtClean="0">
                <a:solidFill>
                  <a:schemeClr val="bg1"/>
                </a:solidFill>
                <a:latin typeface="Arial" charset="0"/>
                <a:ea typeface="Times New Roman" charset="0"/>
              </a:rPr>
              <a:t>Tac</a:t>
            </a:r>
            <a:r>
              <a:rPr lang="de-DE" b="1" dirty="0" smtClean="0">
                <a:solidFill>
                  <a:schemeClr val="bg1"/>
                </a:solidFill>
                <a:effectLst/>
                <a:latin typeface="Arial" charset="0"/>
                <a:ea typeface="Times New Roman" charset="0"/>
              </a:rPr>
              <a:t> </a:t>
            </a:r>
            <a:r>
              <a:rPr lang="de-DE" sz="1200" b="1" dirty="0" smtClean="0">
                <a:solidFill>
                  <a:schemeClr val="bg1"/>
                </a:solidFill>
                <a:effectLst/>
                <a:latin typeface="Arial" charset="0"/>
                <a:ea typeface="Times New Roman" charset="0"/>
              </a:rPr>
              <a:t>zum Überqueren </a:t>
            </a:r>
            <a:r>
              <a:rPr lang="de-DE" sz="1200" b="1" dirty="0">
                <a:solidFill>
                  <a:schemeClr val="bg1"/>
                </a:solidFill>
                <a:effectLst/>
                <a:latin typeface="Arial" charset="0"/>
                <a:ea typeface="Times New Roman" charset="0"/>
              </a:rPr>
              <a:t>von </a:t>
            </a:r>
            <a:r>
              <a:rPr lang="de-DE" sz="1200" b="1" dirty="0" smtClean="0">
                <a:solidFill>
                  <a:schemeClr val="bg1"/>
                </a:solidFill>
                <a:effectLst/>
                <a:latin typeface="Arial" charset="0"/>
                <a:ea typeface="Times New Roman" charset="0"/>
              </a:rPr>
              <a:t>Lücken/Spalten/</a:t>
            </a:r>
            <a:r>
              <a:rPr lang="de-DE" sz="1200" b="1" dirty="0" smtClean="0">
                <a:solidFill>
                  <a:schemeClr val="bg1"/>
                </a:solidFill>
                <a:latin typeface="Arial" charset="0"/>
                <a:ea typeface="Times New Roman" charset="0"/>
              </a:rPr>
              <a:t>G</a:t>
            </a:r>
            <a:r>
              <a:rPr lang="de-DE" sz="1200" b="1" dirty="0" smtClean="0">
                <a:solidFill>
                  <a:schemeClr val="bg1"/>
                </a:solidFill>
                <a:effectLst/>
                <a:latin typeface="Arial" charset="0"/>
                <a:ea typeface="Times New Roman" charset="0"/>
              </a:rPr>
              <a:t>räben/ Hindernissen mit der </a:t>
            </a:r>
            <a:r>
              <a:rPr lang="de-DE" sz="1200" b="1" dirty="0" smtClean="0">
                <a:solidFill>
                  <a:schemeClr val="bg1"/>
                </a:solidFill>
                <a:latin typeface="Arial" charset="0"/>
                <a:ea typeface="Times New Roman" charset="0"/>
              </a:rPr>
              <a:t>Wand als Absprunghilfe</a:t>
            </a:r>
            <a:r>
              <a:rPr lang="de-DE" sz="1200" b="1" dirty="0" smtClean="0">
                <a:solidFill>
                  <a:schemeClr val="bg1"/>
                </a:solidFill>
                <a:effectLst/>
                <a:latin typeface="Arial" charset="0"/>
                <a:ea typeface="Times New Roman" charset="0"/>
              </a:rPr>
              <a:t>                                                               (</a:t>
            </a:r>
            <a:r>
              <a:rPr lang="de-DE" sz="1200" b="1" dirty="0" smtClean="0">
                <a:solidFill>
                  <a:schemeClr val="bg1"/>
                </a:solidFill>
                <a:latin typeface="Arial" charset="0"/>
                <a:ea typeface="Times New Roman" charset="0"/>
              </a:rPr>
              <a:t>Info/Technik</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6" name="Rechteck 5"/>
          <p:cNvSpPr/>
          <p:nvPr/>
        </p:nvSpPr>
        <p:spPr>
          <a:xfrm>
            <a:off x="319790" y="1030654"/>
            <a:ext cx="11421277" cy="830997"/>
          </a:xfrm>
          <a:prstGeom prst="rect">
            <a:avLst/>
          </a:prstGeom>
        </p:spPr>
        <p:txBody>
          <a:bodyPr wrap="square">
            <a:spAutoFit/>
          </a:bodyPr>
          <a:lstStyle/>
          <a:p>
            <a:pPr>
              <a:spcAft>
                <a:spcPts val="0"/>
              </a:spcAft>
            </a:pPr>
            <a:r>
              <a:rPr lang="de-DE" sz="1600" dirty="0" smtClean="0">
                <a:effectLst/>
                <a:latin typeface="Arial Narrow" charset="0"/>
                <a:ea typeface="Arial Narrow" charset="0"/>
                <a:cs typeface="Arial Narrow" charset="0"/>
              </a:rPr>
              <a:t>INFO:</a:t>
            </a:r>
          </a:p>
          <a:p>
            <a:pPr>
              <a:spcAft>
                <a:spcPts val="0"/>
              </a:spcAft>
            </a:pPr>
            <a:r>
              <a:rPr lang="de-DE" sz="1600" dirty="0" smtClean="0">
                <a:effectLst/>
                <a:latin typeface="Arial Narrow" charset="0"/>
                <a:ea typeface="Arial Narrow" charset="0"/>
                <a:cs typeface="Arial Narrow" charset="0"/>
              </a:rPr>
              <a:t>Diese Basistechnik ist hilfreich, wenn eine Wand als (Ab-) Sprunghilfe zur Verfügung steht. Durch den gezielten </a:t>
            </a:r>
            <a:r>
              <a:rPr lang="de-DE" sz="1600" b="1" dirty="0" smtClean="0">
                <a:effectLst/>
                <a:latin typeface="Arial Narrow" charset="0"/>
                <a:ea typeface="Arial Narrow" charset="0"/>
                <a:cs typeface="Arial Narrow" charset="0"/>
              </a:rPr>
              <a:t>einbeinigen</a:t>
            </a:r>
            <a:r>
              <a:rPr lang="de-DE" sz="1600" dirty="0" smtClean="0">
                <a:effectLst/>
                <a:latin typeface="Arial Narrow" charset="0"/>
                <a:ea typeface="Arial Narrow" charset="0"/>
                <a:cs typeface="Arial Narrow" charset="0"/>
              </a:rPr>
              <a:t> </a:t>
            </a:r>
            <a:r>
              <a:rPr lang="de-DE" sz="1600" b="1" dirty="0" smtClean="0">
                <a:effectLst/>
                <a:latin typeface="Arial Narrow" charset="0"/>
                <a:ea typeface="Arial Narrow" charset="0"/>
                <a:cs typeface="Arial Narrow" charset="0"/>
              </a:rPr>
              <a:t>Abdruck</a:t>
            </a:r>
            <a:r>
              <a:rPr lang="de-DE" sz="1600" dirty="0" smtClean="0">
                <a:effectLst/>
                <a:latin typeface="Arial Narrow" charset="0"/>
                <a:ea typeface="Arial Narrow" charset="0"/>
                <a:cs typeface="Arial Narrow" charset="0"/>
              </a:rPr>
              <a:t> </a:t>
            </a:r>
            <a:r>
              <a:rPr lang="de-DE" sz="1600" b="1" dirty="0" smtClean="0">
                <a:effectLst/>
                <a:latin typeface="Arial Narrow" charset="0"/>
                <a:ea typeface="Arial Narrow" charset="0"/>
                <a:cs typeface="Arial Narrow" charset="0"/>
              </a:rPr>
              <a:t>an der Wand</a:t>
            </a:r>
            <a:r>
              <a:rPr lang="de-DE" sz="1600" dirty="0" smtClean="0">
                <a:effectLst/>
                <a:latin typeface="Arial Narrow" charset="0"/>
                <a:ea typeface="Arial Narrow" charset="0"/>
                <a:cs typeface="Arial Narrow" charset="0"/>
              </a:rPr>
              <a:t>, gewinnt man an Höhe bzw. Weite, sodass entweder </a:t>
            </a:r>
            <a:r>
              <a:rPr lang="de-DE" sz="1600" b="1" dirty="0" smtClean="0">
                <a:effectLst/>
                <a:latin typeface="Arial Narrow" charset="0"/>
                <a:ea typeface="Arial Narrow" charset="0"/>
                <a:cs typeface="Arial Narrow" charset="0"/>
              </a:rPr>
              <a:t>auf, an </a:t>
            </a:r>
            <a:r>
              <a:rPr lang="de-DE" sz="1600" dirty="0" smtClean="0">
                <a:effectLst/>
                <a:latin typeface="Arial Narrow" charset="0"/>
                <a:ea typeface="Arial Narrow" charset="0"/>
                <a:cs typeface="Arial Narrow" charset="0"/>
              </a:rPr>
              <a:t>oder</a:t>
            </a:r>
            <a:r>
              <a:rPr lang="de-DE" sz="1600" b="1" dirty="0" smtClean="0">
                <a:effectLst/>
                <a:latin typeface="Arial Narrow" charset="0"/>
                <a:ea typeface="Arial Narrow" charset="0"/>
                <a:cs typeface="Arial Narrow" charset="0"/>
              </a:rPr>
              <a:t> über </a:t>
            </a:r>
            <a:r>
              <a:rPr lang="de-DE" sz="1600" dirty="0" smtClean="0">
                <a:effectLst/>
                <a:latin typeface="Arial Narrow" charset="0"/>
                <a:ea typeface="Arial Narrow" charset="0"/>
                <a:cs typeface="Arial Narrow" charset="0"/>
              </a:rPr>
              <a:t>ein größeres Hindernis gesprungen werden kann.</a:t>
            </a:r>
          </a:p>
        </p:txBody>
      </p:sp>
      <p:pic>
        <p:nvPicPr>
          <p:cNvPr id="13" name="Bild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674" y="4214998"/>
            <a:ext cx="1769479" cy="1329812"/>
          </a:xfrm>
          <a:prstGeom prst="rect">
            <a:avLst/>
          </a:prstGeom>
        </p:spPr>
      </p:pic>
      <p:pic>
        <p:nvPicPr>
          <p:cNvPr id="14" name="Bild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830" y="2482016"/>
            <a:ext cx="3844496" cy="3354428"/>
          </a:xfrm>
          <a:prstGeom prst="rect">
            <a:avLst/>
          </a:prstGeom>
        </p:spPr>
      </p:pic>
      <p:pic>
        <p:nvPicPr>
          <p:cNvPr id="15" name="Bild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170" y="2848500"/>
            <a:ext cx="3605902" cy="3160228"/>
          </a:xfrm>
          <a:prstGeom prst="rect">
            <a:avLst/>
          </a:prstGeom>
        </p:spPr>
      </p:pic>
      <p:pic>
        <p:nvPicPr>
          <p:cNvPr id="16" name="Bild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64" y="4470400"/>
            <a:ext cx="2003498" cy="1538327"/>
          </a:xfrm>
          <a:prstGeom prst="rect">
            <a:avLst/>
          </a:prstGeom>
        </p:spPr>
      </p:pic>
      <p:pic>
        <p:nvPicPr>
          <p:cNvPr id="18" name="Bild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8160" y="3420208"/>
            <a:ext cx="2685485" cy="2267744"/>
          </a:xfrm>
          <a:prstGeom prst="rect">
            <a:avLst/>
          </a:prstGeom>
        </p:spPr>
      </p:pic>
    </p:spTree>
    <p:extLst>
      <p:ext uri="{BB962C8B-B14F-4D97-AF65-F5344CB8AC3E}">
        <p14:creationId xmlns:p14="http://schemas.microsoft.com/office/powerpoint/2010/main" val="477993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Bild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227" y="1487826"/>
            <a:ext cx="2337158" cy="1338373"/>
          </a:xfrm>
          <a:prstGeom prst="rect">
            <a:avLst/>
          </a:prstGeom>
        </p:spPr>
      </p:pic>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39" y="4823777"/>
            <a:ext cx="2954347" cy="1661821"/>
          </a:xfrm>
          <a:prstGeom prst="rect">
            <a:avLst/>
          </a:prstGeom>
        </p:spPr>
      </p:pic>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230445" y="4445000"/>
            <a:ext cx="3821351" cy="2282638"/>
          </a:xfrm>
          <a:prstGeom prst="rect">
            <a:avLst/>
          </a:prstGeom>
        </p:spPr>
      </p:pic>
      <p:sp>
        <p:nvSpPr>
          <p:cNvPr id="4" name="Textfeld 3"/>
          <p:cNvSpPr txBox="1"/>
          <p:nvPr/>
        </p:nvSpPr>
        <p:spPr>
          <a:xfrm>
            <a:off x="131164" y="307028"/>
            <a:ext cx="11929672" cy="457470"/>
          </a:xfrm>
          <a:prstGeom prst="rect">
            <a:avLst/>
          </a:prstGeom>
          <a:solidFill>
            <a:schemeClr val="tx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spcAft>
                <a:spcPts val="0"/>
              </a:spcAft>
            </a:pPr>
            <a:r>
              <a:rPr lang="de-DE" b="1" dirty="0" smtClean="0">
                <a:solidFill>
                  <a:schemeClr val="bg1"/>
                </a:solidFill>
                <a:latin typeface="Arial" charset="0"/>
                <a:ea typeface="Times New Roman" charset="0"/>
              </a:rPr>
              <a:t>4. Tic- </a:t>
            </a:r>
            <a:r>
              <a:rPr lang="de-DE" b="1" dirty="0" err="1" smtClean="0">
                <a:solidFill>
                  <a:schemeClr val="bg1"/>
                </a:solidFill>
                <a:latin typeface="Arial" charset="0"/>
                <a:ea typeface="Times New Roman" charset="0"/>
              </a:rPr>
              <a:t>Tac</a:t>
            </a:r>
            <a:r>
              <a:rPr lang="de-DE" b="1" dirty="0" smtClean="0">
                <a:solidFill>
                  <a:schemeClr val="bg1"/>
                </a:solidFill>
                <a:effectLst/>
                <a:latin typeface="Arial" charset="0"/>
                <a:ea typeface="Times New Roman" charset="0"/>
              </a:rPr>
              <a:t> </a:t>
            </a:r>
            <a:r>
              <a:rPr lang="de-DE" sz="1200" b="1" dirty="0" smtClean="0">
                <a:solidFill>
                  <a:schemeClr val="bg1"/>
                </a:solidFill>
                <a:effectLst/>
                <a:latin typeface="Arial" charset="0"/>
                <a:ea typeface="Times New Roman" charset="0"/>
              </a:rPr>
              <a:t>zum Überqueren </a:t>
            </a:r>
            <a:r>
              <a:rPr lang="de-DE" sz="1200" b="1" dirty="0">
                <a:solidFill>
                  <a:schemeClr val="bg1"/>
                </a:solidFill>
                <a:effectLst/>
                <a:latin typeface="Arial" charset="0"/>
                <a:ea typeface="Times New Roman" charset="0"/>
              </a:rPr>
              <a:t>von </a:t>
            </a:r>
            <a:r>
              <a:rPr lang="de-DE" sz="1200" b="1" dirty="0" smtClean="0">
                <a:solidFill>
                  <a:schemeClr val="bg1"/>
                </a:solidFill>
                <a:effectLst/>
                <a:latin typeface="Arial" charset="0"/>
                <a:ea typeface="Times New Roman" charset="0"/>
              </a:rPr>
              <a:t>Lücken/Spalten/</a:t>
            </a:r>
            <a:r>
              <a:rPr lang="de-DE" sz="1200" b="1" dirty="0" smtClean="0">
                <a:solidFill>
                  <a:schemeClr val="bg1"/>
                </a:solidFill>
                <a:latin typeface="Arial" charset="0"/>
                <a:ea typeface="Times New Roman" charset="0"/>
              </a:rPr>
              <a:t>G</a:t>
            </a:r>
            <a:r>
              <a:rPr lang="de-DE" sz="1200" b="1" dirty="0" smtClean="0">
                <a:solidFill>
                  <a:schemeClr val="bg1"/>
                </a:solidFill>
                <a:effectLst/>
                <a:latin typeface="Arial" charset="0"/>
                <a:ea typeface="Times New Roman" charset="0"/>
              </a:rPr>
              <a:t>räben/ Hindernissen mit der</a:t>
            </a:r>
            <a:r>
              <a:rPr lang="de-DE" sz="1200" b="1" dirty="0" smtClean="0">
                <a:solidFill>
                  <a:schemeClr val="bg1"/>
                </a:solidFill>
                <a:latin typeface="Arial" charset="0"/>
                <a:ea typeface="Times New Roman" charset="0"/>
              </a:rPr>
              <a:t> Wand als Absprunghilfe</a:t>
            </a:r>
            <a:r>
              <a:rPr lang="de-DE" sz="1200" b="1" dirty="0" smtClean="0">
                <a:solidFill>
                  <a:schemeClr val="bg1"/>
                </a:solidFill>
                <a:effectLst/>
                <a:latin typeface="Arial" charset="0"/>
                <a:ea typeface="Times New Roman" charset="0"/>
              </a:rPr>
              <a:t>                                                     (</a:t>
            </a:r>
            <a:r>
              <a:rPr lang="de-DE" sz="1200" b="1" dirty="0" smtClean="0">
                <a:solidFill>
                  <a:schemeClr val="bg1"/>
                </a:solidFill>
                <a:latin typeface="Arial" charset="0"/>
                <a:ea typeface="Times New Roman" charset="0"/>
              </a:rPr>
              <a:t>Technik/Aufbau</a:t>
            </a:r>
            <a:r>
              <a:rPr lang="de-DE" sz="1200" b="1" dirty="0" smtClean="0">
                <a:solidFill>
                  <a:schemeClr val="bg1"/>
                </a:solidFill>
                <a:effectLst/>
                <a:latin typeface="Arial" charset="0"/>
                <a:ea typeface="Times New Roman" charset="0"/>
              </a:rPr>
              <a:t>)</a:t>
            </a:r>
            <a:endParaRPr lang="de-DE" sz="1200" dirty="0">
              <a:solidFill>
                <a:schemeClr val="bg1"/>
              </a:solidFill>
              <a:effectLst/>
              <a:latin typeface="Times New Roman" charset="0"/>
              <a:ea typeface="Times New Roman" charset="0"/>
            </a:endParaRPr>
          </a:p>
        </p:txBody>
      </p:sp>
      <p:sp>
        <p:nvSpPr>
          <p:cNvPr id="5" name="Abgerundete rechteckige Legende 4"/>
          <p:cNvSpPr/>
          <p:nvPr/>
        </p:nvSpPr>
        <p:spPr>
          <a:xfrm>
            <a:off x="8230448" y="994211"/>
            <a:ext cx="3821350" cy="3596687"/>
          </a:xfrm>
          <a:prstGeom prst="wedgeRoundRectCallout">
            <a:avLst>
              <a:gd name="adj1" fmla="val 37343"/>
              <a:gd name="adj2" fmla="val 60766"/>
              <a:gd name="adj3" fmla="val 16667"/>
            </a:avLst>
          </a:prstGeom>
          <a:solidFill>
            <a:srgbClr val="FF5C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de-DE" sz="1200" dirty="0">
                <a:effectLst/>
                <a:latin typeface="Arial Narrow" charset="0"/>
                <a:ea typeface="Calibri" charset="0"/>
                <a:cs typeface="Times New Roman" charset="0"/>
              </a:rPr>
              <a:t>Beachte folgende</a:t>
            </a:r>
            <a:r>
              <a:rPr lang="de-DE" sz="1600" b="1" dirty="0">
                <a:effectLst/>
                <a:latin typeface="Arial Narrow" charset="0"/>
                <a:ea typeface="Calibri" charset="0"/>
                <a:cs typeface="Times New Roman" charset="0"/>
              </a:rPr>
              <a:t> </a:t>
            </a:r>
            <a:r>
              <a:rPr lang="de-DE" sz="1600" b="1" dirty="0" smtClean="0">
                <a:effectLst/>
                <a:latin typeface="Arial Narrow" charset="0"/>
                <a:ea typeface="Calibri" charset="0"/>
                <a:cs typeface="Times New Roman" charset="0"/>
              </a:rPr>
              <a:t>Tipps</a:t>
            </a:r>
            <a:r>
              <a:rPr lang="de-DE" sz="1200" dirty="0">
                <a:latin typeface="Arial Narrow" charset="0"/>
                <a:ea typeface="Calibri" charset="0"/>
                <a:cs typeface="Times New Roman" charset="0"/>
              </a:rPr>
              <a:t>!</a:t>
            </a:r>
            <a:endParaRPr lang="de-DE" sz="1200" dirty="0" smtClean="0">
              <a:effectLst/>
              <a:latin typeface="Arial Narrow" charset="0"/>
              <a:ea typeface="Calibri" charset="0"/>
              <a:cs typeface="Times New Roman" charset="0"/>
            </a:endParaRPr>
          </a:p>
          <a:p>
            <a:pPr>
              <a:spcAft>
                <a:spcPts val="0"/>
              </a:spcAft>
            </a:pPr>
            <a:endParaRPr lang="de-DE" sz="1200" dirty="0">
              <a:latin typeface="Arial Narrow" charset="0"/>
              <a:ea typeface="Calibri" charset="0"/>
              <a:cs typeface="Times New Roman" charset="0"/>
            </a:endParaRPr>
          </a:p>
          <a:p>
            <a:pPr marL="228600" indent="-228600">
              <a:spcAft>
                <a:spcPts val="0"/>
              </a:spcAft>
              <a:buAutoNum type="arabicPeriod"/>
            </a:pPr>
            <a:r>
              <a:rPr lang="de-DE" sz="1200" b="1" dirty="0" smtClean="0">
                <a:latin typeface="Arial Narrow" charset="0"/>
                <a:ea typeface="Calibri" charset="0"/>
                <a:cs typeface="Times New Roman" charset="0"/>
              </a:rPr>
              <a:t>Mach dich mit dem  EINBEINIGEN „Abdruck von der Wand“ vertraut</a:t>
            </a:r>
            <a:r>
              <a:rPr lang="de-DE" sz="1200" dirty="0" smtClean="0">
                <a:latin typeface="Arial Narrow" charset="0"/>
                <a:ea typeface="Calibri" charset="0"/>
                <a:cs typeface="Times New Roman" charset="0"/>
              </a:rPr>
              <a:t>! A) Lauf frontal Richtung Wand und drück dich nach OBEN ab. Lande abwechselnd mit dem Blick zur, dann mit dem Rücken, dann seitlich zur Wand. 3-5 Anlaufschritte sollte reichen.</a:t>
            </a:r>
          </a:p>
          <a:p>
            <a:pPr marL="228600" indent="-228600">
              <a:spcAft>
                <a:spcPts val="0"/>
              </a:spcAft>
              <a:buAutoNum type="arabicPeriod"/>
            </a:pPr>
            <a:r>
              <a:rPr lang="de-DE" sz="1200" dirty="0">
                <a:latin typeface="Arial Narrow" charset="0"/>
                <a:ea typeface="Calibri" charset="0"/>
                <a:cs typeface="Times New Roman" charset="0"/>
              </a:rPr>
              <a:t>Lauf in einem </a:t>
            </a:r>
            <a:r>
              <a:rPr lang="de-DE" sz="1200" dirty="0" err="1">
                <a:latin typeface="Arial Narrow" charset="0"/>
                <a:ea typeface="Calibri" charset="0"/>
                <a:cs typeface="Times New Roman" charset="0"/>
              </a:rPr>
              <a:t>ca</a:t>
            </a:r>
            <a:r>
              <a:rPr lang="de-DE" sz="1200" dirty="0">
                <a:latin typeface="Arial Narrow" charset="0"/>
                <a:ea typeface="Calibri" charset="0"/>
                <a:cs typeface="Times New Roman" charset="0"/>
              </a:rPr>
              <a:t>  45°- Winkel an </a:t>
            </a:r>
            <a:r>
              <a:rPr lang="de-DE" sz="1200" dirty="0" smtClean="0">
                <a:latin typeface="Arial Narrow" charset="0"/>
                <a:ea typeface="Calibri" charset="0"/>
                <a:cs typeface="Times New Roman" charset="0"/>
              </a:rPr>
              <a:t>und spring über ein kleines Hindernis ( z. B. </a:t>
            </a:r>
            <a:r>
              <a:rPr lang="de-DE" sz="1200" dirty="0" err="1" smtClean="0">
                <a:latin typeface="Arial Narrow" charset="0"/>
                <a:ea typeface="Calibri" charset="0"/>
                <a:cs typeface="Times New Roman" charset="0"/>
              </a:rPr>
              <a:t>Seilchen</a:t>
            </a:r>
            <a:r>
              <a:rPr lang="de-DE" sz="1200" dirty="0" smtClean="0">
                <a:latin typeface="Arial Narrow" charset="0"/>
                <a:ea typeface="Calibri" charset="0"/>
                <a:cs typeface="Times New Roman" charset="0"/>
              </a:rPr>
              <a:t>/ Minihürde), sodass du gleich weiterlaufen kannst.</a:t>
            </a:r>
          </a:p>
          <a:p>
            <a:pPr marL="228600" indent="-228600">
              <a:spcAft>
                <a:spcPts val="0"/>
              </a:spcAft>
              <a:buAutoNum type="arabicPeriod"/>
            </a:pPr>
            <a:r>
              <a:rPr lang="de-DE" sz="1200" dirty="0" smtClean="0">
                <a:latin typeface="Arial Narrow" charset="0"/>
                <a:ea typeface="Calibri" charset="0"/>
                <a:cs typeface="Times New Roman" charset="0"/>
              </a:rPr>
              <a:t>Lauf in einem </a:t>
            </a:r>
            <a:r>
              <a:rPr lang="de-DE" sz="1200" dirty="0" err="1" smtClean="0">
                <a:latin typeface="Arial Narrow" charset="0"/>
                <a:ea typeface="Calibri" charset="0"/>
                <a:cs typeface="Times New Roman" charset="0"/>
              </a:rPr>
              <a:t>ca</a:t>
            </a:r>
            <a:r>
              <a:rPr lang="de-DE" sz="1200" dirty="0" smtClean="0">
                <a:latin typeface="Arial Narrow" charset="0"/>
                <a:ea typeface="Calibri" charset="0"/>
                <a:cs typeface="Times New Roman" charset="0"/>
              </a:rPr>
              <a:t>  45°- Winkel an, drück dich ab und versuch zunächst AUF dem Hindernis zu landen (kleiner/großer Kasten; Mattenwagen). Hat das sicher geklappt? Dann </a:t>
            </a:r>
            <a:r>
              <a:rPr lang="de-DE" sz="1200" dirty="0" err="1" smtClean="0">
                <a:latin typeface="Arial Narrow" charset="0"/>
                <a:ea typeface="Calibri" charset="0"/>
                <a:cs typeface="Times New Roman" charset="0"/>
              </a:rPr>
              <a:t>probier</a:t>
            </a:r>
            <a:r>
              <a:rPr lang="de-DE" sz="1200" dirty="0" smtClean="0">
                <a:latin typeface="Arial Narrow" charset="0"/>
                <a:ea typeface="Calibri" charset="0"/>
                <a:cs typeface="Times New Roman" charset="0"/>
              </a:rPr>
              <a:t> (mit einbeinigem Abdruck von der Wand) darüber zu springen.</a:t>
            </a:r>
          </a:p>
          <a:p>
            <a:pPr marL="228600" indent="-228600">
              <a:spcAft>
                <a:spcPts val="0"/>
              </a:spcAft>
              <a:buAutoNum type="arabicPeriod"/>
            </a:pPr>
            <a:r>
              <a:rPr lang="de-DE" sz="1200" dirty="0" smtClean="0">
                <a:latin typeface="Arial Narrow" charset="0"/>
                <a:ea typeface="Calibri" charset="0"/>
                <a:cs typeface="Times New Roman" charset="0"/>
              </a:rPr>
              <a:t>Steigere die Größe und Höhe des Hindernisses. Vorschlag: 1. Minihürde, 2. kleiner </a:t>
            </a:r>
            <a:r>
              <a:rPr lang="de-DE" sz="1200" dirty="0">
                <a:latin typeface="Arial Narrow" charset="0"/>
                <a:ea typeface="Calibri" charset="0"/>
                <a:cs typeface="Times New Roman" charset="0"/>
              </a:rPr>
              <a:t>K</a:t>
            </a:r>
            <a:r>
              <a:rPr lang="de-DE" sz="1200" dirty="0" smtClean="0">
                <a:latin typeface="Arial Narrow" charset="0"/>
                <a:ea typeface="Calibri" charset="0"/>
                <a:cs typeface="Times New Roman" charset="0"/>
              </a:rPr>
              <a:t>asten, 3.  3-teiliger Kasten oder Mattenwagen, 4. Mattenberg</a:t>
            </a:r>
            <a:endParaRPr lang="de-DE" sz="1200" dirty="0">
              <a:latin typeface="Arial Narrow" charset="0"/>
              <a:ea typeface="Calibri" charset="0"/>
              <a:cs typeface="Times New Roman" charset="0"/>
            </a:endParaRPr>
          </a:p>
          <a:p>
            <a:pPr>
              <a:spcAft>
                <a:spcPts val="0"/>
              </a:spcAft>
            </a:pPr>
            <a:endParaRPr lang="de-DE" sz="1200" dirty="0">
              <a:effectLst/>
              <a:ea typeface="Calibri" charset="0"/>
              <a:cs typeface="Times New Roman" charset="0"/>
            </a:endParaRPr>
          </a:p>
        </p:txBody>
      </p:sp>
      <p:sp>
        <p:nvSpPr>
          <p:cNvPr id="31" name="Textfeld 30"/>
          <p:cNvSpPr txBox="1"/>
          <p:nvPr/>
        </p:nvSpPr>
        <p:spPr>
          <a:xfrm>
            <a:off x="115140" y="1217751"/>
            <a:ext cx="837345" cy="369332"/>
          </a:xfrm>
          <a:prstGeom prst="rect">
            <a:avLst/>
          </a:prstGeom>
          <a:noFill/>
        </p:spPr>
        <p:txBody>
          <a:bodyPr wrap="none" rtlCol="0">
            <a:spAutoFit/>
          </a:bodyPr>
          <a:lstStyle/>
          <a:p>
            <a:r>
              <a:rPr lang="de-DE" b="1" dirty="0" smtClean="0"/>
              <a:t>Level 1</a:t>
            </a:r>
            <a:endParaRPr lang="de-DE" b="1" dirty="0"/>
          </a:p>
        </p:txBody>
      </p:sp>
      <p:sp>
        <p:nvSpPr>
          <p:cNvPr id="32" name="Textfeld 31"/>
          <p:cNvSpPr txBox="1"/>
          <p:nvPr/>
        </p:nvSpPr>
        <p:spPr>
          <a:xfrm>
            <a:off x="173979" y="3098254"/>
            <a:ext cx="837345" cy="369332"/>
          </a:xfrm>
          <a:prstGeom prst="rect">
            <a:avLst/>
          </a:prstGeom>
          <a:noFill/>
        </p:spPr>
        <p:txBody>
          <a:bodyPr wrap="none" rtlCol="0">
            <a:spAutoFit/>
          </a:bodyPr>
          <a:lstStyle/>
          <a:p>
            <a:r>
              <a:rPr lang="de-DE" b="1" dirty="0" smtClean="0"/>
              <a:t>Level 2</a:t>
            </a:r>
            <a:endParaRPr lang="de-DE" b="1" dirty="0"/>
          </a:p>
        </p:txBody>
      </p:sp>
      <p:sp>
        <p:nvSpPr>
          <p:cNvPr id="33" name="Textfeld 32"/>
          <p:cNvSpPr txBox="1"/>
          <p:nvPr/>
        </p:nvSpPr>
        <p:spPr>
          <a:xfrm>
            <a:off x="204102" y="4752606"/>
            <a:ext cx="837345" cy="369332"/>
          </a:xfrm>
          <a:prstGeom prst="rect">
            <a:avLst/>
          </a:prstGeom>
          <a:noFill/>
        </p:spPr>
        <p:txBody>
          <a:bodyPr wrap="none" rtlCol="0">
            <a:spAutoFit/>
          </a:bodyPr>
          <a:lstStyle/>
          <a:p>
            <a:r>
              <a:rPr lang="de-DE" b="1" dirty="0" smtClean="0"/>
              <a:t>Level 3</a:t>
            </a:r>
            <a:endParaRPr lang="de-DE" sz="1400" b="1" dirty="0"/>
          </a:p>
        </p:txBody>
      </p:sp>
      <p:sp>
        <p:nvSpPr>
          <p:cNvPr id="36" name="Textfeld 35"/>
          <p:cNvSpPr txBox="1"/>
          <p:nvPr/>
        </p:nvSpPr>
        <p:spPr>
          <a:xfrm>
            <a:off x="5264000" y="6421953"/>
            <a:ext cx="6888206" cy="369332"/>
          </a:xfrm>
          <a:prstGeom prst="rect">
            <a:avLst/>
          </a:prstGeom>
          <a:solidFill>
            <a:schemeClr val="bg1"/>
          </a:solidFill>
          <a:ln>
            <a:solidFill>
              <a:schemeClr val="tx1">
                <a:lumMod val="75000"/>
                <a:lumOff val="25000"/>
              </a:schemeClr>
            </a:solidFill>
          </a:ln>
        </p:spPr>
        <p:txBody>
          <a:bodyPr wrap="square" rtlCol="0">
            <a:spAutoFit/>
          </a:bodyPr>
          <a:lstStyle/>
          <a:p>
            <a:r>
              <a:rPr lang="de-DE" b="1" dirty="0" err="1" smtClean="0"/>
              <a:t>Expertlevel</a:t>
            </a:r>
            <a:r>
              <a:rPr lang="de-DE" dirty="0" smtClean="0">
                <a:sym typeface="Wingdings"/>
              </a:rPr>
              <a:t>   !!!</a:t>
            </a:r>
            <a:r>
              <a:rPr lang="de-DE" sz="1600" dirty="0" smtClean="0">
                <a:sym typeface="Wingdings"/>
              </a:rPr>
              <a:t>ACHTUNG!!! N</a:t>
            </a:r>
            <a:r>
              <a:rPr lang="de-DE" sz="1600" dirty="0" smtClean="0"/>
              <a:t>ur </a:t>
            </a:r>
            <a:r>
              <a:rPr lang="de-DE" sz="1600" dirty="0"/>
              <a:t>mit Mattenabsicherung hinter dem </a:t>
            </a:r>
            <a:r>
              <a:rPr lang="de-DE" sz="1600" dirty="0" smtClean="0"/>
              <a:t>Hindernis!</a:t>
            </a:r>
            <a:endParaRPr lang="de-DE" sz="1600" dirty="0"/>
          </a:p>
        </p:txBody>
      </p:sp>
      <p:pic>
        <p:nvPicPr>
          <p:cNvPr id="38" name="Bild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09" y="3483921"/>
            <a:ext cx="1346375" cy="1084889"/>
          </a:xfrm>
          <a:prstGeom prst="rect">
            <a:avLst/>
          </a:prstGeom>
        </p:spPr>
      </p:pic>
      <p:pic>
        <p:nvPicPr>
          <p:cNvPr id="39" name="Bild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517" y="5084070"/>
            <a:ext cx="1503086" cy="1317311"/>
          </a:xfrm>
          <a:prstGeom prst="rect">
            <a:avLst/>
          </a:prstGeom>
        </p:spPr>
      </p:pic>
      <p:pic>
        <p:nvPicPr>
          <p:cNvPr id="40" name="Bild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3925" y="4799076"/>
            <a:ext cx="1743275" cy="1589218"/>
          </a:xfrm>
          <a:prstGeom prst="rect">
            <a:avLst/>
          </a:prstGeom>
        </p:spPr>
      </p:pic>
      <p:pic>
        <p:nvPicPr>
          <p:cNvPr id="41" name="Bild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413" y="5295849"/>
            <a:ext cx="1447094" cy="1111109"/>
          </a:xfrm>
          <a:prstGeom prst="rect">
            <a:avLst/>
          </a:prstGeom>
        </p:spPr>
      </p:pic>
      <p:pic>
        <p:nvPicPr>
          <p:cNvPr id="43" name="Bild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2244" y="3184200"/>
            <a:ext cx="1494617" cy="1406698"/>
          </a:xfrm>
          <a:prstGeom prst="rect">
            <a:avLst/>
          </a:prstGeom>
        </p:spPr>
      </p:pic>
      <p:pic>
        <p:nvPicPr>
          <p:cNvPr id="44" name="Bild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4476" y="3244362"/>
            <a:ext cx="1753526" cy="1392613"/>
          </a:xfrm>
          <a:prstGeom prst="rect">
            <a:avLst/>
          </a:prstGeom>
        </p:spPr>
      </p:pic>
      <p:pic>
        <p:nvPicPr>
          <p:cNvPr id="45" name="Bild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24980" y="3460050"/>
            <a:ext cx="1475342" cy="1108760"/>
          </a:xfrm>
          <a:prstGeom prst="rect">
            <a:avLst/>
          </a:prstGeom>
        </p:spPr>
      </p:pic>
      <p:pic>
        <p:nvPicPr>
          <p:cNvPr id="47" name="Bild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9966" y="1105597"/>
            <a:ext cx="1590237" cy="1721444"/>
          </a:xfrm>
          <a:prstGeom prst="rect">
            <a:avLst/>
          </a:prstGeom>
        </p:spPr>
      </p:pic>
      <p:pic>
        <p:nvPicPr>
          <p:cNvPr id="46" name="Bild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35036" y="2939455"/>
            <a:ext cx="1841404" cy="1606675"/>
          </a:xfrm>
          <a:prstGeom prst="rect">
            <a:avLst/>
          </a:prstGeom>
        </p:spPr>
      </p:pic>
      <p:cxnSp>
        <p:nvCxnSpPr>
          <p:cNvPr id="16" name="Gerade Verbindung 15"/>
          <p:cNvCxnSpPr/>
          <p:nvPr/>
        </p:nvCxnSpPr>
        <p:spPr>
          <a:xfrm>
            <a:off x="3580623" y="2405202"/>
            <a:ext cx="664629" cy="96805"/>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8" name="Bild 4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80487" y="1392044"/>
            <a:ext cx="1276607" cy="1421773"/>
          </a:xfrm>
          <a:prstGeom prst="rect">
            <a:avLst/>
          </a:prstGeom>
        </p:spPr>
      </p:pic>
      <p:cxnSp>
        <p:nvCxnSpPr>
          <p:cNvPr id="14" name="Gerade Verbindung 13"/>
          <p:cNvCxnSpPr/>
          <p:nvPr/>
        </p:nvCxnSpPr>
        <p:spPr>
          <a:xfrm>
            <a:off x="2013724" y="2459296"/>
            <a:ext cx="565032" cy="69482"/>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9" name="Bild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9993" y="1631377"/>
            <a:ext cx="1258543" cy="1161177"/>
          </a:xfrm>
          <a:prstGeom prst="rect">
            <a:avLst/>
          </a:prstGeom>
        </p:spPr>
      </p:pic>
      <p:cxnSp>
        <p:nvCxnSpPr>
          <p:cNvPr id="17" name="Gerade Verbindung 16"/>
          <p:cNvCxnSpPr/>
          <p:nvPr/>
        </p:nvCxnSpPr>
        <p:spPr>
          <a:xfrm>
            <a:off x="874415" y="2475392"/>
            <a:ext cx="330747" cy="39502"/>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0" name="Bild 4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51474" y="1282536"/>
            <a:ext cx="1745865" cy="1574800"/>
          </a:xfrm>
          <a:prstGeom prst="rect">
            <a:avLst/>
          </a:prstGeom>
        </p:spPr>
      </p:pic>
      <p:cxnSp>
        <p:nvCxnSpPr>
          <p:cNvPr id="13" name="Gerade Verbindung 12"/>
          <p:cNvCxnSpPr/>
          <p:nvPr/>
        </p:nvCxnSpPr>
        <p:spPr>
          <a:xfrm>
            <a:off x="5325701" y="2494037"/>
            <a:ext cx="607063" cy="5840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nvCxnSpPr>
        <p:spPr>
          <a:xfrm>
            <a:off x="6537841" y="2537447"/>
            <a:ext cx="509340" cy="2998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375556"/>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2940</Words>
  <Application>Microsoft Macintosh PowerPoint</Application>
  <PresentationFormat>Breitbild</PresentationFormat>
  <Paragraphs>211</Paragraphs>
  <Slides>26</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26</vt:i4>
      </vt:variant>
    </vt:vector>
  </HeadingPairs>
  <TitlesOfParts>
    <vt:vector size="33" baseType="lpstr">
      <vt:lpstr>Arial Narrow</vt:lpstr>
      <vt:lpstr>Calibri Light</vt:lpstr>
      <vt:lpstr>Times New Roman</vt:lpstr>
      <vt:lpstr>Arial</vt:lpstr>
      <vt:lpstr>Calibri</vt:lpstr>
      <vt:lpstr>Wingdings</vt:lpstr>
      <vt:lpstr>Office-Design</vt:lpstr>
      <vt:lpstr> Le Parkour:  Basistechniken mit   Stations- u. Aufbaukarten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Parkour</dc:title>
  <dc:creator>Christina Skoda</dc:creator>
  <cp:lastModifiedBy>Christina Skoda</cp:lastModifiedBy>
  <cp:revision>432</cp:revision>
  <cp:lastPrinted>2017-04-23T19:40:02Z</cp:lastPrinted>
  <dcterms:created xsi:type="dcterms:W3CDTF">2017-02-22T11:27:57Z</dcterms:created>
  <dcterms:modified xsi:type="dcterms:W3CDTF">2018-12-09T09:57:55Z</dcterms:modified>
</cp:coreProperties>
</file>