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312" r:id="rId3"/>
    <p:sldId id="311" r:id="rId4"/>
    <p:sldId id="313" r:id="rId5"/>
    <p:sldId id="314" r:id="rId6"/>
    <p:sldId id="315" r:id="rId7"/>
    <p:sldId id="316" r:id="rId8"/>
    <p:sldId id="292" r:id="rId9"/>
    <p:sldId id="317" r:id="rId10"/>
    <p:sldId id="296" r:id="rId11"/>
    <p:sldId id="263" r:id="rId12"/>
    <p:sldId id="318" r:id="rId13"/>
    <p:sldId id="293" r:id="rId14"/>
    <p:sldId id="272" r:id="rId15"/>
    <p:sldId id="304" r:id="rId16"/>
    <p:sldId id="319" r:id="rId17"/>
    <p:sldId id="299" r:id="rId18"/>
    <p:sldId id="302" r:id="rId19"/>
    <p:sldId id="264" r:id="rId20"/>
    <p:sldId id="295" r:id="rId21"/>
    <p:sldId id="320" r:id="rId22"/>
    <p:sldId id="300" r:id="rId23"/>
    <p:sldId id="267" r:id="rId24"/>
    <p:sldId id="281" r:id="rId25"/>
    <p:sldId id="303" r:id="rId26"/>
    <p:sldId id="265" r:id="rId27"/>
    <p:sldId id="301" r:id="rId28"/>
    <p:sldId id="279" r:id="rId29"/>
    <p:sldId id="276" r:id="rId30"/>
    <p:sldId id="277" r:id="rId31"/>
    <p:sldId id="273" r:id="rId32"/>
    <p:sldId id="278" r:id="rId33"/>
    <p:sldId id="274" r:id="rId34"/>
    <p:sldId id="309" r:id="rId35"/>
    <p:sldId id="307" r:id="rId36"/>
    <p:sldId id="308" r:id="rId37"/>
    <p:sldId id="310" r:id="rId38"/>
    <p:sldId id="261" r:id="rId39"/>
    <p:sldId id="287" r:id="rId4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öhler" initials="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CC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872" autoAdjust="0"/>
  </p:normalViewPr>
  <p:slideViewPr>
    <p:cSldViewPr showGuides="1">
      <p:cViewPr>
        <p:scale>
          <a:sx n="66" d="100"/>
          <a:sy n="66" d="100"/>
        </p:scale>
        <p:origin x="-2202" y="-570"/>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222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77976A-8712-4757-9A5F-ED476253D0D0}" type="doc">
      <dgm:prSet loTypeId="urn:microsoft.com/office/officeart/2005/8/layout/cycle7" loCatId="cycle" qsTypeId="urn:microsoft.com/office/officeart/2005/8/quickstyle/simple4" qsCatId="simple" csTypeId="urn:microsoft.com/office/officeart/2005/8/colors/accent1_2" csCatId="accent1" phldr="1"/>
      <dgm:spPr/>
      <dgm:t>
        <a:bodyPr/>
        <a:lstStyle/>
        <a:p>
          <a:endParaRPr lang="de-DE"/>
        </a:p>
      </dgm:t>
    </dgm:pt>
    <dgm:pt modelId="{4258839B-3277-4D39-8FE1-4FAB275E2F44}">
      <dgm:prSet phldrT="[Text]" custT="1"/>
      <dgm:spPr/>
      <dgm:t>
        <a:bodyPr/>
        <a:lstStyle/>
        <a:p>
          <a:r>
            <a:rPr lang="de-DE" sz="2000" dirty="0" smtClean="0"/>
            <a:t>Sportpädagogische Perspektiven </a:t>
          </a:r>
          <a:br>
            <a:rPr lang="de-DE" sz="2000" dirty="0" smtClean="0"/>
          </a:br>
          <a:r>
            <a:rPr lang="de-DE" sz="2000" dirty="0" smtClean="0"/>
            <a:t>(</a:t>
          </a:r>
          <a:r>
            <a:rPr lang="de-DE" sz="1600" dirty="0" smtClean="0"/>
            <a:t>und ggf. Leitperspektiven)</a:t>
          </a:r>
          <a:endParaRPr lang="de-DE" sz="2000" b="0" dirty="0">
            <a:solidFill>
              <a:schemeClr val="bg1"/>
            </a:solidFill>
          </a:endParaRPr>
        </a:p>
      </dgm:t>
    </dgm:pt>
    <dgm:pt modelId="{9A6B3C63-C98C-442A-8DE3-AFBEBD0D2525}" type="parTrans" cxnId="{C6E27E71-2469-4309-94B7-81442B370F53}">
      <dgm:prSet/>
      <dgm:spPr/>
      <dgm:t>
        <a:bodyPr/>
        <a:lstStyle/>
        <a:p>
          <a:endParaRPr lang="de-DE"/>
        </a:p>
      </dgm:t>
    </dgm:pt>
    <dgm:pt modelId="{2C6A88CE-CAA1-4999-AA5D-284C6EA86780}" type="sibTrans" cxnId="{C6E27E71-2469-4309-94B7-81442B370F53}">
      <dgm:prSet/>
      <dgm:spPr/>
      <dgm:t>
        <a:bodyPr/>
        <a:lstStyle/>
        <a:p>
          <a:endParaRPr lang="de-DE"/>
        </a:p>
      </dgm:t>
    </dgm:pt>
    <dgm:pt modelId="{8C65BB10-BF9F-4893-9FE4-CEF0804527E6}">
      <dgm:prSet phldrT="[Text]" custT="1"/>
      <dgm:spPr/>
      <dgm:t>
        <a:bodyPr/>
        <a:lstStyle/>
        <a:p>
          <a:r>
            <a:rPr lang="de-DE" sz="2400" dirty="0" smtClean="0"/>
            <a:t>Inhalte</a:t>
          </a:r>
          <a:endParaRPr lang="de-DE" sz="2400" dirty="0"/>
        </a:p>
      </dgm:t>
    </dgm:pt>
    <dgm:pt modelId="{1C167C73-23B0-4054-90B7-3BC854DCB903}" type="sibTrans" cxnId="{5DFCE3E1-242A-4EDA-9532-5184CAB9F917}">
      <dgm:prSet custT="1"/>
      <dgm:spPr/>
      <dgm:t>
        <a:bodyPr/>
        <a:lstStyle/>
        <a:p>
          <a:endParaRPr lang="de-DE" sz="1000" b="1" dirty="0"/>
        </a:p>
      </dgm:t>
    </dgm:pt>
    <dgm:pt modelId="{0C6CA934-4593-4BCA-A93F-43C069ACF118}" type="parTrans" cxnId="{5DFCE3E1-242A-4EDA-9532-5184CAB9F917}">
      <dgm:prSet/>
      <dgm:spPr/>
      <dgm:t>
        <a:bodyPr/>
        <a:lstStyle/>
        <a:p>
          <a:endParaRPr lang="de-DE"/>
        </a:p>
      </dgm:t>
    </dgm:pt>
    <dgm:pt modelId="{4BE994C6-1B98-4B98-B0AF-69A9A960633E}">
      <dgm:prSet phldrT="[Text]" custT="1"/>
      <dgm:spPr/>
      <dgm:t>
        <a:bodyPr/>
        <a:lstStyle/>
        <a:p>
          <a:r>
            <a:rPr lang="de-DE" sz="2800" dirty="0" smtClean="0"/>
            <a:t>Inhaltsbezogene Kompetenzen</a:t>
          </a:r>
        </a:p>
      </dgm:t>
    </dgm:pt>
    <dgm:pt modelId="{83459BA4-C1AA-444E-96B6-F1776CB7FA10}" type="sibTrans" cxnId="{78D91540-5553-4C22-B88E-0CF4D8AAD9FC}">
      <dgm:prSet/>
      <dgm:spPr/>
      <dgm:t>
        <a:bodyPr/>
        <a:lstStyle/>
        <a:p>
          <a:endParaRPr lang="de-DE"/>
        </a:p>
      </dgm:t>
    </dgm:pt>
    <dgm:pt modelId="{C811FED2-CC3F-408C-9D28-A6693DD6F524}" type="parTrans" cxnId="{78D91540-5553-4C22-B88E-0CF4D8AAD9FC}">
      <dgm:prSet/>
      <dgm:spPr/>
      <dgm:t>
        <a:bodyPr/>
        <a:lstStyle/>
        <a:p>
          <a:endParaRPr lang="de-DE"/>
        </a:p>
      </dgm:t>
    </dgm:pt>
    <dgm:pt modelId="{8EBC9902-097C-44C1-B945-555823D57B31}" type="pres">
      <dgm:prSet presAssocID="{8177976A-8712-4757-9A5F-ED476253D0D0}" presName="Name0" presStyleCnt="0">
        <dgm:presLayoutVars>
          <dgm:dir/>
          <dgm:resizeHandles val="exact"/>
        </dgm:presLayoutVars>
      </dgm:prSet>
      <dgm:spPr/>
      <dgm:t>
        <a:bodyPr/>
        <a:lstStyle/>
        <a:p>
          <a:endParaRPr lang="de-DE"/>
        </a:p>
      </dgm:t>
    </dgm:pt>
    <dgm:pt modelId="{AC22D123-47ED-4E38-82EE-B0627B135CBC}" type="pres">
      <dgm:prSet presAssocID="{4BE994C6-1B98-4B98-B0AF-69A9A960633E}" presName="node" presStyleLbl="node1" presStyleIdx="0" presStyleCnt="3" custScaleX="316055" custScaleY="138563" custRadScaleRad="31521" custRadScaleInc="-300000">
        <dgm:presLayoutVars>
          <dgm:bulletEnabled val="1"/>
        </dgm:presLayoutVars>
      </dgm:prSet>
      <dgm:spPr/>
      <dgm:t>
        <a:bodyPr/>
        <a:lstStyle/>
        <a:p>
          <a:endParaRPr lang="de-DE"/>
        </a:p>
      </dgm:t>
    </dgm:pt>
    <dgm:pt modelId="{F77B2B4B-E146-4F58-8FE4-9A171BDE05E0}" type="pres">
      <dgm:prSet presAssocID="{83459BA4-C1AA-444E-96B6-F1776CB7FA10}" presName="sibTrans" presStyleLbl="sibTrans2D1" presStyleIdx="0" presStyleCnt="3"/>
      <dgm:spPr>
        <a:prstGeom prst="leftRightArrow">
          <a:avLst/>
        </a:prstGeom>
      </dgm:spPr>
      <dgm:t>
        <a:bodyPr/>
        <a:lstStyle/>
        <a:p>
          <a:endParaRPr lang="de-DE"/>
        </a:p>
      </dgm:t>
    </dgm:pt>
    <dgm:pt modelId="{660FF1B1-5B92-42C2-BF58-077F475F0FB7}" type="pres">
      <dgm:prSet presAssocID="{83459BA4-C1AA-444E-96B6-F1776CB7FA10}" presName="connectorText" presStyleLbl="sibTrans2D1" presStyleIdx="0" presStyleCnt="3"/>
      <dgm:spPr/>
      <dgm:t>
        <a:bodyPr/>
        <a:lstStyle/>
        <a:p>
          <a:endParaRPr lang="de-DE"/>
        </a:p>
      </dgm:t>
    </dgm:pt>
    <dgm:pt modelId="{5675097C-D7E3-404D-B5C3-92BB558A1931}" type="pres">
      <dgm:prSet presAssocID="{8C65BB10-BF9F-4893-9FE4-CEF0804527E6}" presName="node" presStyleLbl="node1" presStyleIdx="1" presStyleCnt="3" custScaleX="158496" custScaleY="135711" custRadScaleRad="154536" custRadScaleInc="-101205">
        <dgm:presLayoutVars>
          <dgm:bulletEnabled val="1"/>
        </dgm:presLayoutVars>
      </dgm:prSet>
      <dgm:spPr/>
      <dgm:t>
        <a:bodyPr/>
        <a:lstStyle/>
        <a:p>
          <a:endParaRPr lang="de-DE"/>
        </a:p>
      </dgm:t>
    </dgm:pt>
    <dgm:pt modelId="{DA16CDFE-8021-4DD7-9D14-696549A1FBF2}" type="pres">
      <dgm:prSet presAssocID="{1C167C73-23B0-4054-90B7-3BC854DCB903}" presName="sibTrans" presStyleLbl="sibTrans2D1" presStyleIdx="1" presStyleCnt="3" custScaleX="184726" custScaleY="169522"/>
      <dgm:spPr/>
      <dgm:t>
        <a:bodyPr/>
        <a:lstStyle/>
        <a:p>
          <a:endParaRPr lang="de-DE"/>
        </a:p>
      </dgm:t>
    </dgm:pt>
    <dgm:pt modelId="{B77CFEFB-21D0-4142-A9A7-DB456172EDED}" type="pres">
      <dgm:prSet presAssocID="{1C167C73-23B0-4054-90B7-3BC854DCB903}" presName="connectorText" presStyleLbl="sibTrans2D1" presStyleIdx="1" presStyleCnt="3"/>
      <dgm:spPr/>
      <dgm:t>
        <a:bodyPr/>
        <a:lstStyle/>
        <a:p>
          <a:endParaRPr lang="de-DE"/>
        </a:p>
      </dgm:t>
    </dgm:pt>
    <dgm:pt modelId="{6406D444-82CC-4145-9D69-F849316C5F32}" type="pres">
      <dgm:prSet presAssocID="{4258839B-3277-4D39-8FE1-4FAB275E2F44}" presName="node" presStyleLbl="node1" presStyleIdx="2" presStyleCnt="3" custScaleX="166265" custScaleY="135711" custRadScaleRad="154537" custRadScaleInc="101206">
        <dgm:presLayoutVars>
          <dgm:bulletEnabled val="1"/>
        </dgm:presLayoutVars>
      </dgm:prSet>
      <dgm:spPr/>
      <dgm:t>
        <a:bodyPr/>
        <a:lstStyle/>
        <a:p>
          <a:endParaRPr lang="de-DE"/>
        </a:p>
      </dgm:t>
    </dgm:pt>
    <dgm:pt modelId="{ADA2CEB1-862A-4EF7-97C4-50AB9A84241B}" type="pres">
      <dgm:prSet presAssocID="{2C6A88CE-CAA1-4999-AA5D-284C6EA86780}" presName="sibTrans" presStyleLbl="sibTrans2D1" presStyleIdx="2" presStyleCnt="3"/>
      <dgm:spPr>
        <a:prstGeom prst="leftRightArrow">
          <a:avLst/>
        </a:prstGeom>
      </dgm:spPr>
      <dgm:t>
        <a:bodyPr/>
        <a:lstStyle/>
        <a:p>
          <a:endParaRPr lang="de-DE"/>
        </a:p>
      </dgm:t>
    </dgm:pt>
    <dgm:pt modelId="{0C7B717E-CABC-4DE6-BA9C-8EBE0FE8D08B}" type="pres">
      <dgm:prSet presAssocID="{2C6A88CE-CAA1-4999-AA5D-284C6EA86780}" presName="connectorText" presStyleLbl="sibTrans2D1" presStyleIdx="2" presStyleCnt="3"/>
      <dgm:spPr/>
      <dgm:t>
        <a:bodyPr/>
        <a:lstStyle/>
        <a:p>
          <a:endParaRPr lang="de-DE"/>
        </a:p>
      </dgm:t>
    </dgm:pt>
  </dgm:ptLst>
  <dgm:cxnLst>
    <dgm:cxn modelId="{15049C4E-EB97-4F26-8117-FBEAE316E9A2}" type="presOf" srcId="{1C167C73-23B0-4054-90B7-3BC854DCB903}" destId="{DA16CDFE-8021-4DD7-9D14-696549A1FBF2}" srcOrd="0" destOrd="0" presId="urn:microsoft.com/office/officeart/2005/8/layout/cycle7"/>
    <dgm:cxn modelId="{FBD1E9BE-194E-42A7-BAA6-F6948105D675}" type="presOf" srcId="{8C65BB10-BF9F-4893-9FE4-CEF0804527E6}" destId="{5675097C-D7E3-404D-B5C3-92BB558A1931}" srcOrd="0" destOrd="0" presId="urn:microsoft.com/office/officeart/2005/8/layout/cycle7"/>
    <dgm:cxn modelId="{5D426A93-DD02-46CB-A6EE-58FE7E43316C}" type="presOf" srcId="{8177976A-8712-4757-9A5F-ED476253D0D0}" destId="{8EBC9902-097C-44C1-B945-555823D57B31}" srcOrd="0" destOrd="0" presId="urn:microsoft.com/office/officeart/2005/8/layout/cycle7"/>
    <dgm:cxn modelId="{78D91540-5553-4C22-B88E-0CF4D8AAD9FC}" srcId="{8177976A-8712-4757-9A5F-ED476253D0D0}" destId="{4BE994C6-1B98-4B98-B0AF-69A9A960633E}" srcOrd="0" destOrd="0" parTransId="{C811FED2-CC3F-408C-9D28-A6693DD6F524}" sibTransId="{83459BA4-C1AA-444E-96B6-F1776CB7FA10}"/>
    <dgm:cxn modelId="{FF657528-6A1E-40DD-8784-574F8981164C}" type="presOf" srcId="{83459BA4-C1AA-444E-96B6-F1776CB7FA10}" destId="{660FF1B1-5B92-42C2-BF58-077F475F0FB7}" srcOrd="1" destOrd="0" presId="urn:microsoft.com/office/officeart/2005/8/layout/cycle7"/>
    <dgm:cxn modelId="{B7A66E0D-040A-4C11-922A-8C6806F6BAC6}" type="presOf" srcId="{4258839B-3277-4D39-8FE1-4FAB275E2F44}" destId="{6406D444-82CC-4145-9D69-F849316C5F32}" srcOrd="0" destOrd="0" presId="urn:microsoft.com/office/officeart/2005/8/layout/cycle7"/>
    <dgm:cxn modelId="{2B4C9A1E-4814-49BB-A3BA-E5248BC211BD}" type="presOf" srcId="{4BE994C6-1B98-4B98-B0AF-69A9A960633E}" destId="{AC22D123-47ED-4E38-82EE-B0627B135CBC}" srcOrd="0" destOrd="0" presId="urn:microsoft.com/office/officeart/2005/8/layout/cycle7"/>
    <dgm:cxn modelId="{7DD4C15C-2488-45A2-94AE-10D6B5C625C2}" type="presOf" srcId="{83459BA4-C1AA-444E-96B6-F1776CB7FA10}" destId="{F77B2B4B-E146-4F58-8FE4-9A171BDE05E0}" srcOrd="0" destOrd="0" presId="urn:microsoft.com/office/officeart/2005/8/layout/cycle7"/>
    <dgm:cxn modelId="{DAC69DB0-BFDA-4F8E-99CA-010F19FBF740}" type="presOf" srcId="{1C167C73-23B0-4054-90B7-3BC854DCB903}" destId="{B77CFEFB-21D0-4142-A9A7-DB456172EDED}" srcOrd="1" destOrd="0" presId="urn:microsoft.com/office/officeart/2005/8/layout/cycle7"/>
    <dgm:cxn modelId="{EDFC97E5-30E0-413C-88FA-6174D2BE65D2}" type="presOf" srcId="{2C6A88CE-CAA1-4999-AA5D-284C6EA86780}" destId="{ADA2CEB1-862A-4EF7-97C4-50AB9A84241B}" srcOrd="0" destOrd="0" presId="urn:microsoft.com/office/officeart/2005/8/layout/cycle7"/>
    <dgm:cxn modelId="{5DFCE3E1-242A-4EDA-9532-5184CAB9F917}" srcId="{8177976A-8712-4757-9A5F-ED476253D0D0}" destId="{8C65BB10-BF9F-4893-9FE4-CEF0804527E6}" srcOrd="1" destOrd="0" parTransId="{0C6CA934-4593-4BCA-A93F-43C069ACF118}" sibTransId="{1C167C73-23B0-4054-90B7-3BC854DCB903}"/>
    <dgm:cxn modelId="{803F7FCE-BCE1-4B53-AF82-8883441011AD}" type="presOf" srcId="{2C6A88CE-CAA1-4999-AA5D-284C6EA86780}" destId="{0C7B717E-CABC-4DE6-BA9C-8EBE0FE8D08B}" srcOrd="1" destOrd="0" presId="urn:microsoft.com/office/officeart/2005/8/layout/cycle7"/>
    <dgm:cxn modelId="{C6E27E71-2469-4309-94B7-81442B370F53}" srcId="{8177976A-8712-4757-9A5F-ED476253D0D0}" destId="{4258839B-3277-4D39-8FE1-4FAB275E2F44}" srcOrd="2" destOrd="0" parTransId="{9A6B3C63-C98C-442A-8DE3-AFBEBD0D2525}" sibTransId="{2C6A88CE-CAA1-4999-AA5D-284C6EA86780}"/>
    <dgm:cxn modelId="{8ED41FB2-9790-4B9A-A65C-48397310F279}" type="presParOf" srcId="{8EBC9902-097C-44C1-B945-555823D57B31}" destId="{AC22D123-47ED-4E38-82EE-B0627B135CBC}" srcOrd="0" destOrd="0" presId="urn:microsoft.com/office/officeart/2005/8/layout/cycle7"/>
    <dgm:cxn modelId="{7E34C96E-A497-40EF-9D7A-4E38D9EDE137}" type="presParOf" srcId="{8EBC9902-097C-44C1-B945-555823D57B31}" destId="{F77B2B4B-E146-4F58-8FE4-9A171BDE05E0}" srcOrd="1" destOrd="0" presId="urn:microsoft.com/office/officeart/2005/8/layout/cycle7"/>
    <dgm:cxn modelId="{7AC82D65-6664-430C-989B-5D2A42ECE2B5}" type="presParOf" srcId="{F77B2B4B-E146-4F58-8FE4-9A171BDE05E0}" destId="{660FF1B1-5B92-42C2-BF58-077F475F0FB7}" srcOrd="0" destOrd="0" presId="urn:microsoft.com/office/officeart/2005/8/layout/cycle7"/>
    <dgm:cxn modelId="{AFAC4B8E-1F5C-4889-BACF-B3835E9EB45E}" type="presParOf" srcId="{8EBC9902-097C-44C1-B945-555823D57B31}" destId="{5675097C-D7E3-404D-B5C3-92BB558A1931}" srcOrd="2" destOrd="0" presId="urn:microsoft.com/office/officeart/2005/8/layout/cycle7"/>
    <dgm:cxn modelId="{41C72E86-49C5-4643-B0D4-85DB4F9F030A}" type="presParOf" srcId="{8EBC9902-097C-44C1-B945-555823D57B31}" destId="{DA16CDFE-8021-4DD7-9D14-696549A1FBF2}" srcOrd="3" destOrd="0" presId="urn:microsoft.com/office/officeart/2005/8/layout/cycle7"/>
    <dgm:cxn modelId="{3543870D-6DC7-48AE-9AA8-86E017CA24C8}" type="presParOf" srcId="{DA16CDFE-8021-4DD7-9D14-696549A1FBF2}" destId="{B77CFEFB-21D0-4142-A9A7-DB456172EDED}" srcOrd="0" destOrd="0" presId="urn:microsoft.com/office/officeart/2005/8/layout/cycle7"/>
    <dgm:cxn modelId="{7C5321B8-7FD4-4C37-A641-7FFA97734D55}" type="presParOf" srcId="{8EBC9902-097C-44C1-B945-555823D57B31}" destId="{6406D444-82CC-4145-9D69-F849316C5F32}" srcOrd="4" destOrd="0" presId="urn:microsoft.com/office/officeart/2005/8/layout/cycle7"/>
    <dgm:cxn modelId="{A6607996-4483-4E7A-883A-E91A5780C565}" type="presParOf" srcId="{8EBC9902-097C-44C1-B945-555823D57B31}" destId="{ADA2CEB1-862A-4EF7-97C4-50AB9A84241B}" srcOrd="5" destOrd="0" presId="urn:microsoft.com/office/officeart/2005/8/layout/cycle7"/>
    <dgm:cxn modelId="{D018EB6D-6FC5-40D2-9936-C802693806CD}" type="presParOf" srcId="{ADA2CEB1-862A-4EF7-97C4-50AB9A84241B}" destId="{0C7B717E-CABC-4DE6-BA9C-8EBE0FE8D08B}"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22D123-47ED-4E38-82EE-B0627B135CBC}">
      <dsp:nvSpPr>
        <dsp:cNvPr id="0" name=""/>
        <dsp:cNvSpPr/>
      </dsp:nvSpPr>
      <dsp:spPr>
        <a:xfrm>
          <a:off x="936107" y="1848673"/>
          <a:ext cx="5030370" cy="110269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de-DE" sz="2800" kern="1200" dirty="0" smtClean="0"/>
            <a:t>Inhaltsbezogene Kompetenzen</a:t>
          </a:r>
        </a:p>
      </dsp:txBody>
      <dsp:txXfrm>
        <a:off x="968404" y="1880970"/>
        <a:ext cx="4965776" cy="1038098"/>
      </dsp:txXfrm>
    </dsp:sp>
    <dsp:sp modelId="{F77B2B4B-E146-4F58-8FE4-9A171BDE05E0}">
      <dsp:nvSpPr>
        <dsp:cNvPr id="0" name=""/>
        <dsp:cNvSpPr/>
      </dsp:nvSpPr>
      <dsp:spPr>
        <a:xfrm rot="19215239">
          <a:off x="4100078" y="1416973"/>
          <a:ext cx="731787" cy="278532"/>
        </a:xfrm>
        <a:prstGeom prst="leftRight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a:off x="4183638" y="1472679"/>
        <a:ext cx="564667" cy="167120"/>
      </dsp:txXfrm>
    </dsp:sp>
    <dsp:sp modelId="{5675097C-D7E3-404D-B5C3-92BB558A1931}">
      <dsp:nvSpPr>
        <dsp:cNvPr id="0" name=""/>
        <dsp:cNvSpPr/>
      </dsp:nvSpPr>
      <dsp:spPr>
        <a:xfrm>
          <a:off x="4205684" y="183809"/>
          <a:ext cx="2522641" cy="107999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de-DE" sz="2400" kern="1200" dirty="0" smtClean="0"/>
            <a:t>Inhalte</a:t>
          </a:r>
          <a:endParaRPr lang="de-DE" sz="2400" kern="1200" dirty="0"/>
        </a:p>
      </dsp:txBody>
      <dsp:txXfrm>
        <a:off x="4237316" y="215441"/>
        <a:ext cx="2459377" cy="1016732"/>
      </dsp:txXfrm>
    </dsp:sp>
    <dsp:sp modelId="{DA16CDFE-8021-4DD7-9D14-696549A1FBF2}">
      <dsp:nvSpPr>
        <dsp:cNvPr id="0" name=""/>
        <dsp:cNvSpPr/>
      </dsp:nvSpPr>
      <dsp:spPr>
        <a:xfrm rot="10800025">
          <a:off x="2806304" y="487706"/>
          <a:ext cx="1351801" cy="472173"/>
        </a:xfrm>
        <a:prstGeom prst="lef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de-DE" sz="1000" b="1" kern="1200" dirty="0"/>
        </a:p>
      </dsp:txBody>
      <dsp:txXfrm rot="10800000">
        <a:off x="2947956" y="582141"/>
        <a:ext cx="1068497" cy="283303"/>
      </dsp:txXfrm>
    </dsp:sp>
    <dsp:sp modelId="{6406D444-82CC-4145-9D69-F849316C5F32}">
      <dsp:nvSpPr>
        <dsp:cNvPr id="0" name=""/>
        <dsp:cNvSpPr/>
      </dsp:nvSpPr>
      <dsp:spPr>
        <a:xfrm>
          <a:off x="112433" y="183780"/>
          <a:ext cx="2646294" cy="1079996"/>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de-DE" sz="2000" kern="1200" dirty="0" smtClean="0"/>
            <a:t>Sportpädagogische Perspektiven </a:t>
          </a:r>
          <a:br>
            <a:rPr lang="de-DE" sz="2000" kern="1200" dirty="0" smtClean="0"/>
          </a:br>
          <a:r>
            <a:rPr lang="de-DE" sz="2000" kern="1200" dirty="0" smtClean="0"/>
            <a:t>(</a:t>
          </a:r>
          <a:r>
            <a:rPr lang="de-DE" sz="1600" kern="1200" dirty="0" smtClean="0"/>
            <a:t>und ggf. Leitperspektiven)</a:t>
          </a:r>
          <a:endParaRPr lang="de-DE" sz="2000" b="0" kern="1200" dirty="0">
            <a:solidFill>
              <a:schemeClr val="bg1"/>
            </a:solidFill>
          </a:endParaRPr>
        </a:p>
      </dsp:txBody>
      <dsp:txXfrm>
        <a:off x="144065" y="215412"/>
        <a:ext cx="2583030" cy="1016732"/>
      </dsp:txXfrm>
    </dsp:sp>
    <dsp:sp modelId="{ADA2CEB1-862A-4EF7-97C4-50AB9A84241B}">
      <dsp:nvSpPr>
        <dsp:cNvPr id="0" name=""/>
        <dsp:cNvSpPr/>
      </dsp:nvSpPr>
      <dsp:spPr>
        <a:xfrm rot="2384790">
          <a:off x="2070719" y="1416959"/>
          <a:ext cx="731787" cy="278532"/>
        </a:xfrm>
        <a:prstGeom prst="leftRight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a:off x="2154279" y="1472665"/>
        <a:ext cx="564667" cy="167120"/>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EE3590-1B70-40C8-995E-6740490A7A5E}" type="datetimeFigureOut">
              <a:rPr lang="de-DE" smtClean="0"/>
              <a:t>25.07.2016</a:t>
            </a:fld>
            <a:endParaRPr lang="de-DE" dirty="0"/>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B58351-D00C-4FD3-8527-2FA48B0BF810}" type="slidenum">
              <a:rPr lang="de-DE" smtClean="0"/>
              <a:t>‹Nr.›</a:t>
            </a:fld>
            <a:endParaRPr lang="de-DE" dirty="0"/>
          </a:p>
        </p:txBody>
      </p:sp>
    </p:spTree>
    <p:extLst>
      <p:ext uri="{BB962C8B-B14F-4D97-AF65-F5344CB8AC3E}">
        <p14:creationId xmlns:p14="http://schemas.microsoft.com/office/powerpoint/2010/main" val="1262868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B2B58351-D00C-4FD3-8527-2FA48B0BF810}" type="slidenum">
              <a:rPr lang="de-DE" smtClean="0"/>
              <a:t>2</a:t>
            </a:fld>
            <a:endParaRPr lang="de-DE" dirty="0"/>
          </a:p>
        </p:txBody>
      </p:sp>
    </p:spTree>
    <p:extLst>
      <p:ext uri="{BB962C8B-B14F-4D97-AF65-F5344CB8AC3E}">
        <p14:creationId xmlns:p14="http://schemas.microsoft.com/office/powerpoint/2010/main" val="2526100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Schulung der koordinativen Fähigkeiten</a:t>
            </a:r>
            <a:r>
              <a:rPr lang="de-DE" baseline="0" dirty="0" smtClean="0"/>
              <a:t> bietet z. B. eine Möglichkeit zur Bewegungserziehung (Wahrnehmungsfähigkeit verbessern und Bewegungserfahrungen erweitern). Die Vermittlung kann aber auch als Leistungserziehung interpretiert werden, hierbei liegt der Fokus eher auf der Messung, Verbesserung (durch systematisches Üben/Training!) und reflektiertem bewerten des individuellen </a:t>
            </a:r>
            <a:r>
              <a:rPr lang="de-DE" baseline="0" dirty="0" smtClean="0">
                <a:solidFill>
                  <a:srgbClr val="FF0000"/>
                </a:solidFill>
              </a:rPr>
              <a:t>Leistungsfortschritt(</a:t>
            </a:r>
            <a:r>
              <a:rPr lang="de-DE" baseline="0" dirty="0" smtClean="0">
                <a:solidFill>
                  <a:srgbClr val="FF0000"/>
                </a:solidFill>
                <a:effectLst>
                  <a:outerShdw blurRad="38100" dist="38100" dir="2700000" algn="tl">
                    <a:srgbClr val="000000">
                      <a:alpha val="43137"/>
                    </a:srgbClr>
                  </a:outerShdw>
                </a:effectLst>
              </a:rPr>
              <a:t>s)</a:t>
            </a:r>
            <a:r>
              <a:rPr lang="de-DE" baseline="0" dirty="0" smtClean="0"/>
              <a:t>. Auch das Erfahren und respektieren von Leistungsgrenzen könnte thematisiert werden.</a:t>
            </a:r>
          </a:p>
          <a:p>
            <a:endParaRPr lang="de-DE" baseline="0" dirty="0" smtClean="0"/>
          </a:p>
          <a:p>
            <a:endParaRPr lang="de-DE" baseline="0"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11</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700" dirty="0"/>
              <a:t>Die Schulung der koordinativen Fähigkeiten bietet z. B. eine Möglichkeit zur Bewegungserziehung (Wahrnehmungsfähigkeit verbessern und Bewegungserfahrungen erweitern). </a:t>
            </a:r>
          </a:p>
          <a:p>
            <a:endParaRPr lang="de-DE" baseline="0" dirty="0" smtClean="0"/>
          </a:p>
          <a:p>
            <a:endParaRPr lang="de-DE" baseline="0"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12</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Schulung der koordinativen Fähigkeiten</a:t>
            </a:r>
            <a:r>
              <a:rPr lang="de-DE" baseline="0" dirty="0" smtClean="0"/>
              <a:t> bietet eine Möglichkeit zur Bewegungserziehung (Wahrnehmungsfähigkeit verbessern und Bewegungserfahrungen erweitern). </a:t>
            </a:r>
          </a:p>
          <a:p>
            <a:endParaRPr lang="de-DE" baseline="0" dirty="0" smtClean="0"/>
          </a:p>
          <a:p>
            <a:endParaRPr lang="de-DE" baseline="0"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13</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14</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15</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300" dirty="0"/>
              <a:t>I Die Schulung der Techniken kann einen weiteren Baustein der </a:t>
            </a:r>
            <a:r>
              <a:rPr lang="de-DE" sz="1300" b="1" dirty="0"/>
              <a:t>Bewegungserziehung</a:t>
            </a:r>
            <a:r>
              <a:rPr lang="de-DE" sz="1300" dirty="0"/>
              <a:t> bilden (Wahrnehmungsfähigkeit verbessern und Bewegungserfahrungen erweitern) </a:t>
            </a:r>
          </a:p>
          <a:p>
            <a:r>
              <a:rPr lang="de-DE" sz="1300" dirty="0"/>
              <a:t> </a:t>
            </a:r>
            <a:r>
              <a:rPr lang="de-DE" sz="1300" dirty="0"/>
              <a:t>gezielte Wahrnehmungslenkung durch das Ausschalten einzelner Analysatoren (z. B. Augen verbinden) oder Stimulierung ansonsten vernachlässigter Analysatoren (z. B. barfuß gehen)</a:t>
            </a:r>
            <a:br>
              <a:rPr lang="de-DE" sz="1300" dirty="0"/>
            </a:br>
            <a:r>
              <a:rPr lang="de-DE" sz="1300" dirty="0"/>
              <a:t>II Die Schulung der Techniken kann einen weiteren Baustein der </a:t>
            </a:r>
            <a:r>
              <a:rPr lang="de-DE" sz="1300" b="1" dirty="0"/>
              <a:t>Leistungserziehung</a:t>
            </a:r>
            <a:r>
              <a:rPr lang="de-DE" sz="1300" dirty="0"/>
              <a:t> bilden </a:t>
            </a:r>
          </a:p>
          <a:p>
            <a:r>
              <a:rPr lang="de-DE" sz="1300" dirty="0"/>
              <a:t>Wie kann ich als einzelner und mit anderen zusammen meine individuelle Leistung verbessern? (z. B.: Wie kann ich das untere Zuspiel üben? Ich lasse mich von meinen Mitschülern beobachten und sie geben mir Tipps und umgekehrt.) </a:t>
            </a:r>
          </a:p>
          <a:p>
            <a:r>
              <a:rPr lang="de-DE" sz="1300" dirty="0"/>
              <a:t>Wie kann ich überprüfen, ob meine Leistung besser geworden ist? (z. B.: Wie oft kann ich zu Beginn der Unterrichtsreihe ununterbrochen gegen die Wand pritschen/baggern – wie oft am Ende? Welche Ergebnisse erziele ich beim Erwerb des Volleyballabzeichens?)</a:t>
            </a:r>
          </a:p>
          <a:p>
            <a:endParaRPr lang="de-DE" sz="1300" dirty="0"/>
          </a:p>
          <a:p>
            <a:r>
              <a:rPr lang="de-DE" sz="1300" dirty="0"/>
              <a:t>Quelle: http://www.projekte.sport.tu-dortmund.de/wvv/upload/1364210911_Handreichung.pdf S. 15</a:t>
            </a:r>
          </a:p>
        </p:txBody>
      </p:sp>
      <p:sp>
        <p:nvSpPr>
          <p:cNvPr id="4" name="Foliennummernplatzhalter 3"/>
          <p:cNvSpPr>
            <a:spLocks noGrp="1"/>
          </p:cNvSpPr>
          <p:nvPr>
            <p:ph type="sldNum" sz="quarter" idx="10"/>
          </p:nvPr>
        </p:nvSpPr>
        <p:spPr/>
        <p:txBody>
          <a:bodyPr/>
          <a:lstStyle/>
          <a:p>
            <a:fld id="{B2B58351-D00C-4FD3-8527-2FA48B0BF810}" type="slidenum">
              <a:rPr lang="de-DE" smtClean="0"/>
              <a:t>16</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Schulung der Techniken </a:t>
            </a:r>
            <a:r>
              <a:rPr lang="de-DE" baseline="0" dirty="0" smtClean="0"/>
              <a:t>kann einen weiteren Baustein der </a:t>
            </a:r>
            <a:r>
              <a:rPr lang="de-DE" b="1" baseline="0" dirty="0" smtClean="0"/>
              <a:t>Leistungserziehung</a:t>
            </a:r>
            <a:r>
              <a:rPr lang="de-DE" baseline="0" dirty="0" smtClean="0"/>
              <a:t> bilden </a:t>
            </a:r>
          </a:p>
          <a:p>
            <a:r>
              <a:rPr lang="de-DE" dirty="0" smtClean="0"/>
              <a:t>Wie kann ich als einzelner und mit anderen zusammen meine individuelle Leistung verbessern? (z. B.: Wie kann ich das untere Zuspiel üben? Ich lasse mich von meinen Mitschülern beobachten und sie geben mir Tipps und umgekehrt.) </a:t>
            </a:r>
          </a:p>
          <a:p>
            <a:r>
              <a:rPr lang="de-DE" dirty="0" smtClean="0"/>
              <a:t>Wie kann ich überprüfen, ob meine Leistung besser geworden ist? (z. B.: Wie oft kann ich zu Beginn der Unterrichtsreihe ununterbrochen gegen die Wand pritschen/baggern – wie oft am Ende? Welche Ergebnisse erziele ich beim Erwerb des Volleyballabzeichens?)</a:t>
            </a:r>
          </a:p>
          <a:p>
            <a:endParaRPr lang="de-DE" baseline="0" dirty="0" smtClean="0"/>
          </a:p>
          <a:p>
            <a:r>
              <a:rPr lang="de-DE" baseline="0" dirty="0" smtClean="0"/>
              <a:t>Quelle: http://www.projekte.sport.tu-dortmund.de/wvv/upload/1364210911_Handreichung.pdf S. 15</a:t>
            </a:r>
          </a:p>
          <a:p>
            <a:endParaRPr lang="de-DE" baseline="0"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17</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Schulung der Techniken </a:t>
            </a:r>
            <a:r>
              <a:rPr lang="de-DE" baseline="0" dirty="0" smtClean="0"/>
              <a:t>kann einen weiteren Baustein der Bewegungserziehung bilden (Wahrnehmungsfähigkeit verbessern und Bewegungserfahrungen erweitern) </a:t>
            </a:r>
          </a:p>
          <a:p>
            <a:r>
              <a:rPr lang="de-DE" sz="1200" i="0" kern="1200" dirty="0" smtClean="0">
                <a:solidFill>
                  <a:schemeClr val="tx1"/>
                </a:solidFill>
                <a:effectLst/>
                <a:latin typeface="+mn-lt"/>
                <a:ea typeface="+mn-ea"/>
                <a:cs typeface="+mn-cs"/>
              </a:rPr>
              <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gezielte Wahrnehmungslenkung durch das Ausschalten einzelner Analysatoren (z. B. Augen verbinden) oder Stimulierung ansonsten vernachlässigter Analysatoren (z. B. barfuß gehen)</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nicht nur die für die „normalen“ Sportarten typischen Bewegungen schulen, sondern auch neue und ungewohnte Bewegungen kennen lernen</a:t>
            </a:r>
            <a:br>
              <a:rPr lang="de-DE" sz="1200" i="0" kern="1200" dirty="0" smtClean="0">
                <a:solidFill>
                  <a:schemeClr val="tx1"/>
                </a:solidFill>
                <a:effectLst/>
                <a:latin typeface="+mn-lt"/>
                <a:ea typeface="+mn-ea"/>
                <a:cs typeface="+mn-cs"/>
              </a:rPr>
            </a:br>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18</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Schulung der konditionellen Fähigkeiten kann im Sinne einer Leistungs</a:t>
            </a:r>
            <a:r>
              <a:rPr lang="de-DE" baseline="0" dirty="0" smtClean="0"/>
              <a:t>erziehung erfolgen  </a:t>
            </a:r>
            <a:r>
              <a:rPr lang="de-DE" sz="1200" b="1" i="0" kern="1200" dirty="0" smtClean="0">
                <a:solidFill>
                  <a:schemeClr val="tx1"/>
                </a:solidFill>
                <a:effectLst/>
                <a:latin typeface="+mn-lt"/>
                <a:ea typeface="+mn-ea"/>
                <a:cs typeface="+mn-cs"/>
              </a:rPr>
              <a:t>Das Leisten erfahren und reflektieren</a:t>
            </a:r>
            <a:r>
              <a:rPr lang="de-DE" sz="1200" i="0" kern="1200" dirty="0" smtClean="0">
                <a:solidFill>
                  <a:schemeClr val="tx1"/>
                </a:solidFill>
                <a:effectLst/>
                <a:latin typeface="+mn-lt"/>
                <a:ea typeface="+mn-ea"/>
                <a:cs typeface="+mn-cs"/>
              </a:rPr>
              <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absolute Leistung</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relative Leistung</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Leistungsverbesserung</a:t>
            </a:r>
            <a:br>
              <a:rPr lang="de-DE" sz="1200" i="0" kern="1200" dirty="0" smtClean="0">
                <a:solidFill>
                  <a:schemeClr val="tx1"/>
                </a:solidFill>
                <a:effectLst/>
                <a:latin typeface="+mn-lt"/>
                <a:ea typeface="+mn-ea"/>
                <a:cs typeface="+mn-cs"/>
              </a:rPr>
            </a:br>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19</a:t>
            </a:fld>
            <a:endParaRPr lang="de-DE" dirty="0"/>
          </a:p>
        </p:txBody>
      </p:sp>
    </p:spTree>
    <p:extLst>
      <p:ext uri="{BB962C8B-B14F-4D97-AF65-F5344CB8AC3E}">
        <p14:creationId xmlns:p14="http://schemas.microsoft.com/office/powerpoint/2010/main" val="19658060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Schulung der konditionellen Fähigkeiten kann im Sinne einer Leistungs</a:t>
            </a:r>
            <a:r>
              <a:rPr lang="de-DE" baseline="0" dirty="0" smtClean="0"/>
              <a:t>erziehung erfolgen </a:t>
            </a:r>
            <a:r>
              <a:rPr lang="de-DE" sz="1200" b="1" i="0" kern="1200" dirty="0" smtClean="0">
                <a:solidFill>
                  <a:schemeClr val="tx1"/>
                </a:solidFill>
                <a:effectLst/>
                <a:latin typeface="+mn-lt"/>
                <a:ea typeface="+mn-ea"/>
                <a:cs typeface="+mn-cs"/>
              </a:rPr>
              <a:t>Das Leisten erfahren und reflektieren</a:t>
            </a:r>
            <a:r>
              <a:rPr lang="de-DE" sz="1200" i="0" kern="1200" dirty="0" smtClean="0">
                <a:solidFill>
                  <a:schemeClr val="tx1"/>
                </a:solidFill>
                <a:effectLst/>
                <a:latin typeface="+mn-lt"/>
                <a:ea typeface="+mn-ea"/>
                <a:cs typeface="+mn-cs"/>
              </a:rPr>
              <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absolute Leistung</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relative Leistung</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Leistungsverbesserung</a:t>
            </a:r>
            <a:br>
              <a:rPr lang="de-DE" sz="1200" i="0" kern="1200" dirty="0" smtClean="0">
                <a:solidFill>
                  <a:schemeClr val="tx1"/>
                </a:solidFill>
                <a:effectLst/>
                <a:latin typeface="+mn-lt"/>
                <a:ea typeface="+mn-ea"/>
                <a:cs typeface="+mn-cs"/>
              </a:rPr>
            </a:br>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20</a:t>
            </a:fld>
            <a:endParaRPr lang="de-DE" dirty="0"/>
          </a:p>
        </p:txBody>
      </p:sp>
    </p:spTree>
    <p:extLst>
      <p:ext uri="{BB962C8B-B14F-4D97-AF65-F5344CB8AC3E}">
        <p14:creationId xmlns:p14="http://schemas.microsoft.com/office/powerpoint/2010/main" val="1965806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3</a:t>
            </a:fld>
            <a:endParaRPr lang="de-DE" dirty="0"/>
          </a:p>
        </p:txBody>
      </p:sp>
    </p:spTree>
    <p:extLst>
      <p:ext uri="{BB962C8B-B14F-4D97-AF65-F5344CB8AC3E}">
        <p14:creationId xmlns:p14="http://schemas.microsoft.com/office/powerpoint/2010/main" val="16669029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700" dirty="0"/>
              <a:t>Die Schulung der konditionellen Fähigkeiten kann im Sinne einer Leistungserziehung erfolgen  </a:t>
            </a:r>
            <a:r>
              <a:rPr lang="de-DE" sz="1700" b="1" dirty="0"/>
              <a:t>Das Leisten erfahren und reflektieren</a:t>
            </a:r>
            <a:r>
              <a:rPr lang="de-DE" sz="1700" dirty="0"/>
              <a:t/>
            </a:r>
            <a:br>
              <a:rPr lang="de-DE" sz="1700" dirty="0"/>
            </a:br>
            <a:r>
              <a:rPr lang="de-DE" sz="1700" dirty="0"/>
              <a:t> absolute Leistung</a:t>
            </a:r>
            <a:br>
              <a:rPr lang="de-DE" sz="1700" dirty="0"/>
            </a:br>
            <a:r>
              <a:rPr lang="de-DE" sz="1700" dirty="0"/>
              <a:t> relative Leistung</a:t>
            </a:r>
            <a:br>
              <a:rPr lang="de-DE" sz="1700" dirty="0"/>
            </a:br>
            <a:r>
              <a:rPr lang="de-DE" sz="1700" dirty="0"/>
              <a:t> Leistungsverbesserung</a:t>
            </a:r>
          </a:p>
          <a:p>
            <a:pPr marL="0" lvl="1" defTabSz="914217">
              <a:defRPr/>
            </a:pPr>
            <a:r>
              <a:rPr lang="de-DE" sz="1700" dirty="0"/>
              <a:t>Eine Möglichkeit zur Leistungserziehung z. B. im Sinne der Messung, Verbesserung (durch systematisches Üben/Training!) und reflektierten Bewertung des individuellen Leistungsfortschritt. </a:t>
            </a:r>
            <a:br>
              <a:rPr lang="de-DE" sz="1700" dirty="0"/>
            </a:br>
            <a:r>
              <a:rPr lang="de-DE" sz="1700" dirty="0"/>
              <a:t>Auch das Erfahren und </a:t>
            </a:r>
            <a:r>
              <a:rPr lang="de-DE" sz="1700" dirty="0">
                <a:solidFill>
                  <a:srgbClr val="000000"/>
                </a:solidFill>
              </a:rPr>
              <a:t>R</a:t>
            </a:r>
            <a:r>
              <a:rPr lang="de-DE" sz="1700" dirty="0"/>
              <a:t>espektieren von Leistungsgrenzen könnte thematisiert werden</a:t>
            </a:r>
            <a:r>
              <a:rPr lang="de-DE" sz="1700" dirty="0"/>
              <a:t>.</a:t>
            </a:r>
            <a:r>
              <a:rPr lang="de-DE" dirty="0"/>
              <a:t/>
            </a:r>
            <a:br>
              <a:rPr lang="de-DE" dirty="0"/>
            </a:br>
            <a:endParaRPr lang="de-DE"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21</a:t>
            </a:fld>
            <a:endParaRPr lang="de-DE" dirty="0"/>
          </a:p>
        </p:txBody>
      </p:sp>
    </p:spTree>
    <p:extLst>
      <p:ext uri="{BB962C8B-B14F-4D97-AF65-F5344CB8AC3E}">
        <p14:creationId xmlns:p14="http://schemas.microsoft.com/office/powerpoint/2010/main" val="19658060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Schulung der konditionellen Fähigkeiten kann im Sinne einer Leistungs</a:t>
            </a:r>
            <a:r>
              <a:rPr lang="de-DE" baseline="0" dirty="0" smtClean="0"/>
              <a:t>erziehung erfolgen </a:t>
            </a:r>
            <a:r>
              <a:rPr lang="de-DE" sz="1200" b="1" i="0" kern="1200" dirty="0" smtClean="0">
                <a:solidFill>
                  <a:schemeClr val="tx1"/>
                </a:solidFill>
                <a:effectLst/>
                <a:latin typeface="+mn-lt"/>
                <a:ea typeface="+mn-ea"/>
                <a:cs typeface="+mn-cs"/>
              </a:rPr>
              <a:t>Das Leisten erfahren und reflektieren</a:t>
            </a:r>
            <a:r>
              <a:rPr lang="de-DE" sz="1200" i="0" kern="1200" dirty="0" smtClean="0">
                <a:solidFill>
                  <a:schemeClr val="tx1"/>
                </a:solidFill>
                <a:effectLst/>
                <a:latin typeface="+mn-lt"/>
                <a:ea typeface="+mn-ea"/>
                <a:cs typeface="+mn-cs"/>
              </a:rPr>
              <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absolute Leistung</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relative Leistung</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Leistungsverbesserung</a:t>
            </a:r>
            <a:br>
              <a:rPr lang="de-DE" sz="1200" i="0" kern="1200" dirty="0" smtClean="0">
                <a:solidFill>
                  <a:schemeClr val="tx1"/>
                </a:solidFill>
                <a:effectLst/>
                <a:latin typeface="+mn-lt"/>
                <a:ea typeface="+mn-ea"/>
                <a:cs typeface="+mn-cs"/>
              </a:rPr>
            </a:br>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22</a:t>
            </a:fld>
            <a:endParaRPr lang="de-DE" dirty="0"/>
          </a:p>
        </p:txBody>
      </p:sp>
    </p:spTree>
    <p:extLst>
      <p:ext uri="{BB962C8B-B14F-4D97-AF65-F5344CB8AC3E}">
        <p14:creationId xmlns:p14="http://schemas.microsoft.com/office/powerpoint/2010/main" val="19658060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23</a:t>
            </a:fld>
            <a:endParaRPr lang="de-DE" dirty="0"/>
          </a:p>
        </p:txBody>
      </p:sp>
    </p:spTree>
    <p:extLst>
      <p:ext uri="{BB962C8B-B14F-4D97-AF65-F5344CB8AC3E}">
        <p14:creationId xmlns:p14="http://schemas.microsoft.com/office/powerpoint/2010/main" val="599178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Mit der Schulung der Taktiken wird durch Wissenserwerb die Spielfähigkeit verbessert (</a:t>
            </a:r>
            <a:r>
              <a:rPr lang="de-DE" dirty="0" smtClean="0">
                <a:solidFill>
                  <a:srgbClr val="FF0000"/>
                </a:solidFill>
              </a:rPr>
              <a:t>Prozessbezogene</a:t>
            </a:r>
            <a:r>
              <a:rPr lang="de-DE" dirty="0" smtClean="0"/>
              <a:t> Bewegungskompetenz „Schülerinnen und Schüler können grundlegendes Fachwissen (zum Beispiel taktische Kenntnisse) in sportlichen Handlungssituationen anwenden und sachgerecht nutzen“</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b="1" dirty="0" smtClean="0"/>
              <a:t>Leitfrage: Welche Taktiken sind wann erfolgreich? </a:t>
            </a:r>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24</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Die Schulung der Taktiken kann damit</a:t>
            </a:r>
            <a:r>
              <a:rPr lang="de-DE" baseline="0" dirty="0" smtClean="0"/>
              <a:t> einen weiteren Baustein der Leistungserziehung bilden</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b="1" dirty="0" smtClean="0"/>
              <a:t>Leitfrage: Welche Taktiken sind für</a:t>
            </a:r>
            <a:r>
              <a:rPr lang="de-DE" sz="1200" b="1" baseline="0" dirty="0" smtClean="0"/>
              <a:t> meine Mannschaft wann erfolgversprechend</a:t>
            </a:r>
            <a:r>
              <a:rPr lang="de-DE" sz="1200" b="1"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200" b="1"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25</a:t>
            </a:fld>
            <a:endParaRPr lang="de-DE" dirty="0"/>
          </a:p>
        </p:txBody>
      </p:sp>
    </p:spTree>
    <p:extLst>
      <p:ext uri="{BB962C8B-B14F-4D97-AF65-F5344CB8AC3E}">
        <p14:creationId xmlns:p14="http://schemas.microsoft.com/office/powerpoint/2010/main" val="1782211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Die Schulung der Fähigkeiten</a:t>
            </a:r>
            <a:r>
              <a:rPr lang="de-DE" baseline="0" dirty="0" smtClean="0"/>
              <a:t> im sozialen und personalen Bereich bietet Möglichkeiten der </a:t>
            </a:r>
            <a:r>
              <a:rPr lang="de-DE" b="1" baseline="0" dirty="0" smtClean="0"/>
              <a:t>Sozialerziehung</a:t>
            </a:r>
            <a:r>
              <a:rPr lang="de-DE" baseline="0" dirty="0" smtClean="0"/>
              <a:t> (Gemeinsam handeln, wettkämpfen und sich verständigen), aber auch der </a:t>
            </a:r>
            <a:r>
              <a:rPr lang="de-DE" b="1" baseline="0" dirty="0" smtClean="0"/>
              <a:t>Leistungserziehung</a:t>
            </a:r>
            <a:r>
              <a:rPr lang="de-DE" baseline="0" dirty="0" smtClean="0"/>
              <a:t> (</a:t>
            </a:r>
            <a:r>
              <a:rPr lang="de-DE" sz="1200" i="0" kern="1200" dirty="0" smtClean="0">
                <a:solidFill>
                  <a:schemeClr val="tx1"/>
                </a:solidFill>
                <a:effectLst/>
                <a:latin typeface="+mn-lt"/>
                <a:ea typeface="+mn-ea"/>
                <a:cs typeface="+mn-cs"/>
              </a:rPr>
              <a:t>z. B.: Wie können wir uns im Spiel besser verständigen? Wie kann Ärger nach einer Niederlage oder im Spiel kontrolliert werden?)</a:t>
            </a:r>
            <a:br>
              <a:rPr lang="de-DE" sz="1200" i="0" kern="1200" dirty="0" smtClean="0">
                <a:solidFill>
                  <a:schemeClr val="tx1"/>
                </a:solidFill>
                <a:effectLst/>
                <a:latin typeface="+mn-lt"/>
                <a:ea typeface="+mn-ea"/>
                <a:cs typeface="+mn-cs"/>
              </a:rPr>
            </a:br>
            <a:r>
              <a:rPr lang="de-DE" sz="1200" i="0" kern="1200" dirty="0" smtClean="0">
                <a:solidFill>
                  <a:schemeClr val="tx1"/>
                </a:solidFill>
                <a:effectLst/>
                <a:latin typeface="+mn-lt"/>
                <a:ea typeface="+mn-ea"/>
                <a:cs typeface="+mn-cs"/>
              </a:rPr>
              <a:t/>
            </a:r>
            <a:br>
              <a:rPr lang="de-DE" sz="1200" i="0" kern="1200" dirty="0" smtClean="0">
                <a:solidFill>
                  <a:schemeClr val="tx1"/>
                </a:solidFill>
                <a:effectLst/>
                <a:latin typeface="+mn-lt"/>
                <a:ea typeface="+mn-ea"/>
                <a:cs typeface="+mn-cs"/>
              </a:rPr>
            </a:br>
            <a:endParaRPr lang="de-DE"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26</a:t>
            </a:fld>
            <a:endParaRPr lang="de-DE" dirty="0"/>
          </a:p>
        </p:txBody>
      </p:sp>
    </p:spTree>
    <p:extLst>
      <p:ext uri="{BB962C8B-B14F-4D97-AF65-F5344CB8AC3E}">
        <p14:creationId xmlns:p14="http://schemas.microsoft.com/office/powerpoint/2010/main" val="39032788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Die Schulung der Fähigkeiten</a:t>
            </a:r>
            <a:r>
              <a:rPr lang="de-DE" baseline="0" dirty="0" smtClean="0"/>
              <a:t> im sozialen und personalen Bereich bietet Möglichkeiten der Sozialerziehung (Gemeinsam handeln, wettkämpfen und sich verständigen) </a:t>
            </a:r>
          </a:p>
          <a:p>
            <a:pPr marL="0" marR="0" indent="0" algn="l" defTabSz="914400" rtl="0" eaLnBrk="1" fontAlgn="auto" latinLnBrk="0" hangingPunct="1">
              <a:lnSpc>
                <a:spcPct val="100000"/>
              </a:lnSpc>
              <a:spcBef>
                <a:spcPts val="0"/>
              </a:spcBef>
              <a:spcAft>
                <a:spcPts val="0"/>
              </a:spcAft>
              <a:buClrTx/>
              <a:buSzTx/>
              <a:buFontTx/>
              <a:buNone/>
              <a:tabLst/>
              <a:defRPr/>
            </a:pPr>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t>Fähigkeiten (aus der</a:t>
            </a:r>
            <a:r>
              <a:rPr lang="de-DE" sz="1200" b="0" i="0" kern="1200" dirty="0" smtClean="0">
                <a:solidFill>
                  <a:schemeClr val="tx1"/>
                </a:solidFill>
                <a:effectLst/>
                <a:latin typeface="+mn-lt"/>
                <a:ea typeface="+mn-ea"/>
                <a:cs typeface="+mn-cs"/>
              </a:rPr>
              <a:t> Handreichung "Volleyball im Schulsport“)</a:t>
            </a:r>
            <a:r>
              <a:rPr lang="de-DE"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i="0" kern="1200" dirty="0" smtClean="0">
                <a:solidFill>
                  <a:schemeClr val="tx1"/>
                </a:solidFill>
                <a:effectLst/>
                <a:latin typeface="+mn-lt"/>
                <a:ea typeface="+mn-ea"/>
                <a:cs typeface="+mn-cs"/>
              </a:rPr>
              <a:t>- Miteinander kommunizieren können (z. B. „Ich“ rufen in der Annahme, Spielverhalten absprechen) </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i="0" kern="1200" dirty="0" smtClean="0">
                <a:solidFill>
                  <a:schemeClr val="tx1"/>
                </a:solidFill>
                <a:effectLst/>
                <a:latin typeface="+mn-lt"/>
                <a:ea typeface="+mn-ea"/>
                <a:cs typeface="+mn-cs"/>
              </a:rPr>
              <a:t>- Sich gegenseitig in der Mannschaft unterstützen (z. B. anfeuern, trösten bei einem Fehler, das eigene Spielverhalten an die Fähigkeiten des Mitspielers anpassen, Rituale bei der Begrüßung und Verabschiedung des Gegners einhalten) </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i="0" kern="1200" dirty="0" smtClean="0">
                <a:solidFill>
                  <a:schemeClr val="tx1"/>
                </a:solidFill>
                <a:effectLst/>
                <a:latin typeface="+mn-lt"/>
                <a:ea typeface="+mn-ea"/>
                <a:cs typeface="+mn-cs"/>
              </a:rPr>
              <a:t>- Mit Sieg und Niederlage umgehen können (z. B. gute Leistungen auch der Gegner beklatschen, bei schwachen Leistungen den Gegner nicht bloßstellen, sich am Ende des Spiels für das Spiel bedanken, Sieg und Niederlage in ihrer Bedeutung realistisch einschätzen) </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i="0" kern="1200" dirty="0" smtClean="0">
                <a:solidFill>
                  <a:schemeClr val="tx1"/>
                </a:solidFill>
                <a:effectLst/>
                <a:latin typeface="+mn-lt"/>
                <a:ea typeface="+mn-ea"/>
                <a:cs typeface="+mn-cs"/>
              </a:rPr>
              <a:t>- Regeln einhalten, aber bei einem unbefriedigendem Spielgeschehen auch verändern können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de-DE" sz="1200" i="0" kern="1200" dirty="0" smtClean="0">
                <a:solidFill>
                  <a:schemeClr val="tx1"/>
                </a:solidFill>
                <a:effectLst/>
                <a:latin typeface="+mn-lt"/>
                <a:ea typeface="+mn-ea"/>
                <a:cs typeface="+mn-cs"/>
              </a:rPr>
              <a:t>Konflikte erkennen und bewältigen können (z. B. bei der Interpretation und der Einhaltung von Regeln, der Dominanz einzelner Schüler, der Ablehnung von Mitschülern als Spielpartner)</a:t>
            </a: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de-DE" sz="120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sz="1200" i="0" kern="1200" dirty="0" smtClean="0">
                <a:solidFill>
                  <a:schemeClr val="tx1"/>
                </a:solidFill>
                <a:effectLst/>
                <a:latin typeface="+mn-lt"/>
                <a:ea typeface="+mn-ea"/>
                <a:cs typeface="+mn-cs"/>
              </a:rPr>
              <a:t>Quelle: http://www.projekte.sport.tu-dortmund.de/wvv/upload/1364210911_Handreichung.pdf  S. 13</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i="0" kern="1200" dirty="0" smtClean="0">
                <a:solidFill>
                  <a:schemeClr val="tx1"/>
                </a:solidFill>
                <a:effectLst/>
                <a:latin typeface="+mn-lt"/>
                <a:ea typeface="+mn-ea"/>
                <a:cs typeface="+mn-cs"/>
              </a:rPr>
              <a:t/>
            </a:r>
            <a:br>
              <a:rPr lang="de-DE" sz="1200" i="0" kern="1200" dirty="0" smtClean="0">
                <a:solidFill>
                  <a:schemeClr val="tx1"/>
                </a:solidFill>
                <a:effectLst/>
                <a:latin typeface="+mn-lt"/>
                <a:ea typeface="+mn-ea"/>
                <a:cs typeface="+mn-cs"/>
              </a:rPr>
            </a:br>
            <a:endParaRPr lang="de-DE" dirty="0" smtClean="0"/>
          </a:p>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27</a:t>
            </a:fld>
            <a:endParaRPr lang="de-DE" dirty="0"/>
          </a:p>
        </p:txBody>
      </p:sp>
    </p:spTree>
    <p:extLst>
      <p:ext uri="{BB962C8B-B14F-4D97-AF65-F5344CB8AC3E}">
        <p14:creationId xmlns:p14="http://schemas.microsoft.com/office/powerpoint/2010/main" val="39032788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34</a:t>
            </a:fld>
            <a:endParaRPr lang="de-DE" dirty="0"/>
          </a:p>
        </p:txBody>
      </p:sp>
    </p:spTree>
    <p:extLst>
      <p:ext uri="{BB962C8B-B14F-4D97-AF65-F5344CB8AC3E}">
        <p14:creationId xmlns:p14="http://schemas.microsoft.com/office/powerpoint/2010/main" val="39032788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35</a:t>
            </a:fld>
            <a:endParaRPr lang="de-DE" dirty="0"/>
          </a:p>
        </p:txBody>
      </p:sp>
    </p:spTree>
    <p:extLst>
      <p:ext uri="{BB962C8B-B14F-4D97-AF65-F5344CB8AC3E}">
        <p14:creationId xmlns:p14="http://schemas.microsoft.com/office/powerpoint/2010/main" val="39032788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36</a:t>
            </a:fld>
            <a:endParaRPr lang="de-DE" dirty="0"/>
          </a:p>
        </p:txBody>
      </p:sp>
    </p:spTree>
    <p:extLst>
      <p:ext uri="{BB962C8B-B14F-4D97-AF65-F5344CB8AC3E}">
        <p14:creationId xmlns:p14="http://schemas.microsoft.com/office/powerpoint/2010/main" val="3903278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300" dirty="0"/>
              <a:t>Unterrichtsvorhaben bilden die Schnittmenge der Planungsfaktoren:</a:t>
            </a:r>
          </a:p>
          <a:p>
            <a:pPr marL="164013" indent="-164013">
              <a:buFont typeface="Arial" panose="020B0604020202020204" pitchFamily="34" charset="0"/>
              <a:buChar char="•"/>
            </a:pPr>
            <a:r>
              <a:rPr lang="de-DE" sz="1300" b="1" dirty="0"/>
              <a:t>Inhaltsbezogene Kompetenzen</a:t>
            </a:r>
          </a:p>
          <a:p>
            <a:pPr marL="164013" indent="-164013" defTabSz="874736">
              <a:buFont typeface="Arial" panose="020B0604020202020204" pitchFamily="34" charset="0"/>
              <a:buChar char="•"/>
              <a:defRPr/>
            </a:pPr>
            <a:r>
              <a:rPr lang="de-DE" sz="1300" b="1" dirty="0"/>
              <a:t>Inhalte </a:t>
            </a:r>
          </a:p>
          <a:p>
            <a:pPr marL="164013" indent="-164013" defTabSz="874736">
              <a:buFont typeface="Arial" panose="020B0604020202020204" pitchFamily="34" charset="0"/>
              <a:buChar char="•"/>
              <a:defRPr/>
            </a:pPr>
            <a:r>
              <a:rPr lang="de-DE" sz="1300" b="1" dirty="0"/>
              <a:t>Sportpädagogische Perspektiven und ggf. Leitperspektiven </a:t>
            </a:r>
          </a:p>
          <a:p>
            <a:pPr defTabSz="874736">
              <a:defRPr/>
            </a:pPr>
            <a:endParaRPr lang="de-DE" sz="1300" dirty="0"/>
          </a:p>
          <a:p>
            <a:pPr defTabSz="874736">
              <a:defRPr/>
            </a:pPr>
            <a:r>
              <a:rPr lang="de-DE" sz="1300" dirty="0"/>
              <a:t>Die Inhaltsbezogene Kompetenzen bilden die Basis für die Anbahnung der </a:t>
            </a:r>
            <a:r>
              <a:rPr lang="de-DE" sz="1300" b="1" dirty="0"/>
              <a:t>prozessbezogenen Kompetenzen</a:t>
            </a:r>
          </a:p>
        </p:txBody>
      </p:sp>
      <p:sp>
        <p:nvSpPr>
          <p:cNvPr id="4" name="Foliennummernplatzhalter 3"/>
          <p:cNvSpPr>
            <a:spLocks noGrp="1"/>
          </p:cNvSpPr>
          <p:nvPr>
            <p:ph type="sldNum" sz="quarter" idx="10"/>
          </p:nvPr>
        </p:nvSpPr>
        <p:spPr/>
        <p:txBody>
          <a:bodyPr/>
          <a:lstStyle/>
          <a:p>
            <a:fld id="{6788C8F6-D8C4-4095-B5EA-7271F3C379A9}" type="slidenum">
              <a:rPr lang="de-DE" smtClean="0"/>
              <a:t>4</a:t>
            </a:fld>
            <a:endParaRPr lang="de-DE"/>
          </a:p>
        </p:txBody>
      </p:sp>
    </p:spTree>
    <p:extLst>
      <p:ext uri="{BB962C8B-B14F-4D97-AF65-F5344CB8AC3E}">
        <p14:creationId xmlns:p14="http://schemas.microsoft.com/office/powerpoint/2010/main" val="7633976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37</a:t>
            </a:fld>
            <a:endParaRPr lang="de-DE" dirty="0"/>
          </a:p>
        </p:txBody>
      </p:sp>
    </p:spTree>
    <p:extLst>
      <p:ext uri="{BB962C8B-B14F-4D97-AF65-F5344CB8AC3E}">
        <p14:creationId xmlns:p14="http://schemas.microsoft.com/office/powerpoint/2010/main" val="39032788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 Erlernen des Volleyballspiels in der Schule kann für verschiedene  sportpädagogische Perspektiven fruchtbar sein.</a:t>
            </a:r>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38</a:t>
            </a:fld>
            <a:endParaRPr lang="de-DE" dirty="0"/>
          </a:p>
        </p:txBody>
      </p:sp>
    </p:spTree>
    <p:extLst>
      <p:ext uri="{BB962C8B-B14F-4D97-AF65-F5344CB8AC3E}">
        <p14:creationId xmlns:p14="http://schemas.microsoft.com/office/powerpoint/2010/main" val="2227076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300" dirty="0"/>
              <a:t>Vorläufer: Kenyon (Amerikaner, 60er Jahre) hat sportbezogene Einstellungen untersucht. Kenyon fand sechs Einstellungsdimensionen: </a:t>
            </a:r>
          </a:p>
          <a:p>
            <a:r>
              <a:rPr lang="de-DE" sz="1300" dirty="0"/>
              <a:t>♦ Sporttreiben, um mit anderen Menschen zusammen sein zu können (soziales Miteinander), </a:t>
            </a:r>
          </a:p>
          <a:p>
            <a:r>
              <a:rPr lang="de-DE" sz="1300" dirty="0"/>
              <a:t>♦ Sporttreiben, um die Gesundheit und Fitness zu verbessern oder zu erhalten (Gesundheit), </a:t>
            </a:r>
          </a:p>
          <a:p>
            <a:r>
              <a:rPr lang="de-DE" sz="1300" dirty="0"/>
              <a:t>♦ Sporttreiben, um Aufregung und Nervenkitzel zu erfahren (Risiko), </a:t>
            </a:r>
          </a:p>
          <a:p>
            <a:r>
              <a:rPr lang="de-DE" sz="1300" dirty="0"/>
              <a:t>♦ Sporttreiben, um Freude an schönen und eleganten Bewegungen zu haben (Ästhetik), </a:t>
            </a:r>
          </a:p>
          <a:p>
            <a:r>
              <a:rPr lang="de-DE" sz="1300" dirty="0"/>
              <a:t>♦ Sporttreiben, um sich zu entspannen (Katharsis), </a:t>
            </a:r>
          </a:p>
          <a:p>
            <a:r>
              <a:rPr lang="de-DE" sz="1300" dirty="0"/>
              <a:t>♦ Sporttreiben, um sich selbst zu überwinden (Askese). </a:t>
            </a:r>
            <a:endParaRPr lang="de-DE" sz="1300" dirty="0"/>
          </a:p>
        </p:txBody>
      </p:sp>
      <p:sp>
        <p:nvSpPr>
          <p:cNvPr id="4" name="Foliennummernplatzhalter 3"/>
          <p:cNvSpPr>
            <a:spLocks noGrp="1"/>
          </p:cNvSpPr>
          <p:nvPr>
            <p:ph type="sldNum" sz="quarter" idx="10"/>
          </p:nvPr>
        </p:nvSpPr>
        <p:spPr/>
        <p:txBody>
          <a:bodyPr/>
          <a:lstStyle/>
          <a:p>
            <a:fld id="{B2B58351-D00C-4FD3-8527-2FA48B0BF810}" type="slidenum">
              <a:rPr lang="de-DE" smtClean="0"/>
              <a:t>5</a:t>
            </a:fld>
            <a:endParaRPr lang="de-DE" dirty="0"/>
          </a:p>
        </p:txBody>
      </p:sp>
    </p:spTree>
    <p:extLst>
      <p:ext uri="{BB962C8B-B14F-4D97-AF65-F5344CB8AC3E}">
        <p14:creationId xmlns:p14="http://schemas.microsoft.com/office/powerpoint/2010/main" val="3986741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100" b="1" dirty="0"/>
              <a:t>Akzentuieren</a:t>
            </a:r>
            <a:r>
              <a:rPr lang="de-DE" sz="1100" dirty="0"/>
              <a:t/>
            </a:r>
            <a:br>
              <a:rPr lang="de-DE" sz="1100" dirty="0"/>
            </a:br>
            <a:r>
              <a:rPr lang="de-DE" sz="1100" dirty="0"/>
              <a:t>Die Aufmerksamkeit auf eine Sinngebung lenken</a:t>
            </a:r>
            <a:br>
              <a:rPr lang="de-DE" sz="1100" dirty="0"/>
            </a:br>
            <a:r>
              <a:rPr lang="de-DE" sz="1100" dirty="0"/>
              <a:t> in der Leichtathletik dominiert im Allgemeinen die Perspektive </a:t>
            </a:r>
            <a:r>
              <a:rPr lang="de-DE" sz="1100" i="1" dirty="0"/>
              <a:t>das Leisten erfahren</a:t>
            </a:r>
            <a:r>
              <a:rPr lang="de-DE" sz="1100" dirty="0"/>
              <a:t/>
            </a:r>
            <a:br>
              <a:rPr lang="de-DE" sz="1100" dirty="0"/>
            </a:br>
            <a:r>
              <a:rPr lang="de-DE" sz="1100" dirty="0"/>
              <a:t> in der Gymnastik die Perspektive </a:t>
            </a:r>
            <a:r>
              <a:rPr lang="de-DE" sz="1100" i="1" dirty="0"/>
              <a:t>sich körperlich ausdrücken und Bewegungen gestalten</a:t>
            </a:r>
            <a:r>
              <a:rPr lang="de-DE" sz="1100" dirty="0"/>
              <a:t/>
            </a:r>
            <a:br>
              <a:rPr lang="de-DE" sz="1100" dirty="0"/>
            </a:br>
            <a:r>
              <a:rPr lang="de-DE" sz="1100" dirty="0"/>
              <a:t>Nachteil: Perspektiven können nur nacheinander angesprochen werden</a:t>
            </a:r>
            <a:br>
              <a:rPr lang="de-DE" sz="1100" dirty="0"/>
            </a:br>
            <a:r>
              <a:rPr lang="de-DE" sz="1100" b="1" dirty="0"/>
              <a:t>Kontrastieren</a:t>
            </a:r>
            <a:r>
              <a:rPr lang="de-DE" sz="1100" dirty="0"/>
              <a:t/>
            </a:r>
            <a:br>
              <a:rPr lang="de-DE" sz="1100" dirty="0"/>
            </a:br>
            <a:r>
              <a:rPr lang="de-DE" sz="1100" dirty="0"/>
              <a:t>Eine Bewegungsform unter unterschiedlichen Bedeutungen erfahren, wobei der Kontrast betont wird</a:t>
            </a:r>
            <a:br>
              <a:rPr lang="de-DE" sz="1100" dirty="0"/>
            </a:br>
            <a:r>
              <a:rPr lang="de-DE" sz="1100" dirty="0"/>
              <a:t> Waldlauf unter den Perspektiven </a:t>
            </a:r>
            <a:r>
              <a:rPr lang="de-DE" sz="1100" i="1" dirty="0"/>
              <a:t>Gesundheit vs. Leistung</a:t>
            </a:r>
            <a:r>
              <a:rPr lang="de-DE" sz="1100" dirty="0"/>
              <a:t/>
            </a:r>
            <a:br>
              <a:rPr lang="de-DE" sz="1100" dirty="0"/>
            </a:br>
            <a:r>
              <a:rPr lang="de-DE" sz="1100" dirty="0"/>
              <a:t> Wasserspringen unter den Perspektiven </a:t>
            </a:r>
            <a:r>
              <a:rPr lang="de-DE" sz="1100" i="1" dirty="0"/>
              <a:t>etwas wagen vs. Bewegungserfahrungen erweitern</a:t>
            </a:r>
          </a:p>
          <a:p>
            <a:r>
              <a:rPr lang="de-DE" sz="1100" b="1" dirty="0"/>
              <a:t>Integrieren</a:t>
            </a:r>
            <a:r>
              <a:rPr lang="de-DE" sz="1100" dirty="0"/>
              <a:t/>
            </a:r>
            <a:br>
              <a:rPr lang="de-DE" sz="1100" dirty="0"/>
            </a:br>
            <a:r>
              <a:rPr lang="de-DE" sz="1100" dirty="0"/>
              <a:t>Gleichzeitiges Erleben von verschiedenen Sinngebungen verdeutlichen:</a:t>
            </a:r>
            <a:br>
              <a:rPr lang="de-DE" sz="1100" dirty="0"/>
            </a:br>
            <a:r>
              <a:rPr lang="de-DE" sz="1100" dirty="0"/>
              <a:t> im Sportspiel die Leistungssituation, die soziale Situation des Miteinanderspielens und die Spannungseffekte des Spiels erleben und reflektieren</a:t>
            </a:r>
            <a:br>
              <a:rPr lang="de-DE" sz="1100" dirty="0"/>
            </a:br>
            <a:r>
              <a:rPr lang="de-DE" sz="1100" dirty="0"/>
              <a:t> beim Rückenschwimmen die Perspektiven Bewegungserfahrungen erweitern und Gesundheitsbewusstsein entwickeln</a:t>
            </a:r>
            <a:br>
              <a:rPr lang="de-DE" sz="1100" dirty="0"/>
            </a:br>
            <a:r>
              <a:rPr lang="de-DE" sz="1100" dirty="0"/>
              <a:t/>
            </a:r>
            <a:br>
              <a:rPr lang="de-DE" sz="1100" dirty="0"/>
            </a:br>
            <a:r>
              <a:rPr lang="de-DE" sz="1100" dirty="0"/>
              <a:t>Quelle: Univ.-Prof. Dr. Georg </a:t>
            </a:r>
            <a:r>
              <a:rPr lang="de-DE" sz="1100" dirty="0" err="1"/>
              <a:t>Wydra</a:t>
            </a:r>
            <a:r>
              <a:rPr lang="de-DE" sz="1100" dirty="0"/>
              <a:t>: Vorlesung Allgemeine Sportdidaktik Modul Didaktik/Methodik Baustein 7+8: Der erziehende Sportunterricht</a:t>
            </a:r>
          </a:p>
          <a:p>
            <a:r>
              <a:rPr lang="de-DE" sz="1100" dirty="0"/>
              <a:t>Sportwissenschaftliches Institut der Universität des Saarlandes WS 2013/2014</a:t>
            </a:r>
            <a:r>
              <a:rPr lang="de-DE" sz="1300" dirty="0"/>
              <a:t/>
            </a:r>
            <a:br>
              <a:rPr lang="de-DE" sz="1300" dirty="0"/>
            </a:br>
            <a:endParaRPr lang="de-DE" sz="1300" dirty="0"/>
          </a:p>
        </p:txBody>
      </p:sp>
      <p:sp>
        <p:nvSpPr>
          <p:cNvPr id="4" name="Foliennummernplatzhalter 3"/>
          <p:cNvSpPr>
            <a:spLocks noGrp="1"/>
          </p:cNvSpPr>
          <p:nvPr>
            <p:ph type="sldNum" sz="quarter" idx="10"/>
          </p:nvPr>
        </p:nvSpPr>
        <p:spPr/>
        <p:txBody>
          <a:bodyPr/>
          <a:lstStyle/>
          <a:p>
            <a:fld id="{B2B58351-D00C-4FD3-8527-2FA48B0BF810}" type="slidenum">
              <a:rPr lang="de-DE" smtClean="0"/>
              <a:t>6</a:t>
            </a:fld>
            <a:endParaRPr lang="de-DE" dirty="0"/>
          </a:p>
        </p:txBody>
      </p:sp>
    </p:spTree>
    <p:extLst>
      <p:ext uri="{BB962C8B-B14F-4D97-AF65-F5344CB8AC3E}">
        <p14:creationId xmlns:p14="http://schemas.microsoft.com/office/powerpoint/2010/main" val="3986741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914217">
              <a:defRPr/>
            </a:pPr>
            <a:r>
              <a:rPr lang="de-DE" sz="1300" dirty="0"/>
              <a:t>Für den mehrperspektivischen Sportunterricht spricht nach Kurz (1992), dass </a:t>
            </a:r>
          </a:p>
          <a:p>
            <a:pPr defTabSz="914217">
              <a:defRPr/>
            </a:pPr>
            <a:r>
              <a:rPr lang="de-DE" sz="1300" dirty="0"/>
              <a:t>♦ dieser interessanter sei als ein Sportunterricht, der nur eine sportpädagogische Perspektive anspricht, </a:t>
            </a:r>
          </a:p>
          <a:p>
            <a:pPr defTabSz="914217">
              <a:defRPr/>
            </a:pPr>
            <a:r>
              <a:rPr lang="de-DE" sz="1300" dirty="0"/>
              <a:t>♦ eine größere Bandbreite pädagogischer Einflussmöglichkeiten gegeben sei, </a:t>
            </a:r>
          </a:p>
          <a:p>
            <a:pPr defTabSz="914217">
              <a:defRPr/>
            </a:pPr>
            <a:r>
              <a:rPr lang="de-DE" sz="1300" dirty="0"/>
              <a:t>♦ zur Handlungsfähigkeit in einer demokratischen und pluralistischen Gesellschaft auch die Wahlfreiheit gehört. Wahlfreiheit kann zur Belastung werden, wenn man nicht gelernt hat, mit Wahlentscheidungen souverän umzugehen. Ein Kennzeichen des modernen Sports ist das Nebeneinander verschiedener Angebote. Wer im Sportunterricht die verschiedenartigen Angebote und dazugehörigen Perspektiven kennengelernt hat, hat im Freizeitsport bessere Möglichkeiten sich zu orientieren. </a:t>
            </a:r>
          </a:p>
        </p:txBody>
      </p:sp>
      <p:sp>
        <p:nvSpPr>
          <p:cNvPr id="4" name="Foliennummernplatzhalter 3"/>
          <p:cNvSpPr>
            <a:spLocks noGrp="1"/>
          </p:cNvSpPr>
          <p:nvPr>
            <p:ph type="sldNum" sz="quarter" idx="10"/>
          </p:nvPr>
        </p:nvSpPr>
        <p:spPr/>
        <p:txBody>
          <a:bodyPr/>
          <a:lstStyle/>
          <a:p>
            <a:fld id="{A8484CEB-EBEB-4FA0-BDAD-A96AE7C0448D}" type="slidenum">
              <a:rPr lang="de-DE" smtClean="0"/>
              <a:t>7</a:t>
            </a:fld>
            <a:endParaRPr lang="de-DE" dirty="0"/>
          </a:p>
        </p:txBody>
      </p:sp>
    </p:spTree>
    <p:extLst>
      <p:ext uri="{BB962C8B-B14F-4D97-AF65-F5344CB8AC3E}">
        <p14:creationId xmlns:p14="http://schemas.microsoft.com/office/powerpoint/2010/main" val="4642466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b="0" i="0" dirty="0" smtClean="0"/>
          </a:p>
        </p:txBody>
      </p:sp>
      <p:sp>
        <p:nvSpPr>
          <p:cNvPr id="4" name="Foliennummernplatzhalter 3"/>
          <p:cNvSpPr>
            <a:spLocks noGrp="1"/>
          </p:cNvSpPr>
          <p:nvPr>
            <p:ph type="sldNum" sz="quarter" idx="10"/>
          </p:nvPr>
        </p:nvSpPr>
        <p:spPr/>
        <p:txBody>
          <a:bodyPr/>
          <a:lstStyle/>
          <a:p>
            <a:fld id="{A8484CEB-EBEB-4FA0-BDAD-A96AE7C0448D}" type="slidenum">
              <a:rPr lang="de-DE" smtClean="0"/>
              <a:t>8</a:t>
            </a:fld>
            <a:endParaRPr lang="de-DE" dirty="0"/>
          </a:p>
        </p:txBody>
      </p:sp>
    </p:spTree>
    <p:extLst>
      <p:ext uri="{BB962C8B-B14F-4D97-AF65-F5344CB8AC3E}">
        <p14:creationId xmlns:p14="http://schemas.microsoft.com/office/powerpoint/2010/main" val="464246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B2B58351-D00C-4FD3-8527-2FA48B0BF810}" type="slidenum">
              <a:rPr lang="de-DE" smtClean="0"/>
              <a:t>9</a:t>
            </a:fld>
            <a:endParaRPr lang="de-DE" dirty="0"/>
          </a:p>
        </p:txBody>
      </p:sp>
    </p:spTree>
    <p:extLst>
      <p:ext uri="{BB962C8B-B14F-4D97-AF65-F5344CB8AC3E}">
        <p14:creationId xmlns:p14="http://schemas.microsoft.com/office/powerpoint/2010/main" val="2194137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0" i="0" u="none" strike="noStrike" kern="1200" dirty="0" smtClean="0">
                <a:solidFill>
                  <a:schemeClr val="tx1"/>
                </a:solidFill>
                <a:effectLst/>
                <a:latin typeface="+mn-lt"/>
                <a:ea typeface="+mn-ea"/>
                <a:cs typeface="+mn-cs"/>
              </a:rPr>
              <a:t>•Koordinative Fähigkeiten</a:t>
            </a:r>
            <a:r>
              <a:rPr lang="de-DE" dirty="0" smtClean="0"/>
              <a:t> </a:t>
            </a:r>
            <a:r>
              <a:rPr lang="de-DE" sz="1200" b="0" i="0" u="none" strike="noStrike" kern="1200" dirty="0" smtClean="0">
                <a:solidFill>
                  <a:schemeClr val="tx1"/>
                </a:solidFill>
                <a:effectLst/>
                <a:latin typeface="+mn-lt"/>
                <a:ea typeface="+mn-ea"/>
                <a:cs typeface="+mn-cs"/>
              </a:rPr>
              <a:t>•Konditionelle Fähigkeiten</a:t>
            </a:r>
            <a:r>
              <a:rPr lang="de-DE" dirty="0" smtClean="0"/>
              <a:t> </a:t>
            </a:r>
            <a:r>
              <a:rPr lang="de-DE" sz="1200" b="0" i="0" u="none" strike="noStrike" kern="1200" dirty="0" smtClean="0">
                <a:solidFill>
                  <a:schemeClr val="tx1"/>
                </a:solidFill>
                <a:effectLst/>
                <a:latin typeface="+mn-lt"/>
                <a:ea typeface="+mn-ea"/>
                <a:cs typeface="+mn-cs"/>
              </a:rPr>
              <a:t>•Fähigkeiten im sozialen</a:t>
            </a:r>
            <a:r>
              <a:rPr lang="de-DE" dirty="0" smtClean="0"/>
              <a:t> </a:t>
            </a:r>
            <a:r>
              <a:rPr lang="de-DE" sz="1200" b="0" i="0" u="none" strike="noStrike" kern="1200" dirty="0" smtClean="0">
                <a:solidFill>
                  <a:schemeClr val="tx1"/>
                </a:solidFill>
                <a:effectLst/>
                <a:latin typeface="+mn-lt"/>
                <a:ea typeface="+mn-ea"/>
                <a:cs typeface="+mn-cs"/>
              </a:rPr>
              <a:t>und personalen Bereich</a:t>
            </a:r>
            <a:r>
              <a:rPr lang="de-DE" dirty="0" smtClean="0"/>
              <a:t> </a:t>
            </a:r>
            <a:r>
              <a:rPr lang="de-DE" sz="1200" b="0" i="0" u="none" strike="noStrike" kern="1200" dirty="0" smtClean="0">
                <a:solidFill>
                  <a:schemeClr val="tx1"/>
                </a:solidFill>
                <a:effectLst/>
                <a:latin typeface="+mn-lt"/>
                <a:ea typeface="+mn-ea"/>
                <a:cs typeface="+mn-cs"/>
              </a:rPr>
              <a:t>•Beherrschung von Techniken</a:t>
            </a:r>
            <a:r>
              <a:rPr lang="de-DE" dirty="0" smtClean="0"/>
              <a:t> </a:t>
            </a:r>
            <a:r>
              <a:rPr lang="de-DE" sz="1200" b="0" i="0" u="none" strike="noStrike" kern="1200" dirty="0" smtClean="0">
                <a:solidFill>
                  <a:schemeClr val="tx1"/>
                </a:solidFill>
                <a:effectLst/>
                <a:latin typeface="+mn-lt"/>
                <a:ea typeface="+mn-ea"/>
                <a:cs typeface="+mn-cs"/>
              </a:rPr>
              <a:t>Beherrschung von Taktiken</a:t>
            </a:r>
            <a:r>
              <a:rPr lang="de-DE" dirty="0" smtClean="0"/>
              <a:t> </a:t>
            </a:r>
          </a:p>
          <a:p>
            <a:r>
              <a:rPr lang="de-DE" sz="1200" b="1" i="0" u="none" strike="noStrike" kern="1200" dirty="0" smtClean="0">
                <a:solidFill>
                  <a:schemeClr val="tx1"/>
                </a:solidFill>
                <a:effectLst/>
                <a:latin typeface="+mn-lt"/>
                <a:ea typeface="+mn-ea"/>
                <a:cs typeface="+mn-cs"/>
              </a:rPr>
              <a:t>Bewegungserziehung</a:t>
            </a:r>
            <a:r>
              <a:rPr lang="de-DE" dirty="0" smtClean="0"/>
              <a:t> </a:t>
            </a:r>
            <a:r>
              <a:rPr lang="de-DE" sz="1200" b="1" i="0" u="none" strike="noStrike" kern="1200" dirty="0" smtClean="0">
                <a:solidFill>
                  <a:schemeClr val="tx1"/>
                </a:solidFill>
                <a:effectLst/>
                <a:latin typeface="+mn-lt"/>
                <a:ea typeface="+mn-ea"/>
                <a:cs typeface="+mn-cs"/>
              </a:rPr>
              <a:t>Leistungserziehung</a:t>
            </a:r>
            <a:r>
              <a:rPr lang="de-DE" dirty="0" smtClean="0"/>
              <a:t> </a:t>
            </a:r>
            <a:r>
              <a:rPr lang="de-DE" sz="1200" b="1" i="0" u="none" strike="noStrike" kern="1200" dirty="0" smtClean="0">
                <a:solidFill>
                  <a:schemeClr val="tx1"/>
                </a:solidFill>
                <a:effectLst/>
                <a:latin typeface="+mn-lt"/>
                <a:ea typeface="+mn-ea"/>
                <a:cs typeface="+mn-cs"/>
              </a:rPr>
              <a:t>Ästhetische Erziehung</a:t>
            </a:r>
            <a:r>
              <a:rPr lang="de-DE" dirty="0" smtClean="0"/>
              <a:t> </a:t>
            </a:r>
            <a:r>
              <a:rPr lang="de-DE" sz="1200" b="1" i="0" u="none" strike="noStrike" kern="1200" dirty="0" smtClean="0">
                <a:solidFill>
                  <a:schemeClr val="tx1"/>
                </a:solidFill>
                <a:effectLst/>
                <a:latin typeface="+mn-lt"/>
                <a:ea typeface="+mn-ea"/>
                <a:cs typeface="+mn-cs"/>
              </a:rPr>
              <a:t>Wagniserziehung</a:t>
            </a:r>
            <a:r>
              <a:rPr lang="de-DE" dirty="0" smtClean="0"/>
              <a:t> </a:t>
            </a:r>
            <a:r>
              <a:rPr lang="de-DE" sz="1200" b="1" i="0" u="none" strike="noStrike" kern="1200" dirty="0" smtClean="0">
                <a:solidFill>
                  <a:schemeClr val="tx1"/>
                </a:solidFill>
                <a:effectLst/>
                <a:latin typeface="+mn-lt"/>
                <a:ea typeface="+mn-ea"/>
                <a:cs typeface="+mn-cs"/>
              </a:rPr>
              <a:t>Sozialerziehung</a:t>
            </a:r>
            <a:r>
              <a:rPr lang="de-DE" dirty="0" smtClean="0"/>
              <a:t> </a:t>
            </a:r>
            <a:r>
              <a:rPr lang="de-DE" sz="1200" b="1" i="0" u="none" strike="noStrike" kern="1200" dirty="0" smtClean="0">
                <a:solidFill>
                  <a:schemeClr val="tx1"/>
                </a:solidFill>
                <a:effectLst/>
                <a:latin typeface="+mn-lt"/>
                <a:ea typeface="+mn-ea"/>
                <a:cs typeface="+mn-cs"/>
              </a:rPr>
              <a:t>Gesundheitserziehung</a:t>
            </a:r>
            <a:r>
              <a:rPr lang="de-DE" dirty="0" smtClean="0"/>
              <a:t> </a:t>
            </a:r>
            <a:endParaRPr lang="de-DE" dirty="0"/>
          </a:p>
        </p:txBody>
      </p:sp>
      <p:sp>
        <p:nvSpPr>
          <p:cNvPr id="4" name="Foliennummernplatzhalter 3"/>
          <p:cNvSpPr>
            <a:spLocks noGrp="1"/>
          </p:cNvSpPr>
          <p:nvPr>
            <p:ph type="sldNum" sz="quarter" idx="10"/>
          </p:nvPr>
        </p:nvSpPr>
        <p:spPr/>
        <p:txBody>
          <a:bodyPr/>
          <a:lstStyle/>
          <a:p>
            <a:fld id="{B2B58351-D00C-4FD3-8527-2FA48B0BF810}" type="slidenum">
              <a:rPr lang="de-DE" smtClean="0"/>
              <a:t>10</a:t>
            </a:fld>
            <a:endParaRPr lang="de-DE" dirty="0"/>
          </a:p>
        </p:txBody>
      </p:sp>
    </p:spTree>
    <p:extLst>
      <p:ext uri="{BB962C8B-B14F-4D97-AF65-F5344CB8AC3E}">
        <p14:creationId xmlns:p14="http://schemas.microsoft.com/office/powerpoint/2010/main" val="3578851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957370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748199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2561131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Nur Titel">
    <p:spTree>
      <p:nvGrpSpPr>
        <p:cNvPr id="1" name=""/>
        <p:cNvGrpSpPr/>
        <p:nvPr/>
      </p:nvGrpSpPr>
      <p:grpSpPr>
        <a:xfrm>
          <a:off x="0" y="0"/>
          <a:ext cx="0" cy="0"/>
          <a:chOff x="0" y="0"/>
          <a:chExt cx="0" cy="0"/>
        </a:xfrm>
      </p:grpSpPr>
      <p:sp>
        <p:nvSpPr>
          <p:cNvPr id="4" name="Fußzeilenplatzhalter 4"/>
          <p:cNvSpPr txBox="1">
            <a:spLocks/>
          </p:cNvSpPr>
          <p:nvPr userDrawn="1"/>
        </p:nvSpPr>
        <p:spPr>
          <a:xfrm>
            <a:off x="251967" y="6453188"/>
            <a:ext cx="719633" cy="365125"/>
          </a:xfrm>
          <a:prstGeom prst="rect">
            <a:avLst/>
          </a:prstGeom>
        </p:spPr>
        <p:txBody>
          <a:bodyPr vert="horz" lIns="91440" tIns="45720" rIns="91440" bIns="45720" rtlCol="0" anchor="ctr"/>
          <a:lstStyle>
            <a:defPPr>
              <a:defRPr lang="de-DE"/>
            </a:defPPr>
            <a:lvl1pPr algn="ctr" rtl="0" eaLnBrk="0" fontAlgn="auto" hangingPunct="0">
              <a:spcBef>
                <a:spcPts val="0"/>
              </a:spcBef>
              <a:spcAft>
                <a:spcPts val="0"/>
              </a:spcAft>
              <a:defRPr sz="1000" kern="120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fld id="{B28F9D38-746F-4F66-8DFA-FA7E04203DA6}" type="slidenum">
              <a:rPr lang="de-DE" smtClean="0"/>
              <a:pPr/>
              <a:t>‹Nr.›</a:t>
            </a:fld>
            <a:endParaRPr lang="de-DE" dirty="0"/>
          </a:p>
        </p:txBody>
      </p:sp>
    </p:spTree>
    <p:extLst>
      <p:ext uri="{BB962C8B-B14F-4D97-AF65-F5344CB8AC3E}">
        <p14:creationId xmlns:p14="http://schemas.microsoft.com/office/powerpoint/2010/main" val="37590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hf sldNum="0" hdr="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2_Nur Titel">
    <p:spTree>
      <p:nvGrpSpPr>
        <p:cNvPr id="1" name=""/>
        <p:cNvGrpSpPr/>
        <p:nvPr/>
      </p:nvGrpSpPr>
      <p:grpSpPr>
        <a:xfrm>
          <a:off x="0" y="0"/>
          <a:ext cx="0" cy="0"/>
          <a:chOff x="0" y="0"/>
          <a:chExt cx="0" cy="0"/>
        </a:xfrm>
      </p:grpSpPr>
      <p:sp>
        <p:nvSpPr>
          <p:cNvPr id="4" name="Fußzeilenplatzhalter 4"/>
          <p:cNvSpPr txBox="1">
            <a:spLocks/>
          </p:cNvSpPr>
          <p:nvPr userDrawn="1"/>
        </p:nvSpPr>
        <p:spPr>
          <a:xfrm>
            <a:off x="251967" y="6453188"/>
            <a:ext cx="719633" cy="365125"/>
          </a:xfrm>
          <a:prstGeom prst="rect">
            <a:avLst/>
          </a:prstGeom>
        </p:spPr>
        <p:txBody>
          <a:bodyPr vert="horz" lIns="91440" tIns="45720" rIns="91440" bIns="45720" rtlCol="0" anchor="ctr"/>
          <a:lstStyle>
            <a:defPPr>
              <a:defRPr lang="de-DE"/>
            </a:defPPr>
            <a:lvl1pPr algn="ctr" rtl="0" eaLnBrk="0" fontAlgn="auto" hangingPunct="0">
              <a:spcBef>
                <a:spcPts val="0"/>
              </a:spcBef>
              <a:spcAft>
                <a:spcPts val="0"/>
              </a:spcAft>
              <a:defRPr sz="1000" kern="120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fld id="{B28F9D38-746F-4F66-8DFA-FA7E04203DA6}" type="slidenum">
              <a:rPr lang="de-DE" smtClean="0"/>
              <a:pPr/>
              <a:t>‹Nr.›</a:t>
            </a:fld>
            <a:endParaRPr lang="de-DE" dirty="0"/>
          </a:p>
        </p:txBody>
      </p:sp>
    </p:spTree>
    <p:extLst>
      <p:ext uri="{BB962C8B-B14F-4D97-AF65-F5344CB8AC3E}">
        <p14:creationId xmlns:p14="http://schemas.microsoft.com/office/powerpoint/2010/main" val="697739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hf sldNum="0"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361473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294632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3106815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8" name="Fußzeilenplatzhalter 7"/>
          <p:cNvSpPr>
            <a:spLocks noGrp="1"/>
          </p:cNvSpPr>
          <p:nvPr>
            <p:ph type="ftr" sz="quarter" idx="11"/>
          </p:nvPr>
        </p:nvSpPr>
        <p:spPr/>
        <p:txBody>
          <a:bodyPr/>
          <a:lstStyle/>
          <a:p>
            <a:endParaRPr lang="de-DE" dirty="0"/>
          </a:p>
        </p:txBody>
      </p:sp>
      <p:sp>
        <p:nvSpPr>
          <p:cNvPr id="9" name="Foliennummernplatzhalter 8"/>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787974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29083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3" name="Fußzeilenplatzhalter 2"/>
          <p:cNvSpPr>
            <a:spLocks noGrp="1"/>
          </p:cNvSpPr>
          <p:nvPr>
            <p:ph type="ftr" sz="quarter" idx="11"/>
          </p:nvPr>
        </p:nvSpPr>
        <p:spPr/>
        <p:txBody>
          <a:bodyPr/>
          <a:lstStyle/>
          <a:p>
            <a:endParaRPr lang="de-DE" dirty="0"/>
          </a:p>
        </p:txBody>
      </p:sp>
      <p:sp>
        <p:nvSpPr>
          <p:cNvPr id="4" name="Foliennummernplatzhalter 3"/>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337593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919025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82797273-041D-49D1-98E4-6E1EF0A06C2F}" type="datetimeFigureOut">
              <a:rPr lang="de-DE" smtClean="0"/>
              <a:t>25.07.2016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76F0CBD9-4C7C-41F6-897F-A33EB10E8BB2}" type="slidenum">
              <a:rPr lang="de-DE" smtClean="0"/>
              <a:t>‹Nr.›</a:t>
            </a:fld>
            <a:endParaRPr lang="de-DE" dirty="0"/>
          </a:p>
        </p:txBody>
      </p:sp>
    </p:spTree>
    <p:extLst>
      <p:ext uri="{BB962C8B-B14F-4D97-AF65-F5344CB8AC3E}">
        <p14:creationId xmlns:p14="http://schemas.microsoft.com/office/powerpoint/2010/main" val="1293821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797273-041D-49D1-98E4-6E1EF0A06C2F}" type="datetimeFigureOut">
              <a:rPr lang="de-DE" smtClean="0"/>
              <a:t>25.07.2016</a:t>
            </a:fld>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F0CBD9-4C7C-41F6-897F-A33EB10E8BB2}" type="slidenum">
              <a:rPr lang="de-DE" smtClean="0"/>
              <a:t>‹Nr.›</a:t>
            </a:fld>
            <a:endParaRPr lang="de-DE" dirty="0"/>
          </a:p>
        </p:txBody>
      </p:sp>
    </p:spTree>
    <p:extLst>
      <p:ext uri="{BB962C8B-B14F-4D97-AF65-F5344CB8AC3E}">
        <p14:creationId xmlns:p14="http://schemas.microsoft.com/office/powerpoint/2010/main" val="1518106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volleyball-trainieren.de/Bilder-neu/Circuit1.jpg"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www.volleyball-trainieren.de/download/08-Doppelstunde-Circuit-Matten-Kleink%E4sten-B%E4nke.pdf"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projekte.sport.tu-dortmund.de/wvv/upload/1364210911_Handreichung.pdf"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projekte.sport.tu-dortmund.de/wvv/upload/1364210911_Handreichung.pdf"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projekte.sport.tu-dortmund.de/wvv/upload/1364210911_Handreichung.pdf"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projekte.sport.tu-dortmund.de/wvv/upload/1364210911_Handreichung.pdf"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dirty="0" smtClean="0"/>
              <a:t>Mehrperspektivischer Unterricht am Beispiel Volleyball</a:t>
            </a:r>
            <a:endParaRPr lang="de-DE" dirty="0"/>
          </a:p>
        </p:txBody>
      </p:sp>
      <p:sp>
        <p:nvSpPr>
          <p:cNvPr id="3" name="Untertitel 2"/>
          <p:cNvSpPr>
            <a:spLocks noGrp="1"/>
          </p:cNvSpPr>
          <p:nvPr>
            <p:ph type="subTitle" idx="1"/>
          </p:nvPr>
        </p:nvSpPr>
        <p:spPr/>
        <p:txBody>
          <a:bodyPr/>
          <a:lstStyle/>
          <a:p>
            <a:r>
              <a:rPr lang="de-DE" dirty="0" smtClean="0"/>
              <a:t>ZPG Sport</a:t>
            </a:r>
          </a:p>
          <a:p>
            <a:r>
              <a:rPr lang="de-DE" dirty="0" smtClean="0"/>
              <a:t>Köhler</a:t>
            </a:r>
            <a:endParaRPr lang="de-DE" dirty="0"/>
          </a:p>
        </p:txBody>
      </p:sp>
    </p:spTree>
    <p:extLst>
      <p:ext uri="{BB962C8B-B14F-4D97-AF65-F5344CB8AC3E}">
        <p14:creationId xmlns:p14="http://schemas.microsoft.com/office/powerpoint/2010/main" val="2607994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9"/>
          <p:cNvSpPr>
            <a:spLocks noGrp="1"/>
          </p:cNvSpPr>
          <p:nvPr>
            <p:ph type="title"/>
          </p:nvPr>
        </p:nvSpPr>
        <p:spPr/>
        <p:txBody>
          <a:bodyPr>
            <a:normAutofit fontScale="90000"/>
          </a:bodyPr>
          <a:lstStyle/>
          <a:p>
            <a:r>
              <a:rPr lang="de-DE" dirty="0" smtClean="0"/>
              <a:t>Anforderungen im Volleyballspiel - Mehrperspektivität</a:t>
            </a:r>
            <a:endParaRPr lang="de-DE" dirty="0"/>
          </a:p>
        </p:txBody>
      </p:sp>
      <p:sp>
        <p:nvSpPr>
          <p:cNvPr id="9" name="Inhaltsplatzhalter 3"/>
          <p:cNvSpPr>
            <a:spLocks noGrp="1"/>
          </p:cNvSpPr>
          <p:nvPr>
            <p:ph idx="1"/>
          </p:nvPr>
        </p:nvSpPr>
        <p:spPr>
          <a:xfrm>
            <a:off x="457944" y="1628800"/>
            <a:ext cx="5410200" cy="4525963"/>
          </a:xfrm>
        </p:spPr>
        <p:txBody>
          <a:bodyPr>
            <a:normAutofit/>
          </a:bodyPr>
          <a:lstStyle/>
          <a:p>
            <a:r>
              <a:rPr lang="de-DE" dirty="0" smtClean="0"/>
              <a:t>Koordinative Fähigkeiten</a:t>
            </a:r>
          </a:p>
          <a:p>
            <a:r>
              <a:rPr lang="de-DE" dirty="0"/>
              <a:t>Beherrschung von Techniken</a:t>
            </a:r>
          </a:p>
          <a:p>
            <a:r>
              <a:rPr lang="de-DE" dirty="0" smtClean="0"/>
              <a:t>Konditionelle </a:t>
            </a:r>
            <a:r>
              <a:rPr lang="de-DE" dirty="0" smtClean="0"/>
              <a:t>Fähigkeiten</a:t>
            </a:r>
          </a:p>
          <a:p>
            <a:r>
              <a:rPr lang="de-DE" dirty="0"/>
              <a:t>Beherrschung von </a:t>
            </a:r>
            <a:r>
              <a:rPr lang="de-DE" dirty="0" smtClean="0"/>
              <a:t>Taktiken</a:t>
            </a:r>
          </a:p>
          <a:p>
            <a:r>
              <a:rPr lang="de-DE" dirty="0" smtClean="0"/>
              <a:t>Fähigkeiten </a:t>
            </a:r>
            <a:r>
              <a:rPr lang="de-DE" dirty="0" smtClean="0"/>
              <a:t>im sozialen </a:t>
            </a:r>
            <a:br>
              <a:rPr lang="de-DE" dirty="0" smtClean="0"/>
            </a:br>
            <a:r>
              <a:rPr lang="de-DE" dirty="0" smtClean="0"/>
              <a:t>und personalen </a:t>
            </a:r>
            <a:r>
              <a:rPr lang="de-DE" dirty="0" smtClean="0"/>
              <a:t>Bereich</a:t>
            </a:r>
            <a:r>
              <a:rPr lang="de-DE" dirty="0"/>
              <a:t/>
            </a:r>
            <a:br>
              <a:rPr lang="de-DE" dirty="0"/>
            </a:br>
            <a:endParaRPr lang="de-DE" dirty="0"/>
          </a:p>
        </p:txBody>
      </p:sp>
      <p:grpSp>
        <p:nvGrpSpPr>
          <p:cNvPr id="11" name="Gruppieren 10"/>
          <p:cNvGrpSpPr/>
          <p:nvPr/>
        </p:nvGrpSpPr>
        <p:grpSpPr>
          <a:xfrm>
            <a:off x="5995986" y="1733242"/>
            <a:ext cx="2176414" cy="2343830"/>
            <a:chOff x="1891530" y="1412776"/>
            <a:chExt cx="4881114" cy="5256584"/>
          </a:xfrm>
        </p:grpSpPr>
        <p:sp>
          <p:nvSpPr>
            <p:cNvPr id="12" name="Oval 10"/>
            <p:cNvSpPr>
              <a:spLocks noChangeArrowheads="1"/>
            </p:cNvSpPr>
            <p:nvPr/>
          </p:nvSpPr>
          <p:spPr bwMode="auto">
            <a:xfrm>
              <a:off x="2381464" y="2021938"/>
              <a:ext cx="3901246" cy="4149629"/>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3" name="Oval 6"/>
            <p:cNvSpPr>
              <a:spLocks noChangeArrowheads="1"/>
            </p:cNvSpPr>
            <p:nvPr/>
          </p:nvSpPr>
          <p:spPr bwMode="auto">
            <a:xfrm>
              <a:off x="4908946" y="2392817"/>
              <a:ext cx="1863698" cy="1870988"/>
            </a:xfrm>
            <a:prstGeom prst="ellipse">
              <a:avLst/>
            </a:prstGeom>
            <a:solidFill>
              <a:srgbClr val="CCFFCC">
                <a:alpha val="89804"/>
              </a:srgbClr>
            </a:solidFill>
            <a:ln w="9525">
              <a:solidFill>
                <a:schemeClr val="tx1"/>
              </a:solidFill>
              <a:round/>
              <a:headEnd/>
              <a:tailEnd/>
            </a:ln>
          </p:spPr>
          <p:txBody>
            <a:bodyPr wrap="none" anchor="ctr"/>
            <a:lstStyle/>
            <a:p>
              <a:pPr algn="ctr"/>
              <a:r>
                <a:rPr lang="de-DE" sz="1100" b="1" dirty="0" smtClean="0">
                  <a:latin typeface="+mn-lt"/>
                </a:rPr>
                <a:t>Ästhetische</a:t>
              </a:r>
            </a:p>
            <a:p>
              <a:pPr algn="ctr"/>
              <a:r>
                <a:rPr lang="de-DE" sz="1100" b="1" dirty="0" smtClean="0">
                  <a:latin typeface="+mn-lt"/>
                </a:rPr>
                <a:t>Erziehung</a:t>
              </a:r>
              <a:endParaRPr lang="de-DE" sz="1100" b="1" dirty="0">
                <a:latin typeface="+mn-lt"/>
              </a:endParaRPr>
            </a:p>
          </p:txBody>
        </p:sp>
        <p:sp>
          <p:nvSpPr>
            <p:cNvPr id="14" name="Oval 5"/>
            <p:cNvSpPr>
              <a:spLocks noChangeArrowheads="1"/>
            </p:cNvSpPr>
            <p:nvPr/>
          </p:nvSpPr>
          <p:spPr bwMode="auto">
            <a:xfrm>
              <a:off x="3488985" y="1412776"/>
              <a:ext cx="1863698" cy="1870988"/>
            </a:xfrm>
            <a:prstGeom prst="ellipse">
              <a:avLst/>
            </a:prstGeom>
            <a:solidFill>
              <a:srgbClr val="FFFF99">
                <a:alpha val="89804"/>
              </a:srgbClr>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15" name="Oval 4"/>
            <p:cNvSpPr>
              <a:spLocks noChangeArrowheads="1"/>
            </p:cNvSpPr>
            <p:nvPr/>
          </p:nvSpPr>
          <p:spPr bwMode="auto">
            <a:xfrm>
              <a:off x="1891530" y="2214628"/>
              <a:ext cx="1863698" cy="1870988"/>
            </a:xfrm>
            <a:prstGeom prst="ellipse">
              <a:avLst/>
            </a:prstGeom>
            <a:solidFill>
              <a:schemeClr val="tx2">
                <a:lumMod val="60000"/>
                <a:lumOff val="40000"/>
                <a:alpha val="90000"/>
              </a:schemeClr>
            </a:solidFill>
            <a:ln w="9525">
              <a:solidFill>
                <a:schemeClr val="tx1"/>
              </a:solidFill>
              <a:round/>
              <a:headEnd/>
              <a:tailEnd/>
            </a:ln>
          </p:spPr>
          <p:txBody>
            <a:bodyPr wrap="none" anchor="ctr"/>
            <a:lstStyle/>
            <a:p>
              <a:pPr algn="ctr"/>
              <a:r>
                <a:rPr lang="de-DE" sz="1100" b="1" dirty="0" smtClean="0">
                  <a:latin typeface="+mn-lt"/>
                </a:rPr>
                <a:t>Gesundheits-</a:t>
              </a:r>
            </a:p>
            <a:p>
              <a:pPr algn="ctr"/>
              <a:r>
                <a:rPr lang="de-DE" sz="1100" b="1" dirty="0" smtClean="0">
                  <a:latin typeface="+mn-lt"/>
                </a:rPr>
                <a:t>erziehung</a:t>
              </a:r>
              <a:endParaRPr lang="de-DE" sz="1100" b="1" dirty="0">
                <a:latin typeface="+mn-lt"/>
              </a:endParaRPr>
            </a:p>
          </p:txBody>
        </p:sp>
        <p:sp>
          <p:nvSpPr>
            <p:cNvPr id="16" name="Oval 2"/>
            <p:cNvSpPr>
              <a:spLocks noChangeArrowheads="1"/>
            </p:cNvSpPr>
            <p:nvPr/>
          </p:nvSpPr>
          <p:spPr bwMode="auto">
            <a:xfrm>
              <a:off x="1891530" y="3907426"/>
              <a:ext cx="1802684" cy="1804167"/>
            </a:xfrm>
            <a:prstGeom prst="ellipse">
              <a:avLst/>
            </a:prstGeom>
            <a:solidFill>
              <a:srgbClr val="66FFFF">
                <a:alpha val="90000"/>
              </a:srgbClr>
            </a:solidFill>
            <a:ln w="9525">
              <a:solidFill>
                <a:schemeClr val="tx1"/>
              </a:solidFill>
              <a:round/>
              <a:headEnd/>
              <a:tailEnd/>
            </a:ln>
          </p:spPr>
          <p:txBody>
            <a:bodyPr wrap="none" anchor="ctr"/>
            <a:lstStyle/>
            <a:p>
              <a:pPr algn="ctr"/>
              <a:r>
                <a:rPr lang="de-DE" sz="1100" b="1" dirty="0" smtClean="0">
                  <a:latin typeface="+mn-lt"/>
                </a:rPr>
                <a:t>Bewegungs-</a:t>
              </a:r>
            </a:p>
            <a:p>
              <a:pPr algn="ctr"/>
              <a:r>
                <a:rPr lang="de-DE" sz="1100" b="1" dirty="0" smtClean="0">
                  <a:latin typeface="+mn-lt"/>
                </a:rPr>
                <a:t>erziehung</a:t>
              </a:r>
              <a:endParaRPr lang="de-DE" sz="1100" b="1" dirty="0">
                <a:latin typeface="+mn-lt"/>
              </a:endParaRPr>
            </a:p>
          </p:txBody>
        </p:sp>
        <p:sp>
          <p:nvSpPr>
            <p:cNvPr id="17" name="Oval 3"/>
            <p:cNvSpPr>
              <a:spLocks noChangeArrowheads="1"/>
            </p:cNvSpPr>
            <p:nvPr/>
          </p:nvSpPr>
          <p:spPr bwMode="auto">
            <a:xfrm>
              <a:off x="3222743" y="4798372"/>
              <a:ext cx="1952446" cy="1870988"/>
            </a:xfrm>
            <a:prstGeom prst="ellipse">
              <a:avLst/>
            </a:prstGeom>
            <a:solidFill>
              <a:srgbClr val="FFCCFF">
                <a:alpha val="90000"/>
              </a:srgbClr>
            </a:solidFill>
            <a:ln w="9525">
              <a:solidFill>
                <a:schemeClr val="tx1"/>
              </a:solidFill>
              <a:round/>
              <a:headEnd/>
              <a:tailEnd/>
            </a:ln>
          </p:spPr>
          <p:txBody>
            <a:bodyPr wrap="none" anchor="ctr"/>
            <a:lstStyle/>
            <a:p>
              <a:pPr algn="ctr"/>
              <a:r>
                <a:rPr lang="de-DE" sz="1100" b="1" dirty="0" smtClean="0">
                  <a:latin typeface="+mn-lt"/>
                </a:rPr>
                <a:t>Wagnis-</a:t>
              </a:r>
            </a:p>
            <a:p>
              <a:pPr algn="ctr"/>
              <a:r>
                <a:rPr lang="de-DE" sz="1100" b="1" dirty="0" smtClean="0">
                  <a:latin typeface="+mn-lt"/>
                </a:rPr>
                <a:t>erziehung</a:t>
              </a:r>
              <a:endParaRPr lang="de-DE" sz="1100" b="1" dirty="0">
                <a:latin typeface="+mn-lt"/>
              </a:endParaRPr>
            </a:p>
          </p:txBody>
        </p:sp>
        <p:sp>
          <p:nvSpPr>
            <p:cNvPr id="18" name="Oval 9"/>
            <p:cNvSpPr>
              <a:spLocks noChangeArrowheads="1"/>
            </p:cNvSpPr>
            <p:nvPr/>
          </p:nvSpPr>
          <p:spPr bwMode="auto">
            <a:xfrm>
              <a:off x="4820198" y="3996521"/>
              <a:ext cx="1863698" cy="1870988"/>
            </a:xfrm>
            <a:prstGeom prst="ellipse">
              <a:avLst/>
            </a:prstGeom>
            <a:solidFill>
              <a:srgbClr val="CCCCFF">
                <a:alpha val="89804"/>
              </a:srgbClr>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grpSp>
      <p:sp>
        <p:nvSpPr>
          <p:cNvPr id="7" name="Textfeld 6"/>
          <p:cNvSpPr txBox="1"/>
          <p:nvPr/>
        </p:nvSpPr>
        <p:spPr>
          <a:xfrm>
            <a:off x="4427984" y="1124744"/>
            <a:ext cx="792088" cy="3770263"/>
          </a:xfrm>
          <a:prstGeom prst="rect">
            <a:avLst/>
          </a:prstGeom>
          <a:noFill/>
        </p:spPr>
        <p:txBody>
          <a:bodyPr wrap="square" rtlCol="0">
            <a:spAutoFit/>
          </a:bodyPr>
          <a:lstStyle/>
          <a:p>
            <a:r>
              <a:rPr lang="de-DE" sz="23900" dirty="0" smtClean="0"/>
              <a:t>?</a:t>
            </a:r>
            <a:endParaRPr lang="de-DE" dirty="0"/>
          </a:p>
        </p:txBody>
      </p:sp>
    </p:spTree>
    <p:extLst>
      <p:ext uri="{BB962C8B-B14F-4D97-AF65-F5344CB8AC3E}">
        <p14:creationId xmlns:p14="http://schemas.microsoft.com/office/powerpoint/2010/main" val="1724640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410200" cy="4525963"/>
          </a:xfrm>
        </p:spPr>
        <p:txBody>
          <a:bodyPr>
            <a:normAutofit/>
          </a:bodyPr>
          <a:lstStyle/>
          <a:p>
            <a:r>
              <a:rPr lang="de-DE" b="1" dirty="0" smtClean="0"/>
              <a:t>Koordinative Fähigkeiten</a:t>
            </a:r>
          </a:p>
          <a:p>
            <a:pPr lvl="1"/>
            <a:r>
              <a:rPr lang="de-DE" dirty="0" smtClean="0"/>
              <a:t>Reaktionsfähigkeit </a:t>
            </a:r>
          </a:p>
          <a:p>
            <a:pPr lvl="1"/>
            <a:r>
              <a:rPr lang="de-DE" dirty="0" smtClean="0"/>
              <a:t>Orientierungsfähigkeit</a:t>
            </a:r>
          </a:p>
          <a:p>
            <a:pPr lvl="1"/>
            <a:r>
              <a:rPr lang="de-DE" dirty="0" smtClean="0"/>
              <a:t>Differenzierungsfähigkeit</a:t>
            </a:r>
          </a:p>
          <a:p>
            <a:pPr lvl="1"/>
            <a:r>
              <a:rPr lang="de-DE" dirty="0" smtClean="0"/>
              <a:t>Gleichgewichtsfähigkeit</a:t>
            </a:r>
          </a:p>
          <a:p>
            <a:pPr lvl="1"/>
            <a:r>
              <a:rPr lang="de-DE" dirty="0" smtClean="0"/>
              <a:t>Rhythmusfähigkeit</a:t>
            </a:r>
          </a:p>
          <a:p>
            <a:pPr lvl="1">
              <a:buFont typeface="Arial" panose="020B0604020202020204" pitchFamily="34" charset="0"/>
              <a:buChar char="+"/>
            </a:pPr>
            <a:r>
              <a:rPr lang="de-DE" dirty="0" smtClean="0"/>
              <a:t>Antizipation</a:t>
            </a:r>
            <a:r>
              <a:rPr lang="de-DE" dirty="0"/>
              <a:t/>
            </a:r>
            <a:br>
              <a:rPr lang="de-DE" dirty="0"/>
            </a:br>
            <a:endParaRPr lang="de-DE" dirty="0"/>
          </a:p>
        </p:txBody>
      </p:sp>
      <p:sp>
        <p:nvSpPr>
          <p:cNvPr id="9" name="Oval 10"/>
          <p:cNvSpPr>
            <a:spLocks noChangeArrowheads="1"/>
          </p:cNvSpPr>
          <p:nvPr/>
        </p:nvSpPr>
        <p:spPr bwMode="auto">
          <a:xfrm>
            <a:off x="6214440" y="200485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1" name="Oval 6"/>
          <p:cNvSpPr>
            <a:spLocks noChangeArrowheads="1"/>
          </p:cNvSpPr>
          <p:nvPr/>
        </p:nvSpPr>
        <p:spPr bwMode="auto">
          <a:xfrm>
            <a:off x="7341406" y="217022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2" name="Oval 5"/>
          <p:cNvSpPr>
            <a:spLocks noChangeArrowheads="1"/>
          </p:cNvSpPr>
          <p:nvPr/>
        </p:nvSpPr>
        <p:spPr bwMode="auto">
          <a:xfrm>
            <a:off x="6708267" y="173324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13" name="Oval 4"/>
          <p:cNvSpPr>
            <a:spLocks noChangeArrowheads="1"/>
          </p:cNvSpPr>
          <p:nvPr/>
        </p:nvSpPr>
        <p:spPr bwMode="auto">
          <a:xfrm>
            <a:off x="5995986" y="209077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2"/>
          <p:cNvSpPr>
            <a:spLocks noChangeArrowheads="1"/>
          </p:cNvSpPr>
          <p:nvPr/>
        </p:nvSpPr>
        <p:spPr bwMode="auto">
          <a:xfrm>
            <a:off x="5995986" y="2845568"/>
            <a:ext cx="803789" cy="804450"/>
          </a:xfrm>
          <a:prstGeom prst="ellipse">
            <a:avLst/>
          </a:prstGeom>
          <a:solidFill>
            <a:srgbClr val="66FFFF">
              <a:alpha val="40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Bewegungs-</a:t>
            </a:r>
          </a:p>
          <a:p>
            <a:pPr algn="ctr"/>
            <a:r>
              <a:rPr lang="de-DE" sz="1100" b="1" dirty="0" smtClean="0">
                <a:solidFill>
                  <a:schemeClr val="bg1">
                    <a:lumMod val="65000"/>
                  </a:schemeClr>
                </a:solidFill>
                <a:latin typeface="+mn-lt"/>
              </a:rPr>
              <a:t>erziehung</a:t>
            </a:r>
            <a:endParaRPr lang="de-DE" sz="1100" b="1" dirty="0">
              <a:solidFill>
                <a:schemeClr val="bg1">
                  <a:lumMod val="65000"/>
                </a:schemeClr>
              </a:solidFill>
              <a:latin typeface="+mn-lt"/>
            </a:endParaRPr>
          </a:p>
        </p:txBody>
      </p:sp>
      <p:sp>
        <p:nvSpPr>
          <p:cNvPr id="15" name="Oval 3"/>
          <p:cNvSpPr>
            <a:spLocks noChangeArrowheads="1"/>
          </p:cNvSpPr>
          <p:nvPr/>
        </p:nvSpPr>
        <p:spPr bwMode="auto">
          <a:xfrm>
            <a:off x="6589553" y="324282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9"/>
          <p:cNvSpPr>
            <a:spLocks noChangeArrowheads="1"/>
          </p:cNvSpPr>
          <p:nvPr/>
        </p:nvSpPr>
        <p:spPr bwMode="auto">
          <a:xfrm>
            <a:off x="7301834" y="2885294"/>
            <a:ext cx="830994" cy="834245"/>
          </a:xfrm>
          <a:prstGeom prst="ellipse">
            <a:avLst/>
          </a:prstGeom>
          <a:solidFill>
            <a:srgbClr val="CCCCFF">
              <a:alpha val="39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Leistungs-</a:t>
            </a:r>
          </a:p>
          <a:p>
            <a:pPr algn="ctr"/>
            <a:r>
              <a:rPr lang="de-DE" sz="1100" b="1" dirty="0" smtClean="0">
                <a:solidFill>
                  <a:schemeClr val="bg1">
                    <a:lumMod val="65000"/>
                  </a:schemeClr>
                </a:solidFill>
                <a:latin typeface="+mn-lt"/>
              </a:rPr>
              <a:t>erziehung</a:t>
            </a:r>
            <a:endParaRPr lang="de-DE" sz="1100" b="1" dirty="0">
              <a:solidFill>
                <a:schemeClr val="bg1">
                  <a:lumMod val="65000"/>
                </a:schemeClr>
              </a:solidFill>
              <a:latin typeface="+mn-lt"/>
            </a:endParaRPr>
          </a:p>
        </p:txBody>
      </p:sp>
      <p:sp>
        <p:nvSpPr>
          <p:cNvPr id="17"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9633623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410200" cy="4525963"/>
          </a:xfrm>
        </p:spPr>
        <p:txBody>
          <a:bodyPr>
            <a:normAutofit/>
          </a:bodyPr>
          <a:lstStyle/>
          <a:p>
            <a:r>
              <a:rPr lang="de-DE" b="1" dirty="0" smtClean="0"/>
              <a:t>Koordinative Fähigkeiten</a:t>
            </a:r>
          </a:p>
          <a:p>
            <a:pPr lvl="1"/>
            <a:r>
              <a:rPr lang="de-DE" dirty="0" smtClean="0"/>
              <a:t>Reaktionsfähigkeit </a:t>
            </a:r>
          </a:p>
          <a:p>
            <a:pPr lvl="1"/>
            <a:r>
              <a:rPr lang="de-DE" dirty="0" smtClean="0"/>
              <a:t>Orientierungsfähigkeit</a:t>
            </a:r>
          </a:p>
          <a:p>
            <a:pPr lvl="1"/>
            <a:r>
              <a:rPr lang="de-DE" dirty="0" smtClean="0"/>
              <a:t>Differenzierungsfähigkeit</a:t>
            </a:r>
          </a:p>
          <a:p>
            <a:pPr lvl="1"/>
            <a:r>
              <a:rPr lang="de-DE" dirty="0" smtClean="0"/>
              <a:t>Gleichgewichtsfähigkeit</a:t>
            </a:r>
          </a:p>
          <a:p>
            <a:pPr lvl="1"/>
            <a:r>
              <a:rPr lang="de-DE" dirty="0" smtClean="0"/>
              <a:t>Rhythmusfähigkeit</a:t>
            </a:r>
          </a:p>
          <a:p>
            <a:pPr lvl="1">
              <a:buFont typeface="Arial" panose="020B0604020202020204" pitchFamily="34" charset="0"/>
              <a:buChar char="+"/>
            </a:pPr>
            <a:r>
              <a:rPr lang="de-DE" dirty="0" smtClean="0"/>
              <a:t>Antizipation</a:t>
            </a:r>
            <a:r>
              <a:rPr lang="de-DE" dirty="0"/>
              <a:t/>
            </a:r>
            <a:br>
              <a:rPr lang="de-DE" dirty="0"/>
            </a:br>
            <a:endParaRPr lang="de-DE" dirty="0"/>
          </a:p>
        </p:txBody>
      </p:sp>
      <p:sp>
        <p:nvSpPr>
          <p:cNvPr id="17"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grpSp>
        <p:nvGrpSpPr>
          <p:cNvPr id="15" name="Gruppieren 14"/>
          <p:cNvGrpSpPr/>
          <p:nvPr/>
        </p:nvGrpSpPr>
        <p:grpSpPr>
          <a:xfrm>
            <a:off x="5995986" y="1733242"/>
            <a:ext cx="2176414" cy="2343830"/>
            <a:chOff x="5995986" y="1733242"/>
            <a:chExt cx="2176414" cy="2343830"/>
          </a:xfrm>
        </p:grpSpPr>
        <p:sp>
          <p:nvSpPr>
            <p:cNvPr id="16" name="Oval 10"/>
            <p:cNvSpPr>
              <a:spLocks noChangeArrowheads="1"/>
            </p:cNvSpPr>
            <p:nvPr/>
          </p:nvSpPr>
          <p:spPr bwMode="auto">
            <a:xfrm>
              <a:off x="6214440" y="200485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9" name="Oval 6"/>
            <p:cNvSpPr>
              <a:spLocks noChangeArrowheads="1"/>
            </p:cNvSpPr>
            <p:nvPr/>
          </p:nvSpPr>
          <p:spPr bwMode="auto">
            <a:xfrm>
              <a:off x="7341406" y="217022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9" name="Oval 5"/>
            <p:cNvSpPr>
              <a:spLocks noChangeArrowheads="1"/>
            </p:cNvSpPr>
            <p:nvPr/>
          </p:nvSpPr>
          <p:spPr bwMode="auto">
            <a:xfrm>
              <a:off x="6708267" y="1733242"/>
              <a:ext cx="830994" cy="834245"/>
            </a:xfrm>
            <a:prstGeom prst="ellipse">
              <a:avLst/>
            </a:prstGeom>
            <a:solidFill>
              <a:srgbClr val="FFFF99">
                <a:alpha val="37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Sozial-</a:t>
              </a:r>
            </a:p>
            <a:p>
              <a:pPr algn="ctr"/>
              <a:r>
                <a:rPr lang="de-DE" sz="1100" b="1" dirty="0" smtClean="0">
                  <a:solidFill>
                    <a:schemeClr val="bg1">
                      <a:lumMod val="65000"/>
                    </a:schemeClr>
                  </a:solidFill>
                  <a:latin typeface="+mn-lt"/>
                </a:rPr>
                <a:t>erziehung</a:t>
              </a:r>
            </a:p>
          </p:txBody>
        </p:sp>
        <p:sp>
          <p:nvSpPr>
            <p:cNvPr id="30" name="Oval 4"/>
            <p:cNvSpPr>
              <a:spLocks noChangeArrowheads="1"/>
            </p:cNvSpPr>
            <p:nvPr/>
          </p:nvSpPr>
          <p:spPr bwMode="auto">
            <a:xfrm>
              <a:off x="5995986" y="209077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31" name="Oval 2"/>
            <p:cNvSpPr>
              <a:spLocks noChangeArrowheads="1"/>
            </p:cNvSpPr>
            <p:nvPr/>
          </p:nvSpPr>
          <p:spPr bwMode="auto">
            <a:xfrm>
              <a:off x="5995986" y="2845568"/>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32" name="Oval 3"/>
            <p:cNvSpPr>
              <a:spLocks noChangeArrowheads="1"/>
            </p:cNvSpPr>
            <p:nvPr/>
          </p:nvSpPr>
          <p:spPr bwMode="auto">
            <a:xfrm>
              <a:off x="6589553" y="324282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33" name="Oval 9"/>
            <p:cNvSpPr>
              <a:spLocks noChangeArrowheads="1"/>
            </p:cNvSpPr>
            <p:nvPr/>
          </p:nvSpPr>
          <p:spPr bwMode="auto">
            <a:xfrm>
              <a:off x="7301834" y="2885294"/>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26" name="Oval 2"/>
          <p:cNvSpPr>
            <a:spLocks noChangeArrowheads="1"/>
          </p:cNvSpPr>
          <p:nvPr/>
        </p:nvSpPr>
        <p:spPr bwMode="auto">
          <a:xfrm>
            <a:off x="5995985" y="2852936"/>
            <a:ext cx="803789" cy="804450"/>
          </a:xfrm>
          <a:prstGeom prst="ellipse">
            <a:avLst/>
          </a:prstGeom>
          <a:solidFill>
            <a:srgbClr val="66FFFF"/>
          </a:solidFill>
          <a:ln w="9525">
            <a:solidFill>
              <a:schemeClr val="tx1"/>
            </a:solidFill>
            <a:round/>
            <a:headEnd/>
            <a:tailEnd/>
          </a:ln>
        </p:spPr>
        <p:txBody>
          <a:bodyPr wrap="none" anchor="ctr"/>
          <a:lstStyle/>
          <a:p>
            <a:pPr algn="ctr"/>
            <a:r>
              <a:rPr lang="de-DE" sz="1100" b="1" dirty="0" smtClean="0">
                <a:latin typeface="+mn-lt"/>
              </a:rPr>
              <a:t>Bewegungs-</a:t>
            </a:r>
          </a:p>
          <a:p>
            <a:pPr algn="ctr"/>
            <a:r>
              <a:rPr lang="de-DE" sz="1100" b="1" dirty="0" smtClean="0">
                <a:latin typeface="+mn-lt"/>
              </a:rPr>
              <a:t>erziehung</a:t>
            </a:r>
            <a:endParaRPr lang="de-DE" sz="1100" b="1" dirty="0">
              <a:latin typeface="+mn-lt"/>
            </a:endParaRPr>
          </a:p>
        </p:txBody>
      </p:sp>
      <p:graphicFrame>
        <p:nvGraphicFramePr>
          <p:cNvPr id="5" name="Tabelle 4"/>
          <p:cNvGraphicFramePr>
            <a:graphicFrameLocks noGrp="1"/>
          </p:cNvGraphicFramePr>
          <p:nvPr>
            <p:extLst>
              <p:ext uri="{D42A27DB-BD31-4B8C-83A1-F6EECF244321}">
                <p14:modId xmlns:p14="http://schemas.microsoft.com/office/powerpoint/2010/main" val="498121527"/>
              </p:ext>
            </p:extLst>
          </p:nvPr>
        </p:nvGraphicFramePr>
        <p:xfrm>
          <a:off x="211497" y="5661248"/>
          <a:ext cx="8721005" cy="960120"/>
        </p:xfrm>
        <a:graphic>
          <a:graphicData uri="http://schemas.openxmlformats.org/drawingml/2006/table">
            <a:tbl>
              <a:tblPr firstRow="1" firstCol="1" bandRow="1"/>
              <a:tblGrid>
                <a:gridCol w="3953569"/>
                <a:gridCol w="4767436"/>
              </a:tblGrid>
              <a:tr h="864096">
                <a:tc>
                  <a:txBody>
                    <a:bodyPr/>
                    <a:lstStyle/>
                    <a:p>
                      <a:pPr marL="0" lvl="0" indent="0" algn="l">
                        <a:lnSpc>
                          <a:spcPct val="150000"/>
                        </a:lnSpc>
                        <a:spcBef>
                          <a:spcPts val="300"/>
                        </a:spcBef>
                        <a:spcAft>
                          <a:spcPts val="0"/>
                        </a:spcAft>
                        <a:buFont typeface="+mj-lt"/>
                        <a:buNone/>
                      </a:pPr>
                      <a:r>
                        <a:rPr lang="de-DE" sz="1400" i="1" dirty="0">
                          <a:effectLst/>
                          <a:latin typeface="Arial"/>
                          <a:ea typeface="Calibri"/>
                          <a:cs typeface="Arial"/>
                        </a:rPr>
                        <a:t>Wahrnehmungsfähigkeit</a:t>
                      </a:r>
                      <a:r>
                        <a:rPr lang="de-DE" sz="1400" dirty="0">
                          <a:effectLst/>
                          <a:latin typeface="Arial"/>
                          <a:ea typeface="Calibri"/>
                          <a:cs typeface="Arial"/>
                        </a:rPr>
                        <a:t> verbessern und Bewegungserfahrungen </a:t>
                      </a:r>
                      <a:r>
                        <a:rPr lang="de-DE" sz="1400" dirty="0" smtClean="0">
                          <a:effectLst/>
                          <a:latin typeface="Arial"/>
                          <a:ea typeface="Calibri"/>
                          <a:cs typeface="Arial"/>
                        </a:rPr>
                        <a:t>erweitern</a:t>
                      </a:r>
                      <a:r>
                        <a:rPr lang="de-DE" sz="1400" baseline="0" dirty="0" smtClean="0">
                          <a:effectLst/>
                          <a:latin typeface="Arial"/>
                          <a:ea typeface="Calibri"/>
                          <a:cs typeface="Arial"/>
                        </a:rPr>
                        <a:t> </a:t>
                      </a:r>
                      <a:r>
                        <a:rPr lang="de-DE" sz="1400" dirty="0" smtClean="0">
                          <a:effectLst/>
                          <a:latin typeface="Arial"/>
                          <a:ea typeface="Calibri"/>
                          <a:cs typeface="Times New Roman"/>
                        </a:rPr>
                        <a:t>(</a:t>
                      </a:r>
                      <a:r>
                        <a:rPr lang="de-DE" sz="1400" b="1" dirty="0" smtClean="0">
                          <a:effectLst/>
                          <a:latin typeface="Arial"/>
                          <a:ea typeface="Calibri"/>
                          <a:cs typeface="Times New Roman"/>
                        </a:rPr>
                        <a:t>Bewegungserziehung</a:t>
                      </a:r>
                      <a:r>
                        <a:rPr lang="de-DE" sz="1400" dirty="0" smtClean="0">
                          <a:effectLst/>
                          <a:latin typeface="Arial"/>
                          <a:ea typeface="Calibri"/>
                          <a:cs typeface="Times New Roman"/>
                        </a:rPr>
                        <a:t>)</a:t>
                      </a:r>
                      <a:endParaRPr lang="de-DE" sz="1400" dirty="0">
                        <a:effectLst/>
                        <a:latin typeface="Calibri"/>
                        <a:ea typeface="Calibri"/>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342900" lvl="0" indent="-342900" algn="l">
                        <a:lnSpc>
                          <a:spcPct val="150000"/>
                        </a:lnSpc>
                        <a:spcBef>
                          <a:spcPts val="300"/>
                        </a:spcBef>
                        <a:spcAft>
                          <a:spcPts val="0"/>
                        </a:spcAft>
                        <a:buFont typeface="Symbol"/>
                        <a:buChar char=""/>
                      </a:pPr>
                      <a:r>
                        <a:rPr lang="de-DE" sz="1400" dirty="0">
                          <a:effectLst/>
                          <a:latin typeface="Arial"/>
                          <a:ea typeface="Times New Roman"/>
                          <a:cs typeface="Arial"/>
                        </a:rPr>
                        <a:t>Ansprechen aller Sinne</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Vielfältige Körper- und materiale Erfahrungen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Erweiterung des Bewegungsrepertoires</a:t>
                      </a:r>
                      <a:endParaRPr lang="de-DE" sz="1400" dirty="0">
                        <a:effectLst/>
                        <a:latin typeface="Arial"/>
                        <a:ea typeface="Times New Roman"/>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510700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410200" cy="4525963"/>
          </a:xfrm>
        </p:spPr>
        <p:txBody>
          <a:bodyPr>
            <a:normAutofit fontScale="92500"/>
          </a:bodyPr>
          <a:lstStyle/>
          <a:p>
            <a:r>
              <a:rPr lang="de-DE" sz="3500" b="1" dirty="0" smtClean="0"/>
              <a:t>Koordinative Fähigkeiten</a:t>
            </a:r>
          </a:p>
          <a:p>
            <a:pPr lvl="1"/>
            <a:r>
              <a:rPr lang="de-DE" dirty="0" smtClean="0"/>
              <a:t>Bei der Schulung koordinativer Fähigkeiten steht i. d. R. die Bewegungserziehung im Vordergrund</a:t>
            </a:r>
          </a:p>
          <a:p>
            <a:pPr lvl="1"/>
            <a:r>
              <a:rPr lang="de-DE" dirty="0" smtClean="0"/>
              <a:t>Beispiel 1: Wahrnehmungsübungen </a:t>
            </a:r>
            <a:r>
              <a:rPr lang="de-DE" dirty="0"/>
              <a:t>zur </a:t>
            </a:r>
            <a:r>
              <a:rPr lang="de-DE" i="1" dirty="0"/>
              <a:t>Antizipation</a:t>
            </a:r>
            <a:r>
              <a:rPr lang="de-DE" dirty="0"/>
              <a:t> des </a:t>
            </a:r>
            <a:r>
              <a:rPr lang="de-DE" dirty="0" smtClean="0"/>
              <a:t>Ballflugs</a:t>
            </a:r>
            <a:endParaRPr lang="de-DE" dirty="0" smtClean="0">
              <a:solidFill>
                <a:srgbClr val="FF0000"/>
              </a:solidFill>
            </a:endParaRPr>
          </a:p>
          <a:p>
            <a:pPr lvl="1"/>
            <a:r>
              <a:rPr lang="de-DE" dirty="0" smtClean="0"/>
              <a:t>„Schwarze Löcher“ = Wir lernen den </a:t>
            </a:r>
            <a:r>
              <a:rPr lang="de-DE" dirty="0" err="1" smtClean="0"/>
              <a:t>Ballflug</a:t>
            </a:r>
            <a:r>
              <a:rPr lang="de-DE" dirty="0" smtClean="0"/>
              <a:t> vorherzusehen </a:t>
            </a:r>
            <a:endParaRPr lang="de-DE" dirty="0"/>
          </a:p>
        </p:txBody>
      </p:sp>
      <p:grpSp>
        <p:nvGrpSpPr>
          <p:cNvPr id="5" name="Gruppieren 4"/>
          <p:cNvGrpSpPr/>
          <p:nvPr/>
        </p:nvGrpSpPr>
        <p:grpSpPr>
          <a:xfrm>
            <a:off x="5995986" y="1733242"/>
            <a:ext cx="2176414" cy="2343830"/>
            <a:chOff x="6660232" y="1877258"/>
            <a:chExt cx="2176414" cy="2343830"/>
          </a:xfrm>
        </p:grpSpPr>
        <p:sp>
          <p:nvSpPr>
            <p:cNvPr id="9" name="Oval 10"/>
            <p:cNvSpPr>
              <a:spLocks noChangeArrowheads="1"/>
            </p:cNvSpPr>
            <p:nvPr/>
          </p:nvSpPr>
          <p:spPr bwMode="auto">
            <a:xfrm>
              <a:off x="6878686" y="214887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1" name="Oval 6"/>
            <p:cNvSpPr>
              <a:spLocks noChangeArrowheads="1"/>
            </p:cNvSpPr>
            <p:nvPr/>
          </p:nvSpPr>
          <p:spPr bwMode="auto">
            <a:xfrm>
              <a:off x="8005652" y="231424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2" name="Oval 5"/>
            <p:cNvSpPr>
              <a:spLocks noChangeArrowheads="1"/>
            </p:cNvSpPr>
            <p:nvPr/>
          </p:nvSpPr>
          <p:spPr bwMode="auto">
            <a:xfrm>
              <a:off x="7372513" y="1877258"/>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13" name="Oval 4"/>
            <p:cNvSpPr>
              <a:spLocks noChangeArrowheads="1"/>
            </p:cNvSpPr>
            <p:nvPr/>
          </p:nvSpPr>
          <p:spPr bwMode="auto">
            <a:xfrm>
              <a:off x="6660232" y="223479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2"/>
            <p:cNvSpPr>
              <a:spLocks noChangeArrowheads="1"/>
            </p:cNvSpPr>
            <p:nvPr/>
          </p:nvSpPr>
          <p:spPr bwMode="auto">
            <a:xfrm>
              <a:off x="6660232" y="2989584"/>
              <a:ext cx="803789" cy="804450"/>
            </a:xfrm>
            <a:prstGeom prst="ellipse">
              <a:avLst/>
            </a:prstGeom>
            <a:solidFill>
              <a:srgbClr val="66FFFF"/>
            </a:solidFill>
            <a:ln w="9525">
              <a:solidFill>
                <a:schemeClr val="tx1"/>
              </a:solidFill>
              <a:round/>
              <a:headEnd/>
              <a:tailEnd/>
            </a:ln>
          </p:spPr>
          <p:txBody>
            <a:bodyPr wrap="none" anchor="ctr"/>
            <a:lstStyle/>
            <a:p>
              <a:pPr algn="ctr"/>
              <a:r>
                <a:rPr lang="de-DE" sz="1100" b="1" dirty="0" smtClean="0">
                  <a:latin typeface="+mn-lt"/>
                </a:rPr>
                <a:t>Bewegungs-</a:t>
              </a:r>
            </a:p>
            <a:p>
              <a:pPr algn="ctr"/>
              <a:r>
                <a:rPr lang="de-DE" sz="1100" b="1" dirty="0" smtClean="0">
                  <a:latin typeface="+mn-lt"/>
                </a:rPr>
                <a:t>erziehung</a:t>
              </a:r>
              <a:endParaRPr lang="de-DE" sz="1100" b="1" dirty="0">
                <a:latin typeface="+mn-lt"/>
              </a:endParaRPr>
            </a:p>
          </p:txBody>
        </p:sp>
        <p:sp>
          <p:nvSpPr>
            <p:cNvPr id="15" name="Oval 3"/>
            <p:cNvSpPr>
              <a:spLocks noChangeArrowheads="1"/>
            </p:cNvSpPr>
            <p:nvPr/>
          </p:nvSpPr>
          <p:spPr bwMode="auto">
            <a:xfrm>
              <a:off x="7253799" y="338684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9"/>
            <p:cNvSpPr>
              <a:spLocks noChangeArrowheads="1"/>
            </p:cNvSpPr>
            <p:nvPr/>
          </p:nvSpPr>
          <p:spPr bwMode="auto">
            <a:xfrm>
              <a:off x="7966080" y="3029310"/>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17"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14930918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538042" cy="4525963"/>
          </a:xfrm>
        </p:spPr>
        <p:txBody>
          <a:bodyPr>
            <a:normAutofit/>
          </a:bodyPr>
          <a:lstStyle/>
          <a:p>
            <a:r>
              <a:rPr lang="de-DE" b="1" dirty="0" smtClean="0"/>
              <a:t>Koordinative Fähigkeiten </a:t>
            </a:r>
          </a:p>
          <a:p>
            <a:pPr marL="185738" lvl="1" indent="0">
              <a:buNone/>
            </a:pPr>
            <a:r>
              <a:rPr lang="de-DE" dirty="0" smtClean="0"/>
              <a:t>Beispiel 2: Schulung der </a:t>
            </a:r>
            <a:r>
              <a:rPr lang="de-DE" i="1" dirty="0" smtClean="0"/>
              <a:t>Rhythmisierungsfähigkeit</a:t>
            </a:r>
            <a:r>
              <a:rPr lang="de-DE" dirty="0" smtClean="0"/>
              <a:t>, z. B. Schmetterschlag mit akustischer Rhythmisierungshilfe </a:t>
            </a:r>
            <a:br>
              <a:rPr lang="de-DE" dirty="0" smtClean="0"/>
            </a:br>
            <a:r>
              <a:rPr lang="de-DE" dirty="0" smtClean="0"/>
              <a:t>(Am-ster-dam)</a:t>
            </a:r>
          </a:p>
        </p:txBody>
      </p:sp>
      <p:grpSp>
        <p:nvGrpSpPr>
          <p:cNvPr id="5" name="Gruppieren 4"/>
          <p:cNvGrpSpPr/>
          <p:nvPr/>
        </p:nvGrpSpPr>
        <p:grpSpPr>
          <a:xfrm>
            <a:off x="5995986" y="1733242"/>
            <a:ext cx="2176414" cy="2343830"/>
            <a:chOff x="6660232" y="1877258"/>
            <a:chExt cx="2176414" cy="2343830"/>
          </a:xfrm>
        </p:grpSpPr>
        <p:sp>
          <p:nvSpPr>
            <p:cNvPr id="9" name="Oval 10"/>
            <p:cNvSpPr>
              <a:spLocks noChangeArrowheads="1"/>
            </p:cNvSpPr>
            <p:nvPr/>
          </p:nvSpPr>
          <p:spPr bwMode="auto">
            <a:xfrm>
              <a:off x="6878686" y="214887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1" name="Oval 6"/>
            <p:cNvSpPr>
              <a:spLocks noChangeArrowheads="1"/>
            </p:cNvSpPr>
            <p:nvPr/>
          </p:nvSpPr>
          <p:spPr bwMode="auto">
            <a:xfrm>
              <a:off x="8005652" y="231424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2" name="Oval 5"/>
            <p:cNvSpPr>
              <a:spLocks noChangeArrowheads="1"/>
            </p:cNvSpPr>
            <p:nvPr/>
          </p:nvSpPr>
          <p:spPr bwMode="auto">
            <a:xfrm>
              <a:off x="7372513" y="1877258"/>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13" name="Oval 4"/>
            <p:cNvSpPr>
              <a:spLocks noChangeArrowheads="1"/>
            </p:cNvSpPr>
            <p:nvPr/>
          </p:nvSpPr>
          <p:spPr bwMode="auto">
            <a:xfrm>
              <a:off x="6660232" y="223479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2"/>
            <p:cNvSpPr>
              <a:spLocks noChangeArrowheads="1"/>
            </p:cNvSpPr>
            <p:nvPr/>
          </p:nvSpPr>
          <p:spPr bwMode="auto">
            <a:xfrm>
              <a:off x="6660232" y="2989584"/>
              <a:ext cx="803789" cy="804450"/>
            </a:xfrm>
            <a:prstGeom prst="ellipse">
              <a:avLst/>
            </a:prstGeom>
            <a:solidFill>
              <a:srgbClr val="66FFFF"/>
            </a:solidFill>
            <a:ln w="9525">
              <a:solidFill>
                <a:schemeClr val="tx1"/>
              </a:solidFill>
              <a:round/>
              <a:headEnd/>
              <a:tailEnd/>
            </a:ln>
          </p:spPr>
          <p:txBody>
            <a:bodyPr wrap="none" anchor="ctr"/>
            <a:lstStyle/>
            <a:p>
              <a:pPr algn="ctr"/>
              <a:r>
                <a:rPr lang="de-DE" sz="1100" b="1" dirty="0" smtClean="0">
                  <a:latin typeface="+mn-lt"/>
                </a:rPr>
                <a:t>Bewegungs-</a:t>
              </a:r>
            </a:p>
            <a:p>
              <a:pPr algn="ctr"/>
              <a:r>
                <a:rPr lang="de-DE" sz="1100" b="1" dirty="0" smtClean="0">
                  <a:latin typeface="+mn-lt"/>
                </a:rPr>
                <a:t>erziehung</a:t>
              </a:r>
              <a:endParaRPr lang="de-DE" sz="1100" b="1" dirty="0">
                <a:latin typeface="+mn-lt"/>
              </a:endParaRPr>
            </a:p>
          </p:txBody>
        </p:sp>
        <p:sp>
          <p:nvSpPr>
            <p:cNvPr id="15" name="Oval 3"/>
            <p:cNvSpPr>
              <a:spLocks noChangeArrowheads="1"/>
            </p:cNvSpPr>
            <p:nvPr/>
          </p:nvSpPr>
          <p:spPr bwMode="auto">
            <a:xfrm>
              <a:off x="7253799" y="338684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9"/>
            <p:cNvSpPr>
              <a:spLocks noChangeArrowheads="1"/>
            </p:cNvSpPr>
            <p:nvPr/>
          </p:nvSpPr>
          <p:spPr bwMode="auto">
            <a:xfrm>
              <a:off x="7966080" y="3029310"/>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17"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3649092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538042" cy="4525963"/>
          </a:xfrm>
        </p:spPr>
        <p:txBody>
          <a:bodyPr>
            <a:normAutofit/>
          </a:bodyPr>
          <a:lstStyle/>
          <a:p>
            <a:r>
              <a:rPr lang="de-DE" b="1" dirty="0" smtClean="0"/>
              <a:t>Koordinative Fähigkeiten </a:t>
            </a:r>
          </a:p>
          <a:p>
            <a:pPr marL="185738" lvl="1" indent="0">
              <a:buNone/>
            </a:pPr>
            <a:r>
              <a:rPr lang="de-DE" dirty="0" smtClean="0"/>
              <a:t>Beispiel 3: </a:t>
            </a:r>
            <a:r>
              <a:rPr lang="de-DE" dirty="0"/>
              <a:t>Übungen zur </a:t>
            </a:r>
            <a:r>
              <a:rPr lang="de-DE" i="1" dirty="0" smtClean="0"/>
              <a:t>Differenzierungsfähigkeit</a:t>
            </a:r>
            <a:r>
              <a:rPr lang="de-DE" dirty="0" smtClean="0"/>
              <a:t> </a:t>
            </a:r>
            <a:r>
              <a:rPr lang="de-DE" dirty="0"/>
              <a:t>mit einem oder zwei Bällen: prellen/pritschen in verschiedenen Höhen, prellen in gleicher Höhe mit </a:t>
            </a:r>
            <a:r>
              <a:rPr lang="de-DE" dirty="0" smtClean="0"/>
              <a:t>verschiedenen </a:t>
            </a:r>
            <a:r>
              <a:rPr lang="de-DE" dirty="0"/>
              <a:t>Bällen, pritschen im Rhythmus</a:t>
            </a:r>
          </a:p>
        </p:txBody>
      </p:sp>
      <p:grpSp>
        <p:nvGrpSpPr>
          <p:cNvPr id="5" name="Gruppieren 4"/>
          <p:cNvGrpSpPr/>
          <p:nvPr/>
        </p:nvGrpSpPr>
        <p:grpSpPr>
          <a:xfrm>
            <a:off x="5995986" y="1733242"/>
            <a:ext cx="2176414" cy="2343830"/>
            <a:chOff x="6660232" y="1877258"/>
            <a:chExt cx="2176414" cy="2343830"/>
          </a:xfrm>
        </p:grpSpPr>
        <p:sp>
          <p:nvSpPr>
            <p:cNvPr id="9" name="Oval 10"/>
            <p:cNvSpPr>
              <a:spLocks noChangeArrowheads="1"/>
            </p:cNvSpPr>
            <p:nvPr/>
          </p:nvSpPr>
          <p:spPr bwMode="auto">
            <a:xfrm>
              <a:off x="6878686" y="214887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1" name="Oval 6"/>
            <p:cNvSpPr>
              <a:spLocks noChangeArrowheads="1"/>
            </p:cNvSpPr>
            <p:nvPr/>
          </p:nvSpPr>
          <p:spPr bwMode="auto">
            <a:xfrm>
              <a:off x="8005652" y="231424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2" name="Oval 5"/>
            <p:cNvSpPr>
              <a:spLocks noChangeArrowheads="1"/>
            </p:cNvSpPr>
            <p:nvPr/>
          </p:nvSpPr>
          <p:spPr bwMode="auto">
            <a:xfrm>
              <a:off x="7372513" y="1877258"/>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13" name="Oval 4"/>
            <p:cNvSpPr>
              <a:spLocks noChangeArrowheads="1"/>
            </p:cNvSpPr>
            <p:nvPr/>
          </p:nvSpPr>
          <p:spPr bwMode="auto">
            <a:xfrm>
              <a:off x="6660232" y="223479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2"/>
            <p:cNvSpPr>
              <a:spLocks noChangeArrowheads="1"/>
            </p:cNvSpPr>
            <p:nvPr/>
          </p:nvSpPr>
          <p:spPr bwMode="auto">
            <a:xfrm>
              <a:off x="6660232" y="2989584"/>
              <a:ext cx="803789" cy="804450"/>
            </a:xfrm>
            <a:prstGeom prst="ellipse">
              <a:avLst/>
            </a:prstGeom>
            <a:solidFill>
              <a:srgbClr val="66FFFF"/>
            </a:solidFill>
            <a:ln w="9525">
              <a:solidFill>
                <a:schemeClr val="tx1"/>
              </a:solidFill>
              <a:round/>
              <a:headEnd/>
              <a:tailEnd/>
            </a:ln>
          </p:spPr>
          <p:txBody>
            <a:bodyPr wrap="none" anchor="ctr"/>
            <a:lstStyle/>
            <a:p>
              <a:pPr algn="ctr"/>
              <a:r>
                <a:rPr lang="de-DE" sz="1100" b="1" dirty="0" smtClean="0">
                  <a:latin typeface="+mn-lt"/>
                </a:rPr>
                <a:t>Bewegungs-</a:t>
              </a:r>
            </a:p>
            <a:p>
              <a:pPr algn="ctr"/>
              <a:r>
                <a:rPr lang="de-DE" sz="1100" b="1" dirty="0" smtClean="0">
                  <a:latin typeface="+mn-lt"/>
                </a:rPr>
                <a:t>erziehung</a:t>
              </a:r>
              <a:endParaRPr lang="de-DE" sz="1100" b="1" dirty="0">
                <a:latin typeface="+mn-lt"/>
              </a:endParaRPr>
            </a:p>
          </p:txBody>
        </p:sp>
        <p:sp>
          <p:nvSpPr>
            <p:cNvPr id="15" name="Oval 3"/>
            <p:cNvSpPr>
              <a:spLocks noChangeArrowheads="1"/>
            </p:cNvSpPr>
            <p:nvPr/>
          </p:nvSpPr>
          <p:spPr bwMode="auto">
            <a:xfrm>
              <a:off x="7253799" y="338684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9"/>
            <p:cNvSpPr>
              <a:spLocks noChangeArrowheads="1"/>
            </p:cNvSpPr>
            <p:nvPr/>
          </p:nvSpPr>
          <p:spPr bwMode="auto">
            <a:xfrm>
              <a:off x="7966080" y="3029310"/>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17"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15400239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410200" cy="4525963"/>
          </a:xfrm>
        </p:spPr>
        <p:txBody>
          <a:bodyPr>
            <a:noAutofit/>
          </a:bodyPr>
          <a:lstStyle/>
          <a:p>
            <a:r>
              <a:rPr lang="de-DE" b="1" dirty="0" smtClean="0"/>
              <a:t>Beherrschung von Techniken</a:t>
            </a:r>
          </a:p>
          <a:p>
            <a:pPr marL="457200" lvl="1" indent="0">
              <a:buNone/>
            </a:pPr>
            <a:r>
              <a:rPr lang="de-DE" dirty="0" smtClean="0"/>
              <a:t>z. B. </a:t>
            </a:r>
          </a:p>
          <a:p>
            <a:pPr lvl="1"/>
            <a:r>
              <a:rPr lang="de-DE" dirty="0" smtClean="0"/>
              <a:t>oberes und unteres Zuspiel</a:t>
            </a:r>
          </a:p>
          <a:p>
            <a:pPr lvl="1"/>
            <a:r>
              <a:rPr lang="de-DE" dirty="0" smtClean="0"/>
              <a:t>Driveschlag; Aufschlag</a:t>
            </a:r>
          </a:p>
          <a:p>
            <a:pPr lvl="1"/>
            <a:r>
              <a:rPr lang="de-DE" dirty="0" smtClean="0"/>
              <a:t>Smash</a:t>
            </a:r>
          </a:p>
          <a:p>
            <a:pPr lvl="1"/>
            <a:r>
              <a:rPr lang="de-DE" dirty="0" smtClean="0"/>
              <a:t>Block</a:t>
            </a:r>
            <a:r>
              <a:rPr lang="de-DE" dirty="0"/>
              <a:t/>
            </a:r>
            <a:br>
              <a:rPr lang="de-DE" dirty="0"/>
            </a:br>
            <a:endParaRPr lang="de-DE" dirty="0"/>
          </a:p>
        </p:txBody>
      </p:sp>
      <p:sp>
        <p:nvSpPr>
          <p:cNvPr id="9" name="Oval 10"/>
          <p:cNvSpPr>
            <a:spLocks noChangeArrowheads="1"/>
          </p:cNvSpPr>
          <p:nvPr/>
        </p:nvSpPr>
        <p:spPr bwMode="auto">
          <a:xfrm>
            <a:off x="6214440" y="200485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1" name="Oval 6"/>
          <p:cNvSpPr>
            <a:spLocks noChangeArrowheads="1"/>
          </p:cNvSpPr>
          <p:nvPr/>
        </p:nvSpPr>
        <p:spPr bwMode="auto">
          <a:xfrm>
            <a:off x="7341406" y="217022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2" name="Oval 5"/>
          <p:cNvSpPr>
            <a:spLocks noChangeArrowheads="1"/>
          </p:cNvSpPr>
          <p:nvPr/>
        </p:nvSpPr>
        <p:spPr bwMode="auto">
          <a:xfrm>
            <a:off x="6708267" y="173324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13" name="Oval 4"/>
          <p:cNvSpPr>
            <a:spLocks noChangeArrowheads="1"/>
          </p:cNvSpPr>
          <p:nvPr/>
        </p:nvSpPr>
        <p:spPr bwMode="auto">
          <a:xfrm>
            <a:off x="5995986" y="209077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2"/>
          <p:cNvSpPr>
            <a:spLocks noChangeArrowheads="1"/>
          </p:cNvSpPr>
          <p:nvPr/>
        </p:nvSpPr>
        <p:spPr bwMode="auto">
          <a:xfrm>
            <a:off x="5995986" y="2845568"/>
            <a:ext cx="803789" cy="804450"/>
          </a:xfrm>
          <a:prstGeom prst="ellipse">
            <a:avLst/>
          </a:prstGeom>
          <a:solidFill>
            <a:srgbClr val="66FFFF">
              <a:alpha val="40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Bewegungs-</a:t>
            </a:r>
          </a:p>
          <a:p>
            <a:pPr algn="ctr"/>
            <a:r>
              <a:rPr lang="de-DE" sz="1100" b="1" dirty="0" smtClean="0">
                <a:solidFill>
                  <a:schemeClr val="bg1">
                    <a:lumMod val="65000"/>
                  </a:schemeClr>
                </a:solidFill>
                <a:latin typeface="+mn-lt"/>
              </a:rPr>
              <a:t>erziehung</a:t>
            </a:r>
            <a:endParaRPr lang="de-DE" sz="1100" b="1" dirty="0">
              <a:solidFill>
                <a:schemeClr val="bg1">
                  <a:lumMod val="65000"/>
                </a:schemeClr>
              </a:solidFill>
              <a:latin typeface="+mn-lt"/>
            </a:endParaRPr>
          </a:p>
        </p:txBody>
      </p:sp>
      <p:sp>
        <p:nvSpPr>
          <p:cNvPr id="15" name="Oval 3"/>
          <p:cNvSpPr>
            <a:spLocks noChangeArrowheads="1"/>
          </p:cNvSpPr>
          <p:nvPr/>
        </p:nvSpPr>
        <p:spPr bwMode="auto">
          <a:xfrm>
            <a:off x="6589553" y="324282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9"/>
          <p:cNvSpPr>
            <a:spLocks noChangeArrowheads="1"/>
          </p:cNvSpPr>
          <p:nvPr/>
        </p:nvSpPr>
        <p:spPr bwMode="auto">
          <a:xfrm>
            <a:off x="7301834" y="2885294"/>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graphicFrame>
        <p:nvGraphicFramePr>
          <p:cNvPr id="19" name="Tabelle 18"/>
          <p:cNvGraphicFramePr>
            <a:graphicFrameLocks noGrp="1"/>
          </p:cNvGraphicFramePr>
          <p:nvPr>
            <p:extLst>
              <p:ext uri="{D42A27DB-BD31-4B8C-83A1-F6EECF244321}">
                <p14:modId xmlns:p14="http://schemas.microsoft.com/office/powerpoint/2010/main" val="2741468650"/>
              </p:ext>
            </p:extLst>
          </p:nvPr>
        </p:nvGraphicFramePr>
        <p:xfrm>
          <a:off x="211497" y="5445224"/>
          <a:ext cx="8721005" cy="1280160"/>
        </p:xfrm>
        <a:graphic>
          <a:graphicData uri="http://schemas.openxmlformats.org/drawingml/2006/table">
            <a:tbl>
              <a:tblPr firstRow="1" firstCol="1" bandRow="1"/>
              <a:tblGrid>
                <a:gridCol w="3953569"/>
                <a:gridCol w="4767436"/>
              </a:tblGrid>
              <a:tr h="936104">
                <a:tc>
                  <a:txBody>
                    <a:bodyPr/>
                    <a:lstStyle/>
                    <a:p>
                      <a:pPr marL="0" lvl="0" indent="0" algn="l">
                        <a:lnSpc>
                          <a:spcPct val="150000"/>
                        </a:lnSpc>
                        <a:spcBef>
                          <a:spcPts val="300"/>
                        </a:spcBef>
                        <a:spcAft>
                          <a:spcPts val="0"/>
                        </a:spcAft>
                        <a:buFont typeface="+mj-lt"/>
                        <a:buNone/>
                      </a:pPr>
                      <a:r>
                        <a:rPr lang="de-DE" sz="1400" dirty="0">
                          <a:effectLst/>
                          <a:latin typeface="Arial"/>
                          <a:ea typeface="Calibri"/>
                          <a:cs typeface="Arial"/>
                        </a:rPr>
                        <a:t>Das Leisten erfahren und </a:t>
                      </a:r>
                      <a:r>
                        <a:rPr lang="de-DE" sz="1400" dirty="0" smtClean="0">
                          <a:effectLst/>
                          <a:latin typeface="Arial"/>
                          <a:ea typeface="Calibri"/>
                          <a:cs typeface="Arial"/>
                        </a:rPr>
                        <a:t>reflektieren (</a:t>
                      </a:r>
                      <a:r>
                        <a:rPr lang="de-DE" sz="1400" b="1" dirty="0" smtClean="0">
                          <a:effectLst/>
                          <a:latin typeface="Arial"/>
                          <a:ea typeface="Calibri"/>
                          <a:cs typeface="Arial"/>
                        </a:rPr>
                        <a:t>Leistungserziehung</a:t>
                      </a:r>
                      <a:r>
                        <a:rPr lang="de-DE" sz="1400" dirty="0" smtClean="0">
                          <a:effectLst/>
                          <a:latin typeface="Arial"/>
                          <a:ea typeface="Calibri"/>
                          <a:cs typeface="Arial"/>
                        </a:rPr>
                        <a:t>)</a:t>
                      </a:r>
                      <a:endParaRPr lang="de-DE" sz="1400" dirty="0">
                        <a:effectLst/>
                        <a:latin typeface="Arial"/>
                        <a:ea typeface="Times New Roman"/>
                        <a:cs typeface="Times New Roman"/>
                      </a:endParaRPr>
                    </a:p>
                    <a:p>
                      <a:pPr algn="l">
                        <a:lnSpc>
                          <a:spcPct val="150000"/>
                        </a:lnSpc>
                        <a:spcBef>
                          <a:spcPts val="300"/>
                        </a:spcBef>
                        <a:spcAft>
                          <a:spcPts val="300"/>
                        </a:spcAft>
                      </a:pPr>
                      <a:r>
                        <a:rPr lang="de-DE" sz="1400" dirty="0">
                          <a:effectLst/>
                          <a:latin typeface="Arial"/>
                          <a:ea typeface="Calibri"/>
                          <a:cs typeface="Times New Roman"/>
                        </a:rPr>
                        <a:t> </a:t>
                      </a:r>
                      <a:endParaRPr lang="de-DE" sz="1400" dirty="0">
                        <a:effectLst/>
                        <a:latin typeface="Calibri"/>
                        <a:ea typeface="Calibri"/>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342900" lvl="0" indent="-342900" algn="l">
                        <a:lnSpc>
                          <a:spcPct val="150000"/>
                        </a:lnSpc>
                        <a:spcBef>
                          <a:spcPts val="300"/>
                        </a:spcBef>
                        <a:spcAft>
                          <a:spcPts val="0"/>
                        </a:spcAft>
                        <a:buFont typeface="Symbol"/>
                        <a:buChar char=""/>
                      </a:pPr>
                      <a:r>
                        <a:rPr lang="de-DE" sz="1400" dirty="0">
                          <a:effectLst/>
                          <a:latin typeface="Arial"/>
                          <a:ea typeface="Times New Roman"/>
                          <a:cs typeface="Arial"/>
                        </a:rPr>
                        <a:t>Durch systematisches Üben eigene Leistungsfähigkeit verbessern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Leistungsfortschritt individuell bewerten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Leistungsgrenzen erfahren und respektieren</a:t>
                      </a:r>
                      <a:endParaRPr lang="de-DE" sz="1400" dirty="0">
                        <a:effectLst/>
                        <a:latin typeface="Arial"/>
                        <a:ea typeface="Times New Roman"/>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17" name="Oval 9"/>
          <p:cNvSpPr>
            <a:spLocks noChangeArrowheads="1"/>
          </p:cNvSpPr>
          <p:nvPr/>
        </p:nvSpPr>
        <p:spPr bwMode="auto">
          <a:xfrm>
            <a:off x="7308304" y="2882787"/>
            <a:ext cx="830994" cy="834245"/>
          </a:xfrm>
          <a:prstGeom prst="ellipse">
            <a:avLst/>
          </a:prstGeom>
          <a:solidFill>
            <a:srgbClr val="CCCCFF"/>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spTree>
    <p:extLst>
      <p:ext uri="{BB962C8B-B14F-4D97-AF65-F5344CB8AC3E}">
        <p14:creationId xmlns:p14="http://schemas.microsoft.com/office/powerpoint/2010/main" val="2321404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410200" cy="4525963"/>
          </a:xfrm>
        </p:spPr>
        <p:txBody>
          <a:bodyPr>
            <a:noAutofit/>
          </a:bodyPr>
          <a:lstStyle/>
          <a:p>
            <a:r>
              <a:rPr lang="de-DE" b="1" dirty="0"/>
              <a:t>Beherrschung von </a:t>
            </a:r>
            <a:r>
              <a:rPr lang="de-DE" b="1" dirty="0" smtClean="0"/>
              <a:t>Techniken</a:t>
            </a:r>
          </a:p>
          <a:p>
            <a:pPr lvl="1"/>
            <a:r>
              <a:rPr lang="de-DE" dirty="0"/>
              <a:t>„Pritschen = Wir </a:t>
            </a:r>
            <a:r>
              <a:rPr lang="de-DE" dirty="0" smtClean="0"/>
              <a:t>messen heute deinen Technikstand (z. B. Kontakte an die Wand) und überprüfen den Lernfortschritt nach 3 Unterrichtsstunden in denen jeweils individuelle Übungszeit zur Verfügung stand</a:t>
            </a:r>
            <a:r>
              <a:rPr lang="de-DE" dirty="0" smtClean="0">
                <a:solidFill>
                  <a:srgbClr val="000000"/>
                </a:solidFill>
              </a:rPr>
              <a:t>“</a:t>
            </a:r>
            <a:r>
              <a:rPr lang="de-DE" dirty="0" smtClean="0"/>
              <a:t>.</a:t>
            </a:r>
          </a:p>
          <a:p>
            <a:pPr lvl="1"/>
            <a:r>
              <a:rPr lang="de-DE" dirty="0" smtClean="0"/>
              <a:t>Wer konnte sich verbessern? Wie hast du geübt?... </a:t>
            </a:r>
            <a:endParaRPr lang="de-DE" dirty="0"/>
          </a:p>
        </p:txBody>
      </p:sp>
      <p:sp>
        <p:nvSpPr>
          <p:cNvPr id="9" name="Oval 10"/>
          <p:cNvSpPr>
            <a:spLocks noChangeArrowheads="1"/>
          </p:cNvSpPr>
          <p:nvPr/>
        </p:nvSpPr>
        <p:spPr bwMode="auto">
          <a:xfrm>
            <a:off x="6214440" y="200485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1" name="Oval 6"/>
          <p:cNvSpPr>
            <a:spLocks noChangeArrowheads="1"/>
          </p:cNvSpPr>
          <p:nvPr/>
        </p:nvSpPr>
        <p:spPr bwMode="auto">
          <a:xfrm>
            <a:off x="7341406" y="217022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2" name="Oval 5"/>
          <p:cNvSpPr>
            <a:spLocks noChangeArrowheads="1"/>
          </p:cNvSpPr>
          <p:nvPr/>
        </p:nvSpPr>
        <p:spPr bwMode="auto">
          <a:xfrm>
            <a:off x="6708267" y="173324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13" name="Oval 4"/>
          <p:cNvSpPr>
            <a:spLocks noChangeArrowheads="1"/>
          </p:cNvSpPr>
          <p:nvPr/>
        </p:nvSpPr>
        <p:spPr bwMode="auto">
          <a:xfrm>
            <a:off x="5995986" y="209077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2"/>
          <p:cNvSpPr>
            <a:spLocks noChangeArrowheads="1"/>
          </p:cNvSpPr>
          <p:nvPr/>
        </p:nvSpPr>
        <p:spPr bwMode="auto">
          <a:xfrm>
            <a:off x="5995986" y="2845568"/>
            <a:ext cx="803789" cy="804450"/>
          </a:xfrm>
          <a:prstGeom prst="ellipse">
            <a:avLst/>
          </a:prstGeom>
          <a:solidFill>
            <a:srgbClr val="66FFFF">
              <a:alpha val="38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Bewegungs-</a:t>
            </a:r>
          </a:p>
          <a:p>
            <a:pPr algn="ctr"/>
            <a:r>
              <a:rPr lang="de-DE" sz="1100" b="1" dirty="0" smtClean="0">
                <a:solidFill>
                  <a:schemeClr val="bg1">
                    <a:lumMod val="65000"/>
                  </a:schemeClr>
                </a:solidFill>
                <a:latin typeface="+mn-lt"/>
              </a:rPr>
              <a:t>erziehung</a:t>
            </a:r>
            <a:endParaRPr lang="de-DE" sz="1100" b="1" dirty="0">
              <a:solidFill>
                <a:schemeClr val="bg1">
                  <a:lumMod val="65000"/>
                </a:schemeClr>
              </a:solidFill>
              <a:latin typeface="+mn-lt"/>
            </a:endParaRPr>
          </a:p>
        </p:txBody>
      </p:sp>
      <p:sp>
        <p:nvSpPr>
          <p:cNvPr id="15" name="Oval 3"/>
          <p:cNvSpPr>
            <a:spLocks noChangeArrowheads="1"/>
          </p:cNvSpPr>
          <p:nvPr/>
        </p:nvSpPr>
        <p:spPr bwMode="auto">
          <a:xfrm>
            <a:off x="6589553" y="324282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9"/>
          <p:cNvSpPr>
            <a:spLocks noChangeArrowheads="1"/>
          </p:cNvSpPr>
          <p:nvPr/>
        </p:nvSpPr>
        <p:spPr bwMode="auto">
          <a:xfrm>
            <a:off x="7301834" y="2885294"/>
            <a:ext cx="830994" cy="834245"/>
          </a:xfrm>
          <a:prstGeom prst="ellipse">
            <a:avLst/>
          </a:prstGeom>
          <a:solidFill>
            <a:srgbClr val="CCCCFF"/>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sp>
        <p:nvSpPr>
          <p:cNvPr id="17"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8682361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410200" cy="4525963"/>
          </a:xfrm>
        </p:spPr>
        <p:txBody>
          <a:bodyPr>
            <a:noAutofit/>
          </a:bodyPr>
          <a:lstStyle/>
          <a:p>
            <a:r>
              <a:rPr lang="de-DE" b="1" dirty="0" smtClean="0"/>
              <a:t>Beherrschung von Techniken</a:t>
            </a:r>
          </a:p>
          <a:p>
            <a:pPr marL="457200" lvl="1" indent="0">
              <a:buNone/>
            </a:pPr>
            <a:r>
              <a:rPr lang="de-DE" dirty="0" smtClean="0"/>
              <a:t>z. B. </a:t>
            </a:r>
          </a:p>
          <a:p>
            <a:pPr lvl="1"/>
            <a:r>
              <a:rPr lang="de-DE" dirty="0" smtClean="0"/>
              <a:t>Wahrnehmungsschulung </a:t>
            </a:r>
            <a:r>
              <a:rPr lang="de-DE" dirty="0"/>
              <a:t>durch </a:t>
            </a:r>
            <a:r>
              <a:rPr lang="de-DE" dirty="0" smtClean="0"/>
              <a:t>Wahrnehmungs-einschränkung bei der Annahme</a:t>
            </a:r>
            <a:r>
              <a:rPr lang="de-DE" dirty="0"/>
              <a:t/>
            </a:r>
            <a:br>
              <a:rPr lang="de-DE" dirty="0"/>
            </a:br>
            <a:endParaRPr lang="de-DE" dirty="0"/>
          </a:p>
        </p:txBody>
      </p:sp>
      <p:grpSp>
        <p:nvGrpSpPr>
          <p:cNvPr id="5" name="Gruppieren 4"/>
          <p:cNvGrpSpPr/>
          <p:nvPr/>
        </p:nvGrpSpPr>
        <p:grpSpPr>
          <a:xfrm>
            <a:off x="5995986" y="1733242"/>
            <a:ext cx="2176414" cy="2343830"/>
            <a:chOff x="6660232" y="1877258"/>
            <a:chExt cx="2176414" cy="2343830"/>
          </a:xfrm>
        </p:grpSpPr>
        <p:sp>
          <p:nvSpPr>
            <p:cNvPr id="9" name="Oval 10"/>
            <p:cNvSpPr>
              <a:spLocks noChangeArrowheads="1"/>
            </p:cNvSpPr>
            <p:nvPr/>
          </p:nvSpPr>
          <p:spPr bwMode="auto">
            <a:xfrm>
              <a:off x="6878686" y="214887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1" name="Oval 6"/>
            <p:cNvSpPr>
              <a:spLocks noChangeArrowheads="1"/>
            </p:cNvSpPr>
            <p:nvPr/>
          </p:nvSpPr>
          <p:spPr bwMode="auto">
            <a:xfrm>
              <a:off x="8005652" y="231424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2" name="Oval 5"/>
            <p:cNvSpPr>
              <a:spLocks noChangeArrowheads="1"/>
            </p:cNvSpPr>
            <p:nvPr/>
          </p:nvSpPr>
          <p:spPr bwMode="auto">
            <a:xfrm>
              <a:off x="7372513" y="1877258"/>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13" name="Oval 4"/>
            <p:cNvSpPr>
              <a:spLocks noChangeArrowheads="1"/>
            </p:cNvSpPr>
            <p:nvPr/>
          </p:nvSpPr>
          <p:spPr bwMode="auto">
            <a:xfrm>
              <a:off x="6660232" y="223479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2"/>
            <p:cNvSpPr>
              <a:spLocks noChangeArrowheads="1"/>
            </p:cNvSpPr>
            <p:nvPr/>
          </p:nvSpPr>
          <p:spPr bwMode="auto">
            <a:xfrm>
              <a:off x="6660232" y="2989584"/>
              <a:ext cx="803789" cy="804450"/>
            </a:xfrm>
            <a:prstGeom prst="ellipse">
              <a:avLst/>
            </a:prstGeom>
            <a:solidFill>
              <a:srgbClr val="66FFFF"/>
            </a:solidFill>
            <a:ln w="9525">
              <a:solidFill>
                <a:schemeClr val="tx1"/>
              </a:solidFill>
              <a:round/>
              <a:headEnd/>
              <a:tailEnd/>
            </a:ln>
          </p:spPr>
          <p:txBody>
            <a:bodyPr wrap="none" anchor="ctr"/>
            <a:lstStyle/>
            <a:p>
              <a:pPr algn="ctr"/>
              <a:r>
                <a:rPr lang="de-DE" sz="1100" b="1" dirty="0" smtClean="0">
                  <a:latin typeface="+mn-lt"/>
                </a:rPr>
                <a:t>Bewegungs-</a:t>
              </a:r>
            </a:p>
            <a:p>
              <a:pPr algn="ctr"/>
              <a:r>
                <a:rPr lang="de-DE" sz="1100" b="1" dirty="0" smtClean="0">
                  <a:latin typeface="+mn-lt"/>
                </a:rPr>
                <a:t>erziehung</a:t>
              </a:r>
              <a:endParaRPr lang="de-DE" sz="1100" b="1" dirty="0">
                <a:latin typeface="+mn-lt"/>
              </a:endParaRPr>
            </a:p>
          </p:txBody>
        </p:sp>
        <p:sp>
          <p:nvSpPr>
            <p:cNvPr id="15" name="Oval 3"/>
            <p:cNvSpPr>
              <a:spLocks noChangeArrowheads="1"/>
            </p:cNvSpPr>
            <p:nvPr/>
          </p:nvSpPr>
          <p:spPr bwMode="auto">
            <a:xfrm>
              <a:off x="7253799" y="338684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9"/>
            <p:cNvSpPr>
              <a:spLocks noChangeArrowheads="1"/>
            </p:cNvSpPr>
            <p:nvPr/>
          </p:nvSpPr>
          <p:spPr bwMode="auto">
            <a:xfrm>
              <a:off x="7966080" y="3029310"/>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18"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9055421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944" cy="4525963"/>
          </a:xfrm>
        </p:spPr>
        <p:txBody>
          <a:bodyPr>
            <a:noAutofit/>
          </a:bodyPr>
          <a:lstStyle/>
          <a:p>
            <a:r>
              <a:rPr lang="de-DE" b="1" dirty="0" smtClean="0"/>
              <a:t>Konditionelle Fähigkeiten</a:t>
            </a:r>
          </a:p>
          <a:p>
            <a:pPr lvl="1"/>
            <a:r>
              <a:rPr lang="de-DE" sz="2400" dirty="0" smtClean="0"/>
              <a:t>Schnell- und Reaktivkraft,</a:t>
            </a:r>
            <a:br>
              <a:rPr lang="de-DE" sz="2400" dirty="0" smtClean="0"/>
            </a:br>
            <a:r>
              <a:rPr lang="de-DE" sz="2400" dirty="0" smtClean="0"/>
              <a:t> z. B. bei Sprüngen</a:t>
            </a:r>
          </a:p>
          <a:p>
            <a:pPr lvl="1"/>
            <a:r>
              <a:rPr lang="de-DE" sz="2400" dirty="0" smtClean="0"/>
              <a:t>Kraftausdauer, </a:t>
            </a:r>
            <a:br>
              <a:rPr lang="de-DE" sz="2400" dirty="0" smtClean="0"/>
            </a:br>
            <a:r>
              <a:rPr lang="de-DE" sz="2400" dirty="0" smtClean="0"/>
              <a:t>z. B. für die Rumpfmuskulatur</a:t>
            </a:r>
          </a:p>
          <a:p>
            <a:pPr lvl="1"/>
            <a:r>
              <a:rPr lang="de-DE" sz="2400" dirty="0" smtClean="0"/>
              <a:t>Schnelligkeit, </a:t>
            </a:r>
            <a:br>
              <a:rPr lang="de-DE" sz="2400" dirty="0" smtClean="0"/>
            </a:br>
            <a:r>
              <a:rPr lang="de-DE" sz="2400" dirty="0" smtClean="0"/>
              <a:t>z. B. Reaktionsschnelligkeit und kurze Sprints</a:t>
            </a:r>
          </a:p>
          <a:p>
            <a:pPr lvl="1"/>
            <a:r>
              <a:rPr lang="de-DE" sz="2400" dirty="0" smtClean="0"/>
              <a:t>anaerobe – alaktazide (kurze, maximale Belastungsintervalle) und aerobe Ausdauer (komplettes Spiel, Konzentration und Regeneration)</a:t>
            </a:r>
            <a:endParaRPr lang="de-DE" sz="2400" dirty="0"/>
          </a:p>
        </p:txBody>
      </p:sp>
      <p:sp>
        <p:nvSpPr>
          <p:cNvPr id="20" name="Oval 10"/>
          <p:cNvSpPr>
            <a:spLocks noChangeArrowheads="1"/>
          </p:cNvSpPr>
          <p:nvPr/>
        </p:nvSpPr>
        <p:spPr bwMode="auto">
          <a:xfrm>
            <a:off x="6214440" y="200485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1" name="Oval 6"/>
          <p:cNvSpPr>
            <a:spLocks noChangeArrowheads="1"/>
          </p:cNvSpPr>
          <p:nvPr/>
        </p:nvSpPr>
        <p:spPr bwMode="auto">
          <a:xfrm>
            <a:off x="7341406" y="217022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2" name="Oval 5"/>
          <p:cNvSpPr>
            <a:spLocks noChangeArrowheads="1"/>
          </p:cNvSpPr>
          <p:nvPr/>
        </p:nvSpPr>
        <p:spPr bwMode="auto">
          <a:xfrm>
            <a:off x="6708267" y="173324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23" name="Oval 4"/>
          <p:cNvSpPr>
            <a:spLocks noChangeArrowheads="1"/>
          </p:cNvSpPr>
          <p:nvPr/>
        </p:nvSpPr>
        <p:spPr bwMode="auto">
          <a:xfrm>
            <a:off x="5995986" y="209077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4" name="Oval 2"/>
          <p:cNvSpPr>
            <a:spLocks noChangeArrowheads="1"/>
          </p:cNvSpPr>
          <p:nvPr/>
        </p:nvSpPr>
        <p:spPr bwMode="auto">
          <a:xfrm>
            <a:off x="5995986" y="2845568"/>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3"/>
          <p:cNvSpPr>
            <a:spLocks noChangeArrowheads="1"/>
          </p:cNvSpPr>
          <p:nvPr/>
        </p:nvSpPr>
        <p:spPr bwMode="auto">
          <a:xfrm>
            <a:off x="6589553" y="324282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9"/>
          <p:cNvSpPr>
            <a:spLocks noChangeArrowheads="1"/>
          </p:cNvSpPr>
          <p:nvPr/>
        </p:nvSpPr>
        <p:spPr bwMode="auto">
          <a:xfrm>
            <a:off x="7301834" y="2885294"/>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Leistungs-</a:t>
            </a:r>
          </a:p>
          <a:p>
            <a:pPr algn="ctr"/>
            <a:r>
              <a:rPr lang="de-DE" sz="1100" b="1" dirty="0" smtClean="0">
                <a:solidFill>
                  <a:schemeClr val="bg1">
                    <a:lumMod val="65000"/>
                  </a:schemeClr>
                </a:solidFill>
                <a:latin typeface="+mn-lt"/>
              </a:rPr>
              <a:t>erziehung</a:t>
            </a:r>
            <a:endParaRPr lang="de-DE" sz="1100" b="1" dirty="0">
              <a:solidFill>
                <a:schemeClr val="bg1">
                  <a:lumMod val="65000"/>
                </a:schemeClr>
              </a:solidFill>
              <a:latin typeface="+mn-lt"/>
            </a:endParaRPr>
          </a:p>
        </p:txBody>
      </p:sp>
      <p:sp>
        <p:nvSpPr>
          <p:cNvPr id="1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5332734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Gliederung</a:t>
            </a:r>
            <a:endParaRPr lang="de-DE" dirty="0"/>
          </a:p>
        </p:txBody>
      </p:sp>
      <p:sp>
        <p:nvSpPr>
          <p:cNvPr id="3" name="Inhaltsplatzhalter 2"/>
          <p:cNvSpPr>
            <a:spLocks noGrp="1"/>
          </p:cNvSpPr>
          <p:nvPr>
            <p:ph idx="1"/>
          </p:nvPr>
        </p:nvSpPr>
        <p:spPr/>
        <p:txBody>
          <a:bodyPr/>
          <a:lstStyle/>
          <a:p>
            <a:r>
              <a:rPr lang="de-DE" dirty="0" smtClean="0"/>
              <a:t>Unterrichtsvorhaben</a:t>
            </a:r>
          </a:p>
          <a:p>
            <a:r>
              <a:rPr lang="de-DE" dirty="0" smtClean="0"/>
              <a:t>Mehrperspektivität</a:t>
            </a:r>
          </a:p>
          <a:p>
            <a:r>
              <a:rPr lang="de-DE" dirty="0" smtClean="0"/>
              <a:t>Anforderungen im Volleyballspiel</a:t>
            </a:r>
          </a:p>
          <a:p>
            <a:r>
              <a:rPr lang="de-DE" dirty="0"/>
              <a:t>Anforderungen im </a:t>
            </a:r>
            <a:r>
              <a:rPr lang="de-DE" dirty="0" smtClean="0"/>
              <a:t>Volleyballspiel – </a:t>
            </a:r>
            <a:r>
              <a:rPr lang="de-DE" dirty="0" smtClean="0">
                <a:solidFill>
                  <a:srgbClr val="000000"/>
                </a:solidFill>
              </a:rPr>
              <a:t>unter Berücksichtigung der Mehrperspektivität</a:t>
            </a:r>
            <a:endParaRPr lang="de-DE" dirty="0">
              <a:solidFill>
                <a:srgbClr val="000000"/>
              </a:solidFill>
            </a:endParaRPr>
          </a:p>
        </p:txBody>
      </p:sp>
    </p:spTree>
    <p:extLst>
      <p:ext uri="{BB962C8B-B14F-4D97-AF65-F5344CB8AC3E}">
        <p14:creationId xmlns:p14="http://schemas.microsoft.com/office/powerpoint/2010/main" val="27938562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395536" y="1628800"/>
            <a:ext cx="5472608" cy="4525963"/>
          </a:xfrm>
        </p:spPr>
        <p:txBody>
          <a:bodyPr>
            <a:noAutofit/>
          </a:bodyPr>
          <a:lstStyle/>
          <a:p>
            <a:r>
              <a:rPr lang="de-DE" b="1" dirty="0" smtClean="0"/>
              <a:t>Konditionelle Fähigkeiten</a:t>
            </a:r>
          </a:p>
          <a:p>
            <a:pPr lvl="1"/>
            <a:r>
              <a:rPr lang="de-DE" sz="2400" dirty="0"/>
              <a:t>eine Möglichkeit zur Leistungserziehung z. B. im Sinne der Messung, Verbesserung (durch systematisches Üben/Training!) und reflektierten Bewertung des individuellen Leistungsfortschritt. </a:t>
            </a:r>
            <a:br>
              <a:rPr lang="de-DE" sz="2400" dirty="0"/>
            </a:br>
            <a:r>
              <a:rPr lang="de-DE" sz="2400" dirty="0"/>
              <a:t>Auch das Erfahren </a:t>
            </a:r>
            <a:r>
              <a:rPr lang="de-DE" sz="2400" dirty="0" smtClean="0"/>
              <a:t>und </a:t>
            </a:r>
            <a:r>
              <a:rPr lang="de-DE" sz="2400" dirty="0" smtClean="0">
                <a:solidFill>
                  <a:srgbClr val="000000"/>
                </a:solidFill>
              </a:rPr>
              <a:t>R</a:t>
            </a:r>
            <a:r>
              <a:rPr lang="de-DE" sz="2400" dirty="0" smtClean="0"/>
              <a:t>espektieren von Leistungsgrenzen </a:t>
            </a:r>
            <a:r>
              <a:rPr lang="de-DE" sz="2400" dirty="0"/>
              <a:t>könnte thematisiert werden.</a:t>
            </a:r>
          </a:p>
        </p:txBody>
      </p:sp>
      <p:grpSp>
        <p:nvGrpSpPr>
          <p:cNvPr id="5" name="Gruppieren 4"/>
          <p:cNvGrpSpPr/>
          <p:nvPr/>
        </p:nvGrpSpPr>
        <p:grpSpPr>
          <a:xfrm>
            <a:off x="5995986" y="1733242"/>
            <a:ext cx="2176414" cy="2343830"/>
            <a:chOff x="6660232" y="836712"/>
            <a:chExt cx="2176414" cy="2343830"/>
          </a:xfrm>
        </p:grpSpPr>
        <p:sp>
          <p:nvSpPr>
            <p:cNvPr id="20" name="Oval 10"/>
            <p:cNvSpPr>
              <a:spLocks noChangeArrowheads="1"/>
            </p:cNvSpPr>
            <p:nvPr/>
          </p:nvSpPr>
          <p:spPr bwMode="auto">
            <a:xfrm>
              <a:off x="6878686" y="110832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1" name="Oval 6"/>
            <p:cNvSpPr>
              <a:spLocks noChangeArrowheads="1"/>
            </p:cNvSpPr>
            <p:nvPr/>
          </p:nvSpPr>
          <p:spPr bwMode="auto">
            <a:xfrm>
              <a:off x="8005652" y="127369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2" name="Oval 5"/>
            <p:cNvSpPr>
              <a:spLocks noChangeArrowheads="1"/>
            </p:cNvSpPr>
            <p:nvPr/>
          </p:nvSpPr>
          <p:spPr bwMode="auto">
            <a:xfrm>
              <a:off x="7372513" y="83671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23" name="Oval 4"/>
            <p:cNvSpPr>
              <a:spLocks noChangeArrowheads="1"/>
            </p:cNvSpPr>
            <p:nvPr/>
          </p:nvSpPr>
          <p:spPr bwMode="auto">
            <a:xfrm>
              <a:off x="6660232" y="119424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4" name="Oval 2"/>
            <p:cNvSpPr>
              <a:spLocks noChangeArrowheads="1"/>
            </p:cNvSpPr>
            <p:nvPr/>
          </p:nvSpPr>
          <p:spPr bwMode="auto">
            <a:xfrm>
              <a:off x="6660232" y="1949038"/>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3"/>
            <p:cNvSpPr>
              <a:spLocks noChangeArrowheads="1"/>
            </p:cNvSpPr>
            <p:nvPr/>
          </p:nvSpPr>
          <p:spPr bwMode="auto">
            <a:xfrm>
              <a:off x="7253799" y="234629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9"/>
            <p:cNvSpPr>
              <a:spLocks noChangeArrowheads="1"/>
            </p:cNvSpPr>
            <p:nvPr/>
          </p:nvSpPr>
          <p:spPr bwMode="auto">
            <a:xfrm>
              <a:off x="7966080" y="1988764"/>
              <a:ext cx="830994" cy="834245"/>
            </a:xfrm>
            <a:prstGeom prst="ellipse">
              <a:avLst/>
            </a:prstGeom>
            <a:solidFill>
              <a:srgbClr val="CCCCFF"/>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grpSp>
      <p:sp>
        <p:nvSpPr>
          <p:cNvPr id="13"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40490836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944" cy="4525963"/>
          </a:xfrm>
        </p:spPr>
        <p:txBody>
          <a:bodyPr>
            <a:noAutofit/>
          </a:bodyPr>
          <a:lstStyle/>
          <a:p>
            <a:r>
              <a:rPr lang="de-DE" b="1" dirty="0" smtClean="0"/>
              <a:t>Konditionelle Fähigkeiten</a:t>
            </a:r>
          </a:p>
          <a:p>
            <a:pPr lvl="1"/>
            <a:r>
              <a:rPr lang="de-DE" sz="2400" dirty="0" smtClean="0"/>
              <a:t>Schnell- und Reaktivkraft,</a:t>
            </a:r>
            <a:br>
              <a:rPr lang="de-DE" sz="2400" dirty="0" smtClean="0"/>
            </a:br>
            <a:r>
              <a:rPr lang="de-DE" sz="2400" dirty="0" smtClean="0"/>
              <a:t> z. B. bei Sprüngen</a:t>
            </a:r>
          </a:p>
          <a:p>
            <a:pPr lvl="1"/>
            <a:r>
              <a:rPr lang="de-DE" sz="2400" dirty="0" smtClean="0"/>
              <a:t>Kraftausdauer, </a:t>
            </a:r>
            <a:br>
              <a:rPr lang="de-DE" sz="2400" dirty="0" smtClean="0"/>
            </a:br>
            <a:r>
              <a:rPr lang="de-DE" sz="2400" dirty="0" smtClean="0"/>
              <a:t>z. B. für die Rumpfmuskulatur</a:t>
            </a:r>
          </a:p>
          <a:p>
            <a:pPr lvl="1"/>
            <a:r>
              <a:rPr lang="de-DE" sz="2400" dirty="0" smtClean="0"/>
              <a:t>Schnelligkeit, </a:t>
            </a:r>
            <a:br>
              <a:rPr lang="de-DE" sz="2400" dirty="0" smtClean="0"/>
            </a:br>
            <a:r>
              <a:rPr lang="de-DE" sz="2400" dirty="0" smtClean="0"/>
              <a:t>z. B. Reaktionsschnelligkeit und kurze Sprints</a:t>
            </a:r>
          </a:p>
          <a:p>
            <a:pPr lvl="1"/>
            <a:r>
              <a:rPr lang="de-DE" sz="2400" dirty="0" smtClean="0"/>
              <a:t>anaerobe – alaktazide (kurze, maximale Belastungsintervalle) und aerobe Ausdauer (komplettes Spiel, Konzentration und Regeneration)</a:t>
            </a:r>
            <a:endParaRPr lang="de-DE" sz="2400" dirty="0"/>
          </a:p>
        </p:txBody>
      </p:sp>
      <p:sp>
        <p:nvSpPr>
          <p:cNvPr id="20" name="Oval 10"/>
          <p:cNvSpPr>
            <a:spLocks noChangeArrowheads="1"/>
          </p:cNvSpPr>
          <p:nvPr/>
        </p:nvSpPr>
        <p:spPr bwMode="auto">
          <a:xfrm>
            <a:off x="6214440" y="200485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1" name="Oval 6"/>
          <p:cNvSpPr>
            <a:spLocks noChangeArrowheads="1"/>
          </p:cNvSpPr>
          <p:nvPr/>
        </p:nvSpPr>
        <p:spPr bwMode="auto">
          <a:xfrm>
            <a:off x="7341406" y="217022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2" name="Oval 5"/>
          <p:cNvSpPr>
            <a:spLocks noChangeArrowheads="1"/>
          </p:cNvSpPr>
          <p:nvPr/>
        </p:nvSpPr>
        <p:spPr bwMode="auto">
          <a:xfrm>
            <a:off x="6708267" y="173324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23" name="Oval 4"/>
          <p:cNvSpPr>
            <a:spLocks noChangeArrowheads="1"/>
          </p:cNvSpPr>
          <p:nvPr/>
        </p:nvSpPr>
        <p:spPr bwMode="auto">
          <a:xfrm>
            <a:off x="5995986" y="209077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4" name="Oval 2"/>
          <p:cNvSpPr>
            <a:spLocks noChangeArrowheads="1"/>
          </p:cNvSpPr>
          <p:nvPr/>
        </p:nvSpPr>
        <p:spPr bwMode="auto">
          <a:xfrm>
            <a:off x="5995986" y="2845568"/>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3"/>
          <p:cNvSpPr>
            <a:spLocks noChangeArrowheads="1"/>
          </p:cNvSpPr>
          <p:nvPr/>
        </p:nvSpPr>
        <p:spPr bwMode="auto">
          <a:xfrm>
            <a:off x="6589553" y="324282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9"/>
          <p:cNvSpPr>
            <a:spLocks noChangeArrowheads="1"/>
          </p:cNvSpPr>
          <p:nvPr/>
        </p:nvSpPr>
        <p:spPr bwMode="auto">
          <a:xfrm>
            <a:off x="7301834" y="2885294"/>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Leistungs-</a:t>
            </a:r>
          </a:p>
          <a:p>
            <a:pPr algn="ctr"/>
            <a:r>
              <a:rPr lang="de-DE" sz="1100" b="1" dirty="0" smtClean="0">
                <a:solidFill>
                  <a:schemeClr val="bg1">
                    <a:lumMod val="65000"/>
                  </a:schemeClr>
                </a:solidFill>
                <a:latin typeface="+mn-lt"/>
              </a:rPr>
              <a:t>erziehung</a:t>
            </a:r>
            <a:endParaRPr lang="de-DE" sz="1100" b="1" dirty="0">
              <a:solidFill>
                <a:schemeClr val="bg1">
                  <a:lumMod val="65000"/>
                </a:schemeClr>
              </a:solidFill>
              <a:latin typeface="+mn-lt"/>
            </a:endParaRPr>
          </a:p>
        </p:txBody>
      </p:sp>
      <p:sp>
        <p:nvSpPr>
          <p:cNvPr id="1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grpSp>
        <p:nvGrpSpPr>
          <p:cNvPr id="12" name="Gruppieren 11"/>
          <p:cNvGrpSpPr/>
          <p:nvPr/>
        </p:nvGrpSpPr>
        <p:grpSpPr>
          <a:xfrm>
            <a:off x="5995986" y="1733242"/>
            <a:ext cx="2176414" cy="2343830"/>
            <a:chOff x="6660232" y="836712"/>
            <a:chExt cx="2176414" cy="2343830"/>
          </a:xfrm>
        </p:grpSpPr>
        <p:sp>
          <p:nvSpPr>
            <p:cNvPr id="13" name="Oval 10"/>
            <p:cNvSpPr>
              <a:spLocks noChangeArrowheads="1"/>
            </p:cNvSpPr>
            <p:nvPr/>
          </p:nvSpPr>
          <p:spPr bwMode="auto">
            <a:xfrm>
              <a:off x="6878686" y="110832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5" name="Oval 6"/>
            <p:cNvSpPr>
              <a:spLocks noChangeArrowheads="1"/>
            </p:cNvSpPr>
            <p:nvPr/>
          </p:nvSpPr>
          <p:spPr bwMode="auto">
            <a:xfrm>
              <a:off x="8005652" y="127369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5"/>
            <p:cNvSpPr>
              <a:spLocks noChangeArrowheads="1"/>
            </p:cNvSpPr>
            <p:nvPr/>
          </p:nvSpPr>
          <p:spPr bwMode="auto">
            <a:xfrm>
              <a:off x="7372513" y="83671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17" name="Oval 4"/>
            <p:cNvSpPr>
              <a:spLocks noChangeArrowheads="1"/>
            </p:cNvSpPr>
            <p:nvPr/>
          </p:nvSpPr>
          <p:spPr bwMode="auto">
            <a:xfrm>
              <a:off x="6660232" y="119424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Oval 2"/>
            <p:cNvSpPr>
              <a:spLocks noChangeArrowheads="1"/>
            </p:cNvSpPr>
            <p:nvPr/>
          </p:nvSpPr>
          <p:spPr bwMode="auto">
            <a:xfrm>
              <a:off x="6660232" y="1949038"/>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9" name="Oval 3"/>
            <p:cNvSpPr>
              <a:spLocks noChangeArrowheads="1"/>
            </p:cNvSpPr>
            <p:nvPr/>
          </p:nvSpPr>
          <p:spPr bwMode="auto">
            <a:xfrm>
              <a:off x="7253799" y="234629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7" name="Oval 9"/>
            <p:cNvSpPr>
              <a:spLocks noChangeArrowheads="1"/>
            </p:cNvSpPr>
            <p:nvPr/>
          </p:nvSpPr>
          <p:spPr bwMode="auto">
            <a:xfrm>
              <a:off x="7966080" y="1988764"/>
              <a:ext cx="830994" cy="834245"/>
            </a:xfrm>
            <a:prstGeom prst="ellipse">
              <a:avLst/>
            </a:prstGeom>
            <a:solidFill>
              <a:srgbClr val="CCCCFF"/>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grpSp>
      <p:graphicFrame>
        <p:nvGraphicFramePr>
          <p:cNvPr id="31" name="Tabelle 30"/>
          <p:cNvGraphicFramePr>
            <a:graphicFrameLocks noGrp="1"/>
          </p:cNvGraphicFramePr>
          <p:nvPr>
            <p:extLst>
              <p:ext uri="{D42A27DB-BD31-4B8C-83A1-F6EECF244321}">
                <p14:modId xmlns:p14="http://schemas.microsoft.com/office/powerpoint/2010/main" val="430864109"/>
              </p:ext>
            </p:extLst>
          </p:nvPr>
        </p:nvGraphicFramePr>
        <p:xfrm>
          <a:off x="211497" y="5445224"/>
          <a:ext cx="8721005" cy="1280160"/>
        </p:xfrm>
        <a:graphic>
          <a:graphicData uri="http://schemas.openxmlformats.org/drawingml/2006/table">
            <a:tbl>
              <a:tblPr firstRow="1" firstCol="1" bandRow="1"/>
              <a:tblGrid>
                <a:gridCol w="3953569"/>
                <a:gridCol w="4767436"/>
              </a:tblGrid>
              <a:tr h="936104">
                <a:tc>
                  <a:txBody>
                    <a:bodyPr/>
                    <a:lstStyle/>
                    <a:p>
                      <a:pPr marL="0" lvl="0" indent="0" algn="l">
                        <a:lnSpc>
                          <a:spcPct val="150000"/>
                        </a:lnSpc>
                        <a:spcBef>
                          <a:spcPts val="300"/>
                        </a:spcBef>
                        <a:spcAft>
                          <a:spcPts val="0"/>
                        </a:spcAft>
                        <a:buFont typeface="+mj-lt"/>
                        <a:buNone/>
                      </a:pPr>
                      <a:r>
                        <a:rPr lang="de-DE" sz="1400" dirty="0">
                          <a:effectLst/>
                          <a:latin typeface="Arial"/>
                          <a:ea typeface="Calibri"/>
                          <a:cs typeface="Arial"/>
                        </a:rPr>
                        <a:t>Das Leisten erfahren und </a:t>
                      </a:r>
                      <a:r>
                        <a:rPr lang="de-DE" sz="1400" dirty="0" smtClean="0">
                          <a:effectLst/>
                          <a:latin typeface="Arial"/>
                          <a:ea typeface="Calibri"/>
                          <a:cs typeface="Arial"/>
                        </a:rPr>
                        <a:t>reflektieren (</a:t>
                      </a:r>
                      <a:r>
                        <a:rPr lang="de-DE" sz="1400" b="1" dirty="0" smtClean="0">
                          <a:effectLst/>
                          <a:latin typeface="Arial"/>
                          <a:ea typeface="Calibri"/>
                          <a:cs typeface="Arial"/>
                        </a:rPr>
                        <a:t>Leistungserziehung</a:t>
                      </a:r>
                      <a:r>
                        <a:rPr lang="de-DE" sz="1400" dirty="0" smtClean="0">
                          <a:effectLst/>
                          <a:latin typeface="Arial"/>
                          <a:ea typeface="Calibri"/>
                          <a:cs typeface="Arial"/>
                        </a:rPr>
                        <a:t>)</a:t>
                      </a:r>
                      <a:endParaRPr lang="de-DE" sz="1400" dirty="0">
                        <a:effectLst/>
                        <a:latin typeface="Arial"/>
                        <a:ea typeface="Times New Roman"/>
                        <a:cs typeface="Times New Roman"/>
                      </a:endParaRPr>
                    </a:p>
                    <a:p>
                      <a:pPr algn="l">
                        <a:lnSpc>
                          <a:spcPct val="150000"/>
                        </a:lnSpc>
                        <a:spcBef>
                          <a:spcPts val="300"/>
                        </a:spcBef>
                        <a:spcAft>
                          <a:spcPts val="300"/>
                        </a:spcAft>
                      </a:pPr>
                      <a:r>
                        <a:rPr lang="de-DE" sz="1400" dirty="0">
                          <a:effectLst/>
                          <a:latin typeface="Arial"/>
                          <a:ea typeface="Calibri"/>
                          <a:cs typeface="Times New Roman"/>
                        </a:rPr>
                        <a:t> </a:t>
                      </a:r>
                      <a:endParaRPr lang="de-DE" sz="1400" dirty="0">
                        <a:effectLst/>
                        <a:latin typeface="Calibri"/>
                        <a:ea typeface="Calibri"/>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342900" lvl="0" indent="-342900" algn="l">
                        <a:lnSpc>
                          <a:spcPct val="150000"/>
                        </a:lnSpc>
                        <a:spcBef>
                          <a:spcPts val="300"/>
                        </a:spcBef>
                        <a:spcAft>
                          <a:spcPts val="0"/>
                        </a:spcAft>
                        <a:buFont typeface="Symbol"/>
                        <a:buChar char=""/>
                      </a:pPr>
                      <a:r>
                        <a:rPr lang="de-DE" sz="1400" dirty="0">
                          <a:effectLst/>
                          <a:latin typeface="Arial"/>
                          <a:ea typeface="Times New Roman"/>
                          <a:cs typeface="Arial"/>
                        </a:rPr>
                        <a:t>Durch systematisches Üben eigene Leistungsfähigkeit verbessern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Leistungsfortschritt individuell bewerten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Leistungsgrenzen erfahren und respektieren</a:t>
                      </a:r>
                      <a:endParaRPr lang="de-DE" sz="1400" dirty="0">
                        <a:effectLst/>
                        <a:latin typeface="Arial"/>
                        <a:ea typeface="Times New Roman"/>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946966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944" cy="4525963"/>
          </a:xfrm>
        </p:spPr>
        <p:txBody>
          <a:bodyPr>
            <a:noAutofit/>
          </a:bodyPr>
          <a:lstStyle/>
          <a:p>
            <a:r>
              <a:rPr lang="de-DE" b="1" dirty="0" smtClean="0"/>
              <a:t>Konditionelle Fähigkeiten</a:t>
            </a:r>
          </a:p>
          <a:p>
            <a:pPr lvl="1"/>
            <a:r>
              <a:rPr lang="de-DE" sz="2400" dirty="0" smtClean="0"/>
              <a:t>Wie hoch kannst du zum Angriff springen? (z. B. jump </a:t>
            </a:r>
            <a:r>
              <a:rPr lang="de-DE" sz="2400" dirty="0" err="1" smtClean="0"/>
              <a:t>and</a:t>
            </a:r>
            <a:r>
              <a:rPr lang="de-DE" sz="2400" dirty="0" smtClean="0"/>
              <a:t> </a:t>
            </a:r>
            <a:r>
              <a:rPr lang="de-DE" sz="2400" dirty="0" err="1" smtClean="0"/>
              <a:t>reach</a:t>
            </a:r>
            <a:r>
              <a:rPr lang="de-DE" sz="2400" dirty="0" smtClean="0"/>
              <a:t>)</a:t>
            </a:r>
          </a:p>
          <a:p>
            <a:pPr lvl="1"/>
            <a:r>
              <a:rPr lang="de-DE" sz="2400" dirty="0" smtClean="0"/>
              <a:t>Wir trainieren die Sprungkraft</a:t>
            </a:r>
          </a:p>
          <a:p>
            <a:pPr lvl="1"/>
            <a:r>
              <a:rPr lang="de-DE" sz="2400" dirty="0" smtClean="0"/>
              <a:t>Reflektion und </a:t>
            </a:r>
            <a:r>
              <a:rPr lang="de-DE" sz="2400" dirty="0"/>
              <a:t>Bewertung des individuellen </a:t>
            </a:r>
            <a:r>
              <a:rPr lang="de-DE" sz="2400" dirty="0" smtClean="0"/>
              <a:t>Leistungsfortschritt</a:t>
            </a:r>
          </a:p>
          <a:p>
            <a:pPr marL="457200" lvl="1" indent="0">
              <a:buNone/>
            </a:pPr>
            <a:endParaRPr lang="de-DE" sz="2400" dirty="0"/>
          </a:p>
        </p:txBody>
      </p:sp>
      <p:grpSp>
        <p:nvGrpSpPr>
          <p:cNvPr id="5" name="Gruppieren 4"/>
          <p:cNvGrpSpPr/>
          <p:nvPr/>
        </p:nvGrpSpPr>
        <p:grpSpPr>
          <a:xfrm>
            <a:off x="5995986" y="1733242"/>
            <a:ext cx="2176414" cy="2343830"/>
            <a:chOff x="6660232" y="836712"/>
            <a:chExt cx="2176414" cy="2343830"/>
          </a:xfrm>
        </p:grpSpPr>
        <p:sp>
          <p:nvSpPr>
            <p:cNvPr id="20" name="Oval 10"/>
            <p:cNvSpPr>
              <a:spLocks noChangeArrowheads="1"/>
            </p:cNvSpPr>
            <p:nvPr/>
          </p:nvSpPr>
          <p:spPr bwMode="auto">
            <a:xfrm>
              <a:off x="6878686" y="110832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1" name="Oval 6"/>
            <p:cNvSpPr>
              <a:spLocks noChangeArrowheads="1"/>
            </p:cNvSpPr>
            <p:nvPr/>
          </p:nvSpPr>
          <p:spPr bwMode="auto">
            <a:xfrm>
              <a:off x="8005652" y="127369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2" name="Oval 5"/>
            <p:cNvSpPr>
              <a:spLocks noChangeArrowheads="1"/>
            </p:cNvSpPr>
            <p:nvPr/>
          </p:nvSpPr>
          <p:spPr bwMode="auto">
            <a:xfrm>
              <a:off x="7372513" y="83671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23" name="Oval 4"/>
            <p:cNvSpPr>
              <a:spLocks noChangeArrowheads="1"/>
            </p:cNvSpPr>
            <p:nvPr/>
          </p:nvSpPr>
          <p:spPr bwMode="auto">
            <a:xfrm>
              <a:off x="6660232" y="119424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4" name="Oval 2"/>
            <p:cNvSpPr>
              <a:spLocks noChangeArrowheads="1"/>
            </p:cNvSpPr>
            <p:nvPr/>
          </p:nvSpPr>
          <p:spPr bwMode="auto">
            <a:xfrm>
              <a:off x="6660232" y="1949038"/>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3"/>
            <p:cNvSpPr>
              <a:spLocks noChangeArrowheads="1"/>
            </p:cNvSpPr>
            <p:nvPr/>
          </p:nvSpPr>
          <p:spPr bwMode="auto">
            <a:xfrm>
              <a:off x="7253799" y="234629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9"/>
            <p:cNvSpPr>
              <a:spLocks noChangeArrowheads="1"/>
            </p:cNvSpPr>
            <p:nvPr/>
          </p:nvSpPr>
          <p:spPr bwMode="auto">
            <a:xfrm>
              <a:off x="7966080" y="1988764"/>
              <a:ext cx="830994" cy="834245"/>
            </a:xfrm>
            <a:prstGeom prst="ellipse">
              <a:avLst/>
            </a:prstGeom>
            <a:solidFill>
              <a:srgbClr val="CCCCFF"/>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grpSp>
      <p:sp>
        <p:nvSpPr>
          <p:cNvPr id="13"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
        <p:nvSpPr>
          <p:cNvPr id="12" name="Wolkenförmige Legende 11"/>
          <p:cNvSpPr/>
          <p:nvPr/>
        </p:nvSpPr>
        <p:spPr>
          <a:xfrm>
            <a:off x="3491880" y="4365104"/>
            <a:ext cx="4608512" cy="1951736"/>
          </a:xfrm>
          <a:prstGeom prst="cloudCallout">
            <a:avLst>
              <a:gd name="adj1" fmla="val 45513"/>
              <a:gd name="adj2" fmla="val -90175"/>
            </a:avLst>
          </a:prstGeom>
          <a:solidFill>
            <a:srgbClr val="FFC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de-DE" dirty="0">
                <a:solidFill>
                  <a:schemeClr val="tx1"/>
                </a:solidFill>
              </a:rPr>
              <a:t>… aus den eigenen sportlichen Stärken und Schwächen kurz- und mittelfristige Ziele ableiten und</a:t>
            </a:r>
          </a:p>
          <a:p>
            <a:pPr algn="ctr"/>
            <a:r>
              <a:rPr lang="de-DE" dirty="0">
                <a:solidFill>
                  <a:schemeClr val="tx1"/>
                </a:solidFill>
              </a:rPr>
              <a:t>dafür ausdauernd </a:t>
            </a:r>
            <a:r>
              <a:rPr lang="de-DE" dirty="0" smtClean="0">
                <a:solidFill>
                  <a:schemeClr val="tx1"/>
                </a:solidFill>
              </a:rPr>
              <a:t>üben (PK 2)</a:t>
            </a:r>
            <a:endParaRPr lang="de-DE" dirty="0">
              <a:solidFill>
                <a:schemeClr val="tx1"/>
              </a:solidFill>
            </a:endParaRPr>
          </a:p>
        </p:txBody>
      </p:sp>
    </p:spTree>
    <p:extLst>
      <p:ext uri="{BB962C8B-B14F-4D97-AF65-F5344CB8AC3E}">
        <p14:creationId xmlns:p14="http://schemas.microsoft.com/office/powerpoint/2010/main" val="359228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944" cy="4525963"/>
          </a:xfrm>
        </p:spPr>
        <p:txBody>
          <a:bodyPr>
            <a:normAutofit fontScale="77500" lnSpcReduction="20000"/>
          </a:bodyPr>
          <a:lstStyle/>
          <a:p>
            <a:r>
              <a:rPr lang="de-DE" b="1" dirty="0" smtClean="0"/>
              <a:t>Konditionelle  und koordinative Fähigkeiten</a:t>
            </a:r>
            <a:br>
              <a:rPr lang="de-DE" b="1" dirty="0" smtClean="0"/>
            </a:br>
            <a:r>
              <a:rPr lang="de-DE" dirty="0" smtClean="0"/>
              <a:t>z. B. mit einem Circuit </a:t>
            </a:r>
          </a:p>
          <a:p>
            <a:pPr lvl="1"/>
            <a:r>
              <a:rPr lang="de-DE" sz="2700" dirty="0" smtClean="0">
                <a:solidFill>
                  <a:srgbClr val="000000"/>
                </a:solidFill>
              </a:rPr>
              <a:t>Bsp. 1 </a:t>
            </a:r>
            <a:r>
              <a:rPr lang="de-DE" sz="2700" dirty="0" smtClean="0">
                <a:solidFill>
                  <a:srgbClr val="000000"/>
                </a:solidFill>
                <a:hlinkClick r:id="rId3"/>
              </a:rPr>
              <a:t>http</a:t>
            </a:r>
            <a:r>
              <a:rPr lang="de-DE" sz="2700" dirty="0">
                <a:solidFill>
                  <a:srgbClr val="000000"/>
                </a:solidFill>
                <a:hlinkClick r:id="rId3"/>
              </a:rPr>
              <a:t>://</a:t>
            </a:r>
            <a:r>
              <a:rPr lang="de-DE" sz="2700" dirty="0" smtClean="0">
                <a:solidFill>
                  <a:srgbClr val="000000"/>
                </a:solidFill>
                <a:hlinkClick r:id="rId3"/>
              </a:rPr>
              <a:t>www.volleyball-trainieren.de/Bilder-neu/Circuit1.jpg</a:t>
            </a:r>
            <a:endParaRPr lang="de-DE" sz="2700" dirty="0" smtClean="0">
              <a:solidFill>
                <a:srgbClr val="000000"/>
              </a:solidFill>
            </a:endParaRPr>
          </a:p>
          <a:p>
            <a:pPr lvl="1"/>
            <a:r>
              <a:rPr lang="de-DE" sz="2700" dirty="0" smtClean="0">
                <a:solidFill>
                  <a:srgbClr val="000000"/>
                </a:solidFill>
              </a:rPr>
              <a:t>Bsp. 2 </a:t>
            </a:r>
            <a:r>
              <a:rPr lang="de-DE" sz="2700" dirty="0" smtClean="0">
                <a:solidFill>
                  <a:srgbClr val="000000"/>
                </a:solidFill>
                <a:hlinkClick r:id="rId4"/>
              </a:rPr>
              <a:t>http</a:t>
            </a:r>
            <a:r>
              <a:rPr lang="de-DE" sz="2700" dirty="0">
                <a:solidFill>
                  <a:srgbClr val="000000"/>
                </a:solidFill>
                <a:hlinkClick r:id="rId4"/>
              </a:rPr>
              <a:t>://</a:t>
            </a:r>
            <a:r>
              <a:rPr lang="de-DE" sz="2700" dirty="0" smtClean="0">
                <a:solidFill>
                  <a:srgbClr val="000000"/>
                </a:solidFill>
                <a:hlinkClick r:id="rId4"/>
              </a:rPr>
              <a:t>www.volleyball-trainieren.de/download/08-Doppelstunde-Circuit-Matten-Kleink%E4sten-B%E4nke.pdf</a:t>
            </a:r>
            <a:endParaRPr lang="de-DE" sz="2700" dirty="0" smtClean="0">
              <a:solidFill>
                <a:srgbClr val="000000"/>
              </a:solidFill>
            </a:endParaRPr>
          </a:p>
          <a:p>
            <a:pPr lvl="1"/>
            <a:endParaRPr lang="de-DE" dirty="0" smtClean="0"/>
          </a:p>
          <a:p>
            <a:r>
              <a:rPr lang="de-DE" dirty="0" smtClean="0"/>
              <a:t>Fokus</a:t>
            </a:r>
            <a:r>
              <a:rPr lang="de-DE" dirty="0"/>
              <a:t>: Reflexion der eigenen Leistung im Bezug zur Anforderung und Erkennen des </a:t>
            </a:r>
            <a:r>
              <a:rPr lang="de-DE" dirty="0" smtClean="0"/>
              <a:t>Leistungsfortschritts</a:t>
            </a:r>
          </a:p>
          <a:p>
            <a:pPr marL="0" indent="0">
              <a:buNone/>
            </a:pPr>
            <a:endParaRPr lang="de-DE" b="1" dirty="0" smtClean="0"/>
          </a:p>
        </p:txBody>
      </p:sp>
      <p:sp>
        <p:nvSpPr>
          <p:cNvPr id="20" name="Oval 10"/>
          <p:cNvSpPr>
            <a:spLocks noChangeArrowheads="1"/>
          </p:cNvSpPr>
          <p:nvPr/>
        </p:nvSpPr>
        <p:spPr bwMode="auto">
          <a:xfrm>
            <a:off x="6214440" y="200485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1" name="Oval 6"/>
          <p:cNvSpPr>
            <a:spLocks noChangeArrowheads="1"/>
          </p:cNvSpPr>
          <p:nvPr/>
        </p:nvSpPr>
        <p:spPr bwMode="auto">
          <a:xfrm>
            <a:off x="7341406" y="217022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2" name="Oval 5"/>
          <p:cNvSpPr>
            <a:spLocks noChangeArrowheads="1"/>
          </p:cNvSpPr>
          <p:nvPr/>
        </p:nvSpPr>
        <p:spPr bwMode="auto">
          <a:xfrm>
            <a:off x="6708267" y="173324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23" name="Oval 4"/>
          <p:cNvSpPr>
            <a:spLocks noChangeArrowheads="1"/>
          </p:cNvSpPr>
          <p:nvPr/>
        </p:nvSpPr>
        <p:spPr bwMode="auto">
          <a:xfrm>
            <a:off x="5995986" y="209077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4" name="Oval 2"/>
          <p:cNvSpPr>
            <a:spLocks noChangeArrowheads="1"/>
          </p:cNvSpPr>
          <p:nvPr/>
        </p:nvSpPr>
        <p:spPr bwMode="auto">
          <a:xfrm>
            <a:off x="5995986" y="2845568"/>
            <a:ext cx="803789" cy="804450"/>
          </a:xfrm>
          <a:prstGeom prst="ellipse">
            <a:avLst/>
          </a:prstGeom>
          <a:solidFill>
            <a:srgbClr val="66FFFF"/>
          </a:solidFill>
          <a:ln w="9525">
            <a:solidFill>
              <a:schemeClr val="tx1"/>
            </a:solidFill>
            <a:round/>
            <a:headEnd/>
            <a:tailEnd/>
          </a:ln>
        </p:spPr>
        <p:txBody>
          <a:bodyPr wrap="none" anchor="ctr"/>
          <a:lstStyle/>
          <a:p>
            <a:pPr algn="ctr"/>
            <a:r>
              <a:rPr lang="de-DE" sz="1100" b="1" dirty="0" smtClean="0">
                <a:latin typeface="+mn-lt"/>
              </a:rPr>
              <a:t>Bewegungs-</a:t>
            </a:r>
          </a:p>
          <a:p>
            <a:pPr algn="ctr"/>
            <a:r>
              <a:rPr lang="de-DE" sz="1100" b="1" dirty="0" smtClean="0">
                <a:latin typeface="+mn-lt"/>
              </a:rPr>
              <a:t>erziehung</a:t>
            </a:r>
            <a:endParaRPr lang="de-DE" sz="1100" b="1" dirty="0">
              <a:latin typeface="+mn-lt"/>
            </a:endParaRPr>
          </a:p>
        </p:txBody>
      </p:sp>
      <p:sp>
        <p:nvSpPr>
          <p:cNvPr id="25" name="Oval 3"/>
          <p:cNvSpPr>
            <a:spLocks noChangeArrowheads="1"/>
          </p:cNvSpPr>
          <p:nvPr/>
        </p:nvSpPr>
        <p:spPr bwMode="auto">
          <a:xfrm>
            <a:off x="6589553" y="324282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9"/>
          <p:cNvSpPr>
            <a:spLocks noChangeArrowheads="1"/>
          </p:cNvSpPr>
          <p:nvPr/>
        </p:nvSpPr>
        <p:spPr bwMode="auto">
          <a:xfrm>
            <a:off x="7301834" y="2885294"/>
            <a:ext cx="830994" cy="834245"/>
          </a:xfrm>
          <a:prstGeom prst="ellipse">
            <a:avLst/>
          </a:prstGeom>
          <a:solidFill>
            <a:srgbClr val="CCCCFF"/>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sp>
        <p:nvSpPr>
          <p:cNvPr id="1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6056186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410200" cy="4525963"/>
          </a:xfrm>
        </p:spPr>
        <p:txBody>
          <a:bodyPr>
            <a:noAutofit/>
          </a:bodyPr>
          <a:lstStyle/>
          <a:p>
            <a:r>
              <a:rPr lang="de-DE" b="1" dirty="0" smtClean="0"/>
              <a:t>Beherrschung von Taktiken</a:t>
            </a:r>
          </a:p>
          <a:p>
            <a:pPr marL="457200" lvl="1" indent="0">
              <a:buNone/>
            </a:pPr>
            <a:r>
              <a:rPr lang="de-DE" dirty="0" smtClean="0"/>
              <a:t>z. B. </a:t>
            </a:r>
          </a:p>
          <a:p>
            <a:pPr lvl="1"/>
            <a:r>
              <a:rPr lang="de-DE" dirty="0" smtClean="0"/>
              <a:t>zentrale Spielposition</a:t>
            </a:r>
          </a:p>
          <a:p>
            <a:pPr lvl="1"/>
            <a:r>
              <a:rPr lang="de-DE" dirty="0" smtClean="0"/>
              <a:t>Systematik Aufschläger, Zuspieler, Angriffsspieler</a:t>
            </a:r>
            <a:r>
              <a:rPr lang="de-DE" dirty="0"/>
              <a:t/>
            </a:r>
            <a:br>
              <a:rPr lang="de-DE" dirty="0"/>
            </a:br>
            <a:endParaRPr lang="de-DE" dirty="0"/>
          </a:p>
        </p:txBody>
      </p:sp>
      <p:sp>
        <p:nvSpPr>
          <p:cNvPr id="9" name="Oval 10"/>
          <p:cNvSpPr>
            <a:spLocks noChangeArrowheads="1"/>
          </p:cNvSpPr>
          <p:nvPr/>
        </p:nvSpPr>
        <p:spPr bwMode="auto">
          <a:xfrm>
            <a:off x="6214440" y="200485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1" name="Oval 6"/>
          <p:cNvSpPr>
            <a:spLocks noChangeArrowheads="1"/>
          </p:cNvSpPr>
          <p:nvPr/>
        </p:nvSpPr>
        <p:spPr bwMode="auto">
          <a:xfrm>
            <a:off x="7341406" y="217022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2" name="Oval 5"/>
          <p:cNvSpPr>
            <a:spLocks noChangeArrowheads="1"/>
          </p:cNvSpPr>
          <p:nvPr/>
        </p:nvSpPr>
        <p:spPr bwMode="auto">
          <a:xfrm>
            <a:off x="6708267" y="1733242"/>
            <a:ext cx="830994" cy="834245"/>
          </a:xfrm>
          <a:prstGeom prst="ellipse">
            <a:avLst/>
          </a:prstGeom>
          <a:solidFill>
            <a:srgbClr val="FFFF99">
              <a:alpha val="38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Sozial-</a:t>
            </a:r>
          </a:p>
          <a:p>
            <a:pPr algn="ctr"/>
            <a:r>
              <a:rPr lang="de-DE" sz="1100" b="1" dirty="0" smtClean="0">
                <a:solidFill>
                  <a:schemeClr val="bg1">
                    <a:lumMod val="65000"/>
                  </a:schemeClr>
                </a:solidFill>
                <a:latin typeface="+mn-lt"/>
              </a:rPr>
              <a:t>erziehung</a:t>
            </a:r>
          </a:p>
        </p:txBody>
      </p:sp>
      <p:sp>
        <p:nvSpPr>
          <p:cNvPr id="13" name="Oval 4"/>
          <p:cNvSpPr>
            <a:spLocks noChangeArrowheads="1"/>
          </p:cNvSpPr>
          <p:nvPr/>
        </p:nvSpPr>
        <p:spPr bwMode="auto">
          <a:xfrm>
            <a:off x="5995986" y="209077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2"/>
          <p:cNvSpPr>
            <a:spLocks noChangeArrowheads="1"/>
          </p:cNvSpPr>
          <p:nvPr/>
        </p:nvSpPr>
        <p:spPr bwMode="auto">
          <a:xfrm>
            <a:off x="5995986" y="2845568"/>
            <a:ext cx="803789" cy="804450"/>
          </a:xfrm>
          <a:prstGeom prst="ellipse">
            <a:avLst/>
          </a:prstGeom>
          <a:solidFill>
            <a:srgbClr val="66FFFF">
              <a:alpha val="40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Bewegungs-</a:t>
            </a:r>
          </a:p>
          <a:p>
            <a:pPr algn="ctr"/>
            <a:r>
              <a:rPr lang="de-DE" sz="1100" b="1" dirty="0" smtClean="0">
                <a:solidFill>
                  <a:schemeClr val="bg1">
                    <a:lumMod val="65000"/>
                  </a:schemeClr>
                </a:solidFill>
                <a:latin typeface="+mn-lt"/>
              </a:rPr>
              <a:t>erziehung</a:t>
            </a:r>
            <a:endParaRPr lang="de-DE" sz="1100" b="1" dirty="0">
              <a:solidFill>
                <a:schemeClr val="bg1">
                  <a:lumMod val="65000"/>
                </a:schemeClr>
              </a:solidFill>
              <a:latin typeface="+mn-lt"/>
            </a:endParaRPr>
          </a:p>
        </p:txBody>
      </p:sp>
      <p:sp>
        <p:nvSpPr>
          <p:cNvPr id="15" name="Oval 3"/>
          <p:cNvSpPr>
            <a:spLocks noChangeArrowheads="1"/>
          </p:cNvSpPr>
          <p:nvPr/>
        </p:nvSpPr>
        <p:spPr bwMode="auto">
          <a:xfrm>
            <a:off x="6589553" y="324282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9"/>
          <p:cNvSpPr>
            <a:spLocks noChangeArrowheads="1"/>
          </p:cNvSpPr>
          <p:nvPr/>
        </p:nvSpPr>
        <p:spPr bwMode="auto">
          <a:xfrm>
            <a:off x="7301834" y="2885294"/>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9"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31460363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944" y="1628800"/>
            <a:ext cx="5410200" cy="4525963"/>
          </a:xfrm>
        </p:spPr>
        <p:txBody>
          <a:bodyPr>
            <a:noAutofit/>
          </a:bodyPr>
          <a:lstStyle/>
          <a:p>
            <a:r>
              <a:rPr lang="de-DE" b="1" dirty="0" smtClean="0"/>
              <a:t>Beherrschung von Taktiken</a:t>
            </a:r>
          </a:p>
          <a:p>
            <a:pPr lvl="1">
              <a:buFont typeface="Symbol" panose="05050102010706020507" pitchFamily="18" charset="2"/>
              <a:buChar char="-"/>
            </a:pPr>
            <a:r>
              <a:rPr lang="de-DE" dirty="0" smtClean="0"/>
              <a:t>z. B. Leistungserziehung durch Thematisierung: </a:t>
            </a:r>
            <a:r>
              <a:rPr lang="de-DE" b="1" dirty="0"/>
              <a:t>Welche Taktiken sind </a:t>
            </a:r>
            <a:r>
              <a:rPr lang="de-DE" b="1" dirty="0" smtClean="0"/>
              <a:t>für meine Mannschaft erfolgversprechend? </a:t>
            </a:r>
            <a:r>
              <a:rPr lang="de-DE" dirty="0"/>
              <a:t/>
            </a:r>
            <a:br>
              <a:rPr lang="de-DE" dirty="0"/>
            </a:br>
            <a:r>
              <a:rPr lang="de-DE" dirty="0" smtClean="0"/>
              <a:t>Reflektion/Lenkung durch Regeln wie Superspieler etc.</a:t>
            </a:r>
            <a:endParaRPr lang="de-DE" dirty="0"/>
          </a:p>
        </p:txBody>
      </p:sp>
      <p:sp>
        <p:nvSpPr>
          <p:cNvPr id="20"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grpSp>
        <p:nvGrpSpPr>
          <p:cNvPr id="17" name="Gruppieren 16"/>
          <p:cNvGrpSpPr/>
          <p:nvPr/>
        </p:nvGrpSpPr>
        <p:grpSpPr>
          <a:xfrm>
            <a:off x="5995986" y="1733242"/>
            <a:ext cx="2176414" cy="2343830"/>
            <a:chOff x="6660232" y="836712"/>
            <a:chExt cx="2176414" cy="2343830"/>
          </a:xfrm>
        </p:grpSpPr>
        <p:sp>
          <p:nvSpPr>
            <p:cNvPr id="18" name="Oval 10"/>
            <p:cNvSpPr>
              <a:spLocks noChangeArrowheads="1"/>
            </p:cNvSpPr>
            <p:nvPr/>
          </p:nvSpPr>
          <p:spPr bwMode="auto">
            <a:xfrm>
              <a:off x="6878686" y="110832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9" name="Oval 6"/>
            <p:cNvSpPr>
              <a:spLocks noChangeArrowheads="1"/>
            </p:cNvSpPr>
            <p:nvPr/>
          </p:nvSpPr>
          <p:spPr bwMode="auto">
            <a:xfrm>
              <a:off x="8005652" y="127369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1" name="Oval 5"/>
            <p:cNvSpPr>
              <a:spLocks noChangeArrowheads="1"/>
            </p:cNvSpPr>
            <p:nvPr/>
          </p:nvSpPr>
          <p:spPr bwMode="auto">
            <a:xfrm>
              <a:off x="7372513" y="836712"/>
              <a:ext cx="830994" cy="834245"/>
            </a:xfrm>
            <a:prstGeom prst="ellipse">
              <a:avLst/>
            </a:prstGeom>
            <a:solidFill>
              <a:srgbClr val="FFFF99">
                <a:alpha val="15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Sozial-</a:t>
              </a:r>
            </a:p>
            <a:p>
              <a:pPr algn="ctr"/>
              <a:r>
                <a:rPr lang="de-DE" sz="1100" b="1" dirty="0" smtClean="0">
                  <a:solidFill>
                    <a:schemeClr val="bg1">
                      <a:lumMod val="75000"/>
                    </a:schemeClr>
                  </a:solidFill>
                  <a:latin typeface="+mn-lt"/>
                </a:rPr>
                <a:t>erziehung</a:t>
              </a:r>
            </a:p>
          </p:txBody>
        </p:sp>
        <p:sp>
          <p:nvSpPr>
            <p:cNvPr id="22" name="Oval 4"/>
            <p:cNvSpPr>
              <a:spLocks noChangeArrowheads="1"/>
            </p:cNvSpPr>
            <p:nvPr/>
          </p:nvSpPr>
          <p:spPr bwMode="auto">
            <a:xfrm>
              <a:off x="6660232" y="119424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3" name="Oval 2"/>
            <p:cNvSpPr>
              <a:spLocks noChangeArrowheads="1"/>
            </p:cNvSpPr>
            <p:nvPr/>
          </p:nvSpPr>
          <p:spPr bwMode="auto">
            <a:xfrm>
              <a:off x="6660232" y="1949038"/>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4" name="Oval 3"/>
            <p:cNvSpPr>
              <a:spLocks noChangeArrowheads="1"/>
            </p:cNvSpPr>
            <p:nvPr/>
          </p:nvSpPr>
          <p:spPr bwMode="auto">
            <a:xfrm>
              <a:off x="7253799" y="234629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9"/>
            <p:cNvSpPr>
              <a:spLocks noChangeArrowheads="1"/>
            </p:cNvSpPr>
            <p:nvPr/>
          </p:nvSpPr>
          <p:spPr bwMode="auto">
            <a:xfrm>
              <a:off x="7966080" y="1988764"/>
              <a:ext cx="830994" cy="834245"/>
            </a:xfrm>
            <a:prstGeom prst="ellipse">
              <a:avLst/>
            </a:prstGeom>
            <a:solidFill>
              <a:srgbClr val="CCCCFF"/>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grpSp>
    </p:spTree>
    <p:extLst>
      <p:ext uri="{BB962C8B-B14F-4D97-AF65-F5344CB8AC3E}">
        <p14:creationId xmlns:p14="http://schemas.microsoft.com/office/powerpoint/2010/main" val="12832782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200" cy="4525963"/>
          </a:xfrm>
        </p:spPr>
        <p:txBody>
          <a:bodyPr>
            <a:noAutofit/>
          </a:bodyPr>
          <a:lstStyle/>
          <a:p>
            <a:r>
              <a:rPr lang="de-DE" b="1" dirty="0" smtClean="0"/>
              <a:t>Fähigkeiten im sozialen </a:t>
            </a:r>
            <a:br>
              <a:rPr lang="de-DE" b="1" dirty="0" smtClean="0"/>
            </a:br>
            <a:r>
              <a:rPr lang="de-DE" b="1" dirty="0" smtClean="0"/>
              <a:t>und personalen Bereich</a:t>
            </a:r>
          </a:p>
          <a:p>
            <a:pPr lvl="1"/>
            <a:r>
              <a:rPr lang="de-DE" dirty="0" smtClean="0"/>
              <a:t>Teamfähigkeit</a:t>
            </a:r>
          </a:p>
          <a:p>
            <a:pPr lvl="1"/>
            <a:r>
              <a:rPr lang="de-DE" dirty="0" smtClean="0"/>
              <a:t>mit dem jeweiligen Partner kooperieren</a:t>
            </a:r>
          </a:p>
          <a:p>
            <a:pPr lvl="1"/>
            <a:r>
              <a:rPr lang="de-DE" dirty="0" smtClean="0"/>
              <a:t>Regeln akzeptieren und fair spielen</a:t>
            </a:r>
          </a:p>
          <a:p>
            <a:pPr lvl="1"/>
            <a:r>
              <a:rPr lang="de-DE" dirty="0" smtClean="0"/>
              <a:t>Lernen mit Sieg und Niederlage umzugehen</a:t>
            </a:r>
            <a:r>
              <a:rPr lang="de-DE" dirty="0"/>
              <a:t/>
            </a:r>
            <a:br>
              <a:rPr lang="de-DE" dirty="0"/>
            </a:br>
            <a:endParaRPr lang="de-DE" dirty="0"/>
          </a:p>
        </p:txBody>
      </p:sp>
      <p:sp>
        <p:nvSpPr>
          <p:cNvPr id="21" name="Oval 10"/>
          <p:cNvSpPr>
            <a:spLocks noChangeArrowheads="1"/>
          </p:cNvSpPr>
          <p:nvPr/>
        </p:nvSpPr>
        <p:spPr bwMode="auto">
          <a:xfrm>
            <a:off x="6214440" y="2004858"/>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2" name="Oval 6"/>
          <p:cNvSpPr>
            <a:spLocks noChangeArrowheads="1"/>
          </p:cNvSpPr>
          <p:nvPr/>
        </p:nvSpPr>
        <p:spPr bwMode="auto">
          <a:xfrm>
            <a:off x="7341406" y="2170227"/>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3" name="Oval 5"/>
          <p:cNvSpPr>
            <a:spLocks noChangeArrowheads="1"/>
          </p:cNvSpPr>
          <p:nvPr/>
        </p:nvSpPr>
        <p:spPr bwMode="auto">
          <a:xfrm>
            <a:off x="6708267" y="1733242"/>
            <a:ext cx="830994" cy="834245"/>
          </a:xfrm>
          <a:prstGeom prst="ellipse">
            <a:avLst/>
          </a:prstGeom>
          <a:solidFill>
            <a:srgbClr val="FFFF99">
              <a:alpha val="37000"/>
            </a:srgbClr>
          </a:solidFill>
          <a:ln w="9525">
            <a:solidFill>
              <a:schemeClr val="tx1"/>
            </a:solidFill>
            <a:round/>
            <a:headEnd/>
            <a:tailEnd/>
          </a:ln>
        </p:spPr>
        <p:txBody>
          <a:bodyPr wrap="none" anchor="ctr"/>
          <a:lstStyle/>
          <a:p>
            <a:pPr algn="ctr"/>
            <a:r>
              <a:rPr lang="de-DE" sz="1100" b="1" dirty="0" smtClean="0">
                <a:solidFill>
                  <a:schemeClr val="bg1">
                    <a:lumMod val="65000"/>
                  </a:schemeClr>
                </a:solidFill>
                <a:latin typeface="+mn-lt"/>
              </a:rPr>
              <a:t>Sozial-</a:t>
            </a:r>
          </a:p>
          <a:p>
            <a:pPr algn="ctr"/>
            <a:r>
              <a:rPr lang="de-DE" sz="1100" b="1" dirty="0" smtClean="0">
                <a:solidFill>
                  <a:schemeClr val="bg1">
                    <a:lumMod val="65000"/>
                  </a:schemeClr>
                </a:solidFill>
                <a:latin typeface="+mn-lt"/>
              </a:rPr>
              <a:t>erziehung</a:t>
            </a:r>
          </a:p>
        </p:txBody>
      </p:sp>
      <p:sp>
        <p:nvSpPr>
          <p:cNvPr id="24" name="Oval 4"/>
          <p:cNvSpPr>
            <a:spLocks noChangeArrowheads="1"/>
          </p:cNvSpPr>
          <p:nvPr/>
        </p:nvSpPr>
        <p:spPr bwMode="auto">
          <a:xfrm>
            <a:off x="5995986" y="2090775"/>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2"/>
          <p:cNvSpPr>
            <a:spLocks noChangeArrowheads="1"/>
          </p:cNvSpPr>
          <p:nvPr/>
        </p:nvSpPr>
        <p:spPr bwMode="auto">
          <a:xfrm>
            <a:off x="5995986" y="2845568"/>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3"/>
          <p:cNvSpPr>
            <a:spLocks noChangeArrowheads="1"/>
          </p:cNvSpPr>
          <p:nvPr/>
        </p:nvSpPr>
        <p:spPr bwMode="auto">
          <a:xfrm>
            <a:off x="6589553" y="3242827"/>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7" name="Oval 9"/>
          <p:cNvSpPr>
            <a:spLocks noChangeArrowheads="1"/>
          </p:cNvSpPr>
          <p:nvPr/>
        </p:nvSpPr>
        <p:spPr bwMode="auto">
          <a:xfrm>
            <a:off x="7301834" y="2885294"/>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14204197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200" cy="4525963"/>
          </a:xfrm>
        </p:spPr>
        <p:txBody>
          <a:bodyPr>
            <a:normAutofit/>
          </a:bodyPr>
          <a:lstStyle/>
          <a:p>
            <a:r>
              <a:rPr lang="de-DE" b="1" dirty="0" smtClean="0"/>
              <a:t>Fähigkeiten im sozialen </a:t>
            </a:r>
            <a:br>
              <a:rPr lang="de-DE" b="1" dirty="0" smtClean="0"/>
            </a:br>
            <a:r>
              <a:rPr lang="de-DE" b="1" dirty="0" smtClean="0"/>
              <a:t>und personalen Bereich</a:t>
            </a:r>
          </a:p>
          <a:p>
            <a:pPr lvl="1"/>
            <a:r>
              <a:rPr lang="de-DE" dirty="0" smtClean="0"/>
              <a:t>Teamfähigkeit</a:t>
            </a:r>
          </a:p>
          <a:p>
            <a:pPr lvl="1"/>
            <a:r>
              <a:rPr lang="de-DE" b="1" dirty="0" smtClean="0"/>
              <a:t>Leitfrage</a:t>
            </a:r>
            <a:r>
              <a:rPr lang="de-DE" b="1" dirty="0"/>
              <a:t>: Wie unterstütze ich mein Team erfolgreich?</a:t>
            </a:r>
          </a:p>
          <a:p>
            <a:pPr lvl="1"/>
            <a:r>
              <a:rPr lang="de-DE" dirty="0" smtClean="0"/>
              <a:t>Z. B. Thematisierung der Verantwortung starker Spieler in heterogenen Gruppen</a:t>
            </a:r>
            <a:endParaRPr lang="de-DE" dirty="0"/>
          </a:p>
        </p:txBody>
      </p:sp>
      <p:grpSp>
        <p:nvGrpSpPr>
          <p:cNvPr id="5" name="Gruppieren 4"/>
          <p:cNvGrpSpPr/>
          <p:nvPr/>
        </p:nvGrpSpPr>
        <p:grpSpPr>
          <a:xfrm>
            <a:off x="5995986" y="1733242"/>
            <a:ext cx="2176414" cy="2343830"/>
            <a:chOff x="6300192" y="1877258"/>
            <a:chExt cx="2176414" cy="2343830"/>
          </a:xfrm>
        </p:grpSpPr>
        <p:sp>
          <p:nvSpPr>
            <p:cNvPr id="21" name="Oval 10"/>
            <p:cNvSpPr>
              <a:spLocks noChangeArrowheads="1"/>
            </p:cNvSpPr>
            <p:nvPr/>
          </p:nvSpPr>
          <p:spPr bwMode="auto">
            <a:xfrm>
              <a:off x="6518646" y="214887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2" name="Oval 6"/>
            <p:cNvSpPr>
              <a:spLocks noChangeArrowheads="1"/>
            </p:cNvSpPr>
            <p:nvPr/>
          </p:nvSpPr>
          <p:spPr bwMode="auto">
            <a:xfrm>
              <a:off x="7645612" y="231424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3" name="Oval 5"/>
            <p:cNvSpPr>
              <a:spLocks noChangeArrowheads="1"/>
            </p:cNvSpPr>
            <p:nvPr/>
          </p:nvSpPr>
          <p:spPr bwMode="auto">
            <a:xfrm>
              <a:off x="7012473" y="187725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24" name="Oval 4"/>
            <p:cNvSpPr>
              <a:spLocks noChangeArrowheads="1"/>
            </p:cNvSpPr>
            <p:nvPr/>
          </p:nvSpPr>
          <p:spPr bwMode="auto">
            <a:xfrm>
              <a:off x="6300192" y="223479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2"/>
            <p:cNvSpPr>
              <a:spLocks noChangeArrowheads="1"/>
            </p:cNvSpPr>
            <p:nvPr/>
          </p:nvSpPr>
          <p:spPr bwMode="auto">
            <a:xfrm>
              <a:off x="6300192" y="2989584"/>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3"/>
            <p:cNvSpPr>
              <a:spLocks noChangeArrowheads="1"/>
            </p:cNvSpPr>
            <p:nvPr/>
          </p:nvSpPr>
          <p:spPr bwMode="auto">
            <a:xfrm>
              <a:off x="6893759" y="338684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7" name="Oval 9"/>
            <p:cNvSpPr>
              <a:spLocks noChangeArrowheads="1"/>
            </p:cNvSpPr>
            <p:nvPr/>
          </p:nvSpPr>
          <p:spPr bwMode="auto">
            <a:xfrm>
              <a:off x="7606040" y="3029310"/>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1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42171537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5995986" y="1733242"/>
            <a:ext cx="2176414" cy="2343830"/>
            <a:chOff x="6084168" y="1700808"/>
            <a:chExt cx="2176414" cy="2343830"/>
          </a:xfrm>
        </p:grpSpPr>
        <p:sp>
          <p:nvSpPr>
            <p:cNvPr id="12" name="Oval 10"/>
            <p:cNvSpPr>
              <a:spLocks noChangeArrowheads="1"/>
            </p:cNvSpPr>
            <p:nvPr/>
          </p:nvSpPr>
          <p:spPr bwMode="auto">
            <a:xfrm>
              <a:off x="6302622" y="197242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3" name="Oval 6"/>
            <p:cNvSpPr>
              <a:spLocks noChangeArrowheads="1"/>
            </p:cNvSpPr>
            <p:nvPr/>
          </p:nvSpPr>
          <p:spPr bwMode="auto">
            <a:xfrm>
              <a:off x="7429588" y="213779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5"/>
            <p:cNvSpPr>
              <a:spLocks noChangeArrowheads="1"/>
            </p:cNvSpPr>
            <p:nvPr/>
          </p:nvSpPr>
          <p:spPr bwMode="auto">
            <a:xfrm>
              <a:off x="6796449" y="170080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15" name="Oval 4"/>
            <p:cNvSpPr>
              <a:spLocks noChangeArrowheads="1"/>
            </p:cNvSpPr>
            <p:nvPr/>
          </p:nvSpPr>
          <p:spPr bwMode="auto">
            <a:xfrm>
              <a:off x="6084168" y="205834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2"/>
            <p:cNvSpPr>
              <a:spLocks noChangeArrowheads="1"/>
            </p:cNvSpPr>
            <p:nvPr/>
          </p:nvSpPr>
          <p:spPr bwMode="auto">
            <a:xfrm>
              <a:off x="6084168" y="2813134"/>
              <a:ext cx="803789" cy="804450"/>
            </a:xfrm>
            <a:prstGeom prst="ellipse">
              <a:avLst/>
            </a:prstGeom>
            <a:solidFill>
              <a:srgbClr val="66FF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Bewegungs-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sp>
          <p:nvSpPr>
            <p:cNvPr id="17" name="Oval 3"/>
            <p:cNvSpPr>
              <a:spLocks noChangeArrowheads="1"/>
            </p:cNvSpPr>
            <p:nvPr/>
          </p:nvSpPr>
          <p:spPr bwMode="auto">
            <a:xfrm>
              <a:off x="6677735" y="321039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Oval 9"/>
            <p:cNvSpPr>
              <a:spLocks noChangeArrowheads="1"/>
            </p:cNvSpPr>
            <p:nvPr/>
          </p:nvSpPr>
          <p:spPr bwMode="auto">
            <a:xfrm>
              <a:off x="7390016" y="2852860"/>
              <a:ext cx="830994" cy="834245"/>
            </a:xfrm>
            <a:prstGeom prst="ellipse">
              <a:avLst/>
            </a:prstGeom>
            <a:solidFill>
              <a:srgbClr val="CCCC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Leistungs-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grpSp>
      <p:sp>
        <p:nvSpPr>
          <p:cNvPr id="19" name="Inhaltsplatzhalter 3"/>
          <p:cNvSpPr>
            <a:spLocks noGrp="1"/>
          </p:cNvSpPr>
          <p:nvPr>
            <p:ph idx="1"/>
          </p:nvPr>
        </p:nvSpPr>
        <p:spPr>
          <a:xfrm>
            <a:off x="457944" y="1628800"/>
            <a:ext cx="5410200" cy="4525963"/>
          </a:xfrm>
        </p:spPr>
        <p:txBody>
          <a:bodyPr>
            <a:noAutofit/>
          </a:bodyPr>
          <a:lstStyle/>
          <a:p>
            <a:r>
              <a:rPr lang="de-DE" b="1" dirty="0" smtClean="0"/>
              <a:t>Fähigkeiten im sozialen </a:t>
            </a:r>
            <a:br>
              <a:rPr lang="de-DE" b="1" dirty="0" smtClean="0"/>
            </a:br>
            <a:r>
              <a:rPr lang="de-DE" b="1" dirty="0" smtClean="0"/>
              <a:t>und personalen Bereich</a:t>
            </a:r>
          </a:p>
          <a:p>
            <a:pPr marL="185738" indent="0">
              <a:buNone/>
            </a:pPr>
            <a:r>
              <a:rPr lang="de-DE" sz="2400" dirty="0"/>
              <a:t>Durch Spiele mit verschiedenen Handlungsregeln können </a:t>
            </a:r>
            <a:r>
              <a:rPr lang="de-DE" sz="2400" dirty="0" smtClean="0"/>
              <a:t>unterschied-liche </a:t>
            </a:r>
            <a:r>
              <a:rPr lang="de-DE" sz="2400" dirty="0"/>
              <a:t>Fähigkeiten fokussiert werden: </a:t>
            </a:r>
          </a:p>
          <a:p>
            <a:pPr marL="185738" indent="0">
              <a:buNone/>
            </a:pPr>
            <a:r>
              <a:rPr lang="de-DE" sz="2400" dirty="0"/>
              <a:t>Bsp. </a:t>
            </a:r>
            <a:r>
              <a:rPr lang="de-DE" sz="2400" b="1" i="1" dirty="0"/>
              <a:t>Superspieler</a:t>
            </a:r>
            <a:r>
              <a:rPr lang="de-DE" sz="2400" dirty="0"/>
              <a:t>: Nur ein gekennzeichneter Spieler darf den Ball über das Netz spielen. </a:t>
            </a:r>
          </a:p>
          <a:p>
            <a:pPr marL="185738" indent="0">
              <a:buNone/>
            </a:pPr>
            <a:r>
              <a:rPr lang="de-DE" sz="2400" dirty="0">
                <a:sym typeface="Wingdings" panose="05000000000000000000" pitchFamily="2" charset="2"/>
              </a:rPr>
              <a:t> </a:t>
            </a:r>
            <a:r>
              <a:rPr lang="de-DE" sz="2400" dirty="0"/>
              <a:t>Teamfähigkeit </a:t>
            </a:r>
          </a:p>
          <a:p>
            <a:pPr marL="185738" indent="0">
              <a:buNone/>
            </a:pPr>
            <a:r>
              <a:rPr lang="de-DE" sz="2400" dirty="0">
                <a:sym typeface="Wingdings" panose="05000000000000000000" pitchFamily="2" charset="2"/>
              </a:rPr>
              <a:t> </a:t>
            </a:r>
            <a:r>
              <a:rPr lang="de-DE" sz="2400" dirty="0"/>
              <a:t>Regeln akzeptieren und fair spielen</a:t>
            </a:r>
          </a:p>
          <a:p>
            <a:pPr marL="185738" indent="0">
              <a:buNone/>
            </a:pPr>
            <a:r>
              <a:rPr lang="de-DE" sz="2400" dirty="0">
                <a:sym typeface="Wingdings" panose="05000000000000000000" pitchFamily="2" charset="2"/>
              </a:rPr>
              <a:t> </a:t>
            </a:r>
            <a:r>
              <a:rPr lang="de-DE" sz="2400" dirty="0"/>
              <a:t>lernen mit Sieg und Niederlage umzugehen</a:t>
            </a:r>
            <a:br>
              <a:rPr lang="de-DE" sz="2400" dirty="0"/>
            </a:br>
            <a:r>
              <a:rPr lang="de-DE" sz="2000" dirty="0"/>
              <a:t/>
            </a:r>
            <a:br>
              <a:rPr lang="de-DE" sz="2000" dirty="0"/>
            </a:br>
            <a:r>
              <a:rPr lang="de-DE" sz="2000" dirty="0"/>
              <a:t/>
            </a:r>
            <a:br>
              <a:rPr lang="de-DE" sz="2000" dirty="0"/>
            </a:br>
            <a:endParaRPr lang="de-DE" sz="2000" dirty="0"/>
          </a:p>
        </p:txBody>
      </p:sp>
      <p:sp>
        <p:nvSpPr>
          <p:cNvPr id="20"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24033338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5995986" y="1733242"/>
            <a:ext cx="2176414" cy="2343830"/>
            <a:chOff x="6084168" y="1700808"/>
            <a:chExt cx="2176414" cy="2343830"/>
          </a:xfrm>
        </p:grpSpPr>
        <p:sp>
          <p:nvSpPr>
            <p:cNvPr id="12" name="Oval 10"/>
            <p:cNvSpPr>
              <a:spLocks noChangeArrowheads="1"/>
            </p:cNvSpPr>
            <p:nvPr/>
          </p:nvSpPr>
          <p:spPr bwMode="auto">
            <a:xfrm>
              <a:off x="6302622" y="197242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3" name="Oval 6"/>
            <p:cNvSpPr>
              <a:spLocks noChangeArrowheads="1"/>
            </p:cNvSpPr>
            <p:nvPr/>
          </p:nvSpPr>
          <p:spPr bwMode="auto">
            <a:xfrm>
              <a:off x="7429588" y="213779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5"/>
            <p:cNvSpPr>
              <a:spLocks noChangeArrowheads="1"/>
            </p:cNvSpPr>
            <p:nvPr/>
          </p:nvSpPr>
          <p:spPr bwMode="auto">
            <a:xfrm>
              <a:off x="6796449" y="170080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15" name="Oval 4"/>
            <p:cNvSpPr>
              <a:spLocks noChangeArrowheads="1"/>
            </p:cNvSpPr>
            <p:nvPr/>
          </p:nvSpPr>
          <p:spPr bwMode="auto">
            <a:xfrm>
              <a:off x="6084168" y="205834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2"/>
            <p:cNvSpPr>
              <a:spLocks noChangeArrowheads="1"/>
            </p:cNvSpPr>
            <p:nvPr/>
          </p:nvSpPr>
          <p:spPr bwMode="auto">
            <a:xfrm>
              <a:off x="6084168" y="2813134"/>
              <a:ext cx="803789" cy="804450"/>
            </a:xfrm>
            <a:prstGeom prst="ellipse">
              <a:avLst/>
            </a:prstGeom>
            <a:solidFill>
              <a:srgbClr val="66FF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Bewegungs-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sp>
          <p:nvSpPr>
            <p:cNvPr id="17" name="Oval 3"/>
            <p:cNvSpPr>
              <a:spLocks noChangeArrowheads="1"/>
            </p:cNvSpPr>
            <p:nvPr/>
          </p:nvSpPr>
          <p:spPr bwMode="auto">
            <a:xfrm>
              <a:off x="6677735" y="321039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Oval 9"/>
            <p:cNvSpPr>
              <a:spLocks noChangeArrowheads="1"/>
            </p:cNvSpPr>
            <p:nvPr/>
          </p:nvSpPr>
          <p:spPr bwMode="auto">
            <a:xfrm>
              <a:off x="7390016" y="2852860"/>
              <a:ext cx="830994" cy="834245"/>
            </a:xfrm>
            <a:prstGeom prst="ellipse">
              <a:avLst/>
            </a:prstGeom>
            <a:solidFill>
              <a:srgbClr val="CCCC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Leistungs-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grpSp>
      <p:sp>
        <p:nvSpPr>
          <p:cNvPr id="19" name="Inhaltsplatzhalter 3"/>
          <p:cNvSpPr>
            <a:spLocks noGrp="1"/>
          </p:cNvSpPr>
          <p:nvPr>
            <p:ph idx="1"/>
          </p:nvPr>
        </p:nvSpPr>
        <p:spPr>
          <a:xfrm>
            <a:off x="457200" y="1628775"/>
            <a:ext cx="5410200" cy="4525963"/>
          </a:xfrm>
        </p:spPr>
        <p:txBody>
          <a:bodyPr>
            <a:noAutofit/>
          </a:bodyPr>
          <a:lstStyle/>
          <a:p>
            <a:r>
              <a:rPr lang="de-DE" b="1" dirty="0" smtClean="0"/>
              <a:t>Fähigkeiten im sozialen </a:t>
            </a:r>
            <a:br>
              <a:rPr lang="de-DE" b="1" dirty="0" smtClean="0"/>
            </a:br>
            <a:r>
              <a:rPr lang="de-DE" b="1" dirty="0" smtClean="0"/>
              <a:t>und personalen Bereich</a:t>
            </a:r>
          </a:p>
          <a:p>
            <a:pPr marL="185738" indent="0">
              <a:buNone/>
            </a:pPr>
            <a:r>
              <a:rPr lang="de-DE" sz="2400" dirty="0"/>
              <a:t>Durch Spiele mit verschiedenen Handlungsregeln können </a:t>
            </a:r>
            <a:r>
              <a:rPr lang="de-DE" sz="2400" dirty="0" smtClean="0"/>
              <a:t>unterschied-liche </a:t>
            </a:r>
            <a:r>
              <a:rPr lang="de-DE" sz="2400" dirty="0"/>
              <a:t>Fähigkeiten fokussiert werden: </a:t>
            </a:r>
          </a:p>
          <a:p>
            <a:pPr marL="185738" indent="0">
              <a:buNone/>
            </a:pPr>
            <a:r>
              <a:rPr lang="de-DE" sz="2400" dirty="0"/>
              <a:t>Bsp. </a:t>
            </a:r>
            <a:r>
              <a:rPr lang="de-DE" sz="2400" b="1" i="1" dirty="0"/>
              <a:t>Erlösen</a:t>
            </a:r>
            <a:r>
              <a:rPr lang="de-DE" sz="2400" dirty="0"/>
              <a:t>: Der Spieler, der den Ball über das Netz gespielt hat, muss das Feld verlassen und eine Zusatzaufgabe lösen</a:t>
            </a:r>
          </a:p>
          <a:p>
            <a:pPr marL="185738" indent="0">
              <a:buNone/>
            </a:pPr>
            <a:r>
              <a:rPr lang="de-DE" sz="2400" dirty="0">
                <a:sym typeface="Wingdings" panose="05000000000000000000" pitchFamily="2" charset="2"/>
              </a:rPr>
              <a:t></a:t>
            </a:r>
            <a:r>
              <a:rPr lang="de-DE" sz="2400" dirty="0"/>
              <a:t>Teamfähigkeit </a:t>
            </a:r>
            <a:br>
              <a:rPr lang="de-DE" sz="2400" dirty="0"/>
            </a:br>
            <a:r>
              <a:rPr lang="de-DE" sz="2400" dirty="0">
                <a:sym typeface="Wingdings" panose="05000000000000000000" pitchFamily="2" charset="2"/>
              </a:rPr>
              <a:t> </a:t>
            </a:r>
            <a:r>
              <a:rPr lang="de-DE" sz="2400" dirty="0"/>
              <a:t>Regeln akzeptieren und fair spielen</a:t>
            </a:r>
            <a:r>
              <a:rPr lang="de-DE" sz="2000" dirty="0"/>
              <a:t/>
            </a:r>
            <a:br>
              <a:rPr lang="de-DE" sz="2000" dirty="0"/>
            </a:br>
            <a:endParaRPr lang="de-DE" sz="2000" dirty="0"/>
          </a:p>
        </p:txBody>
      </p:sp>
      <p:sp>
        <p:nvSpPr>
          <p:cNvPr id="20"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1128832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sp>
        <p:nvSpPr>
          <p:cNvPr id="3" name="Inhaltsplatzhalter 2"/>
          <p:cNvSpPr>
            <a:spLocks noGrp="1"/>
          </p:cNvSpPr>
          <p:nvPr>
            <p:ph idx="1"/>
          </p:nvPr>
        </p:nvSpPr>
        <p:spPr/>
        <p:txBody>
          <a:bodyPr>
            <a:normAutofit fontScale="92500"/>
          </a:bodyPr>
          <a:lstStyle/>
          <a:p>
            <a:r>
              <a:rPr lang="de-DE" dirty="0"/>
              <a:t>„Leisten passt immer, Wettkämpfen ist auch gut, Wahrnehmungsfähigkeit verbessern ist nicht schlecht, Gesundheit wird sowieso gefördert und ein Wagnis steckt auch darin. Addiert werden dann (neue) Perspektiven auf eine (vertraute) Praxis, ohne dass dies Konsequenzen für den Unterrichtsverlauf hat“ (Beckers, </a:t>
            </a:r>
            <a:r>
              <a:rPr lang="de-DE" dirty="0" smtClean="0"/>
              <a:t>2</a:t>
            </a:r>
            <a:r>
              <a:rPr lang="de-DE" dirty="0"/>
              <a:t>003, S. 164). </a:t>
            </a:r>
          </a:p>
          <a:p>
            <a:endParaRPr lang="de-DE" dirty="0" smtClean="0"/>
          </a:p>
          <a:p>
            <a:pPr marL="0" indent="0">
              <a:buNone/>
            </a:pPr>
            <a:r>
              <a:rPr lang="de-DE" sz="1300" dirty="0" smtClean="0"/>
              <a:t>Quelle: Beckers</a:t>
            </a:r>
            <a:r>
              <a:rPr lang="de-DE" sz="1300" dirty="0"/>
              <a:t>, E. (2003). Das Unbehagen an neuen Richtlinien und Lehrplänen – oder: Zur schleichenden Restauration des Alten. In E. Franke &amp; E. Bannmüller (Hrsg.), Ästhetische Bildung (S. 154-168). </a:t>
            </a:r>
            <a:r>
              <a:rPr lang="de-DE" sz="1300" dirty="0" smtClean="0"/>
              <a:t>Butzbach-</a:t>
            </a:r>
            <a:r>
              <a:rPr lang="de-DE" sz="1300" dirty="0" err="1" smtClean="0"/>
              <a:t>Griedel</a:t>
            </a:r>
            <a:r>
              <a:rPr lang="de-DE" sz="1300" dirty="0" smtClean="0"/>
              <a:t>. </a:t>
            </a:r>
            <a:endParaRPr lang="de-DE" sz="1300" dirty="0"/>
          </a:p>
        </p:txBody>
      </p:sp>
    </p:spTree>
    <p:extLst>
      <p:ext uri="{BB962C8B-B14F-4D97-AF65-F5344CB8AC3E}">
        <p14:creationId xmlns:p14="http://schemas.microsoft.com/office/powerpoint/2010/main" val="9361909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5995986" y="1733242"/>
            <a:ext cx="2176414" cy="2343830"/>
            <a:chOff x="6084168" y="1700808"/>
            <a:chExt cx="2176414" cy="2343830"/>
          </a:xfrm>
        </p:grpSpPr>
        <p:sp>
          <p:nvSpPr>
            <p:cNvPr id="12" name="Oval 10"/>
            <p:cNvSpPr>
              <a:spLocks noChangeArrowheads="1"/>
            </p:cNvSpPr>
            <p:nvPr/>
          </p:nvSpPr>
          <p:spPr bwMode="auto">
            <a:xfrm>
              <a:off x="6302622" y="197242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3" name="Oval 6"/>
            <p:cNvSpPr>
              <a:spLocks noChangeArrowheads="1"/>
            </p:cNvSpPr>
            <p:nvPr/>
          </p:nvSpPr>
          <p:spPr bwMode="auto">
            <a:xfrm>
              <a:off x="7429588" y="213779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5"/>
            <p:cNvSpPr>
              <a:spLocks noChangeArrowheads="1"/>
            </p:cNvSpPr>
            <p:nvPr/>
          </p:nvSpPr>
          <p:spPr bwMode="auto">
            <a:xfrm>
              <a:off x="6796449" y="170080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15" name="Oval 4"/>
            <p:cNvSpPr>
              <a:spLocks noChangeArrowheads="1"/>
            </p:cNvSpPr>
            <p:nvPr/>
          </p:nvSpPr>
          <p:spPr bwMode="auto">
            <a:xfrm>
              <a:off x="6084168" y="205834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2"/>
            <p:cNvSpPr>
              <a:spLocks noChangeArrowheads="1"/>
            </p:cNvSpPr>
            <p:nvPr/>
          </p:nvSpPr>
          <p:spPr bwMode="auto">
            <a:xfrm>
              <a:off x="6084168" y="2813134"/>
              <a:ext cx="803789" cy="804450"/>
            </a:xfrm>
            <a:prstGeom prst="ellipse">
              <a:avLst/>
            </a:prstGeom>
            <a:solidFill>
              <a:srgbClr val="66FF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Bewegungs-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sp>
          <p:nvSpPr>
            <p:cNvPr id="17" name="Oval 3"/>
            <p:cNvSpPr>
              <a:spLocks noChangeArrowheads="1"/>
            </p:cNvSpPr>
            <p:nvPr/>
          </p:nvSpPr>
          <p:spPr bwMode="auto">
            <a:xfrm>
              <a:off x="6677735" y="321039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Oval 9"/>
            <p:cNvSpPr>
              <a:spLocks noChangeArrowheads="1"/>
            </p:cNvSpPr>
            <p:nvPr/>
          </p:nvSpPr>
          <p:spPr bwMode="auto">
            <a:xfrm>
              <a:off x="7390016" y="2852860"/>
              <a:ext cx="830994" cy="834245"/>
            </a:xfrm>
            <a:prstGeom prst="ellipse">
              <a:avLst/>
            </a:prstGeom>
            <a:solidFill>
              <a:srgbClr val="CCCC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Leistungs-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grpSp>
      <p:sp>
        <p:nvSpPr>
          <p:cNvPr id="19" name="Inhaltsplatzhalter 3"/>
          <p:cNvSpPr>
            <a:spLocks noGrp="1"/>
          </p:cNvSpPr>
          <p:nvPr>
            <p:ph idx="1"/>
          </p:nvPr>
        </p:nvSpPr>
        <p:spPr>
          <a:xfrm>
            <a:off x="457944" y="1628800"/>
            <a:ext cx="5410200" cy="4525963"/>
          </a:xfrm>
        </p:spPr>
        <p:txBody>
          <a:bodyPr>
            <a:noAutofit/>
          </a:bodyPr>
          <a:lstStyle/>
          <a:p>
            <a:r>
              <a:rPr lang="de-DE" b="1" dirty="0" smtClean="0"/>
              <a:t>Fähigkeiten im sozialen </a:t>
            </a:r>
            <a:br>
              <a:rPr lang="de-DE" b="1" dirty="0" smtClean="0"/>
            </a:br>
            <a:r>
              <a:rPr lang="de-DE" b="1" dirty="0" smtClean="0"/>
              <a:t>und personalen Bereich</a:t>
            </a:r>
          </a:p>
          <a:p>
            <a:pPr marL="185738" indent="0">
              <a:buNone/>
            </a:pPr>
            <a:r>
              <a:rPr lang="de-DE" sz="2400" dirty="0"/>
              <a:t>Durch Spiele mit verschiedenen Handlungsregeln können </a:t>
            </a:r>
            <a:r>
              <a:rPr lang="de-DE" sz="2400" dirty="0" smtClean="0"/>
              <a:t>unterschied-liche </a:t>
            </a:r>
            <a:r>
              <a:rPr lang="de-DE" sz="2400" dirty="0"/>
              <a:t>Fähigkeiten fokussiert werden: </a:t>
            </a:r>
          </a:p>
          <a:p>
            <a:pPr marL="185738" indent="0">
              <a:buNone/>
            </a:pPr>
            <a:r>
              <a:rPr lang="de-DE" sz="2400" dirty="0"/>
              <a:t>Bsp. </a:t>
            </a:r>
            <a:r>
              <a:rPr lang="de-DE" sz="2400" b="1" dirty="0"/>
              <a:t>Kaiserspielmodus</a:t>
            </a:r>
          </a:p>
          <a:p>
            <a:pPr marL="185738" indent="0">
              <a:buNone/>
            </a:pPr>
            <a:r>
              <a:rPr lang="de-DE" sz="2400" dirty="0">
                <a:sym typeface="Wingdings" panose="05000000000000000000" pitchFamily="2" charset="2"/>
              </a:rPr>
              <a:t> </a:t>
            </a:r>
            <a:r>
              <a:rPr lang="de-DE" sz="2400" dirty="0" smtClean="0"/>
              <a:t>lernen </a:t>
            </a:r>
            <a:r>
              <a:rPr lang="de-DE" sz="2400" dirty="0"/>
              <a:t>mit Sieg und Niederlage umzugehen</a:t>
            </a:r>
            <a:br>
              <a:rPr lang="de-DE" sz="2400" dirty="0"/>
            </a:br>
            <a:r>
              <a:rPr lang="de-DE" sz="2400" dirty="0"/>
              <a:t/>
            </a:r>
            <a:br>
              <a:rPr lang="de-DE" sz="2400" dirty="0"/>
            </a:br>
            <a:r>
              <a:rPr lang="de-DE" sz="2000" dirty="0"/>
              <a:t/>
            </a:r>
            <a:br>
              <a:rPr lang="de-DE" sz="2000" dirty="0"/>
            </a:br>
            <a:endParaRPr lang="de-DE" sz="2000" dirty="0"/>
          </a:p>
        </p:txBody>
      </p:sp>
      <p:sp>
        <p:nvSpPr>
          <p:cNvPr id="20"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24382666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5995986" y="1733242"/>
            <a:ext cx="2176414" cy="2343830"/>
            <a:chOff x="6084168" y="1700808"/>
            <a:chExt cx="2176414" cy="2343830"/>
          </a:xfrm>
        </p:grpSpPr>
        <p:sp>
          <p:nvSpPr>
            <p:cNvPr id="12" name="Oval 10"/>
            <p:cNvSpPr>
              <a:spLocks noChangeArrowheads="1"/>
            </p:cNvSpPr>
            <p:nvPr/>
          </p:nvSpPr>
          <p:spPr bwMode="auto">
            <a:xfrm>
              <a:off x="6302622" y="197242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3" name="Oval 6"/>
            <p:cNvSpPr>
              <a:spLocks noChangeArrowheads="1"/>
            </p:cNvSpPr>
            <p:nvPr/>
          </p:nvSpPr>
          <p:spPr bwMode="auto">
            <a:xfrm>
              <a:off x="7429588" y="213779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5"/>
            <p:cNvSpPr>
              <a:spLocks noChangeArrowheads="1"/>
            </p:cNvSpPr>
            <p:nvPr/>
          </p:nvSpPr>
          <p:spPr bwMode="auto">
            <a:xfrm>
              <a:off x="6796449" y="170080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15" name="Oval 4"/>
            <p:cNvSpPr>
              <a:spLocks noChangeArrowheads="1"/>
            </p:cNvSpPr>
            <p:nvPr/>
          </p:nvSpPr>
          <p:spPr bwMode="auto">
            <a:xfrm>
              <a:off x="6084168" y="205834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2"/>
            <p:cNvSpPr>
              <a:spLocks noChangeArrowheads="1"/>
            </p:cNvSpPr>
            <p:nvPr/>
          </p:nvSpPr>
          <p:spPr bwMode="auto">
            <a:xfrm>
              <a:off x="6084168" y="2813134"/>
              <a:ext cx="803789" cy="804450"/>
            </a:xfrm>
            <a:prstGeom prst="ellipse">
              <a:avLst/>
            </a:prstGeom>
            <a:solidFill>
              <a:srgbClr val="66FF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Bewegungs-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sp>
          <p:nvSpPr>
            <p:cNvPr id="17" name="Oval 3"/>
            <p:cNvSpPr>
              <a:spLocks noChangeArrowheads="1"/>
            </p:cNvSpPr>
            <p:nvPr/>
          </p:nvSpPr>
          <p:spPr bwMode="auto">
            <a:xfrm>
              <a:off x="6677735" y="321039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Oval 9"/>
            <p:cNvSpPr>
              <a:spLocks noChangeArrowheads="1"/>
            </p:cNvSpPr>
            <p:nvPr/>
          </p:nvSpPr>
          <p:spPr bwMode="auto">
            <a:xfrm>
              <a:off x="7390016" y="2852860"/>
              <a:ext cx="830994" cy="834245"/>
            </a:xfrm>
            <a:prstGeom prst="ellipse">
              <a:avLst/>
            </a:prstGeom>
            <a:solidFill>
              <a:srgbClr val="CCCC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Leistungs-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grpSp>
      <p:sp>
        <p:nvSpPr>
          <p:cNvPr id="19" name="Inhaltsplatzhalter 3"/>
          <p:cNvSpPr>
            <a:spLocks noGrp="1"/>
          </p:cNvSpPr>
          <p:nvPr>
            <p:ph idx="1"/>
          </p:nvPr>
        </p:nvSpPr>
        <p:spPr>
          <a:xfrm>
            <a:off x="457944" y="1628800"/>
            <a:ext cx="5410200" cy="4525963"/>
          </a:xfrm>
        </p:spPr>
        <p:txBody>
          <a:bodyPr>
            <a:noAutofit/>
          </a:bodyPr>
          <a:lstStyle/>
          <a:p>
            <a:r>
              <a:rPr lang="de-DE" b="1" dirty="0" smtClean="0"/>
              <a:t>Fähigkeiten im sozialen </a:t>
            </a:r>
            <a:br>
              <a:rPr lang="de-DE" b="1" dirty="0" smtClean="0"/>
            </a:br>
            <a:r>
              <a:rPr lang="de-DE" b="1" dirty="0" smtClean="0"/>
              <a:t>und personalen Bereich</a:t>
            </a:r>
          </a:p>
          <a:p>
            <a:pPr marL="185738" indent="0">
              <a:buNone/>
            </a:pPr>
            <a:r>
              <a:rPr lang="de-DE" sz="2400" dirty="0" smtClean="0"/>
              <a:t>Durch Spiele mit verschiedenen Handlungsregeln können unterschied-liche Fähigkeiten fokussiert werden: </a:t>
            </a:r>
          </a:p>
          <a:p>
            <a:pPr marL="185738" indent="0">
              <a:buNone/>
            </a:pPr>
            <a:r>
              <a:rPr lang="de-DE" sz="2400" dirty="0" smtClean="0"/>
              <a:t>Bsp. </a:t>
            </a:r>
            <a:r>
              <a:rPr lang="de-DE" sz="2400" b="1" i="1" dirty="0" smtClean="0"/>
              <a:t>Jeder spielt</a:t>
            </a:r>
            <a:r>
              <a:rPr lang="de-DE" sz="2400" dirty="0" smtClean="0"/>
              <a:t>: Jeder Spieler der Gruppe muss den Ball berühren, bevor er über das Netz gespielt werden darf.</a:t>
            </a:r>
            <a:br>
              <a:rPr lang="de-DE" sz="2400" dirty="0" smtClean="0"/>
            </a:br>
            <a:r>
              <a:rPr lang="de-DE" sz="2400" dirty="0" smtClean="0">
                <a:sym typeface="Wingdings" panose="05000000000000000000" pitchFamily="2" charset="2"/>
              </a:rPr>
              <a:t></a:t>
            </a:r>
            <a:r>
              <a:rPr lang="de-DE" sz="2400" dirty="0" smtClean="0"/>
              <a:t>Teamfähigkeit </a:t>
            </a:r>
            <a:r>
              <a:rPr lang="de-DE" sz="2400" dirty="0"/>
              <a:t/>
            </a:r>
            <a:br>
              <a:rPr lang="de-DE" sz="2400" dirty="0"/>
            </a:br>
            <a:r>
              <a:rPr lang="de-DE" sz="2000" dirty="0"/>
              <a:t/>
            </a:r>
            <a:br>
              <a:rPr lang="de-DE" sz="2000" dirty="0"/>
            </a:br>
            <a:r>
              <a:rPr lang="de-DE" sz="2000" dirty="0"/>
              <a:t/>
            </a:r>
            <a:br>
              <a:rPr lang="de-DE" sz="2000" dirty="0"/>
            </a:br>
            <a:endParaRPr lang="de-DE" sz="2000" dirty="0"/>
          </a:p>
        </p:txBody>
      </p:sp>
      <p:sp>
        <p:nvSpPr>
          <p:cNvPr id="20"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24729697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5995986" y="1733242"/>
            <a:ext cx="2176414" cy="2343830"/>
            <a:chOff x="6084168" y="1700808"/>
            <a:chExt cx="2176414" cy="2343830"/>
          </a:xfrm>
        </p:grpSpPr>
        <p:sp>
          <p:nvSpPr>
            <p:cNvPr id="12" name="Oval 10"/>
            <p:cNvSpPr>
              <a:spLocks noChangeArrowheads="1"/>
            </p:cNvSpPr>
            <p:nvPr/>
          </p:nvSpPr>
          <p:spPr bwMode="auto">
            <a:xfrm>
              <a:off x="6302622" y="197242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3" name="Oval 6"/>
            <p:cNvSpPr>
              <a:spLocks noChangeArrowheads="1"/>
            </p:cNvSpPr>
            <p:nvPr/>
          </p:nvSpPr>
          <p:spPr bwMode="auto">
            <a:xfrm>
              <a:off x="7429588" y="213779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5"/>
            <p:cNvSpPr>
              <a:spLocks noChangeArrowheads="1"/>
            </p:cNvSpPr>
            <p:nvPr/>
          </p:nvSpPr>
          <p:spPr bwMode="auto">
            <a:xfrm>
              <a:off x="6796449" y="170080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15" name="Oval 4"/>
            <p:cNvSpPr>
              <a:spLocks noChangeArrowheads="1"/>
            </p:cNvSpPr>
            <p:nvPr/>
          </p:nvSpPr>
          <p:spPr bwMode="auto">
            <a:xfrm>
              <a:off x="6084168" y="205834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2"/>
            <p:cNvSpPr>
              <a:spLocks noChangeArrowheads="1"/>
            </p:cNvSpPr>
            <p:nvPr/>
          </p:nvSpPr>
          <p:spPr bwMode="auto">
            <a:xfrm>
              <a:off x="6084168" y="2813134"/>
              <a:ext cx="803789" cy="804450"/>
            </a:xfrm>
            <a:prstGeom prst="ellipse">
              <a:avLst/>
            </a:prstGeom>
            <a:solidFill>
              <a:srgbClr val="66FF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Bewegungs-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sp>
          <p:nvSpPr>
            <p:cNvPr id="17" name="Oval 3"/>
            <p:cNvSpPr>
              <a:spLocks noChangeArrowheads="1"/>
            </p:cNvSpPr>
            <p:nvPr/>
          </p:nvSpPr>
          <p:spPr bwMode="auto">
            <a:xfrm>
              <a:off x="6677735" y="321039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Oval 9"/>
            <p:cNvSpPr>
              <a:spLocks noChangeArrowheads="1"/>
            </p:cNvSpPr>
            <p:nvPr/>
          </p:nvSpPr>
          <p:spPr bwMode="auto">
            <a:xfrm>
              <a:off x="7390016" y="2852860"/>
              <a:ext cx="830994" cy="834245"/>
            </a:xfrm>
            <a:prstGeom prst="ellipse">
              <a:avLst/>
            </a:prstGeom>
            <a:solidFill>
              <a:srgbClr val="CCCC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Leistungs-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grpSp>
      <p:sp>
        <p:nvSpPr>
          <p:cNvPr id="19" name="Inhaltsplatzhalter 3"/>
          <p:cNvSpPr>
            <a:spLocks noGrp="1"/>
          </p:cNvSpPr>
          <p:nvPr>
            <p:ph idx="1"/>
          </p:nvPr>
        </p:nvSpPr>
        <p:spPr>
          <a:xfrm>
            <a:off x="457944" y="1628800"/>
            <a:ext cx="5410200" cy="4525963"/>
          </a:xfrm>
        </p:spPr>
        <p:txBody>
          <a:bodyPr>
            <a:noAutofit/>
          </a:bodyPr>
          <a:lstStyle/>
          <a:p>
            <a:r>
              <a:rPr lang="de-DE" b="1" dirty="0" smtClean="0"/>
              <a:t>Fähigkeiten im sozialen </a:t>
            </a:r>
            <a:br>
              <a:rPr lang="de-DE" b="1" dirty="0" smtClean="0"/>
            </a:br>
            <a:r>
              <a:rPr lang="de-DE" b="1" dirty="0" smtClean="0"/>
              <a:t>und personalen Bereich</a:t>
            </a:r>
          </a:p>
          <a:p>
            <a:pPr marL="185738" indent="0">
              <a:buNone/>
            </a:pPr>
            <a:r>
              <a:rPr lang="de-DE" sz="2400" dirty="0"/>
              <a:t>Durch Spiele mit verschiedenen Handlungsregeln können </a:t>
            </a:r>
            <a:r>
              <a:rPr lang="de-DE" sz="2400" dirty="0" smtClean="0"/>
              <a:t>unterschied-liche </a:t>
            </a:r>
            <a:r>
              <a:rPr lang="de-DE" sz="2400" dirty="0"/>
              <a:t>Fähigkeiten fokussiert werden: </a:t>
            </a:r>
          </a:p>
          <a:p>
            <a:pPr marL="185738" indent="0">
              <a:buNone/>
            </a:pPr>
            <a:r>
              <a:rPr lang="de-DE" sz="2400" dirty="0"/>
              <a:t>Bsp. </a:t>
            </a:r>
            <a:r>
              <a:rPr lang="de-DE" sz="2400" b="1" i="1" dirty="0"/>
              <a:t>Turniermodus mit gelostem Partner</a:t>
            </a:r>
          </a:p>
          <a:p>
            <a:pPr marL="528638">
              <a:buFont typeface="Wingdings"/>
              <a:buChar char="à"/>
            </a:pPr>
            <a:r>
              <a:rPr lang="de-DE" sz="2400" dirty="0" smtClean="0"/>
              <a:t>mit </a:t>
            </a:r>
            <a:r>
              <a:rPr lang="de-DE" sz="2400" dirty="0"/>
              <a:t>dem jeweiligen Partner </a:t>
            </a:r>
            <a:r>
              <a:rPr lang="de-DE" sz="2400" dirty="0" smtClean="0"/>
              <a:t>kooperieren</a:t>
            </a:r>
          </a:p>
          <a:p>
            <a:pPr marL="528638">
              <a:buFont typeface="Wingdings"/>
              <a:buChar char="à"/>
            </a:pPr>
            <a:r>
              <a:rPr lang="de-DE" sz="2400" dirty="0"/>
              <a:t>Konflikte erkennen und bewältigen können</a:t>
            </a:r>
          </a:p>
          <a:p>
            <a:pPr marL="0" indent="0">
              <a:buNone/>
            </a:pPr>
            <a:r>
              <a:rPr lang="de-DE" sz="2000" dirty="0"/>
              <a:t/>
            </a:r>
            <a:br>
              <a:rPr lang="de-DE" sz="2000" dirty="0"/>
            </a:br>
            <a:r>
              <a:rPr lang="de-DE" sz="2000" dirty="0"/>
              <a:t/>
            </a:r>
            <a:br>
              <a:rPr lang="de-DE" sz="2000" dirty="0"/>
            </a:br>
            <a:r>
              <a:rPr lang="de-DE" sz="2000" dirty="0"/>
              <a:t/>
            </a:r>
            <a:br>
              <a:rPr lang="de-DE" sz="2000" dirty="0"/>
            </a:br>
            <a:endParaRPr lang="de-DE" sz="2000" dirty="0"/>
          </a:p>
        </p:txBody>
      </p:sp>
      <p:sp>
        <p:nvSpPr>
          <p:cNvPr id="20"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39275026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5995986" y="1733242"/>
            <a:ext cx="2176414" cy="2343830"/>
            <a:chOff x="6084168" y="1700808"/>
            <a:chExt cx="2176414" cy="2343830"/>
          </a:xfrm>
        </p:grpSpPr>
        <p:sp>
          <p:nvSpPr>
            <p:cNvPr id="12" name="Oval 10"/>
            <p:cNvSpPr>
              <a:spLocks noChangeArrowheads="1"/>
            </p:cNvSpPr>
            <p:nvPr/>
          </p:nvSpPr>
          <p:spPr bwMode="auto">
            <a:xfrm>
              <a:off x="6302622" y="197242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3" name="Oval 6"/>
            <p:cNvSpPr>
              <a:spLocks noChangeArrowheads="1"/>
            </p:cNvSpPr>
            <p:nvPr/>
          </p:nvSpPr>
          <p:spPr bwMode="auto">
            <a:xfrm>
              <a:off x="7429588" y="213779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5"/>
            <p:cNvSpPr>
              <a:spLocks noChangeArrowheads="1"/>
            </p:cNvSpPr>
            <p:nvPr/>
          </p:nvSpPr>
          <p:spPr bwMode="auto">
            <a:xfrm>
              <a:off x="6796449" y="170080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15" name="Oval 4"/>
            <p:cNvSpPr>
              <a:spLocks noChangeArrowheads="1"/>
            </p:cNvSpPr>
            <p:nvPr/>
          </p:nvSpPr>
          <p:spPr bwMode="auto">
            <a:xfrm>
              <a:off x="6084168" y="205834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2"/>
            <p:cNvSpPr>
              <a:spLocks noChangeArrowheads="1"/>
            </p:cNvSpPr>
            <p:nvPr/>
          </p:nvSpPr>
          <p:spPr bwMode="auto">
            <a:xfrm>
              <a:off x="6084168" y="2813134"/>
              <a:ext cx="803789" cy="804450"/>
            </a:xfrm>
            <a:prstGeom prst="ellipse">
              <a:avLst/>
            </a:prstGeom>
            <a:solidFill>
              <a:srgbClr val="66FF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Bewegungs-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sp>
          <p:nvSpPr>
            <p:cNvPr id="17" name="Oval 3"/>
            <p:cNvSpPr>
              <a:spLocks noChangeArrowheads="1"/>
            </p:cNvSpPr>
            <p:nvPr/>
          </p:nvSpPr>
          <p:spPr bwMode="auto">
            <a:xfrm>
              <a:off x="6677735" y="321039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Oval 9"/>
            <p:cNvSpPr>
              <a:spLocks noChangeArrowheads="1"/>
            </p:cNvSpPr>
            <p:nvPr/>
          </p:nvSpPr>
          <p:spPr bwMode="auto">
            <a:xfrm>
              <a:off x="7390016" y="2852860"/>
              <a:ext cx="830994" cy="834245"/>
            </a:xfrm>
            <a:prstGeom prst="ellipse">
              <a:avLst/>
            </a:prstGeom>
            <a:solidFill>
              <a:srgbClr val="CCCCFF">
                <a:alpha val="36000"/>
              </a:srgbClr>
            </a:solidFill>
            <a:ln w="9525">
              <a:solidFill>
                <a:schemeClr val="tx1"/>
              </a:solidFill>
              <a:round/>
              <a:headEnd/>
              <a:tailEnd/>
            </a:ln>
          </p:spPr>
          <p:txBody>
            <a:bodyPr wrap="none" anchor="ctr"/>
            <a:lstStyle/>
            <a:p>
              <a:pPr algn="ctr"/>
              <a:r>
                <a:rPr lang="de-DE" sz="1100" b="1" dirty="0" smtClean="0">
                  <a:solidFill>
                    <a:schemeClr val="bg1">
                      <a:lumMod val="85000"/>
                    </a:schemeClr>
                  </a:solidFill>
                  <a:latin typeface="+mn-lt"/>
                </a:rPr>
                <a:t>Leistungs-</a:t>
              </a:r>
            </a:p>
            <a:p>
              <a:pPr algn="ctr"/>
              <a:r>
                <a:rPr lang="de-DE" sz="1100" b="1" dirty="0" smtClean="0">
                  <a:solidFill>
                    <a:schemeClr val="bg1">
                      <a:lumMod val="85000"/>
                    </a:schemeClr>
                  </a:solidFill>
                  <a:latin typeface="+mn-lt"/>
                </a:rPr>
                <a:t>erziehung</a:t>
              </a:r>
              <a:endParaRPr lang="de-DE" sz="1100" b="1" dirty="0">
                <a:solidFill>
                  <a:schemeClr val="bg1">
                    <a:lumMod val="85000"/>
                  </a:schemeClr>
                </a:solidFill>
                <a:latin typeface="+mn-lt"/>
              </a:endParaRPr>
            </a:p>
          </p:txBody>
        </p:sp>
      </p:grpSp>
      <p:sp>
        <p:nvSpPr>
          <p:cNvPr id="19" name="Inhaltsplatzhalter 3"/>
          <p:cNvSpPr>
            <a:spLocks noGrp="1"/>
          </p:cNvSpPr>
          <p:nvPr>
            <p:ph idx="1"/>
          </p:nvPr>
        </p:nvSpPr>
        <p:spPr>
          <a:xfrm>
            <a:off x="457944" y="1628800"/>
            <a:ext cx="5410200" cy="4525963"/>
          </a:xfrm>
        </p:spPr>
        <p:txBody>
          <a:bodyPr>
            <a:noAutofit/>
          </a:bodyPr>
          <a:lstStyle/>
          <a:p>
            <a:r>
              <a:rPr lang="de-DE" b="1" dirty="0" smtClean="0"/>
              <a:t>Fähigkeiten im sozialen </a:t>
            </a:r>
            <a:br>
              <a:rPr lang="de-DE" b="1" dirty="0" smtClean="0"/>
            </a:br>
            <a:r>
              <a:rPr lang="de-DE" b="1" dirty="0" smtClean="0"/>
              <a:t>und personalen Bereich</a:t>
            </a:r>
          </a:p>
          <a:p>
            <a:pPr marL="185738" indent="0">
              <a:buNone/>
            </a:pPr>
            <a:r>
              <a:rPr lang="de-DE" sz="2400" dirty="0" smtClean="0"/>
              <a:t>Durch Spiele mit verschiedenen Handlungsregeln können unterschied-liche Fähigkeiten fokussiert werden: </a:t>
            </a:r>
          </a:p>
          <a:p>
            <a:pPr marL="185738" indent="0">
              <a:buNone/>
            </a:pPr>
            <a:r>
              <a:rPr lang="de-DE" sz="2400" dirty="0" smtClean="0"/>
              <a:t>Bsp. </a:t>
            </a:r>
            <a:r>
              <a:rPr lang="de-DE" sz="2400" b="1" i="1" dirty="0" smtClean="0"/>
              <a:t>Miteinander</a:t>
            </a:r>
            <a:r>
              <a:rPr lang="de-DE" sz="2400" dirty="0" smtClean="0"/>
              <a:t>: </a:t>
            </a:r>
            <a:r>
              <a:rPr lang="de-DE" sz="2400" dirty="0"/>
              <a:t>Die Mannschaften bemühen sich miteinander zu spielen, um möglichst viele Punkte zu erreichen.</a:t>
            </a:r>
          </a:p>
          <a:p>
            <a:pPr marL="528638">
              <a:buFont typeface="Wingdings"/>
              <a:buChar char="à"/>
            </a:pPr>
            <a:r>
              <a:rPr lang="de-DE" sz="2400" dirty="0"/>
              <a:t>lernen mit Sieg und Niederlage umzugehen</a:t>
            </a:r>
          </a:p>
          <a:p>
            <a:pPr marL="528638">
              <a:buFont typeface="Wingdings"/>
              <a:buChar char="à"/>
            </a:pPr>
            <a:r>
              <a:rPr lang="de-DE" sz="2400" dirty="0"/>
              <a:t>mit den jeweiligen Partnern kooperieren</a:t>
            </a:r>
          </a:p>
          <a:p>
            <a:pPr marL="185738" indent="0">
              <a:buNone/>
            </a:pPr>
            <a:endParaRPr lang="de-DE" sz="2000" dirty="0"/>
          </a:p>
        </p:txBody>
      </p:sp>
      <p:sp>
        <p:nvSpPr>
          <p:cNvPr id="20"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8618863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200" cy="4525963"/>
          </a:xfrm>
        </p:spPr>
        <p:txBody>
          <a:bodyPr>
            <a:noAutofit/>
          </a:bodyPr>
          <a:lstStyle/>
          <a:p>
            <a:r>
              <a:rPr lang="de-DE" sz="2800" b="1" dirty="0" smtClean="0"/>
              <a:t>Fähigkeiten im sozialen </a:t>
            </a:r>
            <a:br>
              <a:rPr lang="de-DE" sz="2800" b="1" dirty="0" smtClean="0"/>
            </a:br>
            <a:r>
              <a:rPr lang="de-DE" sz="2800" b="1" dirty="0" smtClean="0"/>
              <a:t>und personalen Bereich weiterzuentwickeln erfordert einen Unterricht der</a:t>
            </a:r>
          </a:p>
          <a:p>
            <a:pPr marL="449263" lvl="1" indent="-274638"/>
            <a:r>
              <a:rPr lang="de-DE" dirty="0"/>
              <a:t>die Vermittlung von Spielerfahrungen in den Mittelpunkt </a:t>
            </a:r>
            <a:r>
              <a:rPr lang="de-DE" dirty="0" smtClean="0"/>
              <a:t>rückt,</a:t>
            </a:r>
          </a:p>
        </p:txBody>
      </p:sp>
      <p:grpSp>
        <p:nvGrpSpPr>
          <p:cNvPr id="5" name="Gruppieren 4"/>
          <p:cNvGrpSpPr/>
          <p:nvPr/>
        </p:nvGrpSpPr>
        <p:grpSpPr>
          <a:xfrm>
            <a:off x="5995986" y="1733242"/>
            <a:ext cx="2176414" cy="2343830"/>
            <a:chOff x="6300192" y="1877258"/>
            <a:chExt cx="2176414" cy="2343830"/>
          </a:xfrm>
        </p:grpSpPr>
        <p:sp>
          <p:nvSpPr>
            <p:cNvPr id="21" name="Oval 10"/>
            <p:cNvSpPr>
              <a:spLocks noChangeArrowheads="1"/>
            </p:cNvSpPr>
            <p:nvPr/>
          </p:nvSpPr>
          <p:spPr bwMode="auto">
            <a:xfrm>
              <a:off x="6518646" y="214887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2" name="Oval 6"/>
            <p:cNvSpPr>
              <a:spLocks noChangeArrowheads="1"/>
            </p:cNvSpPr>
            <p:nvPr/>
          </p:nvSpPr>
          <p:spPr bwMode="auto">
            <a:xfrm>
              <a:off x="7645612" y="231424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3" name="Oval 5"/>
            <p:cNvSpPr>
              <a:spLocks noChangeArrowheads="1"/>
            </p:cNvSpPr>
            <p:nvPr/>
          </p:nvSpPr>
          <p:spPr bwMode="auto">
            <a:xfrm>
              <a:off x="7012473" y="187725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24" name="Oval 4"/>
            <p:cNvSpPr>
              <a:spLocks noChangeArrowheads="1"/>
            </p:cNvSpPr>
            <p:nvPr/>
          </p:nvSpPr>
          <p:spPr bwMode="auto">
            <a:xfrm>
              <a:off x="6300192" y="223479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2"/>
            <p:cNvSpPr>
              <a:spLocks noChangeArrowheads="1"/>
            </p:cNvSpPr>
            <p:nvPr/>
          </p:nvSpPr>
          <p:spPr bwMode="auto">
            <a:xfrm>
              <a:off x="6300192" y="2989584"/>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3"/>
            <p:cNvSpPr>
              <a:spLocks noChangeArrowheads="1"/>
            </p:cNvSpPr>
            <p:nvPr/>
          </p:nvSpPr>
          <p:spPr bwMode="auto">
            <a:xfrm>
              <a:off x="6893759" y="338684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7" name="Oval 9"/>
            <p:cNvSpPr>
              <a:spLocks noChangeArrowheads="1"/>
            </p:cNvSpPr>
            <p:nvPr/>
          </p:nvSpPr>
          <p:spPr bwMode="auto">
            <a:xfrm>
              <a:off x="7606040" y="3029310"/>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1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
        <p:nvSpPr>
          <p:cNvPr id="3" name="Textfeld 2"/>
          <p:cNvSpPr txBox="1"/>
          <p:nvPr/>
        </p:nvSpPr>
        <p:spPr>
          <a:xfrm>
            <a:off x="539552" y="5951021"/>
            <a:ext cx="8064896" cy="646331"/>
          </a:xfrm>
          <a:prstGeom prst="rect">
            <a:avLst/>
          </a:prstGeom>
          <a:noFill/>
        </p:spPr>
        <p:txBody>
          <a:bodyPr wrap="square" rtlCol="0">
            <a:spAutoFit/>
          </a:bodyPr>
          <a:lstStyle/>
          <a:p>
            <a:pPr lvl="1"/>
            <a:r>
              <a:rPr lang="de-DE" sz="1200" dirty="0"/>
              <a:t>Quelle: </a:t>
            </a:r>
          </a:p>
          <a:p>
            <a:pPr lvl="1"/>
            <a:r>
              <a:rPr lang="de-DE" sz="1200" dirty="0"/>
              <a:t>Handreichung "Volleyball im Schulsport“ S. 13 </a:t>
            </a:r>
          </a:p>
          <a:p>
            <a:pPr lvl="1"/>
            <a:r>
              <a:rPr lang="de-DE" sz="1200" dirty="0">
                <a:hlinkClick r:id="rId3"/>
              </a:rPr>
              <a:t>http://</a:t>
            </a:r>
            <a:r>
              <a:rPr lang="de-DE" sz="1200" dirty="0" smtClean="0">
                <a:hlinkClick r:id="rId3"/>
              </a:rPr>
              <a:t>www.projekte.sport.tu-dortmund.de/wvv/upload/1364210911_Handreichung.pdf</a:t>
            </a:r>
            <a:r>
              <a:rPr lang="de-DE" sz="1200" dirty="0"/>
              <a:t> </a:t>
            </a:r>
            <a:endParaRPr lang="de-DE" sz="500" dirty="0"/>
          </a:p>
        </p:txBody>
      </p:sp>
    </p:spTree>
    <p:extLst>
      <p:ext uri="{BB962C8B-B14F-4D97-AF65-F5344CB8AC3E}">
        <p14:creationId xmlns:p14="http://schemas.microsoft.com/office/powerpoint/2010/main" val="253488254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200" cy="4525963"/>
          </a:xfrm>
        </p:spPr>
        <p:txBody>
          <a:bodyPr>
            <a:noAutofit/>
          </a:bodyPr>
          <a:lstStyle/>
          <a:p>
            <a:r>
              <a:rPr lang="de-DE" sz="2800" b="1" dirty="0" smtClean="0"/>
              <a:t>Fähigkeiten im sozialen </a:t>
            </a:r>
            <a:br>
              <a:rPr lang="de-DE" sz="2800" b="1" dirty="0" smtClean="0"/>
            </a:br>
            <a:r>
              <a:rPr lang="de-DE" sz="2800" b="1" dirty="0" smtClean="0"/>
              <a:t>und personalen Bereich weiterzuentwickeln erfordert einen Unterricht der</a:t>
            </a:r>
          </a:p>
          <a:p>
            <a:pPr marL="449263" lvl="1" indent="-274638"/>
            <a:r>
              <a:rPr lang="de-DE" dirty="0" smtClean="0"/>
              <a:t>offene </a:t>
            </a:r>
            <a:r>
              <a:rPr lang="de-DE" dirty="0"/>
              <a:t>Aufgabenstellungen </a:t>
            </a:r>
            <a:r>
              <a:rPr lang="de-DE" dirty="0" smtClean="0"/>
              <a:t>bevorzugt und so Kommunikationsanlässe </a:t>
            </a:r>
            <a:r>
              <a:rPr lang="de-DE" dirty="0"/>
              <a:t>schafft und selbstständiges Entwickeln und Erproben von Problemlösungen </a:t>
            </a:r>
            <a:r>
              <a:rPr lang="de-DE" dirty="0" smtClean="0"/>
              <a:t>fördert,</a:t>
            </a:r>
          </a:p>
          <a:p>
            <a:pPr marL="457200" lvl="1" indent="0">
              <a:buNone/>
            </a:pPr>
            <a:endParaRPr lang="de-DE" dirty="0"/>
          </a:p>
        </p:txBody>
      </p:sp>
      <p:grpSp>
        <p:nvGrpSpPr>
          <p:cNvPr id="5" name="Gruppieren 4"/>
          <p:cNvGrpSpPr/>
          <p:nvPr/>
        </p:nvGrpSpPr>
        <p:grpSpPr>
          <a:xfrm>
            <a:off x="5995986" y="1733242"/>
            <a:ext cx="2176414" cy="2343830"/>
            <a:chOff x="6300192" y="1877258"/>
            <a:chExt cx="2176414" cy="2343830"/>
          </a:xfrm>
        </p:grpSpPr>
        <p:sp>
          <p:nvSpPr>
            <p:cNvPr id="21" name="Oval 10"/>
            <p:cNvSpPr>
              <a:spLocks noChangeArrowheads="1"/>
            </p:cNvSpPr>
            <p:nvPr/>
          </p:nvSpPr>
          <p:spPr bwMode="auto">
            <a:xfrm>
              <a:off x="6518646" y="214887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2" name="Oval 6"/>
            <p:cNvSpPr>
              <a:spLocks noChangeArrowheads="1"/>
            </p:cNvSpPr>
            <p:nvPr/>
          </p:nvSpPr>
          <p:spPr bwMode="auto">
            <a:xfrm>
              <a:off x="7645612" y="231424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3" name="Oval 5"/>
            <p:cNvSpPr>
              <a:spLocks noChangeArrowheads="1"/>
            </p:cNvSpPr>
            <p:nvPr/>
          </p:nvSpPr>
          <p:spPr bwMode="auto">
            <a:xfrm>
              <a:off x="7012473" y="187725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24" name="Oval 4"/>
            <p:cNvSpPr>
              <a:spLocks noChangeArrowheads="1"/>
            </p:cNvSpPr>
            <p:nvPr/>
          </p:nvSpPr>
          <p:spPr bwMode="auto">
            <a:xfrm>
              <a:off x="6300192" y="223479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2"/>
            <p:cNvSpPr>
              <a:spLocks noChangeArrowheads="1"/>
            </p:cNvSpPr>
            <p:nvPr/>
          </p:nvSpPr>
          <p:spPr bwMode="auto">
            <a:xfrm>
              <a:off x="6300192" y="2989584"/>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3"/>
            <p:cNvSpPr>
              <a:spLocks noChangeArrowheads="1"/>
            </p:cNvSpPr>
            <p:nvPr/>
          </p:nvSpPr>
          <p:spPr bwMode="auto">
            <a:xfrm>
              <a:off x="6893759" y="338684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7" name="Oval 9"/>
            <p:cNvSpPr>
              <a:spLocks noChangeArrowheads="1"/>
            </p:cNvSpPr>
            <p:nvPr/>
          </p:nvSpPr>
          <p:spPr bwMode="auto">
            <a:xfrm>
              <a:off x="7606040" y="3029310"/>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1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
        <p:nvSpPr>
          <p:cNvPr id="3" name="Textfeld 2"/>
          <p:cNvSpPr txBox="1"/>
          <p:nvPr/>
        </p:nvSpPr>
        <p:spPr>
          <a:xfrm>
            <a:off x="539552" y="5951021"/>
            <a:ext cx="8064896" cy="646331"/>
          </a:xfrm>
          <a:prstGeom prst="rect">
            <a:avLst/>
          </a:prstGeom>
          <a:noFill/>
        </p:spPr>
        <p:txBody>
          <a:bodyPr wrap="square" rtlCol="0">
            <a:spAutoFit/>
          </a:bodyPr>
          <a:lstStyle/>
          <a:p>
            <a:pPr lvl="1"/>
            <a:r>
              <a:rPr lang="de-DE" sz="1200" dirty="0"/>
              <a:t>Quelle: </a:t>
            </a:r>
          </a:p>
          <a:p>
            <a:pPr lvl="1"/>
            <a:r>
              <a:rPr lang="de-DE" sz="1200" dirty="0"/>
              <a:t>Handreichung "Volleyball im Schulsport“ S. 13 </a:t>
            </a:r>
          </a:p>
          <a:p>
            <a:pPr lvl="1"/>
            <a:r>
              <a:rPr lang="de-DE" sz="1200" dirty="0">
                <a:hlinkClick r:id="rId3"/>
              </a:rPr>
              <a:t>http://</a:t>
            </a:r>
            <a:r>
              <a:rPr lang="de-DE" sz="1200" dirty="0" smtClean="0">
                <a:hlinkClick r:id="rId3"/>
              </a:rPr>
              <a:t>www.projekte.sport.tu-dortmund.de/wvv/upload/1364210911_Handreichung.pdf</a:t>
            </a:r>
            <a:r>
              <a:rPr lang="de-DE" sz="1200" dirty="0"/>
              <a:t> </a:t>
            </a:r>
            <a:endParaRPr lang="de-DE" sz="500" dirty="0"/>
          </a:p>
        </p:txBody>
      </p:sp>
    </p:spTree>
    <p:extLst>
      <p:ext uri="{BB962C8B-B14F-4D97-AF65-F5344CB8AC3E}">
        <p14:creationId xmlns:p14="http://schemas.microsoft.com/office/powerpoint/2010/main" val="11750001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200" cy="4525963"/>
          </a:xfrm>
        </p:spPr>
        <p:txBody>
          <a:bodyPr>
            <a:noAutofit/>
          </a:bodyPr>
          <a:lstStyle/>
          <a:p>
            <a:r>
              <a:rPr lang="de-DE" sz="2800" b="1" dirty="0" smtClean="0"/>
              <a:t>Fähigkeiten im sozialen </a:t>
            </a:r>
            <a:br>
              <a:rPr lang="de-DE" sz="2800" b="1" dirty="0" smtClean="0"/>
            </a:br>
            <a:r>
              <a:rPr lang="de-DE" sz="2800" b="1" dirty="0" smtClean="0"/>
              <a:t>und personalen Bereich weiterzuentwickeln erfordert einen Unterricht der</a:t>
            </a:r>
          </a:p>
          <a:p>
            <a:pPr marL="449263" lvl="1" indent="-274638"/>
            <a:r>
              <a:rPr lang="de-DE" dirty="0" smtClean="0"/>
              <a:t>durch </a:t>
            </a:r>
            <a:r>
              <a:rPr lang="de-DE" dirty="0"/>
              <a:t>eine reflexive Auseinandersetzung mit den </a:t>
            </a:r>
            <a:r>
              <a:rPr lang="de-DE" dirty="0" smtClean="0"/>
              <a:t>Lern - </a:t>
            </a:r>
            <a:r>
              <a:rPr lang="de-DE" dirty="0"/>
              <a:t>Lernprozessen soziale Werte verdeutlicht, Schüler für Probleme sensibilisiert und Veränderungsprozesse </a:t>
            </a:r>
            <a:r>
              <a:rPr lang="de-DE" dirty="0" smtClean="0"/>
              <a:t>anregt,</a:t>
            </a:r>
          </a:p>
          <a:p>
            <a:pPr marL="457200" lvl="1" indent="0">
              <a:buNone/>
            </a:pPr>
            <a:endParaRPr lang="de-DE" dirty="0"/>
          </a:p>
        </p:txBody>
      </p:sp>
      <p:grpSp>
        <p:nvGrpSpPr>
          <p:cNvPr id="5" name="Gruppieren 4"/>
          <p:cNvGrpSpPr/>
          <p:nvPr/>
        </p:nvGrpSpPr>
        <p:grpSpPr>
          <a:xfrm>
            <a:off x="5995986" y="1733242"/>
            <a:ext cx="2176414" cy="2343830"/>
            <a:chOff x="6300192" y="1877258"/>
            <a:chExt cx="2176414" cy="2343830"/>
          </a:xfrm>
        </p:grpSpPr>
        <p:sp>
          <p:nvSpPr>
            <p:cNvPr id="21" name="Oval 10"/>
            <p:cNvSpPr>
              <a:spLocks noChangeArrowheads="1"/>
            </p:cNvSpPr>
            <p:nvPr/>
          </p:nvSpPr>
          <p:spPr bwMode="auto">
            <a:xfrm>
              <a:off x="6518646" y="214887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2" name="Oval 6"/>
            <p:cNvSpPr>
              <a:spLocks noChangeArrowheads="1"/>
            </p:cNvSpPr>
            <p:nvPr/>
          </p:nvSpPr>
          <p:spPr bwMode="auto">
            <a:xfrm>
              <a:off x="7645612" y="231424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3" name="Oval 5"/>
            <p:cNvSpPr>
              <a:spLocks noChangeArrowheads="1"/>
            </p:cNvSpPr>
            <p:nvPr/>
          </p:nvSpPr>
          <p:spPr bwMode="auto">
            <a:xfrm>
              <a:off x="7012473" y="187725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24" name="Oval 4"/>
            <p:cNvSpPr>
              <a:spLocks noChangeArrowheads="1"/>
            </p:cNvSpPr>
            <p:nvPr/>
          </p:nvSpPr>
          <p:spPr bwMode="auto">
            <a:xfrm>
              <a:off x="6300192" y="223479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2"/>
            <p:cNvSpPr>
              <a:spLocks noChangeArrowheads="1"/>
            </p:cNvSpPr>
            <p:nvPr/>
          </p:nvSpPr>
          <p:spPr bwMode="auto">
            <a:xfrm>
              <a:off x="6300192" y="2989584"/>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3"/>
            <p:cNvSpPr>
              <a:spLocks noChangeArrowheads="1"/>
            </p:cNvSpPr>
            <p:nvPr/>
          </p:nvSpPr>
          <p:spPr bwMode="auto">
            <a:xfrm>
              <a:off x="6893759" y="338684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7" name="Oval 9"/>
            <p:cNvSpPr>
              <a:spLocks noChangeArrowheads="1"/>
            </p:cNvSpPr>
            <p:nvPr/>
          </p:nvSpPr>
          <p:spPr bwMode="auto">
            <a:xfrm>
              <a:off x="7606040" y="3029310"/>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1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
        <p:nvSpPr>
          <p:cNvPr id="3" name="Textfeld 2"/>
          <p:cNvSpPr txBox="1"/>
          <p:nvPr/>
        </p:nvSpPr>
        <p:spPr>
          <a:xfrm>
            <a:off x="539552" y="5951021"/>
            <a:ext cx="8064896" cy="646331"/>
          </a:xfrm>
          <a:prstGeom prst="rect">
            <a:avLst/>
          </a:prstGeom>
          <a:noFill/>
        </p:spPr>
        <p:txBody>
          <a:bodyPr wrap="square" rtlCol="0">
            <a:spAutoFit/>
          </a:bodyPr>
          <a:lstStyle/>
          <a:p>
            <a:pPr lvl="1"/>
            <a:r>
              <a:rPr lang="de-DE" sz="1200" dirty="0"/>
              <a:t>Quelle: </a:t>
            </a:r>
          </a:p>
          <a:p>
            <a:pPr lvl="1"/>
            <a:r>
              <a:rPr lang="de-DE" sz="1200" dirty="0"/>
              <a:t>Handreichung "Volleyball im Schulsport“ S. 13 </a:t>
            </a:r>
          </a:p>
          <a:p>
            <a:pPr lvl="1"/>
            <a:r>
              <a:rPr lang="de-DE" sz="1200" dirty="0">
                <a:hlinkClick r:id="rId3"/>
              </a:rPr>
              <a:t>http://</a:t>
            </a:r>
            <a:r>
              <a:rPr lang="de-DE" sz="1200" dirty="0" smtClean="0">
                <a:hlinkClick r:id="rId3"/>
              </a:rPr>
              <a:t>www.projekte.sport.tu-dortmund.de/wvv/upload/1364210911_Handreichung.pdf</a:t>
            </a:r>
            <a:r>
              <a:rPr lang="de-DE" sz="1200" dirty="0"/>
              <a:t> </a:t>
            </a:r>
            <a:endParaRPr lang="de-DE" sz="500" dirty="0"/>
          </a:p>
        </p:txBody>
      </p:sp>
      <p:sp>
        <p:nvSpPr>
          <p:cNvPr id="13" name="Wolkenförmige Legende 12"/>
          <p:cNvSpPr/>
          <p:nvPr/>
        </p:nvSpPr>
        <p:spPr>
          <a:xfrm>
            <a:off x="611560" y="1124744"/>
            <a:ext cx="7416824" cy="1951736"/>
          </a:xfrm>
          <a:prstGeom prst="cloudCallout">
            <a:avLst>
              <a:gd name="adj1" fmla="val -10406"/>
              <a:gd name="adj2" fmla="val 74443"/>
            </a:avLst>
          </a:prstGeom>
          <a:solidFill>
            <a:srgbClr val="FFC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de-DE" sz="2000" b="1" dirty="0" smtClean="0">
                <a:solidFill>
                  <a:schemeClr val="tx1"/>
                </a:solidFill>
              </a:rPr>
              <a:t>REFELXIONS- und URTEILSKOMPETENZ</a:t>
            </a:r>
          </a:p>
          <a:p>
            <a:pPr algn="ctr"/>
            <a:r>
              <a:rPr lang="de-DE" dirty="0" smtClean="0">
                <a:solidFill>
                  <a:schemeClr val="tx1"/>
                </a:solidFill>
              </a:rPr>
              <a:t>… </a:t>
            </a:r>
            <a:r>
              <a:rPr lang="de-DE" sz="2000" dirty="0">
                <a:solidFill>
                  <a:schemeClr val="tx1"/>
                </a:solidFill>
              </a:rPr>
              <a:t>aufgrund ihrer sportpraktischen Erfahrungen </a:t>
            </a:r>
            <a:r>
              <a:rPr lang="de-DE" sz="2000" dirty="0" smtClean="0">
                <a:solidFill>
                  <a:schemeClr val="tx1"/>
                </a:solidFill>
              </a:rPr>
              <a:t>… eigene</a:t>
            </a:r>
            <a:endParaRPr lang="de-DE" sz="2000" dirty="0">
              <a:solidFill>
                <a:schemeClr val="tx1"/>
              </a:solidFill>
            </a:endParaRPr>
          </a:p>
          <a:p>
            <a:pPr algn="ctr"/>
            <a:r>
              <a:rPr lang="de-DE" sz="2000" dirty="0">
                <a:solidFill>
                  <a:schemeClr val="tx1"/>
                </a:solidFill>
              </a:rPr>
              <a:t>Positionen zu verschiedenen Sinnrichtungen sportlichen Handelns </a:t>
            </a:r>
            <a:r>
              <a:rPr lang="de-DE" sz="2000" dirty="0" smtClean="0">
                <a:solidFill>
                  <a:schemeClr val="tx1"/>
                </a:solidFill>
              </a:rPr>
              <a:t>entwickeln</a:t>
            </a:r>
            <a:endParaRPr lang="de-DE" sz="2000" dirty="0">
              <a:solidFill>
                <a:schemeClr val="tx1"/>
              </a:solidFill>
            </a:endParaRPr>
          </a:p>
        </p:txBody>
      </p:sp>
    </p:spTree>
    <p:extLst>
      <p:ext uri="{BB962C8B-B14F-4D97-AF65-F5344CB8AC3E}">
        <p14:creationId xmlns:p14="http://schemas.microsoft.com/office/powerpoint/2010/main" val="1545087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628800"/>
            <a:ext cx="5410200" cy="4525963"/>
          </a:xfrm>
        </p:spPr>
        <p:txBody>
          <a:bodyPr>
            <a:noAutofit/>
          </a:bodyPr>
          <a:lstStyle/>
          <a:p>
            <a:r>
              <a:rPr lang="de-DE" sz="2800" b="1" dirty="0" smtClean="0"/>
              <a:t>Fähigkeiten im sozialen </a:t>
            </a:r>
            <a:br>
              <a:rPr lang="de-DE" sz="2800" b="1" dirty="0" smtClean="0"/>
            </a:br>
            <a:r>
              <a:rPr lang="de-DE" sz="2800" b="1" dirty="0" smtClean="0"/>
              <a:t>und personalen Bereich weiterzuentwickeln erfordert einen Unterricht der</a:t>
            </a:r>
          </a:p>
          <a:p>
            <a:pPr marL="449263" lvl="1" indent="-274638"/>
            <a:r>
              <a:rPr lang="de-DE" dirty="0" smtClean="0"/>
              <a:t>auf </a:t>
            </a:r>
            <a:r>
              <a:rPr lang="de-DE" dirty="0"/>
              <a:t>den einzelnen Schüler mit seinen individuellen </a:t>
            </a:r>
            <a:r>
              <a:rPr lang="de-DE" dirty="0" smtClean="0"/>
              <a:t>Stärken </a:t>
            </a:r>
            <a:r>
              <a:rPr lang="de-DE" dirty="0"/>
              <a:t>und Schwächen </a:t>
            </a:r>
            <a:r>
              <a:rPr lang="de-DE" dirty="0" smtClean="0"/>
              <a:t>eingeht.</a:t>
            </a:r>
            <a:endParaRPr lang="de-DE" dirty="0"/>
          </a:p>
          <a:p>
            <a:pPr lvl="1"/>
            <a:endParaRPr lang="de-DE" dirty="0"/>
          </a:p>
        </p:txBody>
      </p:sp>
      <p:grpSp>
        <p:nvGrpSpPr>
          <p:cNvPr id="5" name="Gruppieren 4"/>
          <p:cNvGrpSpPr/>
          <p:nvPr/>
        </p:nvGrpSpPr>
        <p:grpSpPr>
          <a:xfrm>
            <a:off x="5995986" y="1733242"/>
            <a:ext cx="2176414" cy="2343830"/>
            <a:chOff x="6300192" y="1877258"/>
            <a:chExt cx="2176414" cy="2343830"/>
          </a:xfrm>
        </p:grpSpPr>
        <p:sp>
          <p:nvSpPr>
            <p:cNvPr id="21" name="Oval 10"/>
            <p:cNvSpPr>
              <a:spLocks noChangeArrowheads="1"/>
            </p:cNvSpPr>
            <p:nvPr/>
          </p:nvSpPr>
          <p:spPr bwMode="auto">
            <a:xfrm>
              <a:off x="6518646" y="214887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22" name="Oval 6"/>
            <p:cNvSpPr>
              <a:spLocks noChangeArrowheads="1"/>
            </p:cNvSpPr>
            <p:nvPr/>
          </p:nvSpPr>
          <p:spPr bwMode="auto">
            <a:xfrm>
              <a:off x="7645612" y="231424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3" name="Oval 5"/>
            <p:cNvSpPr>
              <a:spLocks noChangeArrowheads="1"/>
            </p:cNvSpPr>
            <p:nvPr/>
          </p:nvSpPr>
          <p:spPr bwMode="auto">
            <a:xfrm>
              <a:off x="7012473" y="187725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24" name="Oval 4"/>
            <p:cNvSpPr>
              <a:spLocks noChangeArrowheads="1"/>
            </p:cNvSpPr>
            <p:nvPr/>
          </p:nvSpPr>
          <p:spPr bwMode="auto">
            <a:xfrm>
              <a:off x="6300192" y="223479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5" name="Oval 2"/>
            <p:cNvSpPr>
              <a:spLocks noChangeArrowheads="1"/>
            </p:cNvSpPr>
            <p:nvPr/>
          </p:nvSpPr>
          <p:spPr bwMode="auto">
            <a:xfrm>
              <a:off x="6300192" y="2989584"/>
              <a:ext cx="803789" cy="804450"/>
            </a:xfrm>
            <a:prstGeom prst="ellipse">
              <a:avLst/>
            </a:prstGeom>
            <a:solidFill>
              <a:srgbClr val="66FFFF">
                <a:alpha val="24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Bewegungs-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6" name="Oval 3"/>
            <p:cNvSpPr>
              <a:spLocks noChangeArrowheads="1"/>
            </p:cNvSpPr>
            <p:nvPr/>
          </p:nvSpPr>
          <p:spPr bwMode="auto">
            <a:xfrm>
              <a:off x="6893759" y="338684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7" name="Oval 9"/>
            <p:cNvSpPr>
              <a:spLocks noChangeArrowheads="1"/>
            </p:cNvSpPr>
            <p:nvPr/>
          </p:nvSpPr>
          <p:spPr bwMode="auto">
            <a:xfrm>
              <a:off x="7606040" y="3029310"/>
              <a:ext cx="830994" cy="834245"/>
            </a:xfrm>
            <a:prstGeom prst="ellipse">
              <a:avLst/>
            </a:prstGeom>
            <a:solidFill>
              <a:srgbClr val="CCCCFF">
                <a:alpha val="4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Leistungs-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grpSp>
      <p:sp>
        <p:nvSpPr>
          <p:cNvPr id="1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
        <p:nvSpPr>
          <p:cNvPr id="3" name="Textfeld 2"/>
          <p:cNvSpPr txBox="1"/>
          <p:nvPr/>
        </p:nvSpPr>
        <p:spPr>
          <a:xfrm>
            <a:off x="539552" y="5951021"/>
            <a:ext cx="8064896" cy="646331"/>
          </a:xfrm>
          <a:prstGeom prst="rect">
            <a:avLst/>
          </a:prstGeom>
          <a:noFill/>
        </p:spPr>
        <p:txBody>
          <a:bodyPr wrap="square" rtlCol="0">
            <a:spAutoFit/>
          </a:bodyPr>
          <a:lstStyle/>
          <a:p>
            <a:pPr lvl="1"/>
            <a:r>
              <a:rPr lang="de-DE" sz="1200" dirty="0"/>
              <a:t>Quelle: </a:t>
            </a:r>
          </a:p>
          <a:p>
            <a:pPr lvl="1"/>
            <a:r>
              <a:rPr lang="de-DE" sz="1200" dirty="0"/>
              <a:t>Handreichung "Volleyball im Schulsport“ S. 13 </a:t>
            </a:r>
          </a:p>
          <a:p>
            <a:pPr lvl="1"/>
            <a:r>
              <a:rPr lang="de-DE" sz="1200" dirty="0">
                <a:hlinkClick r:id="rId3"/>
              </a:rPr>
              <a:t>http://</a:t>
            </a:r>
            <a:r>
              <a:rPr lang="de-DE" sz="1200" dirty="0" smtClean="0">
                <a:hlinkClick r:id="rId3"/>
              </a:rPr>
              <a:t>www.projekte.sport.tu-dortmund.de/wvv/upload/1364210911_Handreichung.pdf</a:t>
            </a:r>
            <a:r>
              <a:rPr lang="de-DE" sz="1200" dirty="0"/>
              <a:t> </a:t>
            </a:r>
            <a:endParaRPr lang="de-DE" sz="500" dirty="0"/>
          </a:p>
        </p:txBody>
      </p:sp>
    </p:spTree>
    <p:extLst>
      <p:ext uri="{BB962C8B-B14F-4D97-AF65-F5344CB8AC3E}">
        <p14:creationId xmlns:p14="http://schemas.microsoft.com/office/powerpoint/2010/main" val="16306190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uppieren 19"/>
          <p:cNvGrpSpPr/>
          <p:nvPr/>
        </p:nvGrpSpPr>
        <p:grpSpPr>
          <a:xfrm>
            <a:off x="5995986" y="1733242"/>
            <a:ext cx="2176414" cy="2343830"/>
            <a:chOff x="6084168" y="1700808"/>
            <a:chExt cx="2176414" cy="2343830"/>
          </a:xfrm>
        </p:grpSpPr>
        <p:sp>
          <p:nvSpPr>
            <p:cNvPr id="12" name="Oval 10"/>
            <p:cNvSpPr>
              <a:spLocks noChangeArrowheads="1"/>
            </p:cNvSpPr>
            <p:nvPr/>
          </p:nvSpPr>
          <p:spPr bwMode="auto">
            <a:xfrm>
              <a:off x="6302622" y="197242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3" name="Oval 6"/>
            <p:cNvSpPr>
              <a:spLocks noChangeArrowheads="1"/>
            </p:cNvSpPr>
            <p:nvPr/>
          </p:nvSpPr>
          <p:spPr bwMode="auto">
            <a:xfrm>
              <a:off x="7429588" y="213779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4" name="Oval 5"/>
            <p:cNvSpPr>
              <a:spLocks noChangeArrowheads="1"/>
            </p:cNvSpPr>
            <p:nvPr/>
          </p:nvSpPr>
          <p:spPr bwMode="auto">
            <a:xfrm>
              <a:off x="6796449" y="170080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15" name="Oval 4"/>
            <p:cNvSpPr>
              <a:spLocks noChangeArrowheads="1"/>
            </p:cNvSpPr>
            <p:nvPr/>
          </p:nvSpPr>
          <p:spPr bwMode="auto">
            <a:xfrm>
              <a:off x="6084168" y="205834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2"/>
            <p:cNvSpPr>
              <a:spLocks noChangeArrowheads="1"/>
            </p:cNvSpPr>
            <p:nvPr/>
          </p:nvSpPr>
          <p:spPr bwMode="auto">
            <a:xfrm>
              <a:off x="6084168" y="2813134"/>
              <a:ext cx="803789" cy="804450"/>
            </a:xfrm>
            <a:prstGeom prst="ellipse">
              <a:avLst/>
            </a:prstGeom>
            <a:solidFill>
              <a:srgbClr val="66FFFF"/>
            </a:solidFill>
            <a:ln w="9525">
              <a:solidFill>
                <a:schemeClr val="tx1"/>
              </a:solidFill>
              <a:round/>
              <a:headEnd/>
              <a:tailEnd/>
            </a:ln>
          </p:spPr>
          <p:txBody>
            <a:bodyPr wrap="none" anchor="ctr"/>
            <a:lstStyle/>
            <a:p>
              <a:pPr algn="ctr"/>
              <a:r>
                <a:rPr lang="de-DE" sz="1100" b="1" dirty="0" smtClean="0">
                  <a:latin typeface="+mn-lt"/>
                </a:rPr>
                <a:t>Bewegungs-</a:t>
              </a:r>
            </a:p>
            <a:p>
              <a:pPr algn="ctr"/>
              <a:r>
                <a:rPr lang="de-DE" sz="1100" b="1" dirty="0" smtClean="0">
                  <a:latin typeface="+mn-lt"/>
                </a:rPr>
                <a:t>erziehung</a:t>
              </a:r>
              <a:endParaRPr lang="de-DE" sz="1100" b="1" dirty="0">
                <a:latin typeface="+mn-lt"/>
              </a:endParaRPr>
            </a:p>
          </p:txBody>
        </p:sp>
        <p:sp>
          <p:nvSpPr>
            <p:cNvPr id="17" name="Oval 3"/>
            <p:cNvSpPr>
              <a:spLocks noChangeArrowheads="1"/>
            </p:cNvSpPr>
            <p:nvPr/>
          </p:nvSpPr>
          <p:spPr bwMode="auto">
            <a:xfrm>
              <a:off x="6677735" y="321039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Oval 9"/>
            <p:cNvSpPr>
              <a:spLocks noChangeArrowheads="1"/>
            </p:cNvSpPr>
            <p:nvPr/>
          </p:nvSpPr>
          <p:spPr bwMode="auto">
            <a:xfrm>
              <a:off x="7390016" y="2852860"/>
              <a:ext cx="830994" cy="834245"/>
            </a:xfrm>
            <a:prstGeom prst="ellipse">
              <a:avLst/>
            </a:prstGeom>
            <a:solidFill>
              <a:srgbClr val="CCCCFF"/>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grpSp>
      <p:sp>
        <p:nvSpPr>
          <p:cNvPr id="19" name="Inhaltsplatzhalter 3"/>
          <p:cNvSpPr>
            <a:spLocks noGrp="1"/>
          </p:cNvSpPr>
          <p:nvPr>
            <p:ph idx="1"/>
          </p:nvPr>
        </p:nvSpPr>
        <p:spPr>
          <a:xfrm>
            <a:off x="457944" y="1628800"/>
            <a:ext cx="5410200" cy="4525963"/>
          </a:xfrm>
        </p:spPr>
        <p:txBody>
          <a:bodyPr>
            <a:normAutofit/>
          </a:bodyPr>
          <a:lstStyle/>
          <a:p>
            <a:r>
              <a:rPr lang="de-DE" dirty="0" smtClean="0"/>
              <a:t>Koordinative Fähigkeiten</a:t>
            </a:r>
          </a:p>
          <a:p>
            <a:r>
              <a:rPr lang="de-DE" dirty="0" smtClean="0"/>
              <a:t>Konditionelle Fähigkeiten</a:t>
            </a:r>
          </a:p>
          <a:p>
            <a:r>
              <a:rPr lang="de-DE" dirty="0" smtClean="0"/>
              <a:t>Fähigkeiten im sozialen </a:t>
            </a:r>
            <a:br>
              <a:rPr lang="de-DE" dirty="0" smtClean="0"/>
            </a:br>
            <a:r>
              <a:rPr lang="de-DE" dirty="0" smtClean="0"/>
              <a:t>und personalen Bereich</a:t>
            </a:r>
          </a:p>
          <a:p>
            <a:r>
              <a:rPr lang="de-DE" dirty="0" smtClean="0"/>
              <a:t>Beherrschung von Techniken</a:t>
            </a:r>
          </a:p>
          <a:p>
            <a:r>
              <a:rPr lang="de-DE" dirty="0" smtClean="0"/>
              <a:t>Beherrschung </a:t>
            </a:r>
            <a:r>
              <a:rPr lang="de-DE" dirty="0"/>
              <a:t>von Taktiken</a:t>
            </a:r>
            <a:br>
              <a:rPr lang="de-DE" dirty="0"/>
            </a:br>
            <a:endParaRPr lang="de-DE" dirty="0"/>
          </a:p>
        </p:txBody>
      </p:sp>
      <p:cxnSp>
        <p:nvCxnSpPr>
          <p:cNvPr id="5" name="Gerade Verbindung mit Pfeil 4"/>
          <p:cNvCxnSpPr>
            <a:endCxn id="16" idx="1"/>
          </p:cNvCxnSpPr>
          <p:nvPr/>
        </p:nvCxnSpPr>
        <p:spPr>
          <a:xfrm>
            <a:off x="5148064" y="2004858"/>
            <a:ext cx="965634" cy="958519"/>
          </a:xfrm>
          <a:prstGeom prst="straightConnector1">
            <a:avLst/>
          </a:prstGeom>
          <a:ln w="28575">
            <a:solidFill>
              <a:schemeClr val="tx2">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Gerade Verbindung mit Pfeil 8"/>
          <p:cNvCxnSpPr/>
          <p:nvPr/>
        </p:nvCxnSpPr>
        <p:spPr>
          <a:xfrm>
            <a:off x="5148064" y="2507897"/>
            <a:ext cx="965634" cy="499569"/>
          </a:xfrm>
          <a:prstGeom prst="straightConnector1">
            <a:avLst/>
          </a:prstGeom>
          <a:ln w="28575">
            <a:solidFill>
              <a:schemeClr val="tx2">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Gerade Verbindung mit Pfeil 20"/>
          <p:cNvCxnSpPr>
            <a:endCxn id="18" idx="1"/>
          </p:cNvCxnSpPr>
          <p:nvPr/>
        </p:nvCxnSpPr>
        <p:spPr>
          <a:xfrm>
            <a:off x="5148064" y="2484117"/>
            <a:ext cx="2275466" cy="523349"/>
          </a:xfrm>
          <a:prstGeom prst="straightConnector1">
            <a:avLst/>
          </a:prstGeom>
          <a:ln w="28575">
            <a:solidFill>
              <a:schemeClr val="tx2">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Gerade Verbindung mit Pfeil 22"/>
          <p:cNvCxnSpPr>
            <a:endCxn id="14" idx="2"/>
          </p:cNvCxnSpPr>
          <p:nvPr/>
        </p:nvCxnSpPr>
        <p:spPr>
          <a:xfrm flipV="1">
            <a:off x="4932040" y="2150365"/>
            <a:ext cx="1776227" cy="1152051"/>
          </a:xfrm>
          <a:prstGeom prst="straightConnector1">
            <a:avLst/>
          </a:prstGeom>
          <a:ln w="28575">
            <a:solidFill>
              <a:schemeClr val="tx2">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Gerade Verbindung mit Pfeil 24"/>
          <p:cNvCxnSpPr>
            <a:endCxn id="16" idx="3"/>
          </p:cNvCxnSpPr>
          <p:nvPr/>
        </p:nvCxnSpPr>
        <p:spPr>
          <a:xfrm flipV="1">
            <a:off x="5820153" y="3532209"/>
            <a:ext cx="293545" cy="544863"/>
          </a:xfrm>
          <a:prstGeom prst="straightConnector1">
            <a:avLst/>
          </a:prstGeom>
          <a:ln w="28575">
            <a:solidFill>
              <a:schemeClr val="tx2">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Gerade Verbindung mit Pfeil 26"/>
          <p:cNvCxnSpPr/>
          <p:nvPr/>
        </p:nvCxnSpPr>
        <p:spPr>
          <a:xfrm flipV="1">
            <a:off x="5630881" y="3532210"/>
            <a:ext cx="1792649" cy="632470"/>
          </a:xfrm>
          <a:prstGeom prst="straightConnector1">
            <a:avLst/>
          </a:prstGeom>
          <a:ln w="28575">
            <a:solidFill>
              <a:schemeClr val="tx2">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Gerade Verbindung mit Pfeil 28"/>
          <p:cNvCxnSpPr>
            <a:endCxn id="18" idx="3"/>
          </p:cNvCxnSpPr>
          <p:nvPr/>
        </p:nvCxnSpPr>
        <p:spPr>
          <a:xfrm flipV="1">
            <a:off x="5436096" y="3597367"/>
            <a:ext cx="1987434" cy="1199786"/>
          </a:xfrm>
          <a:prstGeom prst="straightConnector1">
            <a:avLst/>
          </a:prstGeom>
          <a:ln w="28575">
            <a:solidFill>
              <a:schemeClr val="tx2">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Gerade Verbindung mit Pfeil 30"/>
          <p:cNvCxnSpPr/>
          <p:nvPr/>
        </p:nvCxnSpPr>
        <p:spPr>
          <a:xfrm flipV="1">
            <a:off x="5436096" y="3532209"/>
            <a:ext cx="778344" cy="1264943"/>
          </a:xfrm>
          <a:prstGeom prst="straightConnector1">
            <a:avLst/>
          </a:prstGeom>
          <a:ln w="28575">
            <a:solidFill>
              <a:schemeClr val="tx2">
                <a:lumMod val="60000"/>
                <a:lumOff val="4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4" name="Titel 9"/>
          <p:cNvSpPr>
            <a:spLocks noGrp="1"/>
          </p:cNvSpPr>
          <p:nvPr>
            <p:ph type="title"/>
          </p:nvPr>
        </p:nvSpPr>
        <p:spPr>
          <a:xfrm>
            <a:off x="457200" y="274638"/>
            <a:ext cx="8229600" cy="1143000"/>
          </a:xfrm>
        </p:spPr>
        <p:txBody>
          <a:bodyPr>
            <a:normAutofit fontScale="90000"/>
          </a:bodyPr>
          <a:lstStyle/>
          <a:p>
            <a:r>
              <a:rPr lang="de-DE" dirty="0" smtClean="0"/>
              <a:t>Anforderungen im Volleyballspiel - Mehrperspektivität</a:t>
            </a:r>
            <a:endParaRPr lang="de-DE" dirty="0"/>
          </a:p>
        </p:txBody>
      </p:sp>
    </p:spTree>
    <p:extLst>
      <p:ext uri="{BB962C8B-B14F-4D97-AF65-F5344CB8AC3E}">
        <p14:creationId xmlns:p14="http://schemas.microsoft.com/office/powerpoint/2010/main" val="20467856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Zusammenfassung</a:t>
            </a:r>
            <a:endParaRPr lang="de-DE" dirty="0"/>
          </a:p>
        </p:txBody>
      </p:sp>
      <p:sp>
        <p:nvSpPr>
          <p:cNvPr id="12" name="Inhaltsplatzhalter 11"/>
          <p:cNvSpPr>
            <a:spLocks noGrp="1"/>
          </p:cNvSpPr>
          <p:nvPr>
            <p:ph idx="1"/>
          </p:nvPr>
        </p:nvSpPr>
        <p:spPr>
          <a:xfrm>
            <a:off x="457200" y="1600200"/>
            <a:ext cx="5410200" cy="4525963"/>
          </a:xfrm>
        </p:spPr>
        <p:txBody>
          <a:bodyPr/>
          <a:lstStyle/>
          <a:p>
            <a:r>
              <a:rPr lang="de-DE" dirty="0" smtClean="0"/>
              <a:t>Der Lernprozess kann aufgrund der Anforderungen des Volleyballspiels u. a. für</a:t>
            </a:r>
          </a:p>
          <a:p>
            <a:pPr>
              <a:buFont typeface="Wingdings" panose="05000000000000000000" pitchFamily="2" charset="2"/>
              <a:buChar char="Ø"/>
            </a:pPr>
            <a:r>
              <a:rPr lang="de-DE" dirty="0" smtClean="0"/>
              <a:t> die Sozialerziehung</a:t>
            </a:r>
          </a:p>
          <a:p>
            <a:pPr>
              <a:buFont typeface="Wingdings" panose="05000000000000000000" pitchFamily="2" charset="2"/>
              <a:buChar char="Ø"/>
            </a:pPr>
            <a:r>
              <a:rPr lang="de-DE" dirty="0" smtClean="0"/>
              <a:t>die Bewegungserziehung und</a:t>
            </a:r>
          </a:p>
          <a:p>
            <a:pPr>
              <a:buFont typeface="Wingdings" panose="05000000000000000000" pitchFamily="2" charset="2"/>
              <a:buChar char="Ø"/>
            </a:pPr>
            <a:r>
              <a:rPr lang="de-DE" dirty="0" smtClean="0"/>
              <a:t>die Leistungserziehung</a:t>
            </a:r>
          </a:p>
          <a:p>
            <a:pPr marL="0" indent="0">
              <a:buNone/>
              <a:tabLst>
                <a:tab pos="358775" algn="l"/>
              </a:tabLst>
            </a:pPr>
            <a:r>
              <a:rPr lang="de-DE" dirty="0" smtClean="0"/>
              <a:t>	nutzbar gemacht werden.</a:t>
            </a:r>
          </a:p>
          <a:p>
            <a:endParaRPr lang="de-DE" dirty="0" smtClean="0"/>
          </a:p>
          <a:p>
            <a:endParaRPr lang="de-DE" dirty="0"/>
          </a:p>
        </p:txBody>
      </p:sp>
      <p:grpSp>
        <p:nvGrpSpPr>
          <p:cNvPr id="13" name="Gruppieren 12"/>
          <p:cNvGrpSpPr/>
          <p:nvPr/>
        </p:nvGrpSpPr>
        <p:grpSpPr>
          <a:xfrm>
            <a:off x="5995986" y="1733242"/>
            <a:ext cx="2176414" cy="2343830"/>
            <a:chOff x="6084168" y="1700808"/>
            <a:chExt cx="2176414" cy="2343830"/>
          </a:xfrm>
        </p:grpSpPr>
        <p:sp>
          <p:nvSpPr>
            <p:cNvPr id="14" name="Oval 10"/>
            <p:cNvSpPr>
              <a:spLocks noChangeArrowheads="1"/>
            </p:cNvSpPr>
            <p:nvPr/>
          </p:nvSpPr>
          <p:spPr bwMode="auto">
            <a:xfrm>
              <a:off x="6302622" y="1972424"/>
              <a:ext cx="1739506" cy="1850256"/>
            </a:xfrm>
            <a:prstGeom prst="ellipse">
              <a:avLst/>
            </a:prstGeom>
            <a:solidFill>
              <a:srgbClr val="FF3300"/>
            </a:solidFill>
            <a:ln w="9525">
              <a:solidFill>
                <a:schemeClr val="tx1"/>
              </a:solidFill>
              <a:round/>
              <a:headEnd/>
              <a:tailEnd/>
            </a:ln>
          </p:spPr>
          <p:txBody>
            <a:bodyPr wrap="none" anchor="ctr"/>
            <a:lstStyle/>
            <a:p>
              <a:pPr algn="ctr"/>
              <a:r>
                <a:rPr lang="de-DE" sz="1400" b="1" dirty="0">
                  <a:latin typeface="+mn-lt"/>
                </a:rPr>
                <a:t>Bewegung</a:t>
              </a:r>
              <a:endParaRPr lang="de-DE" sz="1100" b="1" dirty="0">
                <a:latin typeface="+mn-lt"/>
              </a:endParaRPr>
            </a:p>
          </p:txBody>
        </p:sp>
        <p:sp>
          <p:nvSpPr>
            <p:cNvPr id="15" name="Oval 6"/>
            <p:cNvSpPr>
              <a:spLocks noChangeArrowheads="1"/>
            </p:cNvSpPr>
            <p:nvPr/>
          </p:nvSpPr>
          <p:spPr bwMode="auto">
            <a:xfrm>
              <a:off x="7429588" y="2137793"/>
              <a:ext cx="830994" cy="834245"/>
            </a:xfrm>
            <a:prstGeom prst="ellipse">
              <a:avLst/>
            </a:prstGeom>
            <a:solidFill>
              <a:srgbClr val="CCFFCC">
                <a:alpha val="22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Ästhetische</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6" name="Oval 5"/>
            <p:cNvSpPr>
              <a:spLocks noChangeArrowheads="1"/>
            </p:cNvSpPr>
            <p:nvPr/>
          </p:nvSpPr>
          <p:spPr bwMode="auto">
            <a:xfrm>
              <a:off x="6796449" y="1700808"/>
              <a:ext cx="830994" cy="834245"/>
            </a:xfrm>
            <a:prstGeom prst="ellipse">
              <a:avLst/>
            </a:prstGeom>
            <a:solidFill>
              <a:srgbClr val="FFFF99"/>
            </a:solidFill>
            <a:ln w="9525">
              <a:solidFill>
                <a:schemeClr val="tx1"/>
              </a:solidFill>
              <a:round/>
              <a:headEnd/>
              <a:tailEnd/>
            </a:ln>
          </p:spPr>
          <p:txBody>
            <a:bodyPr wrap="none" anchor="ctr"/>
            <a:lstStyle/>
            <a:p>
              <a:pPr algn="ctr"/>
              <a:r>
                <a:rPr lang="de-DE" sz="1100" b="1" dirty="0" smtClean="0">
                  <a:latin typeface="+mn-lt"/>
                </a:rPr>
                <a:t>Sozial-</a:t>
              </a:r>
            </a:p>
            <a:p>
              <a:pPr algn="ctr"/>
              <a:r>
                <a:rPr lang="de-DE" sz="1100" b="1" dirty="0" smtClean="0">
                  <a:latin typeface="+mn-lt"/>
                </a:rPr>
                <a:t>erziehung</a:t>
              </a:r>
            </a:p>
          </p:txBody>
        </p:sp>
        <p:sp>
          <p:nvSpPr>
            <p:cNvPr id="17" name="Oval 4"/>
            <p:cNvSpPr>
              <a:spLocks noChangeArrowheads="1"/>
            </p:cNvSpPr>
            <p:nvPr/>
          </p:nvSpPr>
          <p:spPr bwMode="auto">
            <a:xfrm>
              <a:off x="6084168" y="2058341"/>
              <a:ext cx="830994" cy="834245"/>
            </a:xfrm>
            <a:prstGeom prst="ellipse">
              <a:avLst/>
            </a:prstGeom>
            <a:solidFill>
              <a:schemeClr val="tx2">
                <a:lumMod val="60000"/>
                <a:lumOff val="40000"/>
                <a:alpha val="14000"/>
              </a:scheme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Gesundheits-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18" name="Oval 2"/>
            <p:cNvSpPr>
              <a:spLocks noChangeArrowheads="1"/>
            </p:cNvSpPr>
            <p:nvPr/>
          </p:nvSpPr>
          <p:spPr bwMode="auto">
            <a:xfrm>
              <a:off x="6084168" y="2813134"/>
              <a:ext cx="803789" cy="804450"/>
            </a:xfrm>
            <a:prstGeom prst="ellipse">
              <a:avLst/>
            </a:prstGeom>
            <a:solidFill>
              <a:srgbClr val="66FFFF"/>
            </a:solidFill>
            <a:ln w="9525">
              <a:solidFill>
                <a:schemeClr val="tx1"/>
              </a:solidFill>
              <a:round/>
              <a:headEnd/>
              <a:tailEnd/>
            </a:ln>
          </p:spPr>
          <p:txBody>
            <a:bodyPr wrap="none" anchor="ctr"/>
            <a:lstStyle/>
            <a:p>
              <a:pPr algn="ctr"/>
              <a:r>
                <a:rPr lang="de-DE" sz="1100" b="1" dirty="0" smtClean="0">
                  <a:latin typeface="+mn-lt"/>
                </a:rPr>
                <a:t>Bewegungs-</a:t>
              </a:r>
            </a:p>
            <a:p>
              <a:pPr algn="ctr"/>
              <a:r>
                <a:rPr lang="de-DE" sz="1100" b="1" dirty="0" smtClean="0">
                  <a:latin typeface="+mn-lt"/>
                </a:rPr>
                <a:t>erziehung</a:t>
              </a:r>
              <a:endParaRPr lang="de-DE" sz="1100" b="1" dirty="0">
                <a:latin typeface="+mn-lt"/>
              </a:endParaRPr>
            </a:p>
          </p:txBody>
        </p:sp>
        <p:sp>
          <p:nvSpPr>
            <p:cNvPr id="19" name="Oval 3"/>
            <p:cNvSpPr>
              <a:spLocks noChangeArrowheads="1"/>
            </p:cNvSpPr>
            <p:nvPr/>
          </p:nvSpPr>
          <p:spPr bwMode="auto">
            <a:xfrm>
              <a:off x="6677735" y="3210393"/>
              <a:ext cx="870566" cy="834245"/>
            </a:xfrm>
            <a:prstGeom prst="ellipse">
              <a:avLst/>
            </a:prstGeom>
            <a:solidFill>
              <a:srgbClr val="FFCCFF">
                <a:alpha val="30000"/>
              </a:srgbClr>
            </a:solidFill>
            <a:ln w="9525">
              <a:solidFill>
                <a:schemeClr val="tx1"/>
              </a:solidFill>
              <a:round/>
              <a:headEnd/>
              <a:tailEnd/>
            </a:ln>
          </p:spPr>
          <p:txBody>
            <a:bodyPr wrap="none" anchor="ctr"/>
            <a:lstStyle/>
            <a:p>
              <a:pPr algn="ctr"/>
              <a:r>
                <a:rPr lang="de-DE" sz="1100" b="1" dirty="0" smtClean="0">
                  <a:solidFill>
                    <a:schemeClr val="bg1">
                      <a:lumMod val="75000"/>
                    </a:schemeClr>
                  </a:solidFill>
                  <a:latin typeface="+mn-lt"/>
                </a:rPr>
                <a:t>Wagnis-</a:t>
              </a:r>
            </a:p>
            <a:p>
              <a:pPr algn="ctr"/>
              <a:r>
                <a:rPr lang="de-DE" sz="1100" b="1" dirty="0" smtClean="0">
                  <a:solidFill>
                    <a:schemeClr val="bg1">
                      <a:lumMod val="75000"/>
                    </a:schemeClr>
                  </a:solidFill>
                  <a:latin typeface="+mn-lt"/>
                </a:rPr>
                <a:t>erziehung</a:t>
              </a:r>
              <a:endParaRPr lang="de-DE" sz="1100" b="1" dirty="0">
                <a:solidFill>
                  <a:schemeClr val="bg1">
                    <a:lumMod val="75000"/>
                  </a:schemeClr>
                </a:solidFill>
                <a:latin typeface="+mn-lt"/>
              </a:endParaRPr>
            </a:p>
          </p:txBody>
        </p:sp>
        <p:sp>
          <p:nvSpPr>
            <p:cNvPr id="20" name="Oval 9"/>
            <p:cNvSpPr>
              <a:spLocks noChangeArrowheads="1"/>
            </p:cNvSpPr>
            <p:nvPr/>
          </p:nvSpPr>
          <p:spPr bwMode="auto">
            <a:xfrm>
              <a:off x="7390016" y="2852860"/>
              <a:ext cx="830994" cy="834245"/>
            </a:xfrm>
            <a:prstGeom prst="ellipse">
              <a:avLst/>
            </a:prstGeom>
            <a:solidFill>
              <a:srgbClr val="CCCCFF"/>
            </a:solidFill>
            <a:ln w="9525">
              <a:solidFill>
                <a:schemeClr val="tx1"/>
              </a:solidFill>
              <a:round/>
              <a:headEnd/>
              <a:tailEnd/>
            </a:ln>
          </p:spPr>
          <p:txBody>
            <a:bodyPr wrap="none" anchor="ctr"/>
            <a:lstStyle/>
            <a:p>
              <a:pPr algn="ctr"/>
              <a:r>
                <a:rPr lang="de-DE" sz="1100" b="1" dirty="0" smtClean="0">
                  <a:latin typeface="+mn-lt"/>
                </a:rPr>
                <a:t>Leistungs-</a:t>
              </a:r>
            </a:p>
            <a:p>
              <a:pPr algn="ctr"/>
              <a:r>
                <a:rPr lang="de-DE" sz="1100" b="1" dirty="0" smtClean="0">
                  <a:latin typeface="+mn-lt"/>
                </a:rPr>
                <a:t>erziehung</a:t>
              </a:r>
              <a:endParaRPr lang="de-DE" sz="1100" b="1" dirty="0">
                <a:latin typeface="+mn-lt"/>
              </a:endParaRPr>
            </a:p>
          </p:txBody>
        </p:sp>
      </p:grpSp>
    </p:spTree>
    <p:extLst>
      <p:ext uri="{BB962C8B-B14F-4D97-AF65-F5344CB8AC3E}">
        <p14:creationId xmlns:p14="http://schemas.microsoft.com/office/powerpoint/2010/main" val="9641000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 3"/>
          <p:cNvGraphicFramePr/>
          <p:nvPr>
            <p:extLst>
              <p:ext uri="{D42A27DB-BD31-4B8C-83A1-F6EECF244321}">
                <p14:modId xmlns:p14="http://schemas.microsoft.com/office/powerpoint/2010/main" val="2040333022"/>
              </p:ext>
            </p:extLst>
          </p:nvPr>
        </p:nvGraphicFramePr>
        <p:xfrm>
          <a:off x="1187624" y="2564904"/>
          <a:ext cx="6840760" cy="30734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hteck 4"/>
          <p:cNvSpPr/>
          <p:nvPr/>
        </p:nvSpPr>
        <p:spPr>
          <a:xfrm>
            <a:off x="971600" y="404664"/>
            <a:ext cx="7200800" cy="6120680"/>
          </a:xfrm>
          <a:prstGeom prst="rect">
            <a:avLst/>
          </a:prstGeom>
          <a:noFill/>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pic>
        <p:nvPicPr>
          <p:cNvPr id="7" name="Grafik 6"/>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3914775" y="1844824"/>
            <a:ext cx="1314450" cy="529977"/>
          </a:xfrm>
          <a:prstGeom prst="rect">
            <a:avLst/>
          </a:prstGeom>
          <a:noFill/>
          <a:ln>
            <a:noFill/>
          </a:ln>
        </p:spPr>
      </p:pic>
      <p:grpSp>
        <p:nvGrpSpPr>
          <p:cNvPr id="11" name="Gruppieren 10"/>
          <p:cNvGrpSpPr/>
          <p:nvPr/>
        </p:nvGrpSpPr>
        <p:grpSpPr>
          <a:xfrm>
            <a:off x="1043608" y="548680"/>
            <a:ext cx="7056785" cy="1152128"/>
            <a:chOff x="945071" y="1312"/>
            <a:chExt cx="4968559" cy="950291"/>
          </a:xfrm>
        </p:grpSpPr>
        <p:sp>
          <p:nvSpPr>
            <p:cNvPr id="12" name="Abgerundetes Rechteck 11"/>
            <p:cNvSpPr/>
            <p:nvPr/>
          </p:nvSpPr>
          <p:spPr>
            <a:xfrm>
              <a:off x="945071" y="1312"/>
              <a:ext cx="4968559" cy="950291"/>
            </a:xfrm>
            <a:prstGeom prst="roundRect">
              <a:avLst>
                <a:gd name="adj" fmla="val 10000"/>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3" name="Abgerundetes Rechteck 4"/>
            <p:cNvSpPr/>
            <p:nvPr/>
          </p:nvSpPr>
          <p:spPr>
            <a:xfrm>
              <a:off x="972904" y="29145"/>
              <a:ext cx="4912893" cy="8946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lvl="0" algn="ctr" defTabSz="755650">
                <a:lnSpc>
                  <a:spcPct val="90000"/>
                </a:lnSpc>
                <a:spcAft>
                  <a:spcPct val="35000"/>
                </a:spcAft>
              </a:pPr>
              <a:r>
                <a:rPr lang="de-DE" sz="2800" dirty="0"/>
                <a:t>Prozessbezogene Kompetenzen</a:t>
              </a:r>
            </a:p>
          </p:txBody>
        </p:sp>
      </p:grpSp>
      <p:sp>
        <p:nvSpPr>
          <p:cNvPr id="2" name="Rechteck 1"/>
          <p:cNvSpPr/>
          <p:nvPr/>
        </p:nvSpPr>
        <p:spPr>
          <a:xfrm>
            <a:off x="3059832" y="5782782"/>
            <a:ext cx="2836994" cy="461665"/>
          </a:xfrm>
          <a:prstGeom prst="rect">
            <a:avLst/>
          </a:prstGeom>
        </p:spPr>
        <p:txBody>
          <a:bodyPr wrap="none">
            <a:spAutoFit/>
          </a:bodyPr>
          <a:lstStyle/>
          <a:p>
            <a:pPr algn="ctr"/>
            <a:r>
              <a:rPr lang="de-DE" b="1" dirty="0">
                <a:latin typeface="Calibri"/>
                <a:ea typeface="Calibri"/>
                <a:cs typeface="Times New Roman"/>
              </a:rPr>
              <a:t>Unterrichtsvorhaben</a:t>
            </a:r>
          </a:p>
        </p:txBody>
      </p:sp>
    </p:spTree>
    <p:extLst>
      <p:ext uri="{BB962C8B-B14F-4D97-AF65-F5344CB8AC3E}">
        <p14:creationId xmlns:p14="http://schemas.microsoft.com/office/powerpoint/2010/main" val="40512618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1891530" y="1412776"/>
            <a:ext cx="4881114" cy="5256584"/>
            <a:chOff x="1763713" y="2060575"/>
            <a:chExt cx="4191000" cy="4495800"/>
          </a:xfrm>
        </p:grpSpPr>
        <p:sp>
          <p:nvSpPr>
            <p:cNvPr id="3" name="Oval 10"/>
            <p:cNvSpPr>
              <a:spLocks noChangeArrowheads="1"/>
            </p:cNvSpPr>
            <p:nvPr/>
          </p:nvSpPr>
          <p:spPr bwMode="auto">
            <a:xfrm>
              <a:off x="2184378" y="2581573"/>
              <a:ext cx="3349670" cy="3549054"/>
            </a:xfrm>
            <a:prstGeom prst="ellipse">
              <a:avLst/>
            </a:prstGeom>
            <a:solidFill>
              <a:srgbClr val="FF3300"/>
            </a:solidFill>
            <a:ln w="9525">
              <a:solidFill>
                <a:schemeClr val="tx1"/>
              </a:solidFill>
              <a:round/>
              <a:headEnd/>
              <a:tailEnd/>
            </a:ln>
          </p:spPr>
          <p:txBody>
            <a:bodyPr wrap="none" anchor="ctr"/>
            <a:lstStyle/>
            <a:p>
              <a:pPr algn="ctr"/>
              <a:r>
                <a:rPr lang="de-DE" sz="2800" b="1" dirty="0">
                  <a:latin typeface="+mn-lt"/>
                </a:rPr>
                <a:t>Bewegung</a:t>
              </a:r>
              <a:endParaRPr lang="de-DE" sz="2000" b="1" dirty="0">
                <a:latin typeface="+mn-lt"/>
              </a:endParaRPr>
            </a:p>
          </p:txBody>
        </p:sp>
        <p:sp>
          <p:nvSpPr>
            <p:cNvPr id="4" name="Oval 6"/>
            <p:cNvSpPr>
              <a:spLocks noChangeArrowheads="1"/>
            </p:cNvSpPr>
            <p:nvPr/>
          </p:nvSpPr>
          <p:spPr bwMode="auto">
            <a:xfrm>
              <a:off x="4354513" y="2898775"/>
              <a:ext cx="1600200" cy="1600200"/>
            </a:xfrm>
            <a:prstGeom prst="ellipse">
              <a:avLst/>
            </a:prstGeom>
            <a:solidFill>
              <a:srgbClr val="CCFFCC">
                <a:alpha val="89804"/>
              </a:srgbClr>
            </a:solidFill>
            <a:ln w="9525">
              <a:solidFill>
                <a:schemeClr val="tx1"/>
              </a:solidFill>
              <a:round/>
              <a:headEnd/>
              <a:tailEnd/>
            </a:ln>
          </p:spPr>
          <p:txBody>
            <a:bodyPr wrap="none" anchor="ctr"/>
            <a:lstStyle/>
            <a:p>
              <a:pPr algn="ctr"/>
              <a:r>
                <a:rPr lang="de-DE" sz="2000" b="1" dirty="0" smtClean="0">
                  <a:latin typeface="+mn-lt"/>
                </a:rPr>
                <a:t>Ästhetische</a:t>
              </a:r>
            </a:p>
            <a:p>
              <a:pPr algn="ctr"/>
              <a:r>
                <a:rPr lang="de-DE" sz="2000" b="1" dirty="0" smtClean="0">
                  <a:latin typeface="+mn-lt"/>
                </a:rPr>
                <a:t>Erziehung</a:t>
              </a:r>
              <a:endParaRPr lang="de-DE" sz="2000" b="1" dirty="0">
                <a:latin typeface="+mn-lt"/>
              </a:endParaRPr>
            </a:p>
          </p:txBody>
        </p:sp>
        <p:sp>
          <p:nvSpPr>
            <p:cNvPr id="5" name="Oval 5"/>
            <p:cNvSpPr>
              <a:spLocks noChangeArrowheads="1"/>
            </p:cNvSpPr>
            <p:nvPr/>
          </p:nvSpPr>
          <p:spPr bwMode="auto">
            <a:xfrm>
              <a:off x="3135313" y="2060575"/>
              <a:ext cx="1600200" cy="1600200"/>
            </a:xfrm>
            <a:prstGeom prst="ellipse">
              <a:avLst/>
            </a:prstGeom>
            <a:solidFill>
              <a:srgbClr val="FFFF99">
                <a:alpha val="89804"/>
              </a:srgbClr>
            </a:solidFill>
            <a:ln w="9525">
              <a:solidFill>
                <a:schemeClr val="tx1"/>
              </a:solidFill>
              <a:round/>
              <a:headEnd/>
              <a:tailEnd/>
            </a:ln>
          </p:spPr>
          <p:txBody>
            <a:bodyPr wrap="none" anchor="ctr"/>
            <a:lstStyle/>
            <a:p>
              <a:pPr algn="ctr"/>
              <a:r>
                <a:rPr lang="de-DE" sz="2000" b="1" dirty="0" smtClean="0">
                  <a:latin typeface="+mn-lt"/>
                </a:rPr>
                <a:t>Sozial-</a:t>
              </a:r>
            </a:p>
            <a:p>
              <a:pPr algn="ctr"/>
              <a:r>
                <a:rPr lang="de-DE" sz="2000" b="1" dirty="0" smtClean="0">
                  <a:latin typeface="+mn-lt"/>
                </a:rPr>
                <a:t>erziehung</a:t>
              </a:r>
            </a:p>
            <a:p>
              <a:pPr algn="ctr"/>
              <a:endParaRPr lang="de-DE" sz="2000" b="1" dirty="0">
                <a:latin typeface="+mn-lt"/>
              </a:endParaRPr>
            </a:p>
          </p:txBody>
        </p:sp>
        <p:sp>
          <p:nvSpPr>
            <p:cNvPr id="6" name="Oval 4"/>
            <p:cNvSpPr>
              <a:spLocks noChangeArrowheads="1"/>
            </p:cNvSpPr>
            <p:nvPr/>
          </p:nvSpPr>
          <p:spPr bwMode="auto">
            <a:xfrm>
              <a:off x="1763713" y="2746375"/>
              <a:ext cx="1600200" cy="1600200"/>
            </a:xfrm>
            <a:prstGeom prst="ellipse">
              <a:avLst/>
            </a:prstGeom>
            <a:solidFill>
              <a:schemeClr val="tx2">
                <a:lumMod val="60000"/>
                <a:lumOff val="40000"/>
                <a:alpha val="90000"/>
              </a:schemeClr>
            </a:solidFill>
            <a:ln w="9525">
              <a:solidFill>
                <a:schemeClr val="tx1"/>
              </a:solidFill>
              <a:round/>
              <a:headEnd/>
              <a:tailEnd/>
            </a:ln>
          </p:spPr>
          <p:txBody>
            <a:bodyPr wrap="none" anchor="ctr"/>
            <a:lstStyle/>
            <a:p>
              <a:pPr algn="ctr"/>
              <a:r>
                <a:rPr lang="de-DE" sz="2000" b="1" dirty="0" smtClean="0">
                  <a:latin typeface="+mn-lt"/>
                </a:rPr>
                <a:t>Gesundheits-</a:t>
              </a:r>
            </a:p>
            <a:p>
              <a:pPr algn="ctr"/>
              <a:r>
                <a:rPr lang="de-DE" sz="2000" b="1" dirty="0" smtClean="0">
                  <a:latin typeface="+mn-lt"/>
                </a:rPr>
                <a:t>erziehung</a:t>
              </a:r>
              <a:endParaRPr lang="de-DE" sz="2000" b="1" dirty="0">
                <a:latin typeface="+mn-lt"/>
              </a:endParaRPr>
            </a:p>
          </p:txBody>
        </p:sp>
        <p:sp>
          <p:nvSpPr>
            <p:cNvPr id="7" name="Oval 2"/>
            <p:cNvSpPr>
              <a:spLocks noChangeArrowheads="1"/>
            </p:cNvSpPr>
            <p:nvPr/>
          </p:nvSpPr>
          <p:spPr bwMode="auto">
            <a:xfrm>
              <a:off x="1763713" y="4194175"/>
              <a:ext cx="1547812" cy="1543050"/>
            </a:xfrm>
            <a:prstGeom prst="ellipse">
              <a:avLst/>
            </a:prstGeom>
            <a:solidFill>
              <a:srgbClr val="66FFFF">
                <a:alpha val="90000"/>
              </a:srgbClr>
            </a:solidFill>
            <a:ln w="9525">
              <a:solidFill>
                <a:schemeClr val="tx1"/>
              </a:solidFill>
              <a:round/>
              <a:headEnd/>
              <a:tailEnd/>
            </a:ln>
          </p:spPr>
          <p:txBody>
            <a:bodyPr wrap="none" anchor="ctr"/>
            <a:lstStyle/>
            <a:p>
              <a:pPr algn="ctr"/>
              <a:r>
                <a:rPr lang="de-DE" sz="2000" b="1" dirty="0" smtClean="0">
                  <a:latin typeface="+mn-lt"/>
                </a:rPr>
                <a:t>Bewegungs-</a:t>
              </a:r>
            </a:p>
            <a:p>
              <a:pPr algn="ctr"/>
              <a:r>
                <a:rPr lang="de-DE" sz="2000" b="1" dirty="0" smtClean="0">
                  <a:latin typeface="+mn-lt"/>
                </a:rPr>
                <a:t>erziehung</a:t>
              </a:r>
              <a:endParaRPr lang="de-DE" sz="2000" b="1" dirty="0">
                <a:latin typeface="+mn-lt"/>
              </a:endParaRPr>
            </a:p>
          </p:txBody>
        </p:sp>
        <p:sp>
          <p:nvSpPr>
            <p:cNvPr id="8" name="Oval 3"/>
            <p:cNvSpPr>
              <a:spLocks noChangeArrowheads="1"/>
            </p:cNvSpPr>
            <p:nvPr/>
          </p:nvSpPr>
          <p:spPr bwMode="auto">
            <a:xfrm>
              <a:off x="2906713" y="4956175"/>
              <a:ext cx="1676400" cy="1600200"/>
            </a:xfrm>
            <a:prstGeom prst="ellipse">
              <a:avLst/>
            </a:prstGeom>
            <a:solidFill>
              <a:srgbClr val="FFCCFF">
                <a:alpha val="90000"/>
              </a:srgbClr>
            </a:solidFill>
            <a:ln w="9525">
              <a:solidFill>
                <a:schemeClr val="tx1"/>
              </a:solidFill>
              <a:round/>
              <a:headEnd/>
              <a:tailEnd/>
            </a:ln>
          </p:spPr>
          <p:txBody>
            <a:bodyPr wrap="none" anchor="ctr"/>
            <a:lstStyle/>
            <a:p>
              <a:pPr algn="ctr"/>
              <a:r>
                <a:rPr lang="de-DE" sz="2000" b="1" dirty="0" smtClean="0">
                  <a:latin typeface="+mn-lt"/>
                </a:rPr>
                <a:t>Wagnis-</a:t>
              </a:r>
            </a:p>
            <a:p>
              <a:pPr algn="ctr"/>
              <a:r>
                <a:rPr lang="de-DE" sz="2000" b="1" dirty="0" smtClean="0">
                  <a:latin typeface="+mn-lt"/>
                </a:rPr>
                <a:t>erziehung</a:t>
              </a:r>
              <a:endParaRPr lang="de-DE" sz="2000" b="1" dirty="0">
                <a:latin typeface="+mn-lt"/>
              </a:endParaRPr>
            </a:p>
          </p:txBody>
        </p:sp>
        <p:sp>
          <p:nvSpPr>
            <p:cNvPr id="9" name="Oval 9"/>
            <p:cNvSpPr>
              <a:spLocks noChangeArrowheads="1"/>
            </p:cNvSpPr>
            <p:nvPr/>
          </p:nvSpPr>
          <p:spPr bwMode="auto">
            <a:xfrm>
              <a:off x="4278313" y="4270375"/>
              <a:ext cx="1600200" cy="1600200"/>
            </a:xfrm>
            <a:prstGeom prst="ellipse">
              <a:avLst/>
            </a:prstGeom>
            <a:solidFill>
              <a:srgbClr val="CCCCFF">
                <a:alpha val="89804"/>
              </a:srgbClr>
            </a:solidFill>
            <a:ln w="9525">
              <a:solidFill>
                <a:schemeClr val="tx1"/>
              </a:solidFill>
              <a:round/>
              <a:headEnd/>
              <a:tailEnd/>
            </a:ln>
          </p:spPr>
          <p:txBody>
            <a:bodyPr wrap="none" anchor="ctr"/>
            <a:lstStyle/>
            <a:p>
              <a:pPr algn="ctr"/>
              <a:r>
                <a:rPr lang="de-DE" sz="2000" b="1" dirty="0" smtClean="0">
                  <a:latin typeface="+mn-lt"/>
                </a:rPr>
                <a:t>Leistungs-</a:t>
              </a:r>
            </a:p>
            <a:p>
              <a:pPr algn="ctr"/>
              <a:r>
                <a:rPr lang="de-DE" sz="2000" b="1" dirty="0" smtClean="0">
                  <a:latin typeface="+mn-lt"/>
                </a:rPr>
                <a:t>erziehung</a:t>
              </a:r>
              <a:endParaRPr lang="de-DE" sz="2000" b="1" dirty="0">
                <a:latin typeface="+mn-lt"/>
              </a:endParaRPr>
            </a:p>
          </p:txBody>
        </p:sp>
      </p:grpSp>
      <p:sp>
        <p:nvSpPr>
          <p:cNvPr id="10" name="Titel 9"/>
          <p:cNvSpPr>
            <a:spLocks noGrp="1"/>
          </p:cNvSpPr>
          <p:nvPr>
            <p:ph type="title"/>
          </p:nvPr>
        </p:nvSpPr>
        <p:spPr/>
        <p:txBody>
          <a:bodyPr/>
          <a:lstStyle/>
          <a:p>
            <a:r>
              <a:rPr lang="de-DE" dirty="0" smtClean="0"/>
              <a:t>Mehrperspektivität</a:t>
            </a:r>
            <a:endParaRPr lang="de-DE" dirty="0"/>
          </a:p>
        </p:txBody>
      </p:sp>
    </p:spTree>
    <p:extLst>
      <p:ext uri="{BB962C8B-B14F-4D97-AF65-F5344CB8AC3E}">
        <p14:creationId xmlns:p14="http://schemas.microsoft.com/office/powerpoint/2010/main" val="26178374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p:cNvGrpSpPr/>
          <p:nvPr/>
        </p:nvGrpSpPr>
        <p:grpSpPr>
          <a:xfrm>
            <a:off x="1891530" y="1412776"/>
            <a:ext cx="4881114" cy="5256584"/>
            <a:chOff x="1763713" y="2060575"/>
            <a:chExt cx="4191000" cy="4495800"/>
          </a:xfrm>
        </p:grpSpPr>
        <p:sp>
          <p:nvSpPr>
            <p:cNvPr id="3" name="Oval 10"/>
            <p:cNvSpPr>
              <a:spLocks noChangeArrowheads="1"/>
            </p:cNvSpPr>
            <p:nvPr/>
          </p:nvSpPr>
          <p:spPr bwMode="auto">
            <a:xfrm>
              <a:off x="2184378" y="2581573"/>
              <a:ext cx="3349670" cy="3549054"/>
            </a:xfrm>
            <a:prstGeom prst="ellipse">
              <a:avLst/>
            </a:prstGeom>
            <a:solidFill>
              <a:srgbClr val="FF3300"/>
            </a:solidFill>
            <a:ln w="9525">
              <a:solidFill>
                <a:schemeClr val="tx1"/>
              </a:solidFill>
              <a:round/>
              <a:headEnd/>
              <a:tailEnd/>
            </a:ln>
          </p:spPr>
          <p:txBody>
            <a:bodyPr wrap="none" anchor="ctr"/>
            <a:lstStyle/>
            <a:p>
              <a:pPr algn="ctr"/>
              <a:r>
                <a:rPr lang="de-DE" sz="2800" b="1" dirty="0">
                  <a:latin typeface="+mn-lt"/>
                </a:rPr>
                <a:t>Bewegung</a:t>
              </a:r>
              <a:endParaRPr lang="de-DE" sz="2000" b="1" dirty="0">
                <a:latin typeface="+mn-lt"/>
              </a:endParaRPr>
            </a:p>
          </p:txBody>
        </p:sp>
        <p:sp>
          <p:nvSpPr>
            <p:cNvPr id="4" name="Oval 6"/>
            <p:cNvSpPr>
              <a:spLocks noChangeArrowheads="1"/>
            </p:cNvSpPr>
            <p:nvPr/>
          </p:nvSpPr>
          <p:spPr bwMode="auto">
            <a:xfrm>
              <a:off x="4354513" y="2898775"/>
              <a:ext cx="1600200" cy="1600200"/>
            </a:xfrm>
            <a:prstGeom prst="ellipse">
              <a:avLst/>
            </a:prstGeom>
            <a:solidFill>
              <a:srgbClr val="CCFFCC">
                <a:alpha val="89804"/>
              </a:srgbClr>
            </a:solidFill>
            <a:ln w="9525">
              <a:solidFill>
                <a:schemeClr val="tx1"/>
              </a:solidFill>
              <a:round/>
              <a:headEnd/>
              <a:tailEnd/>
            </a:ln>
          </p:spPr>
          <p:txBody>
            <a:bodyPr wrap="none" anchor="ctr"/>
            <a:lstStyle/>
            <a:p>
              <a:pPr algn="ctr"/>
              <a:r>
                <a:rPr lang="de-DE" sz="2000" b="1" dirty="0" smtClean="0">
                  <a:latin typeface="+mn-lt"/>
                </a:rPr>
                <a:t>Ästhetische</a:t>
              </a:r>
            </a:p>
            <a:p>
              <a:pPr algn="ctr"/>
              <a:r>
                <a:rPr lang="de-DE" sz="2000" b="1" dirty="0" smtClean="0">
                  <a:latin typeface="+mn-lt"/>
                </a:rPr>
                <a:t>Erziehung</a:t>
              </a:r>
              <a:endParaRPr lang="de-DE" sz="2000" b="1" dirty="0">
                <a:latin typeface="+mn-lt"/>
              </a:endParaRPr>
            </a:p>
          </p:txBody>
        </p:sp>
        <p:sp>
          <p:nvSpPr>
            <p:cNvPr id="5" name="Oval 5"/>
            <p:cNvSpPr>
              <a:spLocks noChangeArrowheads="1"/>
            </p:cNvSpPr>
            <p:nvPr/>
          </p:nvSpPr>
          <p:spPr bwMode="auto">
            <a:xfrm>
              <a:off x="3135313" y="2060575"/>
              <a:ext cx="1600200" cy="1600200"/>
            </a:xfrm>
            <a:prstGeom prst="ellipse">
              <a:avLst/>
            </a:prstGeom>
            <a:solidFill>
              <a:srgbClr val="FFFF99">
                <a:alpha val="89804"/>
              </a:srgbClr>
            </a:solidFill>
            <a:ln w="9525">
              <a:solidFill>
                <a:schemeClr val="tx1"/>
              </a:solidFill>
              <a:round/>
              <a:headEnd/>
              <a:tailEnd/>
            </a:ln>
          </p:spPr>
          <p:txBody>
            <a:bodyPr wrap="none" anchor="ctr"/>
            <a:lstStyle/>
            <a:p>
              <a:pPr algn="ctr"/>
              <a:r>
                <a:rPr lang="de-DE" sz="2000" b="1" dirty="0" smtClean="0">
                  <a:latin typeface="+mn-lt"/>
                </a:rPr>
                <a:t>Sozial-</a:t>
              </a:r>
            </a:p>
            <a:p>
              <a:pPr algn="ctr"/>
              <a:r>
                <a:rPr lang="de-DE" sz="2000" b="1" dirty="0" smtClean="0">
                  <a:latin typeface="+mn-lt"/>
                </a:rPr>
                <a:t>erziehung</a:t>
              </a:r>
            </a:p>
            <a:p>
              <a:pPr algn="ctr"/>
              <a:endParaRPr lang="de-DE" sz="2000" b="1" dirty="0">
                <a:latin typeface="+mn-lt"/>
              </a:endParaRPr>
            </a:p>
          </p:txBody>
        </p:sp>
        <p:sp>
          <p:nvSpPr>
            <p:cNvPr id="6" name="Oval 4"/>
            <p:cNvSpPr>
              <a:spLocks noChangeArrowheads="1"/>
            </p:cNvSpPr>
            <p:nvPr/>
          </p:nvSpPr>
          <p:spPr bwMode="auto">
            <a:xfrm>
              <a:off x="1763713" y="2746375"/>
              <a:ext cx="1600200" cy="1600200"/>
            </a:xfrm>
            <a:prstGeom prst="ellipse">
              <a:avLst/>
            </a:prstGeom>
            <a:solidFill>
              <a:schemeClr val="tx2">
                <a:lumMod val="60000"/>
                <a:lumOff val="40000"/>
                <a:alpha val="90000"/>
              </a:schemeClr>
            </a:solidFill>
            <a:ln w="9525">
              <a:solidFill>
                <a:schemeClr val="tx1"/>
              </a:solidFill>
              <a:round/>
              <a:headEnd/>
              <a:tailEnd/>
            </a:ln>
          </p:spPr>
          <p:txBody>
            <a:bodyPr wrap="none" anchor="ctr"/>
            <a:lstStyle/>
            <a:p>
              <a:pPr algn="ctr"/>
              <a:r>
                <a:rPr lang="de-DE" sz="2000" b="1" dirty="0" smtClean="0">
                  <a:latin typeface="+mn-lt"/>
                </a:rPr>
                <a:t>Gesundheits-</a:t>
              </a:r>
            </a:p>
            <a:p>
              <a:pPr algn="ctr"/>
              <a:r>
                <a:rPr lang="de-DE" sz="2000" b="1" dirty="0" smtClean="0">
                  <a:latin typeface="+mn-lt"/>
                </a:rPr>
                <a:t>erziehung</a:t>
              </a:r>
              <a:endParaRPr lang="de-DE" sz="2000" b="1" dirty="0">
                <a:latin typeface="+mn-lt"/>
              </a:endParaRPr>
            </a:p>
          </p:txBody>
        </p:sp>
        <p:sp>
          <p:nvSpPr>
            <p:cNvPr id="7" name="Oval 2"/>
            <p:cNvSpPr>
              <a:spLocks noChangeArrowheads="1"/>
            </p:cNvSpPr>
            <p:nvPr/>
          </p:nvSpPr>
          <p:spPr bwMode="auto">
            <a:xfrm>
              <a:off x="1763713" y="4194175"/>
              <a:ext cx="1547812" cy="1543050"/>
            </a:xfrm>
            <a:prstGeom prst="ellipse">
              <a:avLst/>
            </a:prstGeom>
            <a:solidFill>
              <a:srgbClr val="66FFFF">
                <a:alpha val="90000"/>
              </a:srgbClr>
            </a:solidFill>
            <a:ln w="9525">
              <a:solidFill>
                <a:schemeClr val="tx1"/>
              </a:solidFill>
              <a:round/>
              <a:headEnd/>
              <a:tailEnd/>
            </a:ln>
          </p:spPr>
          <p:txBody>
            <a:bodyPr wrap="none" anchor="ctr"/>
            <a:lstStyle/>
            <a:p>
              <a:pPr algn="ctr"/>
              <a:r>
                <a:rPr lang="de-DE" sz="2000" b="1" dirty="0" smtClean="0">
                  <a:latin typeface="+mn-lt"/>
                </a:rPr>
                <a:t>Bewegungs-</a:t>
              </a:r>
            </a:p>
            <a:p>
              <a:pPr algn="ctr"/>
              <a:r>
                <a:rPr lang="de-DE" sz="2000" b="1" dirty="0" smtClean="0">
                  <a:latin typeface="+mn-lt"/>
                </a:rPr>
                <a:t>erziehung</a:t>
              </a:r>
              <a:endParaRPr lang="de-DE" sz="2000" b="1" dirty="0">
                <a:latin typeface="+mn-lt"/>
              </a:endParaRPr>
            </a:p>
          </p:txBody>
        </p:sp>
        <p:sp>
          <p:nvSpPr>
            <p:cNvPr id="8" name="Oval 3"/>
            <p:cNvSpPr>
              <a:spLocks noChangeArrowheads="1"/>
            </p:cNvSpPr>
            <p:nvPr/>
          </p:nvSpPr>
          <p:spPr bwMode="auto">
            <a:xfrm>
              <a:off x="2906713" y="4956175"/>
              <a:ext cx="1676400" cy="1600200"/>
            </a:xfrm>
            <a:prstGeom prst="ellipse">
              <a:avLst/>
            </a:prstGeom>
            <a:solidFill>
              <a:srgbClr val="FFCCFF">
                <a:alpha val="90000"/>
              </a:srgbClr>
            </a:solidFill>
            <a:ln w="9525">
              <a:solidFill>
                <a:schemeClr val="tx1"/>
              </a:solidFill>
              <a:round/>
              <a:headEnd/>
              <a:tailEnd/>
            </a:ln>
          </p:spPr>
          <p:txBody>
            <a:bodyPr wrap="none" anchor="ctr"/>
            <a:lstStyle/>
            <a:p>
              <a:pPr algn="ctr"/>
              <a:r>
                <a:rPr lang="de-DE" sz="2000" b="1" dirty="0" smtClean="0">
                  <a:latin typeface="+mn-lt"/>
                </a:rPr>
                <a:t>Wagnis-</a:t>
              </a:r>
            </a:p>
            <a:p>
              <a:pPr algn="ctr"/>
              <a:r>
                <a:rPr lang="de-DE" sz="2000" b="1" dirty="0" smtClean="0">
                  <a:latin typeface="+mn-lt"/>
                </a:rPr>
                <a:t>erziehung</a:t>
              </a:r>
              <a:endParaRPr lang="de-DE" sz="2000" b="1" dirty="0">
                <a:latin typeface="+mn-lt"/>
              </a:endParaRPr>
            </a:p>
          </p:txBody>
        </p:sp>
        <p:sp>
          <p:nvSpPr>
            <p:cNvPr id="9" name="Oval 9"/>
            <p:cNvSpPr>
              <a:spLocks noChangeArrowheads="1"/>
            </p:cNvSpPr>
            <p:nvPr/>
          </p:nvSpPr>
          <p:spPr bwMode="auto">
            <a:xfrm>
              <a:off x="4278313" y="4270375"/>
              <a:ext cx="1600200" cy="1600200"/>
            </a:xfrm>
            <a:prstGeom prst="ellipse">
              <a:avLst/>
            </a:prstGeom>
            <a:solidFill>
              <a:srgbClr val="CCCCFF">
                <a:alpha val="89804"/>
              </a:srgbClr>
            </a:solidFill>
            <a:ln w="9525">
              <a:solidFill>
                <a:schemeClr val="tx1"/>
              </a:solidFill>
              <a:round/>
              <a:headEnd/>
              <a:tailEnd/>
            </a:ln>
          </p:spPr>
          <p:txBody>
            <a:bodyPr wrap="none" anchor="ctr"/>
            <a:lstStyle/>
            <a:p>
              <a:pPr algn="ctr"/>
              <a:r>
                <a:rPr lang="de-DE" sz="2000" b="1" dirty="0" smtClean="0">
                  <a:latin typeface="+mn-lt"/>
                </a:rPr>
                <a:t>Leistungs-</a:t>
              </a:r>
            </a:p>
            <a:p>
              <a:pPr algn="ctr"/>
              <a:r>
                <a:rPr lang="de-DE" sz="2000" b="1" dirty="0" smtClean="0">
                  <a:latin typeface="+mn-lt"/>
                </a:rPr>
                <a:t>erziehung</a:t>
              </a:r>
              <a:endParaRPr lang="de-DE" sz="2000" b="1" dirty="0">
                <a:latin typeface="+mn-lt"/>
              </a:endParaRPr>
            </a:p>
          </p:txBody>
        </p:sp>
      </p:grpSp>
      <p:sp>
        <p:nvSpPr>
          <p:cNvPr id="10" name="Titel 9"/>
          <p:cNvSpPr>
            <a:spLocks noGrp="1"/>
          </p:cNvSpPr>
          <p:nvPr>
            <p:ph type="title"/>
          </p:nvPr>
        </p:nvSpPr>
        <p:spPr/>
        <p:txBody>
          <a:bodyPr/>
          <a:lstStyle/>
          <a:p>
            <a:r>
              <a:rPr lang="de-DE" dirty="0" smtClean="0"/>
              <a:t>Mehrperspektivität</a:t>
            </a:r>
            <a:endParaRPr lang="de-DE" dirty="0"/>
          </a:p>
        </p:txBody>
      </p:sp>
      <p:sp>
        <p:nvSpPr>
          <p:cNvPr id="11" name="Inhaltsplatzhalter 2"/>
          <p:cNvSpPr>
            <a:spLocks noGrp="1"/>
          </p:cNvSpPr>
          <p:nvPr>
            <p:ph idx="1"/>
          </p:nvPr>
        </p:nvSpPr>
        <p:spPr>
          <a:xfrm>
            <a:off x="457200" y="1600200"/>
            <a:ext cx="8229600" cy="5069160"/>
          </a:xfrm>
        </p:spPr>
        <p:txBody>
          <a:bodyPr>
            <a:normAutofit/>
          </a:bodyPr>
          <a:lstStyle/>
          <a:p>
            <a:pPr marL="0" indent="0">
              <a:buNone/>
            </a:pPr>
            <a:r>
              <a:rPr lang="de-DE" dirty="0" smtClean="0"/>
              <a:t>Akzentuieren				Kontrastieren</a:t>
            </a:r>
          </a:p>
          <a:p>
            <a:pPr marL="0" indent="0">
              <a:buNone/>
            </a:pPr>
            <a:endParaRPr lang="de-DE" dirty="0" smtClean="0"/>
          </a:p>
          <a:p>
            <a:pPr marL="0" indent="0">
              <a:buNone/>
            </a:pPr>
            <a:endParaRPr lang="de-DE" dirty="0"/>
          </a:p>
          <a:p>
            <a:pPr marL="0" indent="0">
              <a:buNone/>
            </a:pPr>
            <a:endParaRPr lang="de-DE" dirty="0" smtClean="0"/>
          </a:p>
          <a:p>
            <a:pPr marL="0" indent="0">
              <a:buNone/>
            </a:pPr>
            <a:endParaRPr lang="de-DE" dirty="0"/>
          </a:p>
          <a:p>
            <a:pPr marL="0" indent="0">
              <a:buNone/>
            </a:pPr>
            <a:endParaRPr lang="de-DE" dirty="0" smtClean="0"/>
          </a:p>
          <a:p>
            <a:pPr marL="0" indent="0">
              <a:buNone/>
            </a:pPr>
            <a:endParaRPr lang="de-DE" dirty="0"/>
          </a:p>
          <a:p>
            <a:pPr marL="0" indent="0">
              <a:buNone/>
            </a:pPr>
            <a:r>
              <a:rPr lang="de-DE" dirty="0" smtClean="0"/>
              <a:t>Integrieren</a:t>
            </a:r>
          </a:p>
          <a:p>
            <a:endParaRPr lang="de-DE" dirty="0"/>
          </a:p>
          <a:p>
            <a:pPr marL="0" indent="0">
              <a:buNone/>
            </a:pPr>
            <a:endParaRPr lang="de-DE" dirty="0" smtClean="0"/>
          </a:p>
        </p:txBody>
      </p:sp>
    </p:spTree>
    <p:extLst>
      <p:ext uri="{BB962C8B-B14F-4D97-AF65-F5344CB8AC3E}">
        <p14:creationId xmlns:p14="http://schemas.microsoft.com/office/powerpoint/2010/main" val="1889870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3"/>
          <p:cNvGraphicFramePr>
            <a:graphicFrameLocks noGrp="1"/>
          </p:cNvGraphicFramePr>
          <p:nvPr>
            <p:extLst>
              <p:ext uri="{D42A27DB-BD31-4B8C-83A1-F6EECF244321}">
                <p14:modId xmlns:p14="http://schemas.microsoft.com/office/powerpoint/2010/main" val="3938016399"/>
              </p:ext>
            </p:extLst>
          </p:nvPr>
        </p:nvGraphicFramePr>
        <p:xfrm>
          <a:off x="186383" y="1916832"/>
          <a:ext cx="8721005" cy="3596640"/>
        </p:xfrm>
        <a:graphic>
          <a:graphicData uri="http://schemas.openxmlformats.org/drawingml/2006/table">
            <a:tbl>
              <a:tblPr firstRow="1" firstCol="1" bandRow="1"/>
              <a:tblGrid>
                <a:gridCol w="3953569"/>
                <a:gridCol w="4767436"/>
              </a:tblGrid>
              <a:tr h="864096">
                <a:tc>
                  <a:txBody>
                    <a:bodyPr/>
                    <a:lstStyle/>
                    <a:p>
                      <a:pPr marL="0" lvl="0" indent="0" algn="l">
                        <a:lnSpc>
                          <a:spcPct val="150000"/>
                        </a:lnSpc>
                        <a:spcBef>
                          <a:spcPts val="300"/>
                        </a:spcBef>
                        <a:spcAft>
                          <a:spcPts val="0"/>
                        </a:spcAft>
                        <a:buFont typeface="+mj-lt"/>
                        <a:buNone/>
                      </a:pPr>
                      <a:r>
                        <a:rPr lang="de-DE" sz="1400" i="0" dirty="0">
                          <a:effectLst/>
                          <a:latin typeface="Arial"/>
                          <a:ea typeface="Calibri"/>
                          <a:cs typeface="Arial"/>
                        </a:rPr>
                        <a:t>Wahrnehmungsfähigkeit</a:t>
                      </a:r>
                      <a:r>
                        <a:rPr lang="de-DE" sz="1400" dirty="0">
                          <a:effectLst/>
                          <a:latin typeface="Arial"/>
                          <a:ea typeface="Calibri"/>
                          <a:cs typeface="Arial"/>
                        </a:rPr>
                        <a:t> verbessern und Bewegungserfahrungen </a:t>
                      </a:r>
                      <a:r>
                        <a:rPr lang="de-DE" sz="1400" dirty="0" smtClean="0">
                          <a:effectLst/>
                          <a:latin typeface="Arial"/>
                          <a:ea typeface="Calibri"/>
                          <a:cs typeface="Arial"/>
                        </a:rPr>
                        <a:t>erweitern</a:t>
                      </a:r>
                      <a:r>
                        <a:rPr lang="de-DE" sz="1400" baseline="0" dirty="0" smtClean="0">
                          <a:effectLst/>
                          <a:latin typeface="Arial"/>
                          <a:ea typeface="Calibri"/>
                          <a:cs typeface="Arial"/>
                        </a:rPr>
                        <a:t> </a:t>
                      </a:r>
                      <a:r>
                        <a:rPr lang="de-DE" sz="1400" dirty="0" smtClean="0">
                          <a:effectLst/>
                          <a:latin typeface="Arial"/>
                          <a:ea typeface="Calibri"/>
                          <a:cs typeface="Times New Roman"/>
                        </a:rPr>
                        <a:t>(</a:t>
                      </a:r>
                      <a:r>
                        <a:rPr lang="de-DE" sz="1400" b="1" dirty="0" smtClean="0">
                          <a:effectLst/>
                          <a:latin typeface="Arial"/>
                          <a:ea typeface="Calibri"/>
                          <a:cs typeface="Times New Roman"/>
                        </a:rPr>
                        <a:t>Bewegungserziehung</a:t>
                      </a:r>
                      <a:r>
                        <a:rPr lang="de-DE" sz="1400" dirty="0" smtClean="0">
                          <a:effectLst/>
                          <a:latin typeface="Arial"/>
                          <a:ea typeface="Calibri"/>
                          <a:cs typeface="Times New Roman"/>
                        </a:rPr>
                        <a:t>)</a:t>
                      </a:r>
                      <a:endParaRPr lang="de-DE" sz="1400" dirty="0">
                        <a:effectLst/>
                        <a:latin typeface="Calibri"/>
                        <a:ea typeface="Calibri"/>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l">
                        <a:lnSpc>
                          <a:spcPct val="150000"/>
                        </a:lnSpc>
                        <a:spcBef>
                          <a:spcPts val="300"/>
                        </a:spcBef>
                        <a:spcAft>
                          <a:spcPts val="0"/>
                        </a:spcAft>
                        <a:buFont typeface="Symbol"/>
                        <a:buChar char=""/>
                      </a:pPr>
                      <a:r>
                        <a:rPr lang="de-DE" sz="1400" dirty="0">
                          <a:effectLst/>
                          <a:latin typeface="Arial"/>
                          <a:ea typeface="Times New Roman"/>
                          <a:cs typeface="Arial"/>
                        </a:rPr>
                        <a:t>Ansprechen aller Sinne</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Vielfältige Körper- und materiale Erfahrungen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Erweiterung des Bewegungsrepertoires</a:t>
                      </a:r>
                      <a:endParaRPr lang="de-DE" sz="1400" dirty="0">
                        <a:effectLst/>
                        <a:latin typeface="Arial"/>
                        <a:ea typeface="Times New Roman"/>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marL="0" lvl="0" indent="0" algn="l">
                        <a:lnSpc>
                          <a:spcPct val="150000"/>
                        </a:lnSpc>
                        <a:spcBef>
                          <a:spcPts val="300"/>
                        </a:spcBef>
                        <a:spcAft>
                          <a:spcPts val="0"/>
                        </a:spcAft>
                        <a:buFont typeface="+mj-lt"/>
                        <a:buNone/>
                      </a:pPr>
                      <a:r>
                        <a:rPr lang="de-DE" sz="1400" dirty="0">
                          <a:effectLst/>
                          <a:latin typeface="Arial"/>
                          <a:ea typeface="Calibri"/>
                          <a:cs typeface="Arial"/>
                        </a:rPr>
                        <a:t>Das Leisten erfahren und </a:t>
                      </a:r>
                      <a:r>
                        <a:rPr lang="de-DE" sz="1400" dirty="0" smtClean="0">
                          <a:effectLst/>
                          <a:latin typeface="Arial"/>
                          <a:ea typeface="Calibri"/>
                          <a:cs typeface="Arial"/>
                        </a:rPr>
                        <a:t>reflektieren (</a:t>
                      </a:r>
                      <a:r>
                        <a:rPr lang="de-DE" sz="1400" b="1" dirty="0" smtClean="0">
                          <a:effectLst/>
                          <a:latin typeface="Arial"/>
                          <a:ea typeface="Calibri"/>
                          <a:cs typeface="Arial"/>
                        </a:rPr>
                        <a:t>Leistungserziehung</a:t>
                      </a:r>
                      <a:r>
                        <a:rPr lang="de-DE" sz="1400" dirty="0" smtClean="0">
                          <a:effectLst/>
                          <a:latin typeface="Arial"/>
                          <a:ea typeface="Calibri"/>
                          <a:cs typeface="Arial"/>
                        </a:rPr>
                        <a:t>)</a:t>
                      </a:r>
                      <a:endParaRPr lang="de-DE" sz="1400" dirty="0">
                        <a:effectLst/>
                        <a:latin typeface="Arial"/>
                        <a:ea typeface="Times New Roman"/>
                        <a:cs typeface="Times New Roman"/>
                      </a:endParaRPr>
                    </a:p>
                    <a:p>
                      <a:pPr algn="l">
                        <a:lnSpc>
                          <a:spcPct val="150000"/>
                        </a:lnSpc>
                        <a:spcBef>
                          <a:spcPts val="300"/>
                        </a:spcBef>
                        <a:spcAft>
                          <a:spcPts val="300"/>
                        </a:spcAft>
                      </a:pPr>
                      <a:r>
                        <a:rPr lang="de-DE" sz="1400" dirty="0">
                          <a:effectLst/>
                          <a:latin typeface="Arial"/>
                          <a:ea typeface="Calibri"/>
                          <a:cs typeface="Times New Roman"/>
                        </a:rPr>
                        <a:t> </a:t>
                      </a:r>
                      <a:endParaRPr lang="de-DE" sz="1400" dirty="0">
                        <a:effectLst/>
                        <a:latin typeface="Calibri"/>
                        <a:ea typeface="Calibri"/>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l">
                        <a:lnSpc>
                          <a:spcPct val="150000"/>
                        </a:lnSpc>
                        <a:spcBef>
                          <a:spcPts val="300"/>
                        </a:spcBef>
                        <a:spcAft>
                          <a:spcPts val="0"/>
                        </a:spcAft>
                        <a:buFont typeface="Symbol"/>
                        <a:buChar char=""/>
                      </a:pPr>
                      <a:r>
                        <a:rPr lang="de-DE" sz="1400" dirty="0">
                          <a:effectLst/>
                          <a:latin typeface="Arial"/>
                          <a:ea typeface="Times New Roman"/>
                          <a:cs typeface="Arial"/>
                        </a:rPr>
                        <a:t>Durch systematisches Üben eigene Leistungsfähigkeit verbessern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Leistungsfortschritt individuell bewerten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Leistungsgrenzen erfahren und respektieren</a:t>
                      </a:r>
                      <a:endParaRPr lang="de-DE" sz="1400" dirty="0">
                        <a:effectLst/>
                        <a:latin typeface="Arial"/>
                        <a:ea typeface="Times New Roman"/>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4136">
                <a:tc>
                  <a:txBody>
                    <a:bodyPr/>
                    <a:lstStyle/>
                    <a:p>
                      <a:pPr marL="0" lvl="0" indent="0" algn="l">
                        <a:lnSpc>
                          <a:spcPct val="150000"/>
                        </a:lnSpc>
                        <a:spcBef>
                          <a:spcPts val="300"/>
                        </a:spcBef>
                        <a:spcAft>
                          <a:spcPts val="0"/>
                        </a:spcAft>
                        <a:buFont typeface="+mj-lt"/>
                        <a:buNone/>
                      </a:pPr>
                      <a:r>
                        <a:rPr lang="de-DE" sz="1400" dirty="0">
                          <a:effectLst/>
                          <a:latin typeface="Arial"/>
                          <a:ea typeface="Calibri"/>
                          <a:cs typeface="Arial"/>
                        </a:rPr>
                        <a:t>Sich körperlich ausdrücken und Bewegungen </a:t>
                      </a:r>
                      <a:r>
                        <a:rPr lang="de-DE" sz="1400" dirty="0" smtClean="0">
                          <a:effectLst/>
                          <a:latin typeface="Arial"/>
                          <a:ea typeface="Calibri"/>
                          <a:cs typeface="Arial"/>
                        </a:rPr>
                        <a:t>gestalten </a:t>
                      </a:r>
                    </a:p>
                    <a:p>
                      <a:pPr marL="0" lvl="0" indent="0" algn="l">
                        <a:lnSpc>
                          <a:spcPct val="150000"/>
                        </a:lnSpc>
                        <a:spcBef>
                          <a:spcPts val="300"/>
                        </a:spcBef>
                        <a:spcAft>
                          <a:spcPts val="0"/>
                        </a:spcAft>
                        <a:buFont typeface="+mj-lt"/>
                        <a:buNone/>
                      </a:pPr>
                      <a:r>
                        <a:rPr lang="de-DE" sz="1400" dirty="0" smtClean="0">
                          <a:effectLst/>
                          <a:latin typeface="Arial"/>
                          <a:ea typeface="Calibri"/>
                          <a:cs typeface="Arial"/>
                        </a:rPr>
                        <a:t>(</a:t>
                      </a:r>
                      <a:r>
                        <a:rPr lang="de-DE" sz="1400" b="1" dirty="0" smtClean="0">
                          <a:effectLst/>
                          <a:latin typeface="Arial"/>
                          <a:ea typeface="Calibri"/>
                          <a:cs typeface="Arial"/>
                        </a:rPr>
                        <a:t>Ästhetische Erziehung</a:t>
                      </a:r>
                      <a:r>
                        <a:rPr lang="de-DE" sz="1400" dirty="0" smtClean="0">
                          <a:effectLst/>
                          <a:latin typeface="Arial"/>
                          <a:ea typeface="Calibri"/>
                          <a:cs typeface="Arial"/>
                        </a:rPr>
                        <a:t>)</a:t>
                      </a:r>
                      <a:endParaRPr lang="de-DE" sz="1400" dirty="0">
                        <a:effectLst/>
                        <a:latin typeface="Arial"/>
                        <a:ea typeface="Times New Roman"/>
                        <a:cs typeface="Times New Roman"/>
                      </a:endParaRPr>
                    </a:p>
                    <a:p>
                      <a:pPr algn="l">
                        <a:lnSpc>
                          <a:spcPct val="150000"/>
                        </a:lnSpc>
                        <a:spcBef>
                          <a:spcPts val="300"/>
                        </a:spcBef>
                        <a:spcAft>
                          <a:spcPts val="300"/>
                        </a:spcAft>
                      </a:pPr>
                      <a:r>
                        <a:rPr lang="de-DE" sz="1400" dirty="0">
                          <a:effectLst/>
                          <a:latin typeface="Arial"/>
                          <a:ea typeface="Calibri"/>
                          <a:cs typeface="Times New Roman"/>
                        </a:rPr>
                        <a:t> </a:t>
                      </a:r>
                      <a:endParaRPr lang="de-DE" sz="1400" dirty="0">
                        <a:effectLst/>
                        <a:latin typeface="Calibri"/>
                        <a:ea typeface="Calibri"/>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l">
                        <a:lnSpc>
                          <a:spcPct val="150000"/>
                        </a:lnSpc>
                        <a:spcBef>
                          <a:spcPts val="300"/>
                        </a:spcBef>
                        <a:spcAft>
                          <a:spcPts val="0"/>
                        </a:spcAft>
                        <a:buFont typeface="Symbol"/>
                        <a:buChar char=""/>
                      </a:pPr>
                      <a:r>
                        <a:rPr lang="de-DE" sz="1400" dirty="0">
                          <a:effectLst/>
                          <a:latin typeface="Arial"/>
                          <a:ea typeface="Times New Roman"/>
                          <a:cs typeface="Arial"/>
                        </a:rPr>
                        <a:t>Sich über Bewegung ausdrücken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Mit der Bewegung spielen </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Bewegungsideen gestalten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Times New Roman"/>
                        </a:rPr>
                        <a:t>Mittels der Bewegung mit anderen kommunizieren</a:t>
                      </a: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itel 1"/>
          <p:cNvSpPr txBox="1">
            <a:spLocks/>
          </p:cNvSpPr>
          <p:nvPr/>
        </p:nvSpPr>
        <p:spPr>
          <a:xfrm>
            <a:off x="458411" y="908720"/>
            <a:ext cx="8229600" cy="792088"/>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de-DE" sz="4000" dirty="0">
                <a:latin typeface="Arial" panose="020B0604020202020204" pitchFamily="34" charset="0"/>
                <a:cs typeface="Arial" panose="020B0604020202020204" pitchFamily="34" charset="0"/>
              </a:rPr>
              <a:t>Sportpädagogische </a:t>
            </a:r>
            <a:r>
              <a:rPr lang="de-DE" sz="4000" dirty="0" smtClean="0">
                <a:latin typeface="Arial" panose="020B0604020202020204" pitchFamily="34" charset="0"/>
                <a:cs typeface="Arial" panose="020B0604020202020204" pitchFamily="34" charset="0"/>
              </a:rPr>
              <a:t>Perspektiven</a:t>
            </a:r>
            <a:endParaRPr lang="de-DE"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1769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2"/>
          <p:cNvGraphicFramePr>
            <a:graphicFrameLocks noGrp="1"/>
          </p:cNvGraphicFramePr>
          <p:nvPr>
            <p:extLst>
              <p:ext uri="{D42A27DB-BD31-4B8C-83A1-F6EECF244321}">
                <p14:modId xmlns:p14="http://schemas.microsoft.com/office/powerpoint/2010/main" val="1600592808"/>
              </p:ext>
            </p:extLst>
          </p:nvPr>
        </p:nvGraphicFramePr>
        <p:xfrm>
          <a:off x="179512" y="1916832"/>
          <a:ext cx="8784976" cy="4198620"/>
        </p:xfrm>
        <a:graphic>
          <a:graphicData uri="http://schemas.openxmlformats.org/drawingml/2006/table">
            <a:tbl>
              <a:tblPr firstRow="1" firstCol="1" bandRow="1"/>
              <a:tblGrid>
                <a:gridCol w="3744416"/>
                <a:gridCol w="5040560"/>
              </a:tblGrid>
              <a:tr h="1353649">
                <a:tc>
                  <a:txBody>
                    <a:bodyPr/>
                    <a:lstStyle/>
                    <a:p>
                      <a:pPr marL="0" lvl="0" indent="0" algn="l">
                        <a:lnSpc>
                          <a:spcPct val="150000"/>
                        </a:lnSpc>
                        <a:spcBef>
                          <a:spcPts val="300"/>
                        </a:spcBef>
                        <a:spcAft>
                          <a:spcPts val="0"/>
                        </a:spcAft>
                        <a:buFont typeface="+mj-lt"/>
                        <a:buNone/>
                      </a:pPr>
                      <a:r>
                        <a:rPr lang="de-DE" sz="1400" dirty="0">
                          <a:effectLst/>
                          <a:latin typeface="Arial"/>
                          <a:ea typeface="Calibri"/>
                          <a:cs typeface="Arial"/>
                        </a:rPr>
                        <a:t>Etwas wagen und </a:t>
                      </a:r>
                      <a:r>
                        <a:rPr lang="de-DE" sz="1400" dirty="0" smtClean="0">
                          <a:effectLst/>
                          <a:latin typeface="Arial"/>
                          <a:ea typeface="Calibri"/>
                          <a:cs typeface="Arial"/>
                        </a:rPr>
                        <a:t>verantworten (</a:t>
                      </a:r>
                      <a:r>
                        <a:rPr lang="de-DE" sz="1400" b="1" dirty="0" smtClean="0">
                          <a:effectLst/>
                          <a:latin typeface="Arial"/>
                          <a:ea typeface="Calibri"/>
                          <a:cs typeface="Arial"/>
                        </a:rPr>
                        <a:t>Wagniserziehung</a:t>
                      </a:r>
                      <a:r>
                        <a:rPr lang="de-DE" sz="1400" dirty="0" smtClean="0">
                          <a:effectLst/>
                          <a:latin typeface="Arial"/>
                          <a:ea typeface="Calibri"/>
                          <a:cs typeface="Arial"/>
                        </a:rPr>
                        <a:t>)</a:t>
                      </a:r>
                      <a:endParaRPr lang="de-DE" sz="1400" dirty="0">
                        <a:effectLst/>
                        <a:latin typeface="Arial"/>
                        <a:ea typeface="Times New Roman"/>
                        <a:cs typeface="Times New Roman"/>
                      </a:endParaRPr>
                    </a:p>
                    <a:p>
                      <a:pPr algn="l">
                        <a:lnSpc>
                          <a:spcPct val="150000"/>
                        </a:lnSpc>
                        <a:spcBef>
                          <a:spcPts val="300"/>
                        </a:spcBef>
                        <a:spcAft>
                          <a:spcPts val="300"/>
                        </a:spcAft>
                      </a:pPr>
                      <a:r>
                        <a:rPr lang="de-DE" sz="1400" dirty="0">
                          <a:effectLst/>
                          <a:latin typeface="Arial"/>
                          <a:ea typeface="Calibri"/>
                          <a:cs typeface="Times New Roman"/>
                        </a:rPr>
                        <a:t> </a:t>
                      </a:r>
                      <a:endParaRPr lang="de-DE" sz="1400" dirty="0">
                        <a:effectLst/>
                        <a:latin typeface="Calibri"/>
                        <a:ea typeface="Calibri"/>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l">
                        <a:lnSpc>
                          <a:spcPct val="150000"/>
                        </a:lnSpc>
                        <a:spcBef>
                          <a:spcPts val="300"/>
                        </a:spcBef>
                        <a:spcAft>
                          <a:spcPts val="0"/>
                        </a:spcAft>
                        <a:buFont typeface="Symbol"/>
                        <a:buChar char=""/>
                      </a:pPr>
                      <a:r>
                        <a:rPr lang="de-DE" sz="1400" dirty="0">
                          <a:effectLst/>
                          <a:latin typeface="Arial"/>
                          <a:ea typeface="Times New Roman"/>
                          <a:cs typeface="Arial"/>
                        </a:rPr>
                        <a:t>Situationen an den Grenzen </a:t>
                      </a:r>
                      <a:r>
                        <a:rPr lang="de-DE" sz="1400" dirty="0" smtClean="0">
                          <a:effectLst/>
                          <a:latin typeface="Arial"/>
                          <a:ea typeface="Times New Roman"/>
                          <a:cs typeface="Arial"/>
                        </a:rPr>
                        <a:t>eigenen</a:t>
                      </a:r>
                      <a:r>
                        <a:rPr lang="de-DE" sz="1400" baseline="0" dirty="0">
                          <a:effectLst/>
                          <a:latin typeface="Arial"/>
                          <a:ea typeface="Times New Roman"/>
                          <a:cs typeface="Times New Roman"/>
                        </a:rPr>
                        <a:t> </a:t>
                      </a:r>
                      <a:r>
                        <a:rPr lang="de-DE" sz="1400" dirty="0" smtClean="0">
                          <a:effectLst/>
                          <a:latin typeface="Arial"/>
                          <a:ea typeface="Times New Roman"/>
                          <a:cs typeface="Arial"/>
                        </a:rPr>
                        <a:t>Könnens </a:t>
                      </a:r>
                      <a:r>
                        <a:rPr lang="de-DE" sz="1400" dirty="0">
                          <a:effectLst/>
                          <a:latin typeface="Arial"/>
                          <a:ea typeface="Times New Roman"/>
                          <a:cs typeface="Arial"/>
                        </a:rPr>
                        <a:t>bestehen aber auch </a:t>
                      </a:r>
                      <a:r>
                        <a:rPr lang="de-DE" sz="1400" dirty="0" smtClean="0">
                          <a:effectLst/>
                          <a:latin typeface="Arial"/>
                          <a:ea typeface="Times New Roman"/>
                          <a:cs typeface="Arial"/>
                        </a:rPr>
                        <a:t>verantworten</a:t>
                      </a:r>
                      <a:r>
                        <a:rPr lang="de-DE" sz="1400" baseline="0" dirty="0">
                          <a:effectLst/>
                          <a:latin typeface="Arial"/>
                          <a:ea typeface="Times New Roman"/>
                          <a:cs typeface="Times New Roman"/>
                        </a:rPr>
                        <a:t> </a:t>
                      </a:r>
                      <a:r>
                        <a:rPr lang="de-DE" sz="1400" dirty="0" smtClean="0">
                          <a:effectLst/>
                          <a:latin typeface="Arial"/>
                          <a:ea typeface="Times New Roman"/>
                          <a:cs typeface="Arial"/>
                        </a:rPr>
                        <a:t>können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Angst überwinden aber auch sich zugestehen</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Vertrauen in andere aufbauen </a:t>
                      </a:r>
                      <a:r>
                        <a:rPr lang="de-DE" sz="1400" dirty="0" smtClean="0">
                          <a:effectLst/>
                          <a:latin typeface="Arial"/>
                          <a:ea typeface="Times New Roman"/>
                          <a:cs typeface="Arial"/>
                        </a:rPr>
                        <a:t>und</a:t>
                      </a:r>
                      <a:r>
                        <a:rPr lang="de-DE" sz="1400" baseline="0" dirty="0" smtClean="0">
                          <a:effectLst/>
                          <a:latin typeface="Arial"/>
                          <a:ea typeface="Times New Roman"/>
                          <a:cs typeface="Arial"/>
                        </a:rPr>
                        <a:t> </a:t>
                      </a:r>
                      <a:r>
                        <a:rPr lang="de-DE" sz="1400" dirty="0" smtClean="0">
                          <a:effectLst/>
                          <a:latin typeface="Arial"/>
                          <a:ea typeface="Times New Roman"/>
                          <a:cs typeface="Arial"/>
                        </a:rPr>
                        <a:t>Verantwortungsbewusstsein </a:t>
                      </a:r>
                      <a:r>
                        <a:rPr lang="de-DE" sz="1400" dirty="0">
                          <a:effectLst/>
                          <a:latin typeface="Arial"/>
                          <a:ea typeface="Times New Roman"/>
                          <a:cs typeface="Arial"/>
                        </a:rPr>
                        <a:t>entwickeln</a:t>
                      </a:r>
                      <a:endParaRPr lang="de-DE" sz="1400" dirty="0">
                        <a:effectLst/>
                        <a:latin typeface="Arial"/>
                        <a:ea typeface="Times New Roman"/>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8164">
                <a:tc>
                  <a:txBody>
                    <a:bodyPr/>
                    <a:lstStyle/>
                    <a:p>
                      <a:pPr marL="0" lvl="0" indent="0" algn="l">
                        <a:lnSpc>
                          <a:spcPct val="150000"/>
                        </a:lnSpc>
                        <a:spcBef>
                          <a:spcPts val="300"/>
                        </a:spcBef>
                        <a:spcAft>
                          <a:spcPts val="0"/>
                        </a:spcAft>
                        <a:buFont typeface="+mj-lt"/>
                        <a:buNone/>
                      </a:pPr>
                      <a:r>
                        <a:rPr lang="de-DE" sz="1400" dirty="0">
                          <a:effectLst/>
                          <a:latin typeface="Arial"/>
                          <a:ea typeface="Calibri"/>
                          <a:cs typeface="Arial"/>
                        </a:rPr>
                        <a:t>Gemeinsam handeln, wettkämpfen und sich </a:t>
                      </a:r>
                      <a:r>
                        <a:rPr lang="de-DE" sz="1400" dirty="0" smtClean="0">
                          <a:effectLst/>
                          <a:latin typeface="Arial"/>
                          <a:ea typeface="Calibri"/>
                          <a:cs typeface="Arial"/>
                        </a:rPr>
                        <a:t>verständigen (</a:t>
                      </a:r>
                      <a:r>
                        <a:rPr lang="de-DE" sz="1400" b="1" dirty="0" smtClean="0">
                          <a:effectLst/>
                          <a:latin typeface="Arial"/>
                          <a:ea typeface="Calibri"/>
                          <a:cs typeface="Arial"/>
                        </a:rPr>
                        <a:t>Sozialerziehung</a:t>
                      </a:r>
                      <a:r>
                        <a:rPr lang="de-DE" sz="1400" dirty="0" smtClean="0">
                          <a:effectLst/>
                          <a:latin typeface="Arial"/>
                          <a:ea typeface="Calibri"/>
                          <a:cs typeface="Arial"/>
                        </a:rPr>
                        <a:t>)</a:t>
                      </a:r>
                      <a:endParaRPr lang="de-DE" sz="1400" dirty="0">
                        <a:effectLst/>
                        <a:latin typeface="Arial"/>
                        <a:ea typeface="Times New Roman"/>
                        <a:cs typeface="Times New Roman"/>
                      </a:endParaRPr>
                    </a:p>
                    <a:p>
                      <a:pPr algn="l">
                        <a:lnSpc>
                          <a:spcPct val="150000"/>
                        </a:lnSpc>
                        <a:spcBef>
                          <a:spcPts val="300"/>
                        </a:spcBef>
                        <a:spcAft>
                          <a:spcPts val="300"/>
                        </a:spcAft>
                      </a:pPr>
                      <a:r>
                        <a:rPr lang="de-DE" sz="1400" dirty="0">
                          <a:effectLst/>
                          <a:latin typeface="Arial"/>
                          <a:ea typeface="Calibri"/>
                          <a:cs typeface="Times New Roman"/>
                        </a:rPr>
                        <a:t> </a:t>
                      </a:r>
                      <a:endParaRPr lang="de-DE" sz="1400" dirty="0">
                        <a:effectLst/>
                        <a:latin typeface="Calibri"/>
                        <a:ea typeface="Calibri"/>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l">
                        <a:lnSpc>
                          <a:spcPct val="150000"/>
                        </a:lnSpc>
                        <a:spcBef>
                          <a:spcPts val="300"/>
                        </a:spcBef>
                        <a:spcAft>
                          <a:spcPts val="0"/>
                        </a:spcAft>
                        <a:buFont typeface="Symbol"/>
                        <a:buChar char=""/>
                      </a:pPr>
                      <a:r>
                        <a:rPr lang="de-DE" sz="1400" dirty="0">
                          <a:effectLst/>
                          <a:latin typeface="Arial"/>
                          <a:ea typeface="Times New Roman"/>
                          <a:cs typeface="Times New Roman"/>
                        </a:rPr>
                        <a:t>Miteinander spielen und gestalten</a:t>
                      </a:r>
                    </a:p>
                    <a:p>
                      <a:pPr marL="342900" lvl="0" indent="-342900" algn="l">
                        <a:lnSpc>
                          <a:spcPct val="150000"/>
                        </a:lnSpc>
                        <a:spcAft>
                          <a:spcPts val="0"/>
                        </a:spcAft>
                        <a:buFont typeface="Symbol"/>
                        <a:buChar char=""/>
                      </a:pPr>
                      <a:r>
                        <a:rPr lang="de-DE" sz="1400" dirty="0">
                          <a:effectLst/>
                          <a:latin typeface="Arial"/>
                          <a:ea typeface="Times New Roman"/>
                          <a:cs typeface="Times New Roman"/>
                        </a:rPr>
                        <a:t>Soziales Miteinander auch in Konkurrenzsituationen fair und verantwortungsvoll regeln</a:t>
                      </a:r>
                    </a:p>
                    <a:p>
                      <a:pPr marL="342900" lvl="0" indent="-342900" algn="l">
                        <a:lnSpc>
                          <a:spcPct val="150000"/>
                        </a:lnSpc>
                        <a:spcAft>
                          <a:spcPts val="0"/>
                        </a:spcAft>
                        <a:buFont typeface="Symbol"/>
                        <a:buChar char=""/>
                      </a:pPr>
                      <a:r>
                        <a:rPr lang="de-DE" sz="1400" dirty="0">
                          <a:effectLst/>
                          <a:latin typeface="Arial"/>
                          <a:ea typeface="Times New Roman"/>
                          <a:cs typeface="Times New Roman"/>
                        </a:rPr>
                        <a:t>Helfen und Sichern</a:t>
                      </a: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4531">
                <a:tc>
                  <a:txBody>
                    <a:bodyPr/>
                    <a:lstStyle/>
                    <a:p>
                      <a:pPr marL="0" lvl="0" indent="0" algn="l">
                        <a:lnSpc>
                          <a:spcPct val="150000"/>
                        </a:lnSpc>
                        <a:spcBef>
                          <a:spcPts val="300"/>
                        </a:spcBef>
                        <a:spcAft>
                          <a:spcPts val="0"/>
                        </a:spcAft>
                        <a:buFont typeface="+mj-lt"/>
                        <a:buNone/>
                      </a:pPr>
                      <a:r>
                        <a:rPr lang="de-DE" sz="1400" dirty="0" smtClean="0">
                          <a:effectLst/>
                          <a:latin typeface="Arial"/>
                          <a:ea typeface="Calibri"/>
                          <a:cs typeface="Arial"/>
                        </a:rPr>
                        <a:t>Gesundheit verbessern und</a:t>
                      </a:r>
                      <a:r>
                        <a:rPr lang="de-DE" sz="1400" baseline="0" dirty="0" smtClean="0">
                          <a:effectLst/>
                          <a:latin typeface="Arial"/>
                          <a:ea typeface="Calibri"/>
                          <a:cs typeface="Arial"/>
                        </a:rPr>
                        <a:t> </a:t>
                      </a:r>
                      <a:r>
                        <a:rPr lang="de-DE" sz="1400" dirty="0" smtClean="0">
                          <a:effectLst/>
                          <a:latin typeface="Arial"/>
                          <a:ea typeface="Calibri"/>
                          <a:cs typeface="Arial"/>
                        </a:rPr>
                        <a:t>Gesundheitsbewusstsein entwickeln (</a:t>
                      </a:r>
                      <a:r>
                        <a:rPr lang="de-DE" sz="1400" b="1" dirty="0" smtClean="0">
                          <a:effectLst/>
                          <a:latin typeface="Arial"/>
                          <a:ea typeface="Calibri"/>
                          <a:cs typeface="Arial"/>
                        </a:rPr>
                        <a:t>Gesundheitserziehung</a:t>
                      </a:r>
                      <a:r>
                        <a:rPr lang="de-DE" sz="1400" dirty="0" smtClean="0">
                          <a:effectLst/>
                          <a:latin typeface="Arial"/>
                          <a:ea typeface="Calibri"/>
                          <a:cs typeface="Arial"/>
                        </a:rPr>
                        <a:t>)</a:t>
                      </a:r>
                      <a:endParaRPr lang="de-DE" sz="1400" dirty="0">
                        <a:effectLst/>
                        <a:latin typeface="Arial"/>
                        <a:ea typeface="Times New Roman"/>
                        <a:cs typeface="Times New Roman"/>
                      </a:endParaRPr>
                    </a:p>
                    <a:p>
                      <a:pPr algn="l">
                        <a:lnSpc>
                          <a:spcPct val="150000"/>
                        </a:lnSpc>
                        <a:spcBef>
                          <a:spcPts val="300"/>
                        </a:spcBef>
                        <a:spcAft>
                          <a:spcPts val="300"/>
                        </a:spcAft>
                      </a:pPr>
                      <a:r>
                        <a:rPr lang="de-DE" sz="1400" dirty="0">
                          <a:effectLst/>
                          <a:latin typeface="Arial"/>
                          <a:ea typeface="Calibri"/>
                          <a:cs typeface="Times New Roman"/>
                        </a:rPr>
                        <a:t> </a:t>
                      </a:r>
                      <a:endParaRPr lang="de-DE" sz="1400" dirty="0">
                        <a:effectLst/>
                        <a:latin typeface="Calibri"/>
                        <a:ea typeface="Calibri"/>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l">
                        <a:lnSpc>
                          <a:spcPct val="150000"/>
                        </a:lnSpc>
                        <a:spcBef>
                          <a:spcPts val="300"/>
                        </a:spcBef>
                        <a:spcAft>
                          <a:spcPts val="0"/>
                        </a:spcAft>
                        <a:buFont typeface="Symbol"/>
                        <a:buChar char=""/>
                      </a:pPr>
                      <a:r>
                        <a:rPr lang="de-DE" sz="1400" dirty="0">
                          <a:effectLst/>
                          <a:latin typeface="Arial"/>
                          <a:ea typeface="Times New Roman"/>
                          <a:cs typeface="Arial"/>
                        </a:rPr>
                        <a:t>Verbessern der körperlichen Leistungsfähigkeit und psycho-physischen Belastbarkeit</a:t>
                      </a:r>
                      <a:endParaRPr lang="de-DE" sz="1400" dirty="0">
                        <a:effectLst/>
                        <a:latin typeface="Arial"/>
                        <a:ea typeface="Times New Roman"/>
                        <a:cs typeface="Times New Roman"/>
                      </a:endParaRPr>
                    </a:p>
                    <a:p>
                      <a:pPr marL="342900" lvl="0" indent="-342900" algn="l">
                        <a:lnSpc>
                          <a:spcPct val="150000"/>
                        </a:lnSpc>
                        <a:spcAft>
                          <a:spcPts val="0"/>
                        </a:spcAft>
                        <a:buFont typeface="Symbol"/>
                        <a:buChar char=""/>
                      </a:pPr>
                      <a:r>
                        <a:rPr lang="de-DE" sz="1400" dirty="0">
                          <a:effectLst/>
                          <a:latin typeface="Arial"/>
                          <a:ea typeface="Times New Roman"/>
                          <a:cs typeface="Arial"/>
                        </a:rPr>
                        <a:t>Gesundheitsgerechtes Sporttreiben</a:t>
                      </a:r>
                      <a:endParaRPr lang="de-DE" sz="1400" dirty="0">
                        <a:effectLst/>
                        <a:latin typeface="Arial"/>
                        <a:ea typeface="Times New Roman"/>
                        <a:cs typeface="Times New Roman"/>
                      </a:endParaRPr>
                    </a:p>
                  </a:txBody>
                  <a:tcPr marL="48069" marR="480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itel 1"/>
          <p:cNvSpPr txBox="1">
            <a:spLocks/>
          </p:cNvSpPr>
          <p:nvPr/>
        </p:nvSpPr>
        <p:spPr>
          <a:xfrm>
            <a:off x="458411" y="908720"/>
            <a:ext cx="8229600" cy="792088"/>
          </a:xfrm>
          <a:prstGeom prst="rect">
            <a:avLst/>
          </a:prstGeom>
        </p:spPr>
        <p:txBody>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de-DE" sz="4000" dirty="0">
                <a:latin typeface="Arial" panose="020B0604020202020204" pitchFamily="34" charset="0"/>
                <a:cs typeface="Arial" panose="020B0604020202020204" pitchFamily="34" charset="0"/>
              </a:rPr>
              <a:t>Sportpädagogische </a:t>
            </a:r>
            <a:r>
              <a:rPr lang="de-DE" sz="4000" dirty="0" smtClean="0">
                <a:latin typeface="Arial" panose="020B0604020202020204" pitchFamily="34" charset="0"/>
                <a:cs typeface="Arial" panose="020B0604020202020204" pitchFamily="34" charset="0"/>
              </a:rPr>
              <a:t>Perspektiven</a:t>
            </a:r>
            <a:endParaRPr lang="de-DE"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0818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9"/>
          <p:cNvSpPr>
            <a:spLocks noGrp="1"/>
          </p:cNvSpPr>
          <p:nvPr>
            <p:ph type="title"/>
          </p:nvPr>
        </p:nvSpPr>
        <p:spPr/>
        <p:txBody>
          <a:bodyPr>
            <a:normAutofit/>
          </a:bodyPr>
          <a:lstStyle/>
          <a:p>
            <a:r>
              <a:rPr lang="de-DE" dirty="0" smtClean="0"/>
              <a:t>Anforderungen im Volleyballspiel</a:t>
            </a:r>
            <a:endParaRPr lang="de-DE" dirty="0"/>
          </a:p>
        </p:txBody>
      </p:sp>
      <p:sp>
        <p:nvSpPr>
          <p:cNvPr id="19" name="Inhaltsplatzhalter 3"/>
          <p:cNvSpPr>
            <a:spLocks noGrp="1"/>
          </p:cNvSpPr>
          <p:nvPr>
            <p:ph idx="1"/>
          </p:nvPr>
        </p:nvSpPr>
        <p:spPr>
          <a:xfrm>
            <a:off x="457944" y="1628800"/>
            <a:ext cx="5410200" cy="4525963"/>
          </a:xfrm>
        </p:spPr>
        <p:txBody>
          <a:bodyPr>
            <a:normAutofit/>
          </a:bodyPr>
          <a:lstStyle/>
          <a:p>
            <a:r>
              <a:rPr lang="de-DE" dirty="0" smtClean="0"/>
              <a:t>Koordinative Fähigkeiten</a:t>
            </a:r>
          </a:p>
          <a:p>
            <a:r>
              <a:rPr lang="de-DE" dirty="0"/>
              <a:t>Beherrschung von Techniken</a:t>
            </a:r>
          </a:p>
          <a:p>
            <a:r>
              <a:rPr lang="de-DE" dirty="0" smtClean="0"/>
              <a:t>Konditionelle </a:t>
            </a:r>
            <a:r>
              <a:rPr lang="de-DE" dirty="0" smtClean="0"/>
              <a:t>Fähigkeiten</a:t>
            </a:r>
          </a:p>
          <a:p>
            <a:r>
              <a:rPr lang="de-DE" dirty="0"/>
              <a:t>Beherrschung von </a:t>
            </a:r>
            <a:r>
              <a:rPr lang="de-DE" dirty="0" smtClean="0"/>
              <a:t>Taktiken</a:t>
            </a:r>
          </a:p>
          <a:p>
            <a:r>
              <a:rPr lang="de-DE" dirty="0" smtClean="0"/>
              <a:t>Fähigkeiten </a:t>
            </a:r>
            <a:r>
              <a:rPr lang="de-DE" dirty="0" smtClean="0"/>
              <a:t>im sozialen </a:t>
            </a:r>
            <a:br>
              <a:rPr lang="de-DE" dirty="0" smtClean="0"/>
            </a:br>
            <a:r>
              <a:rPr lang="de-DE" dirty="0" smtClean="0"/>
              <a:t>und personalen </a:t>
            </a:r>
            <a:r>
              <a:rPr lang="de-DE" dirty="0" smtClean="0"/>
              <a:t>Bereich</a:t>
            </a:r>
            <a:endParaRPr lang="de-DE" dirty="0" smtClean="0"/>
          </a:p>
        </p:txBody>
      </p:sp>
      <p:sp>
        <p:nvSpPr>
          <p:cNvPr id="4" name="Wolkenförmige Legende 3"/>
          <p:cNvSpPr/>
          <p:nvPr/>
        </p:nvSpPr>
        <p:spPr>
          <a:xfrm>
            <a:off x="4932040" y="1700808"/>
            <a:ext cx="3680792" cy="1534613"/>
          </a:xfrm>
          <a:prstGeom prst="cloudCallout">
            <a:avLst>
              <a:gd name="adj1" fmla="val -54243"/>
              <a:gd name="adj2" fmla="val -37324"/>
            </a:avLst>
          </a:prstGeom>
          <a:solidFill>
            <a:srgbClr val="FFC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de-DE" dirty="0" smtClean="0"/>
              <a:t> </a:t>
            </a:r>
            <a:r>
              <a:rPr lang="de-DE" dirty="0">
                <a:solidFill>
                  <a:schemeClr val="tx1"/>
                </a:solidFill>
              </a:rPr>
              <a:t>koordinative </a:t>
            </a:r>
            <a:r>
              <a:rPr lang="de-DE" dirty="0" smtClean="0">
                <a:solidFill>
                  <a:schemeClr val="tx1"/>
                </a:solidFill>
              </a:rPr>
              <a:t>Fähigkeiten (BK 2)</a:t>
            </a:r>
            <a:endParaRPr lang="de-DE" dirty="0">
              <a:solidFill>
                <a:schemeClr val="tx1"/>
              </a:solidFill>
            </a:endParaRPr>
          </a:p>
        </p:txBody>
      </p:sp>
      <p:sp>
        <p:nvSpPr>
          <p:cNvPr id="5" name="Wolkenförmige Legende 4"/>
          <p:cNvSpPr/>
          <p:nvPr/>
        </p:nvSpPr>
        <p:spPr>
          <a:xfrm>
            <a:off x="4139952" y="4437112"/>
            <a:ext cx="4608512" cy="1951736"/>
          </a:xfrm>
          <a:prstGeom prst="cloudCallout">
            <a:avLst>
              <a:gd name="adj1" fmla="val -95582"/>
              <a:gd name="adj2" fmla="val -109984"/>
            </a:avLst>
          </a:prstGeom>
          <a:solidFill>
            <a:srgbClr val="FFFF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de-DE" dirty="0" smtClean="0">
                <a:solidFill>
                  <a:schemeClr val="tx1"/>
                </a:solidFill>
              </a:rPr>
              <a:t>… in </a:t>
            </a:r>
            <a:r>
              <a:rPr lang="de-DE" dirty="0">
                <a:solidFill>
                  <a:schemeClr val="tx1"/>
                </a:solidFill>
              </a:rPr>
              <a:t>sportlichen Anforderungssituationen entwicklungsgemäß angepasste konditionelle und</a:t>
            </a:r>
            <a:br>
              <a:rPr lang="de-DE" dirty="0">
                <a:solidFill>
                  <a:schemeClr val="tx1"/>
                </a:solidFill>
              </a:rPr>
            </a:br>
            <a:r>
              <a:rPr lang="de-DE" dirty="0">
                <a:solidFill>
                  <a:schemeClr val="tx1"/>
                </a:solidFill>
              </a:rPr>
              <a:t>koordinative Leistungen </a:t>
            </a:r>
            <a:r>
              <a:rPr lang="de-DE" dirty="0" smtClean="0">
                <a:solidFill>
                  <a:schemeClr val="tx1"/>
                </a:solidFill>
              </a:rPr>
              <a:t>erbringen (Fitness entwickeln)</a:t>
            </a:r>
            <a:endParaRPr lang="de-DE" dirty="0">
              <a:solidFill>
                <a:schemeClr val="tx1"/>
              </a:solidFill>
            </a:endParaRPr>
          </a:p>
        </p:txBody>
      </p:sp>
      <p:sp>
        <p:nvSpPr>
          <p:cNvPr id="6" name="Wolkenförmige Legende 5"/>
          <p:cNvSpPr/>
          <p:nvPr/>
        </p:nvSpPr>
        <p:spPr>
          <a:xfrm>
            <a:off x="3102383" y="1844824"/>
            <a:ext cx="6048672" cy="1951736"/>
          </a:xfrm>
          <a:prstGeom prst="cloudCallout">
            <a:avLst>
              <a:gd name="adj1" fmla="val -44054"/>
              <a:gd name="adj2" fmla="val 40844"/>
            </a:avLst>
          </a:prstGeom>
          <a:solidFill>
            <a:srgbClr val="FFFF00"/>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de-DE" dirty="0" smtClean="0">
              <a:solidFill>
                <a:schemeClr val="tx1"/>
              </a:solidFill>
            </a:endParaRPr>
          </a:p>
          <a:p>
            <a:pPr algn="ctr"/>
            <a:r>
              <a:rPr lang="de-DE" dirty="0" smtClean="0">
                <a:solidFill>
                  <a:schemeClr val="tx1"/>
                </a:solidFill>
              </a:rPr>
              <a:t>… </a:t>
            </a:r>
            <a:r>
              <a:rPr lang="de-DE" dirty="0">
                <a:solidFill>
                  <a:schemeClr val="tx1"/>
                </a:solidFill>
              </a:rPr>
              <a:t>in Angriff und Abwehr individual- und gruppentaktisch im reduzierten Zielspiel (zum Beispiel 3:3</a:t>
            </a:r>
            <a:br>
              <a:rPr lang="de-DE" dirty="0">
                <a:solidFill>
                  <a:schemeClr val="tx1"/>
                </a:solidFill>
              </a:rPr>
            </a:br>
            <a:r>
              <a:rPr lang="de-DE" dirty="0">
                <a:solidFill>
                  <a:schemeClr val="tx1"/>
                </a:solidFill>
              </a:rPr>
              <a:t>oder 4:4) handeln (zum </a:t>
            </a:r>
            <a:r>
              <a:rPr lang="de-DE" dirty="0" smtClean="0">
                <a:solidFill>
                  <a:schemeClr val="tx1"/>
                </a:solidFill>
              </a:rPr>
              <a:t>Beispiel </a:t>
            </a:r>
            <a:r>
              <a:rPr lang="de-DE" dirty="0">
                <a:solidFill>
                  <a:schemeClr val="tx1"/>
                </a:solidFill>
              </a:rPr>
              <a:t>Ball </a:t>
            </a:r>
            <a:r>
              <a:rPr lang="de-DE" dirty="0" smtClean="0">
                <a:solidFill>
                  <a:schemeClr val="tx1"/>
                </a:solidFill>
              </a:rPr>
              <a:t>in Netznähe bringen)</a:t>
            </a:r>
            <a:r>
              <a:rPr lang="de-DE" dirty="0">
                <a:solidFill>
                  <a:schemeClr val="tx1"/>
                </a:solidFill>
              </a:rPr>
              <a:t/>
            </a:r>
            <a:br>
              <a:rPr lang="de-DE" dirty="0">
                <a:solidFill>
                  <a:schemeClr val="tx1"/>
                </a:solidFill>
              </a:rPr>
            </a:br>
            <a:endParaRPr lang="de-DE" dirty="0">
              <a:solidFill>
                <a:schemeClr val="tx1"/>
              </a:solidFill>
            </a:endParaRPr>
          </a:p>
        </p:txBody>
      </p:sp>
      <p:sp>
        <p:nvSpPr>
          <p:cNvPr id="7" name="Wolkenförmige Legende 6"/>
          <p:cNvSpPr/>
          <p:nvPr/>
        </p:nvSpPr>
        <p:spPr>
          <a:xfrm>
            <a:off x="251520" y="4509120"/>
            <a:ext cx="6336704" cy="1951736"/>
          </a:xfrm>
          <a:prstGeom prst="cloudCallout">
            <a:avLst>
              <a:gd name="adj1" fmla="val -15574"/>
              <a:gd name="adj2" fmla="val -143110"/>
            </a:avLst>
          </a:prstGeom>
          <a:solidFill>
            <a:srgbClr val="FFFF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de-DE" dirty="0" smtClean="0">
                <a:solidFill>
                  <a:schemeClr val="tx1"/>
                </a:solidFill>
              </a:rPr>
              <a:t>Die </a:t>
            </a:r>
            <a:r>
              <a:rPr lang="de-DE" dirty="0">
                <a:solidFill>
                  <a:schemeClr val="tx1"/>
                </a:solidFill>
              </a:rPr>
              <a:t>Schülerinnen und Schüler können</a:t>
            </a:r>
            <a:br>
              <a:rPr lang="de-DE" dirty="0">
                <a:solidFill>
                  <a:schemeClr val="tx1"/>
                </a:solidFill>
              </a:rPr>
            </a:br>
            <a:r>
              <a:rPr lang="de-DE" dirty="0">
                <a:solidFill>
                  <a:schemeClr val="tx1"/>
                </a:solidFill>
              </a:rPr>
              <a:t>(1) sportspielspezifische </a:t>
            </a:r>
            <a:r>
              <a:rPr lang="de-DE" dirty="0" smtClean="0">
                <a:solidFill>
                  <a:schemeClr val="tx1"/>
                </a:solidFill>
              </a:rPr>
              <a:t>und </a:t>
            </a:r>
            <a:r>
              <a:rPr lang="de-DE" dirty="0">
                <a:solidFill>
                  <a:schemeClr val="tx1"/>
                </a:solidFill>
              </a:rPr>
              <a:t>Balltechniken </a:t>
            </a:r>
            <a:r>
              <a:rPr lang="de-DE" dirty="0" smtClean="0">
                <a:solidFill>
                  <a:schemeClr val="tx1"/>
                </a:solidFill>
              </a:rPr>
              <a:t>in </a:t>
            </a:r>
            <a:r>
              <a:rPr lang="de-DE" dirty="0">
                <a:solidFill>
                  <a:schemeClr val="tx1"/>
                </a:solidFill>
              </a:rPr>
              <a:t>Gleichzahlspielen </a:t>
            </a:r>
            <a:r>
              <a:rPr lang="de-DE" dirty="0" smtClean="0">
                <a:solidFill>
                  <a:schemeClr val="tx1"/>
                </a:solidFill>
              </a:rPr>
              <a:t>anwenden</a:t>
            </a:r>
            <a:endParaRPr lang="de-DE" dirty="0">
              <a:solidFill>
                <a:schemeClr val="tx1"/>
              </a:solidFill>
            </a:endParaRPr>
          </a:p>
        </p:txBody>
      </p:sp>
    </p:spTree>
    <p:extLst>
      <p:ext uri="{BB962C8B-B14F-4D97-AF65-F5344CB8AC3E}">
        <p14:creationId xmlns:p14="http://schemas.microsoft.com/office/powerpoint/2010/main" val="3051681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1" nodeType="clickEffect">
                                  <p:stCondLst>
                                    <p:cond delay="0"/>
                                  </p:stCondLst>
                                  <p:childTnLst>
                                    <p:animEffect transition="out" filter="fade">
                                      <p:cBhvr>
                                        <p:cTn id="10" dur="500"/>
                                        <p:tgtEl>
                                          <p:spTgt spid="4"/>
                                        </p:tgtEl>
                                      </p:cBhvr>
                                    </p:animEffect>
                                    <p:set>
                                      <p:cBhvr>
                                        <p:cTn id="11" dur="1" fill="hold">
                                          <p:stCondLst>
                                            <p:cond delay="499"/>
                                          </p:stCondLst>
                                        </p:cTn>
                                        <p:tgtEl>
                                          <p:spTgt spid="4"/>
                                        </p:tgtEl>
                                        <p:attrNameLst>
                                          <p:attrName>style.visibility</p:attrName>
                                        </p:attrNameLst>
                                      </p:cBhvr>
                                      <p:to>
                                        <p:strVal val="hidden"/>
                                      </p:to>
                                    </p:set>
                                  </p:childTnLst>
                                </p:cTn>
                              </p:par>
                              <p:par>
                                <p:cTn id="12" presetID="1" presetClass="entr" presetSubtype="0" fill="hold" grpId="0" nodeType="with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grpId="1" nodeType="clickEffect">
                                  <p:stCondLst>
                                    <p:cond delay="0"/>
                                  </p:stCondLst>
                                  <p:childTnLst>
                                    <p:animEffect transition="out" filter="fade">
                                      <p:cBhvr>
                                        <p:cTn id="17" dur="500"/>
                                        <p:tgtEl>
                                          <p:spTgt spid="5"/>
                                        </p:tgtEl>
                                      </p:cBhvr>
                                    </p:animEffect>
                                    <p:set>
                                      <p:cBhvr>
                                        <p:cTn id="18" dur="1" fill="hold">
                                          <p:stCondLst>
                                            <p:cond delay="499"/>
                                          </p:stCondLst>
                                        </p:cTn>
                                        <p:tgtEl>
                                          <p:spTgt spid="5"/>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par>
                                <p:cTn id="26" presetID="1" presetClass="entr" presetSubtype="0"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P spid="7" grpId="1" animBg="1"/>
    </p:bld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2206</Words>
  <Application>Microsoft Office PowerPoint</Application>
  <PresentationFormat>Bildschirmpräsentation (4:3)</PresentationFormat>
  <Paragraphs>779</Paragraphs>
  <Slides>39</Slides>
  <Notes>31</Notes>
  <HiddenSlides>0</HiddenSlides>
  <MMClips>0</MMClips>
  <ScaleCrop>false</ScaleCrop>
  <HeadingPairs>
    <vt:vector size="4" baseType="variant">
      <vt:variant>
        <vt:lpstr>Design</vt:lpstr>
      </vt:variant>
      <vt:variant>
        <vt:i4>1</vt:i4>
      </vt:variant>
      <vt:variant>
        <vt:lpstr>Folientitel</vt:lpstr>
      </vt:variant>
      <vt:variant>
        <vt:i4>39</vt:i4>
      </vt:variant>
    </vt:vector>
  </HeadingPairs>
  <TitlesOfParts>
    <vt:vector size="40" baseType="lpstr">
      <vt:lpstr>Larissa</vt:lpstr>
      <vt:lpstr>Mehrperspektivischer Unterricht am Beispiel Volleyball</vt:lpstr>
      <vt:lpstr>Gliederung</vt:lpstr>
      <vt:lpstr>PowerPoint-Präsentation</vt:lpstr>
      <vt:lpstr>PowerPoint-Präsentation</vt:lpstr>
      <vt:lpstr>Mehrperspektivität</vt:lpstr>
      <vt:lpstr>Mehrperspektivität</vt:lpstr>
      <vt:lpstr>PowerPoint-Präsentation</vt:lpstr>
      <vt:lpstr>PowerPoint-Präsentation</vt:lpstr>
      <vt:lpstr>Anforderungen im Volleyballspiel</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Anforderungen im Volleyballspiel - Mehrperspektivität</vt:lpstr>
      <vt:lpstr>Zusammenfassung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Mehrperspektivischer Unterricht am Beispiel Volleyball</dc:title>
  <dc:creator>Köhler</dc:creator>
  <cp:lastModifiedBy>Köhler</cp:lastModifiedBy>
  <cp:revision>70</cp:revision>
  <dcterms:created xsi:type="dcterms:W3CDTF">2016-02-28T07:06:21Z</dcterms:created>
  <dcterms:modified xsi:type="dcterms:W3CDTF">2016-07-25T15:56:20Z</dcterms:modified>
</cp:coreProperties>
</file>