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25"/>
  </p:notesMasterIdLst>
  <p:sldIdLst>
    <p:sldId id="277" r:id="rId3"/>
    <p:sldId id="321" r:id="rId4"/>
    <p:sldId id="322" r:id="rId5"/>
    <p:sldId id="336" r:id="rId6"/>
    <p:sldId id="326" r:id="rId7"/>
    <p:sldId id="327" r:id="rId8"/>
    <p:sldId id="328" r:id="rId9"/>
    <p:sldId id="337" r:id="rId10"/>
    <p:sldId id="334" r:id="rId11"/>
    <p:sldId id="346" r:id="rId12"/>
    <p:sldId id="347" r:id="rId13"/>
    <p:sldId id="348" r:id="rId14"/>
    <p:sldId id="349" r:id="rId15"/>
    <p:sldId id="338" r:id="rId16"/>
    <p:sldId id="330" r:id="rId17"/>
    <p:sldId id="352" r:id="rId18"/>
    <p:sldId id="345" r:id="rId19"/>
    <p:sldId id="331" r:id="rId20"/>
    <p:sldId id="332" r:id="rId21"/>
    <p:sldId id="350" r:id="rId22"/>
    <p:sldId id="353" r:id="rId23"/>
    <p:sldId id="351" r:id="rId24"/>
  </p:sldIdLst>
  <p:sldSz cx="9144000" cy="6858000" type="screen4x3"/>
  <p:notesSz cx="7102475" cy="10233025"/>
  <p:defaultTextStyle>
    <a:defPPr>
      <a:defRPr lang="de-DE"/>
    </a:defPPr>
    <a:lvl1pPr marL="0" algn="l" defTabSz="914400" rtl="0" eaLnBrk="1" latinLnBrk="0" hangingPunct="1">
      <a:defRPr lang="de-DE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de-DE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de-DE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de-DE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de-DE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de-DE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de-DE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de-DE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de-DE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478">
          <p15:clr>
            <a:srgbClr val="A4A3A4"/>
          </p15:clr>
        </p15:guide>
        <p15:guide id="2" pos="295">
          <p15:clr>
            <a:srgbClr val="A4A3A4"/>
          </p15:clr>
        </p15:guide>
        <p15:guide id="3" orient="horz" pos="981">
          <p15:clr>
            <a:srgbClr val="A4A3A4"/>
          </p15:clr>
        </p15:guide>
        <p15:guide id="4" pos="551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or" initials="A" lastIdx="5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F2323"/>
    <a:srgbClr val="C0C0C0"/>
    <a:srgbClr val="FFFF99"/>
    <a:srgbClr val="691515"/>
    <a:srgbClr val="FF3300"/>
    <a:srgbClr val="FF505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EC20E35-A176-4012-BC5E-935CFFF8708E}" styleName="Mittlere Formatvorlag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31" autoAdjust="0"/>
    <p:restoredTop sz="70853" autoAdjust="0"/>
  </p:normalViewPr>
  <p:slideViewPr>
    <p:cSldViewPr>
      <p:cViewPr varScale="1">
        <p:scale>
          <a:sx n="47" d="100"/>
          <a:sy n="47" d="100"/>
        </p:scale>
        <p:origin x="-1812" y="-96"/>
      </p:cViewPr>
      <p:guideLst>
        <p:guide orient="horz" pos="2478"/>
        <p:guide orient="horz" pos="981"/>
        <p:guide pos="295"/>
        <p:guide pos="551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commentAuthors" Target="commentAuthor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1651"/>
          </a:xfrm>
          <a:prstGeom prst="rect">
            <a:avLst/>
          </a:prstGeom>
        </p:spPr>
        <p:txBody>
          <a:bodyPr vert="horz" lIns="99057" tIns="49528" rIns="99057" bIns="49528" rtlCol="0"/>
          <a:lstStyle>
            <a:lvl1pPr algn="l" latinLnBrk="0">
              <a:defRPr lang="de-DE" sz="13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511651"/>
          </a:xfrm>
          <a:prstGeom prst="rect">
            <a:avLst/>
          </a:prstGeom>
        </p:spPr>
        <p:txBody>
          <a:bodyPr vert="horz" lIns="99057" tIns="49528" rIns="99057" bIns="49528" rtlCol="0"/>
          <a:lstStyle>
            <a:lvl1pPr algn="r" latinLnBrk="0">
              <a:defRPr lang="de-DE" sz="1300"/>
            </a:lvl1pPr>
          </a:lstStyle>
          <a:p>
            <a:fld id="{00F830A1-3891-4B82-A120-081866556DA0}" type="datetimeFigureOut">
              <a:pPr/>
              <a:t>14.11.2018</a:t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6763"/>
            <a:ext cx="5118100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57" tIns="49528" rIns="99057" bIns="49528" rtlCol="0" anchor="ctr"/>
          <a:lstStyle/>
          <a:p>
            <a:endParaRPr lang="de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860687"/>
            <a:ext cx="5681980" cy="4604861"/>
          </a:xfrm>
          <a:prstGeom prst="rect">
            <a:avLst/>
          </a:prstGeom>
        </p:spPr>
        <p:txBody>
          <a:bodyPr vert="horz" lIns="99057" tIns="49528" rIns="99057" bIns="49528" rtlCol="0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19598"/>
            <a:ext cx="3077739" cy="511651"/>
          </a:xfrm>
          <a:prstGeom prst="rect">
            <a:avLst/>
          </a:prstGeom>
        </p:spPr>
        <p:txBody>
          <a:bodyPr vert="horz" lIns="99057" tIns="49528" rIns="99057" bIns="49528" rtlCol="0" anchor="b"/>
          <a:lstStyle>
            <a:lvl1pPr algn="l" latinLnBrk="0">
              <a:defRPr lang="de-DE" sz="1300"/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9719598"/>
            <a:ext cx="3077739" cy="511651"/>
          </a:xfrm>
          <a:prstGeom prst="rect">
            <a:avLst/>
          </a:prstGeom>
        </p:spPr>
        <p:txBody>
          <a:bodyPr vert="horz" lIns="99057" tIns="49528" rIns="99057" bIns="49528" rtlCol="0" anchor="b"/>
          <a:lstStyle>
            <a:lvl1pPr algn="r" latinLnBrk="0">
              <a:defRPr lang="de-DE" sz="1300"/>
            </a:lvl1pPr>
          </a:lstStyle>
          <a:p>
            <a:fld id="{58CC9574-A819-4FE4-99A7-1E27AD09ADC2}" type="slidenum"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881235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de-DE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de-DE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de-DE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de-DE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de-DE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de-DE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de-DE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de-DE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de-DE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zlb.uni-due.de/wiki/index.php?title=Deklaratives_Wissen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CC9574-A819-4FE4-99A7-1E27AD09ADC2}" type="slidenum">
              <a:rPr lang="de-DE" smtClean="0"/>
              <a:pPr/>
              <a:t>1</a:t>
            </a:fld>
            <a:endParaRPr lang="de-DE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CC9574-A819-4FE4-99A7-1E27AD09ADC2}" type="slidenum">
              <a:rPr lang="de-DE" smtClean="0"/>
              <a:pPr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666067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CC9574-A819-4FE4-99A7-1E27AD09ADC2}" type="slidenum">
              <a:rPr lang="de-DE" smtClean="0"/>
              <a:pPr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168249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CC9574-A819-4FE4-99A7-1E27AD09ADC2}" type="slidenum">
              <a:rPr lang="de-DE" smtClean="0"/>
              <a:pPr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2191588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CC9574-A819-4FE4-99A7-1E27AD09ADC2}" type="slidenum">
              <a:rPr lang="de-DE" smtClean="0"/>
              <a:pPr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3666768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CC9574-A819-4FE4-99A7-1E27AD09ADC2}" type="slidenum">
              <a:rPr lang="de-DE" smtClean="0"/>
              <a:pPr/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2743915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CC9574-A819-4FE4-99A7-1E27AD09ADC2}" type="slidenum">
              <a:rPr lang="de-DE" smtClean="0"/>
              <a:pPr/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966564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400" dirty="0"/>
              <a:t>Von der „reflektierten Praxis“ im Sportunterricht der Sekundarstufe I zur „Praxis-Theorie-Verknüpfung“ in der Sekundarstufe II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CC9574-A819-4FE4-99A7-1E27AD09ADC2}" type="slidenum">
              <a:rPr lang="de-DE" smtClean="0"/>
              <a:pPr/>
              <a:t>16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0225437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sz="1500" dirty="0"/>
              <a:t>Anmerkung: * Tanzen, Gestalten, Darstellen ist auch im 2. Themenbereich vorstellbar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CC9574-A819-4FE4-99A7-1E27AD09ADC2}" type="slidenum">
              <a:rPr lang="de-DE" smtClean="0"/>
              <a:pPr/>
              <a:t>17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9069118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sz="15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CC9574-A819-4FE4-99A7-1E27AD09ADC2}" type="slidenum">
              <a:rPr lang="de-DE" smtClean="0"/>
              <a:pPr/>
              <a:t>18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3385805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sz="15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CC9574-A819-4FE4-99A7-1E27AD09ADC2}" type="slidenum">
              <a:rPr lang="de-DE" smtClean="0"/>
              <a:pPr/>
              <a:t>19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791147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sz="1300" dirty="0"/>
              <a:t>Groth, K.: Wie wird Theorie in der Sportpraxis vermittelt? In Bielefelder Sportpädagogen (Hrsg.), </a:t>
            </a:r>
            <a:r>
              <a:rPr lang="de-DE" sz="1300" i="1" dirty="0"/>
              <a:t>Methoden im Sportunterricht </a:t>
            </a:r>
            <a:r>
              <a:rPr lang="de-DE" sz="1300" dirty="0"/>
              <a:t>(S. 169-184). 1998 Schorndorf: Hofmann</a:t>
            </a:r>
            <a:r>
              <a:rPr lang="de-DE" dirty="0"/>
              <a:t> </a:t>
            </a:r>
            <a:br>
              <a:rPr lang="de-DE" dirty="0"/>
            </a:b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CC9574-A819-4FE4-99A7-1E27AD09ADC2}" type="slidenum">
              <a:rPr lang="de-DE" smtClean="0"/>
              <a:pPr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9093941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CC9574-A819-4FE4-99A7-1E27AD09ADC2}" type="slidenum">
              <a:rPr lang="de-DE" smtClean="0"/>
              <a:pPr/>
              <a:t>20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6576566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sz="13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CC9574-A819-4FE4-99A7-1E27AD09ADC2}" type="slidenum">
              <a:rPr lang="de-DE" smtClean="0"/>
              <a:pPr/>
              <a:t>21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9069118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sz="1500" dirty="0"/>
              <a:t>zu 2: Vorläufer Klasse 10 „Bewegungen beschreiben und analysieren“</a:t>
            </a:r>
          </a:p>
          <a:p>
            <a:pPr defTabSz="990570">
              <a:defRPr/>
            </a:pPr>
            <a:r>
              <a:rPr lang="de-DE" sz="1500" dirty="0">
                <a:ea typeface="Calibri"/>
                <a:cs typeface="Times New Roman"/>
              </a:rPr>
              <a:t>zu 3: Vorläufer Klasse 10 „</a:t>
            </a:r>
            <a:r>
              <a:rPr lang="de-DE" sz="1500" dirty="0"/>
              <a:t>Körperliche Leistungsfähigkeit verbessern“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E1058-4EF9-4063-B206-D381B4720D63}" type="slidenum">
              <a:rPr lang="de-DE" smtClean="0"/>
              <a:t>22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972149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CC9574-A819-4FE4-99A7-1E27AD09ADC2}" type="slidenum">
              <a:rPr lang="de-DE" smtClean="0"/>
              <a:pPr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31896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CC9574-A819-4FE4-99A7-1E27AD09ADC2}" type="slidenum">
              <a:rPr lang="de-DE" smtClean="0"/>
              <a:pPr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179308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sz="15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CC9574-A819-4FE4-99A7-1E27AD09ADC2}" type="slidenum">
              <a:rPr lang="de-DE" smtClean="0"/>
              <a:pPr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964089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sz="1300" dirty="0"/>
              <a:t>„Das prozedurale Wissen muss immer auf das schon bereits vorhandene </a:t>
            </a:r>
            <a:r>
              <a:rPr lang="de-DE" sz="1300" dirty="0">
                <a:hlinkClick r:id="rId3" tooltip="Deklaratives Wissen"/>
              </a:rPr>
              <a:t>deklarative Wissen</a:t>
            </a:r>
            <a:r>
              <a:rPr lang="de-DE" sz="1300" dirty="0"/>
              <a:t> zurückgreifen. Prozedurales Wissen ist daher das praktisch nutzbare Wissen, welches oft in Gestalt unbewusster Verarbeitungsroutinen auftritt. Das prozedurale Wissen lässt sich in Lernprozesse und Anwendungsprozesse unterteilen.“</a:t>
            </a:r>
          </a:p>
          <a:p>
            <a:r>
              <a:rPr lang="de-DE" sz="1300" dirty="0"/>
              <a:t>Quelle: https://zlb.uni-due.de/wiki/index.php?title=Prozedurales_Wissen 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CC9574-A819-4FE4-99A7-1E27AD09ADC2}" type="slidenum">
              <a:rPr lang="de-DE" smtClean="0"/>
              <a:pPr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00043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sz="1500" dirty="0"/>
              <a:t>Wissensbereiche bzgl. des kognitiven Lernens im Sport  nach Größing </a:t>
            </a:r>
          </a:p>
          <a:p>
            <a:r>
              <a:rPr lang="de-DE" sz="1500" dirty="0"/>
              <a:t>Handlungswissen </a:t>
            </a:r>
            <a:r>
              <a:rPr lang="de-DE" sz="1500" dirty="0">
                <a:sym typeface="Wingdings" panose="05000000000000000000" pitchFamily="2" charset="2"/>
              </a:rPr>
              <a:t> </a:t>
            </a:r>
            <a:r>
              <a:rPr lang="de-DE" sz="1500" dirty="0"/>
              <a:t>auch Bewegungs- und trainingswissenschaftliches Wissen (z. b. biomechanische Prinzipien)</a:t>
            </a:r>
          </a:p>
          <a:p>
            <a:r>
              <a:rPr lang="de-DE" sz="1500" dirty="0"/>
              <a:t>Verfahrenswissen </a:t>
            </a:r>
            <a:r>
              <a:rPr lang="de-DE" sz="1500" dirty="0">
                <a:sym typeface="Wingdings" panose="05000000000000000000" pitchFamily="2" charset="2"/>
              </a:rPr>
              <a:t> </a:t>
            </a:r>
            <a:r>
              <a:rPr lang="de-DE" sz="1500" dirty="0"/>
              <a:t>organisatorische, inhaltliche und methodische Aspekte sportlichen Geschehens (auch z. B. Gruppenbildung)</a:t>
            </a:r>
          </a:p>
          <a:p>
            <a:r>
              <a:rPr lang="de-DE" sz="1500" dirty="0"/>
              <a:t>Aufklärungswissen </a:t>
            </a:r>
            <a:r>
              <a:rPr lang="de-DE" sz="1500" dirty="0">
                <a:sym typeface="Wingdings" panose="05000000000000000000" pitchFamily="2" charset="2"/>
              </a:rPr>
              <a:t></a:t>
            </a:r>
            <a:r>
              <a:rPr lang="de-DE" sz="1500" dirty="0"/>
              <a:t> Wissen über gesellschaftliche Abhängigkeiten und Einflussnahmen des Sports </a:t>
            </a:r>
          </a:p>
          <a:p>
            <a:r>
              <a:rPr lang="de-DE" sz="1500" dirty="0"/>
              <a:t>Wirkungswissen </a:t>
            </a:r>
            <a:r>
              <a:rPr lang="de-DE" sz="1500" dirty="0">
                <a:sym typeface="Wingdings" panose="05000000000000000000" pitchFamily="2" charset="2"/>
              </a:rPr>
              <a:t></a:t>
            </a:r>
            <a:r>
              <a:rPr lang="de-DE" sz="1500" dirty="0"/>
              <a:t> Wirkungen des Bewegungshandelns bzw. der Bewegungsarmut, z. B. Sport und Gesundheit, aktive Erholung, Wohlbefinden, Freizeitgestaltung usw.</a:t>
            </a:r>
          </a:p>
          <a:p>
            <a:r>
              <a:rPr lang="de-DE" sz="1500" dirty="0"/>
              <a:t>Wertewissen  </a:t>
            </a:r>
            <a:r>
              <a:rPr lang="de-DE" sz="1500" dirty="0">
                <a:sym typeface="Wingdings" panose="05000000000000000000" pitchFamily="2" charset="2"/>
              </a:rPr>
              <a:t></a:t>
            </a:r>
            <a:r>
              <a:rPr lang="de-DE" sz="1500" dirty="0"/>
              <a:t> z. B. auch Körperideal – philosophisch-anthropologische Aspekte- Sinnfragen</a:t>
            </a:r>
            <a:r>
              <a:rPr lang="de-DE" dirty="0"/>
              <a:t/>
            </a:r>
            <a:br>
              <a:rPr lang="de-DE" dirty="0"/>
            </a:br>
            <a:r>
              <a:rPr lang="de-DE" dirty="0"/>
              <a:t/>
            </a:r>
            <a:br>
              <a:rPr lang="de-DE" dirty="0"/>
            </a:br>
            <a:r>
              <a:rPr lang="de-DE" dirty="0"/>
              <a:t/>
            </a:r>
            <a:br>
              <a:rPr lang="de-DE" dirty="0"/>
            </a:b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CC9574-A819-4FE4-99A7-1E27AD09ADC2}" type="slidenum">
              <a:rPr lang="de-DE" smtClean="0"/>
              <a:pPr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76273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CC9574-A819-4FE4-99A7-1E27AD09ADC2}" type="slidenum">
              <a:rPr lang="de-DE" smtClean="0"/>
              <a:pPr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948552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CC9574-A819-4FE4-99A7-1E27AD09ADC2}" type="slidenum">
              <a:rPr lang="de-DE" smtClean="0"/>
              <a:pPr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366676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0923" y="2818500"/>
            <a:ext cx="7668994" cy="229626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7662119" y="2819400"/>
            <a:ext cx="1461333" cy="229385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de-DE"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pPr/>
              <a:t>14.11.2018</a:t>
            </a:fld>
            <a:endParaRPr kumimoji="0"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de-DE">
                <a:solidFill>
                  <a:schemeClr val="bg1"/>
                </a:solidFill>
              </a:defRPr>
            </a:lvl1pPr>
          </a:lstStyle>
          <a:p>
            <a:endParaRPr kumimoji="0"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de-DE"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pPr/>
              <a:t>‹Nr.›</a:t>
            </a:fld>
            <a:endParaRPr kumimoji="0" lang="de-D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344" y="4114800"/>
            <a:ext cx="7315200" cy="914400"/>
          </a:xfrm>
        </p:spPr>
        <p:txBody>
          <a:bodyPr anchor="b" anchorCtr="0">
            <a:normAutofit/>
          </a:bodyPr>
          <a:lstStyle>
            <a:lvl1pPr marL="0" indent="0" eaLnBrk="1" latinLnBrk="0" hangingPunct="1">
              <a:defRPr kumimoji="0" lang="de-DE" sz="3600" b="1" kern="1200" baseline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marL="342900" lvl="0" indent="-342900" algn="l" defTabSz="914400" eaLnBrk="1" latinLnBrk="0" hangingPunct="1"/>
            <a:r>
              <a:rPr lang="de-DE"/>
              <a:t>Titelmasterformat durch Klicken bearbeiten</a:t>
            </a: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6180" y="294928"/>
            <a:ext cx="8403020" cy="685800"/>
          </a:xfrm>
        </p:spPr>
        <p:txBody>
          <a:bodyPr anchor="ctr" anchorCtr="0">
            <a:normAutofit/>
          </a:bodyPr>
          <a:lstStyle>
            <a:lvl1pPr algn="l" eaLnBrk="1" latinLnBrk="0" hangingPunct="1">
              <a:defRPr kumimoji="0" lang="de-DE" sz="3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eaLnBrk="1" latinLnBrk="0" hangingPunct="1"/>
            <a:r>
              <a:rPr lang="de-DE"/>
              <a:t>Titelmasterformat durch Klicken bearbeiten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eaLnBrk="1" latinLnBrk="0" hangingPunct="1">
              <a:defRPr kumimoji="0" lang="de-DE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eaLnBrk="1" latinLnBrk="0" hangingPunct="1">
              <a:defRPr kumimoji="0" lang="de-DE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 eaLnBrk="1" latinLnBrk="0" hangingPunct="1">
              <a:defRPr kumimoji="0" lang="de-DE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 eaLnBrk="1" latinLnBrk="0" hangingPunct="1">
              <a:defRPr kumimoji="0" lang="de-DE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 eaLnBrk="1" latinLnBrk="0" hangingPunct="1">
              <a:defRPr kumimoji="0" lang="de-DE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de-DE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A258050E-B668-4FA7-85AD-C750C80A6E9B}" type="datetimeFigureOut">
              <a:pPr/>
              <a:t>14.11.2018</a:t>
            </a:fld>
            <a:endParaRPr kumimoji="0"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de-DE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kumimoji="0"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de-DE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240D5ECE-8B49-45CD-BE81-EF81920D1969}" type="slidenum">
              <a:pPr/>
              <a:t>‹Nr.›</a:t>
            </a:fld>
            <a:endParaRPr kumimoji="0"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313" y="214536"/>
            <a:ext cx="8220143" cy="838200"/>
          </a:xfrm>
        </p:spPr>
        <p:txBody>
          <a:bodyPr anchor="b">
            <a:normAutofit/>
          </a:bodyPr>
          <a:lstStyle>
            <a:lvl1pPr algn="l" eaLnBrk="1" latinLnBrk="0" hangingPunct="1">
              <a:defRPr kumimoji="0" lang="de-DE" sz="2800">
                <a:solidFill>
                  <a:schemeClr val="bg1"/>
                </a:solidFill>
              </a:defRPr>
            </a:lvl1pPr>
          </a:lstStyle>
          <a:p>
            <a:pPr eaLnBrk="1" latinLnBrk="0" hangingPunct="1"/>
            <a:r>
              <a:rPr lang="de-DE"/>
              <a:t>Titelmasterformat durch Klicken bearbeiten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6402"/>
            <a:ext cx="4038600" cy="3971455"/>
          </a:xfrm>
        </p:spPr>
        <p:txBody>
          <a:bodyPr/>
          <a:lstStyle>
            <a:lvl1pPr eaLnBrk="1" latinLnBrk="0" hangingPunct="1">
              <a:defRPr kumimoji="0" lang="de-DE"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eaLnBrk="1" latinLnBrk="0" hangingPunct="1">
              <a:defRPr kumimoji="0" lang="de-DE"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 eaLnBrk="1" latinLnBrk="0" hangingPunct="1">
              <a:defRPr kumimoji="0" lang="de-DE"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 eaLnBrk="1" latinLnBrk="0" hangingPunct="1">
              <a:defRPr kumimoji="0" lang="de-DE"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 eaLnBrk="1" latinLnBrk="0" hangingPunct="1">
              <a:defRPr kumimoji="0" lang="de-DE"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  <a:lvl6pPr eaLnBrk="1" latinLnBrk="0" hangingPunct="1">
              <a:defRPr kumimoji="0" lang="de-DE" sz="1800"/>
            </a:lvl6pPr>
            <a:lvl7pPr eaLnBrk="1" latinLnBrk="0" hangingPunct="1">
              <a:defRPr kumimoji="0" lang="de-DE" sz="1800"/>
            </a:lvl7pPr>
            <a:lvl8pPr eaLnBrk="1" latinLnBrk="0" hangingPunct="1">
              <a:defRPr kumimoji="0" lang="de-DE" sz="1800"/>
            </a:lvl8pPr>
            <a:lvl9pPr eaLnBrk="1" latinLnBrk="0" hangingPunct="1">
              <a:defRPr kumimoji="0" lang="de-DE" sz="1800"/>
            </a:lvl9pPr>
          </a:lstStyle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038600" cy="3971454"/>
          </a:xfrm>
        </p:spPr>
        <p:txBody>
          <a:bodyPr/>
          <a:lstStyle>
            <a:lvl1pPr eaLnBrk="1" latinLnBrk="0" hangingPunct="1">
              <a:defRPr kumimoji="0" lang="de-DE"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eaLnBrk="1" latinLnBrk="0" hangingPunct="1">
              <a:defRPr kumimoji="0" lang="de-DE"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 eaLnBrk="1" latinLnBrk="0" hangingPunct="1">
              <a:defRPr kumimoji="0" lang="de-DE"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 eaLnBrk="1" latinLnBrk="0" hangingPunct="1">
              <a:defRPr kumimoji="0" lang="de-DE"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 eaLnBrk="1" latinLnBrk="0" hangingPunct="1">
              <a:defRPr kumimoji="0" lang="de-DE"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  <a:lvl6pPr eaLnBrk="1" latinLnBrk="0" hangingPunct="1">
              <a:defRPr kumimoji="0" lang="de-DE" sz="1800"/>
            </a:lvl6pPr>
            <a:lvl7pPr eaLnBrk="1" latinLnBrk="0" hangingPunct="1">
              <a:defRPr kumimoji="0" lang="de-DE" sz="1800"/>
            </a:lvl7pPr>
            <a:lvl8pPr eaLnBrk="1" latinLnBrk="0" hangingPunct="1">
              <a:defRPr kumimoji="0" lang="de-DE" sz="1800"/>
            </a:lvl8pPr>
            <a:lvl9pPr eaLnBrk="1" latinLnBrk="0" hangingPunct="1">
              <a:defRPr kumimoji="0" lang="de-DE" sz="1800"/>
            </a:lvl9pPr>
          </a:lstStyle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8050E-B668-4FA7-85AD-C750C80A6E9B}" type="datetimeFigureOut">
              <a:pPr/>
              <a:t>14.11.2018</a:t>
            </a:fld>
            <a:endParaRPr kumimoji="0"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5ECE-8B49-45CD-BE81-EF81920D1969}" type="slidenum">
              <a:pPr/>
              <a:t>‹Nr.›</a:t>
            </a:fld>
            <a:endParaRPr kumimoji="0"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>
            <a:alpha val="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de-DE" dirty="0"/>
              <a:t>Titelmasterformat durch Klicken bearbeiten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de-DE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58050E-B668-4FA7-85AD-C750C80A6E9B}" type="datetimeFigureOut">
              <a:pPr/>
              <a:t>14.11.2018</a:t>
            </a:fld>
            <a:endParaRPr kumimoji="0"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de-DE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de-DE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0D5ECE-8B49-45CD-BE81-EF81920D1969}" type="slidenum">
              <a:pPr/>
              <a:t>‹Nr.›</a:t>
            </a:fld>
            <a:endParaRPr kumimoji="0"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de-DE"/>
              <a:t>Textmasterformat bearbeiten</a:t>
            </a:r>
          </a:p>
          <a:p>
            <a:pPr lvl="1" eaLnBrk="1" latinLnBrk="0" hangingPunct="1"/>
            <a:r>
              <a:rPr kumimoji="0" lang="de-DE"/>
              <a:t>Zweite Ebene</a:t>
            </a:r>
          </a:p>
          <a:p>
            <a:pPr lvl="2" eaLnBrk="1" latinLnBrk="0" hangingPunct="1"/>
            <a:r>
              <a:rPr kumimoji="0" lang="de-DE"/>
              <a:t>Dritte Ebene</a:t>
            </a:r>
          </a:p>
          <a:p>
            <a:pPr lvl="3" eaLnBrk="1" latinLnBrk="0" hangingPunct="1"/>
            <a:r>
              <a:rPr kumimoji="0" lang="de-DE"/>
              <a:t>Vierte Ebene</a:t>
            </a:r>
          </a:p>
          <a:p>
            <a:pPr lvl="4" eaLnBrk="1" latinLnBrk="0" hangingPunct="1"/>
            <a:r>
              <a:rPr kumimoji="0" lang="de-DE"/>
              <a:t>Fünfte Ebene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</p:sldLayoutIdLst>
  <p:txStyles>
    <p:titleStyle>
      <a:lvl1pPr algn="ctr" defTabSz="914400" rtl="0" eaLnBrk="1" latinLnBrk="0" hangingPunct="1">
        <a:spcBef>
          <a:spcPct val="0"/>
        </a:spcBef>
        <a:buNone/>
        <a:defRPr kumimoji="0" lang="de-DE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de-DE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de-DE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de-DE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de-DE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de-DE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de-DE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de-DE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de-DE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de-DE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de-DE"/>
      </a:defPPr>
      <a:lvl1pPr marL="0" algn="l" defTabSz="914400" rtl="0" eaLnBrk="1" latinLnBrk="0" hangingPunct="1">
        <a:defRPr kumimoji="0" lang="de-DE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de-DE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de-DE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de-DE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de-DE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de-DE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de-DE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de-DE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de-DE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28600" y="3048000"/>
            <a:ext cx="7239000" cy="1828800"/>
          </a:xfrm>
        </p:spPr>
        <p:txBody>
          <a:bodyPr>
            <a:normAutofit/>
          </a:bodyPr>
          <a:lstStyle/>
          <a:p>
            <a:pPr algn="l"/>
            <a:r>
              <a:rPr lang="de-DE" sz="2400" b="0" dirty="0">
                <a:solidFill>
                  <a:srgbClr val="262626"/>
                </a:solidFill>
              </a:rPr>
              <a:t/>
            </a:r>
            <a:br>
              <a:rPr lang="de-DE" sz="2400" b="0" dirty="0">
                <a:solidFill>
                  <a:srgbClr val="262626"/>
                </a:solidFill>
              </a:rPr>
            </a:br>
            <a:r>
              <a:rPr lang="de-DE" sz="4400" b="0" dirty="0">
                <a:solidFill>
                  <a:prstClr val="white"/>
                </a:solidFill>
              </a:rPr>
              <a:t>Theorie im Sportunterricht Klassen 9/10</a:t>
            </a:r>
            <a:endParaRPr lang="de-DE" sz="4400" b="0" dirty="0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xmlns="" id="{70ACA4C9-A17A-4E16-8FE9-B040134F232A}"/>
              </a:ext>
            </a:extLst>
          </p:cNvPr>
          <p:cNvSpPr txBox="1"/>
          <p:nvPr/>
        </p:nvSpPr>
        <p:spPr>
          <a:xfrm>
            <a:off x="152400" y="5453608"/>
            <a:ext cx="8964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/>
              <a:t>erstellt von</a:t>
            </a:r>
          </a:p>
          <a:p>
            <a:pPr algn="ctr"/>
            <a:r>
              <a:rPr lang="de-DE" dirty="0"/>
              <a:t> Christina Leichmann, Christina Skoda, Tim Köhler, Demian Sonnentag, </a:t>
            </a:r>
            <a:r>
              <a:rPr lang="de-DE" dirty="0" smtClean="0"/>
              <a:t>Sven Waigel</a:t>
            </a:r>
            <a:endParaRPr lang="de-DE" dirty="0"/>
          </a:p>
        </p:txBody>
      </p:sp>
      <p:sp>
        <p:nvSpPr>
          <p:cNvPr id="7" name="Text Placeholder 2"/>
          <p:cNvSpPr txBox="1">
            <a:spLocks/>
          </p:cNvSpPr>
          <p:nvPr/>
        </p:nvSpPr>
        <p:spPr>
          <a:xfrm>
            <a:off x="3886200" y="1468820"/>
            <a:ext cx="4953000" cy="14162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de-DE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0" lang="de-DE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de-DE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0" lang="de-DE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0" lang="de-DE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de-DE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de-DE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de-DE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de-DE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 typeface="Arial" pitchFamily="34" charset="0"/>
              <a:buNone/>
            </a:pPr>
            <a:r>
              <a:rPr lang="de-DE" smtClean="0"/>
              <a:t>Stuttgart, Juli 2018 </a:t>
            </a:r>
            <a:endParaRPr lang="de-DE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Additives Modell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Im </a:t>
            </a:r>
            <a:r>
              <a:rPr lang="de-DE" b="1" dirty="0"/>
              <a:t>additiven </a:t>
            </a:r>
            <a:r>
              <a:rPr lang="de-DE" dirty="0"/>
              <a:t>Modell stehen sporttheoretische und sportpraktische Inhalte quasi beziehungslos (additiv) nebeneinander.</a:t>
            </a:r>
          </a:p>
          <a:p>
            <a:r>
              <a:rPr lang="de-DE" dirty="0"/>
              <a:t>Sporttheoretische Themen werden unabhängig von Inhalten der Praxis vermittelt.</a:t>
            </a:r>
          </a:p>
        </p:txBody>
      </p:sp>
    </p:spTree>
    <p:extLst>
      <p:ext uri="{BB962C8B-B14F-4D97-AF65-F5344CB8AC3E}">
        <p14:creationId xmlns:p14="http://schemas.microsoft.com/office/powerpoint/2010/main" val="31546756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Illustratives Modell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Das </a:t>
            </a:r>
            <a:r>
              <a:rPr lang="de-DE" b="1" dirty="0"/>
              <a:t>illustrative</a:t>
            </a:r>
            <a:r>
              <a:rPr lang="de-DE" dirty="0"/>
              <a:t> Modell geht von sporttheoretischen Inhalten aus.</a:t>
            </a:r>
          </a:p>
          <a:p>
            <a:r>
              <a:rPr lang="de-DE" dirty="0"/>
              <a:t>Diese Themen werden mit sportpraktischen  Inhalten vernetzt, in der Praxis veranschaulicht und (vorwissenschaftlich) überprüft.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56443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Integratives Modell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Das </a:t>
            </a:r>
            <a:r>
              <a:rPr lang="de-DE" b="1" dirty="0"/>
              <a:t>integrative</a:t>
            </a:r>
            <a:r>
              <a:rPr lang="de-DE" dirty="0"/>
              <a:t> Modell geht von der sportlichen Praxis aus.</a:t>
            </a:r>
          </a:p>
          <a:p>
            <a:r>
              <a:rPr lang="de-DE" dirty="0"/>
              <a:t>Diese Fragen werden unter Zuhilfenahme sportwissenschaftlicher Theoriebestände im Unterricht beantwortet.</a:t>
            </a:r>
          </a:p>
        </p:txBody>
      </p:sp>
    </p:spTree>
    <p:extLst>
      <p:ext uri="{BB962C8B-B14F-4D97-AF65-F5344CB8AC3E}">
        <p14:creationId xmlns:p14="http://schemas.microsoft.com/office/powerpoint/2010/main" val="23219605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BCA5BF83-ED29-4DFB-9895-99AF9051D4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600" dirty="0"/>
              <a:t>Konzepte zu Theorie im Sportunterricht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="" xmlns:a16="http://schemas.microsoft.com/office/drawing/2014/main" id="{424D14C9-335B-4EA4-B65F-5FFE9E6D30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Additiv</a:t>
            </a:r>
          </a:p>
          <a:p>
            <a:r>
              <a:rPr lang="de-DE" dirty="0"/>
              <a:t>Illustrativ</a:t>
            </a:r>
          </a:p>
          <a:p>
            <a:r>
              <a:rPr lang="de-DE" dirty="0"/>
              <a:t>Integrativ</a:t>
            </a:r>
          </a:p>
          <a:p>
            <a:pPr lvl="1"/>
            <a:r>
              <a:rPr lang="de-DE" dirty="0"/>
              <a:t>Diskutieren Sie mit Ihrem Nachbarn Erfahrungen die Sie in Ihrem Unterricht mit den Konzepten gemacht haben.</a:t>
            </a:r>
          </a:p>
        </p:txBody>
      </p:sp>
    </p:spTree>
    <p:extLst>
      <p:ext uri="{BB962C8B-B14F-4D97-AF65-F5344CB8AC3E}">
        <p14:creationId xmlns:p14="http://schemas.microsoft.com/office/powerpoint/2010/main" val="15289991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AC00867C-FD35-44CE-BEC0-E7F355463E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600" dirty="0"/>
              <a:t>Überblick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="" xmlns:a16="http://schemas.microsoft.com/office/drawing/2014/main" id="{A575EBCC-7D34-41BB-9E12-607BF226E0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>
              <a:buFont typeface="Arial"/>
              <a:buChar char="•"/>
            </a:pPr>
            <a:r>
              <a:rPr lang="de-DE" sz="3143" dirty="0" smtClean="0"/>
              <a:t>Systematisierung </a:t>
            </a:r>
            <a:r>
              <a:rPr lang="de-DE" sz="3143" dirty="0"/>
              <a:t>von Sporttheorie</a:t>
            </a:r>
          </a:p>
          <a:p>
            <a:pPr marL="342900" lvl="1" indent="-342900">
              <a:buFont typeface="Arial"/>
              <a:buChar char="•"/>
            </a:pPr>
            <a:r>
              <a:rPr lang="de-DE" sz="3143" dirty="0"/>
              <a:t>Konzepte zu Theorie im Sportunterricht</a:t>
            </a:r>
          </a:p>
          <a:p>
            <a:pPr marL="342900" lvl="1" indent="-342900">
              <a:buFont typeface="Arial"/>
              <a:buChar char="•"/>
            </a:pPr>
            <a:r>
              <a:rPr lang="de-DE" sz="3097" b="1" dirty="0"/>
              <a:t>Theoretische Bausteine im Bildungsplan 2016</a:t>
            </a:r>
          </a:p>
          <a:p>
            <a:pPr lvl="1"/>
            <a:r>
              <a:rPr lang="de-DE" dirty="0"/>
              <a:t>Verortung von Sporttheorie im Bildungsplan 2016</a:t>
            </a:r>
          </a:p>
          <a:p>
            <a:pPr lvl="1"/>
            <a:r>
              <a:rPr lang="de-DE" dirty="0"/>
              <a:t>Fokussierung auf Klasse 10</a:t>
            </a: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516710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C2B336E7-A909-4D81-AEF1-AA997791FE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sz="3600" dirty="0"/>
              <a:t>Verortung von Sporttheorie im Bildungsplan 2016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="" xmlns:a16="http://schemas.microsoft.com/office/drawing/2014/main" id="{7613A2A1-69B6-42CB-A096-5BC93B7989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in den stufenspezifischen Hinweisen</a:t>
            </a:r>
          </a:p>
          <a:p>
            <a:r>
              <a:rPr lang="de-DE" dirty="0"/>
              <a:t>in prozessbezogenen Kompetenzen</a:t>
            </a:r>
          </a:p>
          <a:p>
            <a:r>
              <a:rPr lang="de-DE" dirty="0"/>
              <a:t>in den inhaltsbezogenen Kompetenzen, unter kognitiv-reflexiv, Anteile in alle Stufen</a:t>
            </a:r>
          </a:p>
          <a:p>
            <a:r>
              <a:rPr lang="de-DE" dirty="0"/>
              <a:t>in den Klassen 11/12 im Inhaltsbereich Wissen</a:t>
            </a:r>
          </a:p>
        </p:txBody>
      </p:sp>
    </p:spTree>
    <p:extLst>
      <p:ext uri="{BB962C8B-B14F-4D97-AF65-F5344CB8AC3E}">
        <p14:creationId xmlns:p14="http://schemas.microsoft.com/office/powerpoint/2010/main" val="36019505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200" dirty="0"/>
              <a:t>Verortung von Sporttheorie im Bildungsplan 2016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DE" u="sng" dirty="0"/>
              <a:t>Stufenspezifische Hinweise Klasse 10</a:t>
            </a:r>
            <a:r>
              <a:rPr lang="de-DE" dirty="0"/>
              <a:t>:</a:t>
            </a:r>
          </a:p>
          <a:p>
            <a:pPr marL="0" indent="0">
              <a:buNone/>
            </a:pPr>
            <a:r>
              <a:rPr lang="de-DE" dirty="0"/>
              <a:t>In Vorbereitung auf die Kursstufe erfolgen Einführungen in die folgenden drei Themenbereiche im Sinne von Praxis-Theorie-Verknüpfungen in drei verschiedenen Inhaltsbereichen:</a:t>
            </a:r>
          </a:p>
          <a:p>
            <a:r>
              <a:rPr lang="de-DE" dirty="0"/>
              <a:t>Bewegungen beschreiben und analysieren</a:t>
            </a:r>
          </a:p>
          <a:p>
            <a:r>
              <a:rPr lang="de-DE" dirty="0"/>
              <a:t>Körperliche Leistungsfähigkeit verbessern</a:t>
            </a:r>
          </a:p>
          <a:p>
            <a:r>
              <a:rPr lang="de-DE" dirty="0"/>
              <a:t>Sportspiele analysieren und vergleichen</a:t>
            </a:r>
          </a:p>
        </p:txBody>
      </p:sp>
    </p:spTree>
    <p:extLst>
      <p:ext uri="{BB962C8B-B14F-4D97-AF65-F5344CB8AC3E}">
        <p14:creationId xmlns:p14="http://schemas.microsoft.com/office/powerpoint/2010/main" val="19190540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C004B483-7DAD-486F-8E7D-F1D1EDA6F6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sz="3600"/>
              <a:t>Verortung von Sporttheorie im Bildungsplan 2016</a:t>
            </a:r>
            <a:endParaRPr lang="de-DE" sz="36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="" xmlns:a16="http://schemas.microsoft.com/office/drawing/2014/main" id="{56DFE1E2-43DD-40AE-9EDC-70CFE55A6B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In stufenspezifischen Hinweisen 10</a:t>
            </a:r>
          </a:p>
          <a:p>
            <a:pPr marL="0" indent="0">
              <a:buNone/>
            </a:pPr>
            <a:endParaRPr lang="de-DE" dirty="0"/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5166527"/>
              </p:ext>
            </p:extLst>
          </p:nvPr>
        </p:nvGraphicFramePr>
        <p:xfrm>
          <a:off x="467544" y="1556792"/>
          <a:ext cx="8291264" cy="4327108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432048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97078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de-DE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Themenbereiche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de-DE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Mögliche Inhaltsbereiche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8002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de-DE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 Bewegungen beschreiben und analysieren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800" dirty="0">
                          <a:effectLst/>
                        </a:rPr>
                        <a:t>Laufen, Springen, Werfen</a:t>
                      </a:r>
                      <a:br>
                        <a:rPr lang="de-DE" sz="1800" dirty="0">
                          <a:effectLst/>
                        </a:rPr>
                      </a:br>
                      <a:r>
                        <a:rPr lang="de-DE" sz="1800" b="1" dirty="0">
                          <a:effectLst/>
                        </a:rPr>
                        <a:t>Bewegen an Geräten</a:t>
                      </a:r>
                      <a:br>
                        <a:rPr lang="de-DE" sz="1800" b="1" dirty="0">
                          <a:effectLst/>
                        </a:rPr>
                      </a:br>
                      <a:r>
                        <a:rPr lang="de-DE" sz="1800" dirty="0">
                          <a:effectLst/>
                        </a:rPr>
                        <a:t>Bewegen im Wasser</a:t>
                      </a:r>
                      <a:br>
                        <a:rPr lang="de-DE" sz="1800" dirty="0">
                          <a:effectLst/>
                        </a:rPr>
                      </a:br>
                      <a:r>
                        <a:rPr kumimoji="0" lang="de-DE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Tanzen, Gestalten, Darstellen*</a:t>
                      </a:r>
                      <a:r>
                        <a:rPr kumimoji="0" lang="de-DE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kumimoji="0" lang="de-DE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de-DE" sz="1800" dirty="0">
                          <a:effectLst/>
                        </a:rPr>
                        <a:t>Miteinander/gegeneinander kämpfen</a:t>
                      </a:r>
                      <a:br>
                        <a:rPr lang="de-DE" sz="1800" dirty="0">
                          <a:effectLst/>
                        </a:rPr>
                      </a:br>
                      <a:r>
                        <a:rPr lang="de-DE" sz="1800" dirty="0">
                          <a:effectLst/>
                        </a:rPr>
                        <a:t>Fahren, Rollen, Gleiten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5841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solidFill>
                            <a:schemeClr val="tx1"/>
                          </a:solidFill>
                          <a:effectLst/>
                        </a:rPr>
                        <a:t>2. Körperliche Leistungsfähigkeit verbessern</a:t>
                      </a:r>
                      <a:endParaRPr lang="de-DE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800" dirty="0">
                          <a:effectLst/>
                        </a:rPr>
                        <a:t>Laufen, Springen, Werfen</a:t>
                      </a:r>
                      <a:br>
                        <a:rPr lang="de-DE" sz="1800" dirty="0">
                          <a:effectLst/>
                        </a:rPr>
                      </a:br>
                      <a:r>
                        <a:rPr lang="de-DE" sz="1800" dirty="0">
                          <a:effectLst/>
                        </a:rPr>
                        <a:t>Bewegen im Wasser</a:t>
                      </a:r>
                      <a:br>
                        <a:rPr lang="de-DE" sz="1800" dirty="0">
                          <a:effectLst/>
                        </a:rPr>
                      </a:br>
                      <a:r>
                        <a:rPr lang="de-DE" sz="1800" dirty="0">
                          <a:effectLst/>
                        </a:rPr>
                        <a:t>Miteinander/gegeneinander kämpfen</a:t>
                      </a:r>
                      <a:br>
                        <a:rPr lang="de-DE" sz="1800" dirty="0">
                          <a:effectLst/>
                        </a:rPr>
                      </a:br>
                      <a:r>
                        <a:rPr lang="de-DE" sz="1800" dirty="0">
                          <a:effectLst/>
                        </a:rPr>
                        <a:t>Fahren, Rollen, Gleiten</a:t>
                      </a:r>
                      <a:br>
                        <a:rPr lang="de-DE" sz="1800" dirty="0">
                          <a:effectLst/>
                        </a:rPr>
                      </a:br>
                      <a:r>
                        <a:rPr kumimoji="0" lang="de-DE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Fitness entwickeln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66668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kumimoji="0" lang="de-DE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 Sportspiele analysieren und vergleichen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800"/>
                        </a:spcAft>
                      </a:pPr>
                      <a:r>
                        <a:rPr kumimoji="0" lang="de-DE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Spielen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69763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1013B669-2C8F-4E86-83C6-2CF2C33374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sz="3600" dirty="0"/>
              <a:t>Verortung von Sporttheorie im Bildungsplan 2016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="" xmlns:a16="http://schemas.microsoft.com/office/drawing/2014/main" id="{74CAC166-31D0-4CD8-B276-CBAE738A76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sz="3000" dirty="0"/>
              <a:t>prozessbezogene Kompetenzen</a:t>
            </a:r>
          </a:p>
          <a:p>
            <a:pPr lvl="1"/>
            <a:r>
              <a:rPr lang="de-DE" sz="3000" dirty="0"/>
              <a:t>Bewegungskompetenz </a:t>
            </a:r>
            <a:br>
              <a:rPr lang="de-DE" sz="3000" dirty="0"/>
            </a:br>
            <a:r>
              <a:rPr lang="de-DE" sz="3000" dirty="0"/>
              <a:t>z. B. „Schülerinnen und Schüler können grundlegendes </a:t>
            </a:r>
            <a:r>
              <a:rPr lang="de-DE" sz="3000" b="1" dirty="0"/>
              <a:t>Fachwissen</a:t>
            </a:r>
            <a:r>
              <a:rPr lang="de-DE" sz="3000" dirty="0"/>
              <a:t> (zum Beispiel taktische Kenntnisse) in sportlichen Handlungssituationen sachgerecht nutzen.“</a:t>
            </a:r>
          </a:p>
          <a:p>
            <a:pPr lvl="1"/>
            <a:r>
              <a:rPr lang="de-DE" sz="3000" dirty="0"/>
              <a:t>Personalkompetenz </a:t>
            </a:r>
            <a:br>
              <a:rPr lang="de-DE" sz="3000" dirty="0"/>
            </a:br>
            <a:r>
              <a:rPr lang="de-DE" sz="3000" dirty="0"/>
              <a:t>z. B. „Schülerinnen und Schüler können physische und psychische Auswirkungen ihres Bewegungshandelns, zum Beispiel Entspannung oder Fitness, wahrnehmen und </a:t>
            </a:r>
            <a:r>
              <a:rPr lang="de-DE" sz="3000" b="1" dirty="0"/>
              <a:t>verstehen</a:t>
            </a:r>
            <a:r>
              <a:rPr lang="de-DE" sz="3000" dirty="0"/>
              <a:t>.“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888570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5EC43C2C-6121-42E6-B6DE-C877827943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sz="3600" dirty="0"/>
              <a:t>Verortung von Sporttheorie im Bildungsplan 2016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="" xmlns:a16="http://schemas.microsoft.com/office/drawing/2014/main" id="{643526D5-7CC9-4672-A0FD-75E4C96ACC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inhaltsbezogenen Kompetenzen</a:t>
            </a:r>
          </a:p>
          <a:p>
            <a:pPr lvl="1"/>
            <a:r>
              <a:rPr lang="de-DE" dirty="0"/>
              <a:t>bei kognitiv/reflexiv!</a:t>
            </a:r>
          </a:p>
          <a:p>
            <a:pPr lvl="1"/>
            <a:endParaRPr lang="de-DE" dirty="0"/>
          </a:p>
          <a:p>
            <a:pPr lvl="2"/>
            <a:r>
              <a:rPr lang="de-DE" dirty="0"/>
              <a:t>Beispiel im Inhaltsbereich „Spielen“? </a:t>
            </a:r>
          </a:p>
          <a:p>
            <a:pPr marL="1371600" lvl="3" indent="0">
              <a:buNone/>
            </a:pPr>
            <a:endParaRPr lang="de-DE" dirty="0"/>
          </a:p>
          <a:p>
            <a:pPr lvl="2"/>
            <a:r>
              <a:rPr lang="de-DE" dirty="0"/>
              <a:t>Beispiel im Inhaltsbereich „Fitness entwickeln“? </a:t>
            </a:r>
            <a:br>
              <a:rPr lang="de-DE" dirty="0"/>
            </a:b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522151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BE19BBE1-B0DF-4F8F-8C5B-C29486473D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Theorie im Bildungsplan 2016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="" xmlns:a16="http://schemas.microsoft.com/office/drawing/2014/main" id="{F9B00795-C826-4168-BE9D-8CB287D098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de-DE" i="1" dirty="0"/>
              <a:t>„'Jede Praxis enthält Theorie' - geplant oder ungeplant, mehr oder weniger dem Lehrer (und seinen Schülern) </a:t>
            </a:r>
            <a:r>
              <a:rPr lang="de-DE" i="1" dirty="0" err="1"/>
              <a:t>bewußt</a:t>
            </a:r>
            <a:r>
              <a:rPr lang="de-DE" i="1" dirty="0"/>
              <a:t> – [daraus] folgt …, </a:t>
            </a:r>
            <a:r>
              <a:rPr lang="de-DE" i="1" dirty="0" err="1"/>
              <a:t>daß</a:t>
            </a:r>
            <a:r>
              <a:rPr lang="de-DE" i="1" dirty="0"/>
              <a:t> jede didaktische Konzeption entscheiden </a:t>
            </a:r>
            <a:r>
              <a:rPr lang="de-DE" i="1" dirty="0" err="1"/>
              <a:t>muß</a:t>
            </a:r>
            <a:r>
              <a:rPr lang="de-DE" i="1" dirty="0"/>
              <a:t>, wie sie mit diesen theoretischen Anteilen verfährt“ (Groth, 1998, S. 169). </a:t>
            </a: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249725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Fokussierung auf Klasse 10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/>
              <a:t>Stellung im Bildungsplan</a:t>
            </a:r>
          </a:p>
          <a:p>
            <a:pPr lvl="1"/>
            <a:r>
              <a:rPr lang="de-DE" dirty="0"/>
              <a:t>2004</a:t>
            </a:r>
          </a:p>
          <a:p>
            <a:pPr lvl="2"/>
            <a:r>
              <a:rPr lang="de-DE" dirty="0"/>
              <a:t>Standards 5/6 – 7/8 – 9/</a:t>
            </a:r>
            <a:r>
              <a:rPr lang="de-DE" dirty="0">
                <a:solidFill>
                  <a:srgbClr val="FF0000"/>
                </a:solidFill>
              </a:rPr>
              <a:t>10</a:t>
            </a:r>
            <a:r>
              <a:rPr lang="de-DE" dirty="0"/>
              <a:t> – 11/12</a:t>
            </a:r>
          </a:p>
          <a:p>
            <a:pPr lvl="2"/>
            <a:endParaRPr lang="de-DE" dirty="0"/>
          </a:p>
          <a:p>
            <a:pPr lvl="1"/>
            <a:r>
              <a:rPr lang="de-DE" dirty="0"/>
              <a:t>2016</a:t>
            </a:r>
          </a:p>
          <a:p>
            <a:pPr lvl="2"/>
            <a:r>
              <a:rPr lang="de-DE" dirty="0"/>
              <a:t>5/6 – 7/8 – 9/</a:t>
            </a:r>
            <a:r>
              <a:rPr lang="de-DE" dirty="0">
                <a:solidFill>
                  <a:srgbClr val="FF0000"/>
                </a:solidFill>
              </a:rPr>
              <a:t>10</a:t>
            </a:r>
            <a:r>
              <a:rPr lang="de-DE" dirty="0"/>
              <a:t> – 11/12	(formal)</a:t>
            </a:r>
          </a:p>
          <a:p>
            <a:pPr lvl="2"/>
            <a:r>
              <a:rPr lang="de-DE" dirty="0"/>
              <a:t>5/6 – 7/8/9 – </a:t>
            </a:r>
            <a:r>
              <a:rPr lang="de-DE" dirty="0">
                <a:solidFill>
                  <a:srgbClr val="FF0000"/>
                </a:solidFill>
              </a:rPr>
              <a:t>10</a:t>
            </a:r>
            <a:r>
              <a:rPr lang="de-DE" dirty="0"/>
              <a:t> – 11/12	(inhaltlich gedacht)</a:t>
            </a:r>
          </a:p>
          <a:p>
            <a:pPr lvl="2"/>
            <a:r>
              <a:rPr lang="de-DE" dirty="0"/>
              <a:t>von der „reflektierten Praxis“ im Sportunterricht der Sekundarstufe I zur „Praxis-Theorie-Verknüpfung“ in der Sekundarstufe II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377634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C004B483-7DAD-486F-8E7D-F1D1EDA6F6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200" dirty="0"/>
              <a:t>Fokussierung auf Klasse 10</a:t>
            </a:r>
            <a:endParaRPr lang="de-DE" sz="36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="" xmlns:a16="http://schemas.microsoft.com/office/drawing/2014/main" id="{56DFE1E2-43DD-40AE-9EDC-70CFE55A6B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In stufenspezifischen Hinweisen 10</a:t>
            </a:r>
          </a:p>
          <a:p>
            <a:pPr marL="0" indent="0">
              <a:buNone/>
            </a:pPr>
            <a:endParaRPr lang="de-DE" dirty="0"/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2382925"/>
              </p:ext>
            </p:extLst>
          </p:nvPr>
        </p:nvGraphicFramePr>
        <p:xfrm>
          <a:off x="467544" y="1556792"/>
          <a:ext cx="8291264" cy="4327108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432048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97078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de-DE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Themenbereiche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de-DE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Mögliche Inhaltsbereiche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8002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kumimoji="0" lang="de-DE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 Bewegungen beschreiben und analysieren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800" dirty="0">
                          <a:effectLst/>
                        </a:rPr>
                        <a:t>Laufen, Springen, Werfen</a:t>
                      </a:r>
                      <a:br>
                        <a:rPr lang="de-DE" sz="1800" dirty="0">
                          <a:effectLst/>
                        </a:rPr>
                      </a:br>
                      <a:r>
                        <a:rPr lang="de-DE" sz="1800" b="1" dirty="0">
                          <a:effectLst/>
                        </a:rPr>
                        <a:t>Bewegen an Geräten</a:t>
                      </a:r>
                      <a:br>
                        <a:rPr lang="de-DE" sz="1800" b="1" dirty="0">
                          <a:effectLst/>
                        </a:rPr>
                      </a:br>
                      <a:r>
                        <a:rPr lang="de-DE" sz="1800" dirty="0">
                          <a:effectLst/>
                        </a:rPr>
                        <a:t>Bewegen im Wasser</a:t>
                      </a:r>
                      <a:br>
                        <a:rPr lang="de-DE" sz="1800" dirty="0">
                          <a:effectLst/>
                        </a:rPr>
                      </a:br>
                      <a:r>
                        <a:rPr kumimoji="0" lang="de-DE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Tanzen, Gestalten, Darstellen</a:t>
                      </a:r>
                      <a:r>
                        <a:rPr kumimoji="0" lang="de-DE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kumimoji="0" lang="de-DE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de-DE" sz="1800" dirty="0">
                          <a:effectLst/>
                        </a:rPr>
                        <a:t>Miteinander/gegeneinander kämpfen</a:t>
                      </a:r>
                      <a:br>
                        <a:rPr lang="de-DE" sz="1800" dirty="0">
                          <a:effectLst/>
                        </a:rPr>
                      </a:br>
                      <a:r>
                        <a:rPr lang="de-DE" sz="1800" dirty="0">
                          <a:effectLst/>
                        </a:rPr>
                        <a:t>Fahren, Rollen, Gleiten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5841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800" dirty="0">
                          <a:solidFill>
                            <a:schemeClr val="tx1"/>
                          </a:solidFill>
                          <a:effectLst/>
                        </a:rPr>
                        <a:t>2. Körperliche Leistungsfähigkeit verbessern</a:t>
                      </a:r>
                      <a:endParaRPr lang="de-DE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800" dirty="0">
                          <a:effectLst/>
                        </a:rPr>
                        <a:t>Laufen, Springen, Werfen</a:t>
                      </a:r>
                      <a:br>
                        <a:rPr lang="de-DE" sz="1800" dirty="0">
                          <a:effectLst/>
                        </a:rPr>
                      </a:br>
                      <a:r>
                        <a:rPr lang="de-DE" sz="1800" dirty="0">
                          <a:effectLst/>
                        </a:rPr>
                        <a:t>Bewegen im Wasser</a:t>
                      </a:r>
                      <a:br>
                        <a:rPr lang="de-DE" sz="1800" dirty="0">
                          <a:effectLst/>
                        </a:rPr>
                      </a:br>
                      <a:r>
                        <a:rPr lang="de-DE" sz="1800" dirty="0">
                          <a:effectLst/>
                        </a:rPr>
                        <a:t>Miteinander/gegeneinander kämpfen</a:t>
                      </a:r>
                      <a:br>
                        <a:rPr lang="de-DE" sz="1800" dirty="0">
                          <a:effectLst/>
                        </a:rPr>
                      </a:br>
                      <a:r>
                        <a:rPr lang="de-DE" sz="1800" dirty="0">
                          <a:effectLst/>
                        </a:rPr>
                        <a:t>Fahren, Rollen, Gleiten</a:t>
                      </a:r>
                      <a:br>
                        <a:rPr lang="de-DE" sz="1800" dirty="0">
                          <a:effectLst/>
                        </a:rPr>
                      </a:br>
                      <a:r>
                        <a:rPr kumimoji="0" lang="de-DE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Fitness entwickeln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66668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kumimoji="0" lang="de-DE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 Sportspiele analysieren und vergleichen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800"/>
                        </a:spcAft>
                      </a:pPr>
                      <a:r>
                        <a:rPr kumimoji="0" lang="de-DE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Spielen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14529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Ausblick Kursstufe Pflichtfach</a:t>
            </a:r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0366770"/>
              </p:ext>
            </p:extLst>
          </p:nvPr>
        </p:nvGraphicFramePr>
        <p:xfrm>
          <a:off x="468311" y="1557339"/>
          <a:ext cx="8280153" cy="476889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1971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96044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2450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solidFill>
                            <a:schemeClr val="tx1"/>
                          </a:solidFill>
                          <a:effectLst/>
                        </a:rPr>
                        <a:t>Themenbereiche</a:t>
                      </a:r>
                      <a:endParaRPr lang="de-DE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solidFill>
                            <a:schemeClr val="tx1"/>
                          </a:solidFill>
                          <a:effectLst/>
                        </a:rPr>
                        <a:t>Mögliche Inhaltsbereiche</a:t>
                      </a:r>
                      <a:endParaRPr lang="de-DE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4619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de-DE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 Gemeinsam Sport treiben </a:t>
                      </a:r>
                      <a:r>
                        <a:rPr kumimoji="0" lang="en-US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</a:t>
                      </a:r>
                      <a:r>
                        <a:rPr kumimoji="0" lang="de-DE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kooperieren und wettkämpfen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solidFill>
                            <a:schemeClr val="tx1"/>
                          </a:solidFill>
                          <a:effectLst/>
                        </a:rPr>
                        <a:t>Spielen</a:t>
                      </a:r>
                      <a:endParaRPr lang="de-DE" sz="18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25359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de-DE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 Bewegung lernen, Bewegung optimieren</a:t>
                      </a:r>
                      <a:r>
                        <a:rPr kumimoji="0" lang="de-DE" sz="1800" b="1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</a:t>
                      </a:r>
                      <a:r>
                        <a:rPr kumimoji="0" lang="de-DE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technisch-koordinative Fähigkeiten und Fertigkeiten verbessern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de-DE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solidFill>
                            <a:schemeClr val="tx1"/>
                          </a:solidFill>
                          <a:effectLst/>
                        </a:rPr>
                        <a:t>Laufen, Springen, Werfen</a:t>
                      </a:r>
                      <a:endParaRPr lang="de-DE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solidFill>
                            <a:schemeClr val="tx1"/>
                          </a:solidFill>
                          <a:effectLst/>
                        </a:rPr>
                        <a:t>Bewegen an Geräten</a:t>
                      </a:r>
                      <a:endParaRPr lang="de-DE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solidFill>
                            <a:schemeClr val="tx1"/>
                          </a:solidFill>
                          <a:effectLst/>
                        </a:rPr>
                        <a:t>Bewegen im Wasser</a:t>
                      </a:r>
                      <a:endParaRPr lang="de-DE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solidFill>
                            <a:schemeClr val="tx1"/>
                          </a:solidFill>
                          <a:effectLst/>
                        </a:rPr>
                        <a:t>Tanzen, Gestalten, Darstellen</a:t>
                      </a:r>
                      <a:endParaRPr lang="de-DE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25359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de-DE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 Fitness trainieren </a:t>
                      </a:r>
                      <a:r>
                        <a:rPr kumimoji="0" lang="en-US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</a:t>
                      </a:r>
                      <a:r>
                        <a:rPr kumimoji="0" lang="de-DE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Gesundheitsbewusstsein entwickeln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de-DE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solidFill>
                            <a:schemeClr val="tx1"/>
                          </a:solidFill>
                          <a:effectLst/>
                        </a:rPr>
                        <a:t>Fitness entwickeln</a:t>
                      </a:r>
                      <a:endParaRPr lang="de-DE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solidFill>
                            <a:schemeClr val="tx1"/>
                          </a:solidFill>
                          <a:effectLst/>
                        </a:rPr>
                        <a:t>oder</a:t>
                      </a:r>
                      <a:endParaRPr lang="de-DE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solidFill>
                            <a:schemeClr val="tx1"/>
                          </a:solidFill>
                          <a:effectLst/>
                        </a:rPr>
                        <a:t>längsschnittartig mit anderen Inhaltsbereichen verknüpft</a:t>
                      </a:r>
                      <a:endParaRPr lang="de-DE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25359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de-DE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 Sport selbstständig durchführen und einen Wettkampf organisieren </a:t>
                      </a:r>
                      <a:r>
                        <a:rPr kumimoji="0" lang="en-US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</a:t>
                      </a:r>
                      <a:r>
                        <a:rPr kumimoji="0" lang="de-DE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lebenslanges Sporttreiben anbahnen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de-DE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solidFill>
                            <a:schemeClr val="tx1"/>
                          </a:solidFill>
                          <a:effectLst/>
                        </a:rPr>
                        <a:t>Spielen</a:t>
                      </a:r>
                      <a:endParaRPr lang="de-DE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solidFill>
                            <a:schemeClr val="tx1"/>
                          </a:solidFill>
                          <a:effectLst/>
                        </a:rPr>
                        <a:t>Laufen, Springen, Werfen</a:t>
                      </a:r>
                      <a:endParaRPr lang="de-DE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solidFill>
                            <a:schemeClr val="tx1"/>
                          </a:solidFill>
                          <a:effectLst/>
                        </a:rPr>
                        <a:t>Bewegen an Geräten</a:t>
                      </a:r>
                      <a:endParaRPr lang="de-DE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solidFill>
                            <a:schemeClr val="tx1"/>
                          </a:solidFill>
                          <a:effectLst/>
                        </a:rPr>
                        <a:t>Bewegen im Wasser</a:t>
                      </a:r>
                      <a:endParaRPr lang="de-DE" sz="18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solidFill>
                            <a:schemeClr val="tx1"/>
                          </a:solidFill>
                          <a:effectLst/>
                        </a:rPr>
                        <a:t>Tanzen, Gestalten, Darstellen</a:t>
                      </a:r>
                      <a:endParaRPr lang="de-DE" sz="18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07709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AC00867C-FD35-44CE-BEC0-E7F355463E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Überblick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="" xmlns:a16="http://schemas.microsoft.com/office/drawing/2014/main" id="{A575EBCC-7D34-41BB-9E12-607BF226E0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>
              <a:buFont typeface="Arial"/>
              <a:buChar char="•"/>
            </a:pPr>
            <a:r>
              <a:rPr lang="de-DE" sz="3143" dirty="0" smtClean="0"/>
              <a:t>Systematisierung </a:t>
            </a:r>
            <a:r>
              <a:rPr lang="de-DE" sz="3143" dirty="0"/>
              <a:t>von Sporttheorie</a:t>
            </a:r>
          </a:p>
          <a:p>
            <a:pPr marL="342900" lvl="1" indent="-342900">
              <a:buFont typeface="Arial"/>
              <a:buChar char="•"/>
            </a:pPr>
            <a:r>
              <a:rPr lang="de-DE" sz="3143" dirty="0"/>
              <a:t>Konzepte zu Theorie im Sportunterricht</a:t>
            </a:r>
          </a:p>
          <a:p>
            <a:pPr marL="342900" lvl="1" indent="-342900">
              <a:buFont typeface="Arial"/>
              <a:buChar char="•"/>
            </a:pPr>
            <a:r>
              <a:rPr lang="de-DE" sz="3097" dirty="0"/>
              <a:t>Theoretische Bausteine im Bildungsplan 2016</a:t>
            </a:r>
          </a:p>
          <a:p>
            <a:pPr lvl="1"/>
            <a:r>
              <a:rPr lang="de-DE" dirty="0"/>
              <a:t>Verortung von Sporttheorie im Bildungsplan 2016</a:t>
            </a:r>
          </a:p>
          <a:p>
            <a:pPr lvl="1"/>
            <a:r>
              <a:rPr lang="de-DE" dirty="0"/>
              <a:t>Ausgewählte Beispiele für die Klassen 9/10</a:t>
            </a:r>
          </a:p>
          <a:p>
            <a:pPr lvl="1"/>
            <a:r>
              <a:rPr lang="de-DE" dirty="0"/>
              <a:t>Fokussierung auf Klasse </a:t>
            </a:r>
            <a:r>
              <a:rPr lang="de-DE" dirty="0" smtClean="0"/>
              <a:t>10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478414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AC00867C-FD35-44CE-BEC0-E7F355463E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600" dirty="0"/>
              <a:t>Überblick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="" xmlns:a16="http://schemas.microsoft.com/office/drawing/2014/main" id="{A575EBCC-7D34-41BB-9E12-607BF226E0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>
              <a:buFont typeface="Arial"/>
              <a:buChar char="•"/>
            </a:pPr>
            <a:r>
              <a:rPr lang="de-DE" sz="3143" b="1" dirty="0" smtClean="0"/>
              <a:t>Systematisierung </a:t>
            </a:r>
            <a:r>
              <a:rPr lang="de-DE" sz="3143" b="1" dirty="0"/>
              <a:t>von Sporttheorie</a:t>
            </a:r>
          </a:p>
          <a:p>
            <a:pPr marL="342900" lvl="1" indent="-342900">
              <a:buFont typeface="Arial"/>
              <a:buChar char="•"/>
            </a:pPr>
            <a:r>
              <a:rPr lang="de-DE" sz="3143" dirty="0"/>
              <a:t>Konzepte zu Theorie im Sportunterricht</a:t>
            </a:r>
          </a:p>
          <a:p>
            <a:pPr marL="342900" lvl="1" indent="-342900">
              <a:buFont typeface="Arial"/>
              <a:buChar char="•"/>
            </a:pPr>
            <a:r>
              <a:rPr lang="de-DE" sz="3097" dirty="0"/>
              <a:t>Theoretische Bausteine im Bildungsplan 2016</a:t>
            </a:r>
          </a:p>
          <a:p>
            <a:pPr lvl="1"/>
            <a:r>
              <a:rPr lang="de-DE" dirty="0"/>
              <a:t>Verortung von Sporttheorie im Bildungsplan 2016</a:t>
            </a:r>
          </a:p>
          <a:p>
            <a:pPr lvl="1"/>
            <a:r>
              <a:rPr lang="de-DE" dirty="0"/>
              <a:t>Ausgewählte Beispiele für die Stufen 9/10</a:t>
            </a:r>
          </a:p>
          <a:p>
            <a:pPr lvl="1"/>
            <a:r>
              <a:rPr lang="de-DE" dirty="0"/>
              <a:t>Fokussierung auf Klasse </a:t>
            </a:r>
            <a:r>
              <a:rPr lang="de-DE" dirty="0" smtClean="0"/>
              <a:t>10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110639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070A4290-BECF-41D2-8C0A-67BD3D69AA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600" dirty="0"/>
              <a:t>Systematisierung von Sporttheorie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="" xmlns:a16="http://schemas.microsoft.com/office/drawing/2014/main" id="{C79CCDB8-6E27-47AE-8146-CF08705626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b="1" dirty="0"/>
              <a:t>Sportartspezifisches Wissen</a:t>
            </a:r>
            <a:r>
              <a:rPr lang="de-DE" dirty="0"/>
              <a:t/>
            </a:r>
            <a:br>
              <a:rPr lang="de-DE" dirty="0"/>
            </a:br>
            <a:r>
              <a:rPr lang="de-DE" dirty="0"/>
              <a:t>Beispiel:</a:t>
            </a:r>
            <a:br>
              <a:rPr lang="de-DE" dirty="0"/>
            </a:br>
            <a:r>
              <a:rPr lang="de-DE" dirty="0"/>
              <a:t>Beim Druckkorbleger endet die Bewegung mit dem Abklappen des Handgelenks.</a:t>
            </a:r>
            <a:br>
              <a:rPr lang="de-DE" dirty="0"/>
            </a:br>
            <a:endParaRPr lang="de-DE" dirty="0"/>
          </a:p>
          <a:p>
            <a:r>
              <a:rPr lang="de-DE" b="1" dirty="0"/>
              <a:t>Sportartübergreifendes Wissen</a:t>
            </a:r>
            <a:br>
              <a:rPr lang="de-DE" b="1" dirty="0"/>
            </a:br>
            <a:r>
              <a:rPr lang="de-DE" dirty="0"/>
              <a:t>Beispiel: </a:t>
            </a:r>
            <a:br>
              <a:rPr lang="de-DE" dirty="0"/>
            </a:br>
            <a:r>
              <a:rPr lang="de-DE" dirty="0"/>
              <a:t>Um den Cooper-Test erfolgreicher zu absolvieren, muss die Ausdauerleistungsfähigkeit verbessert werden.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429047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18E5EDD9-1FCC-49C5-B6AB-1F3A274CBF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600" dirty="0"/>
              <a:t>Systematisierung von Sporttheorie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="" xmlns:a16="http://schemas.microsoft.com/office/drawing/2014/main" id="{FE0C051E-9139-4BF5-8D49-CC9273DA9A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b="1" dirty="0"/>
              <a:t>Deklaratives Wissen</a:t>
            </a:r>
            <a:br>
              <a:rPr lang="de-DE" b="1" dirty="0"/>
            </a:br>
            <a:r>
              <a:rPr lang="de-DE" dirty="0"/>
              <a:t>Beispiel: </a:t>
            </a:r>
            <a:br>
              <a:rPr lang="de-DE" dirty="0"/>
            </a:br>
            <a:r>
              <a:rPr lang="de-DE" dirty="0"/>
              <a:t>Der Fastbreak im Basketball setzt sich aus drei Wellen zusammen. Flügel, dann erster und zweiter Innenspieler als Trailer.</a:t>
            </a:r>
            <a:br>
              <a:rPr lang="de-DE" dirty="0"/>
            </a:br>
            <a:endParaRPr lang="de-DE" dirty="0"/>
          </a:p>
          <a:p>
            <a:r>
              <a:rPr lang="de-DE" b="1" dirty="0"/>
              <a:t>Prozedurales Wissen</a:t>
            </a:r>
            <a:r>
              <a:rPr lang="de-DE" dirty="0"/>
              <a:t/>
            </a:r>
            <a:br>
              <a:rPr lang="de-DE" dirty="0"/>
            </a:br>
            <a:r>
              <a:rPr lang="de-DE" dirty="0"/>
              <a:t>Beispiel:</a:t>
            </a:r>
            <a:br>
              <a:rPr lang="de-DE" dirty="0"/>
            </a:br>
            <a:r>
              <a:rPr lang="de-DE" dirty="0"/>
              <a:t>Ausführen des Fastbreaks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152036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811C8A69-4C92-4C2A-AB4F-5876FE93E4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600" dirty="0"/>
              <a:t>Systematisierung von Sporttheorie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="" xmlns:a16="http://schemas.microsoft.com/office/drawing/2014/main" id="{1D3CC900-B3D4-4201-974C-E5E9A747B5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de-DE" b="1" dirty="0"/>
              <a:t>Handlungswissen</a:t>
            </a:r>
            <a:r>
              <a:rPr lang="de-DE" sz="7500" dirty="0"/>
              <a:t/>
            </a:r>
            <a:br>
              <a:rPr lang="de-DE" sz="7500" dirty="0"/>
            </a:br>
            <a:r>
              <a:rPr lang="de-DE" dirty="0"/>
              <a:t>Beispiel: Spielregeln, Ausführungstechniken, Taktiken</a:t>
            </a:r>
            <a:br>
              <a:rPr lang="de-DE" dirty="0"/>
            </a:br>
            <a:endParaRPr lang="de-DE" dirty="0"/>
          </a:p>
          <a:p>
            <a:r>
              <a:rPr lang="de-DE" b="1" dirty="0"/>
              <a:t>Verfahrenswissen</a:t>
            </a:r>
            <a:r>
              <a:rPr lang="de-DE" dirty="0"/>
              <a:t/>
            </a:r>
            <a:br>
              <a:rPr lang="de-DE" dirty="0"/>
            </a:br>
            <a:r>
              <a:rPr lang="de-DE" dirty="0"/>
              <a:t>Beispiel: Trainingspläne, Übungsabfolgen, Spielleitung</a:t>
            </a:r>
            <a:br>
              <a:rPr lang="de-DE" dirty="0"/>
            </a:br>
            <a:endParaRPr lang="de-DE" dirty="0"/>
          </a:p>
          <a:p>
            <a:r>
              <a:rPr lang="de-DE" b="1" dirty="0"/>
              <a:t>Aufklärungswissen</a:t>
            </a:r>
            <a:r>
              <a:rPr lang="de-DE" dirty="0"/>
              <a:t/>
            </a:r>
            <a:br>
              <a:rPr lang="de-DE" dirty="0"/>
            </a:br>
            <a:r>
              <a:rPr lang="de-DE" dirty="0"/>
              <a:t>Beispiel: Werbung im Sport, Doping im Sport</a:t>
            </a:r>
            <a:br>
              <a:rPr lang="de-DE" dirty="0"/>
            </a:br>
            <a:endParaRPr lang="de-DE" dirty="0"/>
          </a:p>
          <a:p>
            <a:r>
              <a:rPr lang="de-DE" b="1" dirty="0"/>
              <a:t>Wirkungswissen</a:t>
            </a:r>
            <a:r>
              <a:rPr lang="de-DE" dirty="0"/>
              <a:t/>
            </a:r>
            <a:br>
              <a:rPr lang="de-DE" dirty="0"/>
            </a:br>
            <a:r>
              <a:rPr lang="de-DE" dirty="0"/>
              <a:t>Beispiel: Trainingswirkungen – Gesundheit/Stressbewältigung</a:t>
            </a:r>
            <a:br>
              <a:rPr lang="de-DE" dirty="0"/>
            </a:br>
            <a:endParaRPr lang="de-DE" dirty="0"/>
          </a:p>
          <a:p>
            <a:r>
              <a:rPr lang="de-DE" b="1" dirty="0"/>
              <a:t>Wertwissen</a:t>
            </a:r>
            <a:r>
              <a:rPr lang="de-DE" dirty="0"/>
              <a:t/>
            </a:r>
            <a:br>
              <a:rPr lang="de-DE" dirty="0"/>
            </a:br>
            <a:r>
              <a:rPr lang="de-DE" dirty="0"/>
              <a:t>Beispiel: Fairness</a:t>
            </a:r>
          </a:p>
          <a:p>
            <a:endParaRPr lang="de-DE" dirty="0"/>
          </a:p>
        </p:txBody>
      </p:sp>
      <p:sp>
        <p:nvSpPr>
          <p:cNvPr id="4" name="Rechteck 3"/>
          <p:cNvSpPr/>
          <p:nvPr/>
        </p:nvSpPr>
        <p:spPr>
          <a:xfrm>
            <a:off x="539552" y="6011996"/>
            <a:ext cx="78488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/>
              <a:t>Quelle: Größing , S.: Einführung in die Sportdidaktik. </a:t>
            </a:r>
            <a:r>
              <a:rPr lang="de-DE" dirty="0" err="1"/>
              <a:t>Limpert</a:t>
            </a:r>
            <a:r>
              <a:rPr lang="de-DE" dirty="0"/>
              <a:t> 2007  S. 161</a:t>
            </a:r>
          </a:p>
        </p:txBody>
      </p:sp>
    </p:spTree>
    <p:extLst>
      <p:ext uri="{BB962C8B-B14F-4D97-AF65-F5344CB8AC3E}">
        <p14:creationId xmlns:p14="http://schemas.microsoft.com/office/powerpoint/2010/main" val="13299911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AC00867C-FD35-44CE-BEC0-E7F355463E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600" dirty="0"/>
              <a:t>Überblick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="" xmlns:a16="http://schemas.microsoft.com/office/drawing/2014/main" id="{A575EBCC-7D34-41BB-9E12-607BF226E0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>
              <a:buFont typeface="Arial"/>
              <a:buChar char="•"/>
            </a:pPr>
            <a:r>
              <a:rPr lang="de-DE" sz="3143" dirty="0" smtClean="0"/>
              <a:t>Systematisierung </a:t>
            </a:r>
            <a:r>
              <a:rPr lang="de-DE" sz="3143" dirty="0"/>
              <a:t>von Sporttheorie</a:t>
            </a:r>
          </a:p>
          <a:p>
            <a:pPr marL="342900" lvl="1" indent="-342900">
              <a:buFont typeface="Arial"/>
              <a:buChar char="•"/>
            </a:pPr>
            <a:r>
              <a:rPr lang="de-DE" sz="3143" b="1" dirty="0"/>
              <a:t>Konzepte zu Theorie im Sportunterricht</a:t>
            </a:r>
          </a:p>
          <a:p>
            <a:pPr marL="342900" lvl="1" indent="-342900">
              <a:buFont typeface="Arial"/>
              <a:buChar char="•"/>
            </a:pPr>
            <a:r>
              <a:rPr lang="de-DE" sz="3097" dirty="0"/>
              <a:t>Theoretische Bausteine im Bildungsplan 2016</a:t>
            </a:r>
          </a:p>
          <a:p>
            <a:pPr lvl="1"/>
            <a:r>
              <a:rPr lang="de-DE" dirty="0"/>
              <a:t>Verortung von Sporttheorie im Bildungsplan 2016</a:t>
            </a:r>
          </a:p>
          <a:p>
            <a:pPr lvl="1"/>
            <a:r>
              <a:rPr lang="de-DE" dirty="0"/>
              <a:t>Ausgewählte Beispiele für die Stufen 9/10</a:t>
            </a:r>
          </a:p>
          <a:p>
            <a:pPr lvl="1"/>
            <a:r>
              <a:rPr lang="de-DE" dirty="0"/>
              <a:t>Fokussierung auf Klasse </a:t>
            </a:r>
            <a:r>
              <a:rPr lang="de-DE" dirty="0" smtClean="0"/>
              <a:t>10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43355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BCA5BF83-ED29-4DFB-9895-99AF9051D4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600" dirty="0"/>
              <a:t>Konzepte zu Theorie im Sportunterricht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="" xmlns:a16="http://schemas.microsoft.com/office/drawing/2014/main" id="{424D14C9-335B-4EA4-B65F-5FFE9E6D30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Additiv</a:t>
            </a:r>
          </a:p>
          <a:p>
            <a:r>
              <a:rPr lang="de-DE" dirty="0"/>
              <a:t>Illustrativ</a:t>
            </a:r>
          </a:p>
          <a:p>
            <a:r>
              <a:rPr lang="de-DE" dirty="0"/>
              <a:t>Integrativ</a:t>
            </a:r>
          </a:p>
        </p:txBody>
      </p:sp>
    </p:spTree>
    <p:extLst>
      <p:ext uri="{BB962C8B-B14F-4D97-AF65-F5344CB8AC3E}">
        <p14:creationId xmlns:p14="http://schemas.microsoft.com/office/powerpoint/2010/main" val="619927654"/>
      </p:ext>
    </p:extLst>
  </p:cSld>
  <p:clrMapOvr>
    <a:masterClrMapping/>
  </p:clrMapOvr>
</p:sld>
</file>

<file path=ppt/theme/theme1.xml><?xml version="1.0" encoding="utf-8"?>
<a:theme xmlns:a="http://schemas.openxmlformats.org/drawingml/2006/main" name="ZPG Klassen 9_10">
  <a:themeElements>
    <a:clrScheme name="Fresh">
      <a:dk1>
        <a:srgbClr val="262626"/>
      </a:dk1>
      <a:lt1>
        <a:sysClr val="window" lastClr="FFFFFF"/>
      </a:lt1>
      <a:dk2>
        <a:srgbClr val="595959"/>
      </a:dk2>
      <a:lt2>
        <a:srgbClr val="EEECE1"/>
      </a:lt2>
      <a:accent1>
        <a:srgbClr val="F4891E"/>
      </a:accent1>
      <a:accent2>
        <a:srgbClr val="7BCF27"/>
      </a:accent2>
      <a:accent3>
        <a:srgbClr val="9BBB59"/>
      </a:accent3>
      <a:accent4>
        <a:srgbClr val="00B0F0"/>
      </a:accent4>
      <a:accent5>
        <a:srgbClr val="4BACC6"/>
      </a:accent5>
      <a:accent6>
        <a:srgbClr val="F79646"/>
      </a:accent6>
      <a:hlink>
        <a:srgbClr val="00B0F0"/>
      </a:hlink>
      <a:folHlink>
        <a:srgbClr val="F4891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12C8D7FD-5381-4C67-8A24-C770EBA6881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IntroducingPowerPoint2010</Template>
  <TotalTime>0</TotalTime>
  <Words>846</Words>
  <Application>Microsoft Office PowerPoint</Application>
  <PresentationFormat>Bildschirmpräsentation (4:3)</PresentationFormat>
  <Paragraphs>175</Paragraphs>
  <Slides>22</Slides>
  <Notes>22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22</vt:i4>
      </vt:variant>
    </vt:vector>
  </HeadingPairs>
  <TitlesOfParts>
    <vt:vector size="23" baseType="lpstr">
      <vt:lpstr>ZPG Klassen 9_10</vt:lpstr>
      <vt:lpstr> Theorie im Sportunterricht Klassen 9/10</vt:lpstr>
      <vt:lpstr>Theorie im Bildungsplan 2016</vt:lpstr>
      <vt:lpstr>Überblick</vt:lpstr>
      <vt:lpstr>Überblick</vt:lpstr>
      <vt:lpstr>Systematisierung von Sporttheorie</vt:lpstr>
      <vt:lpstr>Systematisierung von Sporttheorie</vt:lpstr>
      <vt:lpstr>Systematisierung von Sporttheorie</vt:lpstr>
      <vt:lpstr>Überblick</vt:lpstr>
      <vt:lpstr>Konzepte zu Theorie im Sportunterricht</vt:lpstr>
      <vt:lpstr>Additives Modell</vt:lpstr>
      <vt:lpstr>Illustratives Modell</vt:lpstr>
      <vt:lpstr>Integratives Modell</vt:lpstr>
      <vt:lpstr>Konzepte zu Theorie im Sportunterricht</vt:lpstr>
      <vt:lpstr>Überblick</vt:lpstr>
      <vt:lpstr>Verortung von Sporttheorie im Bildungsplan 2016</vt:lpstr>
      <vt:lpstr>Verortung von Sporttheorie im Bildungsplan 2016</vt:lpstr>
      <vt:lpstr>Verortung von Sporttheorie im Bildungsplan 2016</vt:lpstr>
      <vt:lpstr>Verortung von Sporttheorie im Bildungsplan 2016</vt:lpstr>
      <vt:lpstr>Verortung von Sporttheorie im Bildungsplan 2016</vt:lpstr>
      <vt:lpstr>Fokussierung auf Klasse 10</vt:lpstr>
      <vt:lpstr>Fokussierung auf Klasse 10</vt:lpstr>
      <vt:lpstr>Ausblick Kursstufe Pflichtfach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2017-02-22T17:02:43Z</dcterms:created>
  <dcterms:modified xsi:type="dcterms:W3CDTF">2018-11-14T10:43:17Z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TC016745519991</vt:lpwstr>
  </property>
</Properties>
</file>