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77" r:id="rId3"/>
    <p:sldId id="320" r:id="rId4"/>
    <p:sldId id="360" r:id="rId5"/>
    <p:sldId id="299" r:id="rId6"/>
    <p:sldId id="326" r:id="rId7"/>
    <p:sldId id="365" r:id="rId8"/>
    <p:sldId id="316" r:id="rId9"/>
    <p:sldId id="364" r:id="rId10"/>
    <p:sldId id="343" r:id="rId11"/>
    <p:sldId id="347" r:id="rId12"/>
    <p:sldId id="363" r:id="rId13"/>
    <p:sldId id="362" r:id="rId14"/>
    <p:sldId id="353" r:id="rId15"/>
    <p:sldId id="358" r:id="rId16"/>
    <p:sldId id="361" r:id="rId17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führung" id="{CB6BBEF7-9717-4733-A929-535518E6EBF6}">
          <p14:sldIdLst>
            <p14:sldId id="277"/>
            <p14:sldId id="320"/>
            <p14:sldId id="360"/>
            <p14:sldId id="299"/>
            <p14:sldId id="326"/>
            <p14:sldId id="365"/>
            <p14:sldId id="316"/>
            <p14:sldId id="364"/>
            <p14:sldId id="343"/>
            <p14:sldId id="347"/>
            <p14:sldId id="363"/>
            <p14:sldId id="362"/>
            <p14:sldId id="353"/>
            <p14:sldId id="358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pos="41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F2323"/>
    <a:srgbClr val="C0C0C0"/>
    <a:srgbClr val="FFFF99"/>
    <a:srgbClr val="691515"/>
    <a:srgbClr val="FF505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8" autoAdjust="0"/>
    <p:restoredTop sz="82028" autoAdjust="0"/>
  </p:normalViewPr>
  <p:slideViewPr>
    <p:cSldViewPr>
      <p:cViewPr varScale="1">
        <p:scale>
          <a:sx n="55" d="100"/>
          <a:sy n="55" d="100"/>
        </p:scale>
        <p:origin x="1170" y="78"/>
      </p:cViewPr>
      <p:guideLst>
        <p:guide orient="horz" pos="210"/>
        <p:guide pos="4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A72C9-FEDF-403E-8F1F-5E602B0E02CE}" type="doc">
      <dgm:prSet loTypeId="urn:microsoft.com/office/officeart/2008/layout/RadialCluster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7C14E6B7-E700-4BA8-8CB8-D99328FF6C1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de-DE" sz="3200" b="1" dirty="0"/>
            <a:t>Tanzen, Gestalten, Darstellen</a:t>
          </a:r>
        </a:p>
      </dgm:t>
    </dgm:pt>
    <dgm:pt modelId="{41BF90AA-95AD-41CB-BDF3-04C37090A675}" type="parTrans" cxnId="{69AC7B19-86A2-48E6-B959-5A4EDA87FE8B}">
      <dgm:prSet/>
      <dgm:spPr/>
      <dgm:t>
        <a:bodyPr/>
        <a:lstStyle/>
        <a:p>
          <a:pPr algn="ctr"/>
          <a:endParaRPr lang="de-DE" b="1"/>
        </a:p>
      </dgm:t>
    </dgm:pt>
    <dgm:pt modelId="{5AD80EB3-5D2A-496B-BEB5-A26BDBE65B8E}" type="sibTrans" cxnId="{69AC7B19-86A2-48E6-B959-5A4EDA87FE8B}">
      <dgm:prSet/>
      <dgm:spPr/>
      <dgm:t>
        <a:bodyPr/>
        <a:lstStyle/>
        <a:p>
          <a:pPr algn="ctr"/>
          <a:endParaRPr lang="de-DE" b="1"/>
        </a:p>
      </dgm:t>
    </dgm:pt>
    <dgm:pt modelId="{31D5AC2F-B0B4-4714-915F-86D93C40486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300"/>
            </a:spcAft>
          </a:pPr>
          <a:r>
            <a:rPr lang="de-DE" sz="1600" b="1" dirty="0">
              <a:solidFill>
                <a:schemeClr val="tx1"/>
              </a:solidFill>
            </a:rPr>
            <a:t>Wahrnehmung und Bewegung</a:t>
          </a:r>
        </a:p>
        <a:p>
          <a:pPr algn="ctr">
            <a:lnSpc>
              <a:spcPct val="90000"/>
            </a:lnSpc>
            <a:spcAft>
              <a:spcPts val="300"/>
            </a:spcAft>
          </a:pPr>
          <a:r>
            <a:rPr lang="de-DE" sz="1400" b="0" dirty="0">
              <a:solidFill>
                <a:schemeClr val="tx1"/>
              </a:solidFill>
            </a:rPr>
            <a:t>Selbsteinschätzung durch Selbst- und Fremdbeobachtung</a:t>
          </a:r>
        </a:p>
      </dgm:t>
    </dgm:pt>
    <dgm:pt modelId="{E0FC4A0F-70A0-4A5B-BF18-1CDD86C9E3E4}" type="parTrans" cxnId="{2A5E9154-CD7A-4884-9DE6-6EE09BEBA689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de-DE" b="1"/>
        </a:p>
      </dgm:t>
    </dgm:pt>
    <dgm:pt modelId="{AC64B165-F12A-425A-A952-C881604EF8C8}" type="sibTrans" cxnId="{2A5E9154-CD7A-4884-9DE6-6EE09BEBA689}">
      <dgm:prSet/>
      <dgm:spPr/>
      <dgm:t>
        <a:bodyPr/>
        <a:lstStyle/>
        <a:p>
          <a:pPr algn="ctr"/>
          <a:endParaRPr lang="de-DE" b="1"/>
        </a:p>
      </dgm:t>
    </dgm:pt>
    <dgm:pt modelId="{8F26AA99-0268-49AD-A4D8-6F047A1A987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300"/>
            </a:spcAft>
          </a:pPr>
          <a:r>
            <a:rPr lang="de-DE" sz="1600" b="1" dirty="0">
              <a:solidFill>
                <a:schemeClr val="tx1"/>
              </a:solidFill>
            </a:rPr>
            <a:t>Ästhetik</a:t>
          </a:r>
        </a:p>
        <a:p>
          <a:pPr algn="ctr">
            <a:spcAft>
              <a:spcPct val="35000"/>
            </a:spcAft>
          </a:pPr>
          <a:r>
            <a:rPr lang="de-DE" sz="1400" b="0" dirty="0"/>
            <a:t>Bewegungen kombinieren und präsentieren</a:t>
          </a:r>
        </a:p>
      </dgm:t>
    </dgm:pt>
    <dgm:pt modelId="{2D4781D7-FAC1-4E7B-BD5F-AD8D22B2F7A9}" type="parTrans" cxnId="{C23DD8E2-16DB-45F4-91FB-8BE7AC3C3A18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de-DE" b="1"/>
        </a:p>
      </dgm:t>
    </dgm:pt>
    <dgm:pt modelId="{68AD74F1-D877-4329-9F9D-2B910FBD66F7}" type="sibTrans" cxnId="{C23DD8E2-16DB-45F4-91FB-8BE7AC3C3A18}">
      <dgm:prSet/>
      <dgm:spPr/>
      <dgm:t>
        <a:bodyPr/>
        <a:lstStyle/>
        <a:p>
          <a:pPr algn="ctr"/>
          <a:endParaRPr lang="de-DE" b="1"/>
        </a:p>
      </dgm:t>
    </dgm:pt>
    <dgm:pt modelId="{E508C79B-9E74-4AC3-B92C-E926CF7864D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300"/>
            </a:spcAft>
          </a:pPr>
          <a:r>
            <a:rPr lang="de-DE" sz="1600" b="1" dirty="0">
              <a:solidFill>
                <a:schemeClr val="tx1"/>
              </a:solidFill>
            </a:rPr>
            <a:t>Leistung </a:t>
          </a:r>
        </a:p>
        <a:p>
          <a:pPr algn="ctr">
            <a:spcAft>
              <a:spcPct val="35000"/>
            </a:spcAft>
          </a:pPr>
          <a:r>
            <a:rPr lang="de-DE" sz="1400" b="0" dirty="0"/>
            <a:t>Sportartspezifische Leistungsverbesserung</a:t>
          </a:r>
        </a:p>
        <a:p>
          <a:pPr algn="ctr">
            <a:spcAft>
              <a:spcPct val="35000"/>
            </a:spcAft>
          </a:pPr>
          <a:r>
            <a:rPr lang="de-DE" sz="1400" b="0" dirty="0"/>
            <a:t>z.B. Verbesserung der Bewegungsqualität durch systematisches Üben </a:t>
          </a:r>
          <a:endParaRPr lang="de-DE" sz="1600" b="0" dirty="0"/>
        </a:p>
      </dgm:t>
    </dgm:pt>
    <dgm:pt modelId="{4E7222FF-E0D1-4B42-AA05-CAAEF1BED3F2}" type="parTrans" cxnId="{0CF71566-D3F6-4CA0-AB8F-45E4A0017B39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de-DE" b="1"/>
        </a:p>
      </dgm:t>
    </dgm:pt>
    <dgm:pt modelId="{3089616D-CDA3-45B3-B693-CBA129B97742}" type="sibTrans" cxnId="{0CF71566-D3F6-4CA0-AB8F-45E4A0017B39}">
      <dgm:prSet/>
      <dgm:spPr/>
      <dgm:t>
        <a:bodyPr/>
        <a:lstStyle/>
        <a:p>
          <a:pPr algn="ctr"/>
          <a:endParaRPr lang="de-DE" b="1"/>
        </a:p>
      </dgm:t>
    </dgm:pt>
    <dgm:pt modelId="{AA4B04C7-39A8-4DAD-8675-8258B40AF11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300"/>
            </a:spcAft>
          </a:pPr>
          <a:r>
            <a:rPr lang="de-DE" sz="1600" b="1" dirty="0">
              <a:solidFill>
                <a:schemeClr val="tx1"/>
              </a:solidFill>
            </a:rPr>
            <a:t>Soziale Aspekte</a:t>
          </a:r>
        </a:p>
        <a:p>
          <a:pPr algn="ctr">
            <a:spcAft>
              <a:spcPct val="35000"/>
            </a:spcAft>
          </a:pPr>
          <a:r>
            <a:rPr lang="de-DE" sz="1400" b="0" dirty="0"/>
            <a:t>Kommunikation und Kooperation</a:t>
          </a:r>
        </a:p>
        <a:p>
          <a:pPr algn="ctr">
            <a:spcAft>
              <a:spcPct val="35000"/>
            </a:spcAft>
          </a:pPr>
          <a:r>
            <a:rPr lang="de-DE" sz="1400" b="0" dirty="0"/>
            <a:t>z. B. beim Feedback geben</a:t>
          </a:r>
        </a:p>
      </dgm:t>
    </dgm:pt>
    <dgm:pt modelId="{681839BD-6FE1-48A0-B2CF-15E5F8136E7D}" type="parTrans" cxnId="{3D92FC0C-8E60-4AFD-84A8-0A8902F861D2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de-DE" b="1"/>
        </a:p>
      </dgm:t>
    </dgm:pt>
    <dgm:pt modelId="{D894C7A0-C758-4474-9F25-6F714BE4F559}" type="sibTrans" cxnId="{3D92FC0C-8E60-4AFD-84A8-0A8902F861D2}">
      <dgm:prSet/>
      <dgm:spPr/>
      <dgm:t>
        <a:bodyPr/>
        <a:lstStyle/>
        <a:p>
          <a:pPr algn="ctr"/>
          <a:endParaRPr lang="de-DE" b="1"/>
        </a:p>
      </dgm:t>
    </dgm:pt>
    <dgm:pt modelId="{98B724CD-62C4-41F4-83C0-40A44DEB4450}" type="pres">
      <dgm:prSet presAssocID="{C86A72C9-FEDF-403E-8F1F-5E602B0E02C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FFBEDCF-7BB4-4E3D-8BA5-7A945FF5C065}" type="pres">
      <dgm:prSet presAssocID="{7C14E6B7-E700-4BA8-8CB8-D99328FF6C19}" presName="singleCycle" presStyleCnt="0"/>
      <dgm:spPr/>
    </dgm:pt>
    <dgm:pt modelId="{9D5C0560-9EEF-4786-8962-01E5A53424D9}" type="pres">
      <dgm:prSet presAssocID="{7C14E6B7-E700-4BA8-8CB8-D99328FF6C19}" presName="singleCenter" presStyleLbl="node1" presStyleIdx="0" presStyleCnt="5" custScaleX="170145" custScaleY="157407">
        <dgm:presLayoutVars>
          <dgm:chMax val="7"/>
          <dgm:chPref val="7"/>
        </dgm:presLayoutVars>
      </dgm:prSet>
      <dgm:spPr/>
    </dgm:pt>
    <dgm:pt modelId="{23BBF773-9E25-4FBC-8215-1DDF96951408}" type="pres">
      <dgm:prSet presAssocID="{E0FC4A0F-70A0-4A5B-BF18-1CDD86C9E3E4}" presName="Name56" presStyleLbl="parChTrans1D2" presStyleIdx="0" presStyleCnt="4"/>
      <dgm:spPr/>
    </dgm:pt>
    <dgm:pt modelId="{D65B33D1-4DDA-4BD0-9127-3B06E013C0B8}" type="pres">
      <dgm:prSet presAssocID="{31D5AC2F-B0B4-4714-915F-86D93C404866}" presName="text0" presStyleLbl="node1" presStyleIdx="1" presStyleCnt="5" custScaleX="367942">
        <dgm:presLayoutVars>
          <dgm:bulletEnabled val="1"/>
        </dgm:presLayoutVars>
      </dgm:prSet>
      <dgm:spPr/>
    </dgm:pt>
    <dgm:pt modelId="{C23C3A0F-5F8D-4021-B1F3-AC5AAC19FDC1}" type="pres">
      <dgm:prSet presAssocID="{2D4781D7-FAC1-4E7B-BD5F-AD8D22B2F7A9}" presName="Name56" presStyleLbl="parChTrans1D2" presStyleIdx="1" presStyleCnt="4"/>
      <dgm:spPr/>
    </dgm:pt>
    <dgm:pt modelId="{85DF6F21-2C8F-46A0-A01E-E43F1A3BDB0A}" type="pres">
      <dgm:prSet presAssocID="{8F26AA99-0268-49AD-A4D8-6F047A1A9872}" presName="text0" presStyleLbl="node1" presStyleIdx="2" presStyleCnt="5" custScaleX="186439" custRadScaleRad="122173" custRadScaleInc="855">
        <dgm:presLayoutVars>
          <dgm:bulletEnabled val="1"/>
        </dgm:presLayoutVars>
      </dgm:prSet>
      <dgm:spPr/>
    </dgm:pt>
    <dgm:pt modelId="{EF4AB502-65BE-4A73-9597-522327B57ECF}" type="pres">
      <dgm:prSet presAssocID="{4E7222FF-E0D1-4B42-AA05-CAAEF1BED3F2}" presName="Name56" presStyleLbl="parChTrans1D2" presStyleIdx="2" presStyleCnt="4"/>
      <dgm:spPr/>
    </dgm:pt>
    <dgm:pt modelId="{0835D6B4-EA48-420A-8F6A-9F95F56FA000}" type="pres">
      <dgm:prSet presAssocID="{E508C79B-9E74-4AC3-B92C-E926CF7864DA}" presName="text0" presStyleLbl="node1" presStyleIdx="3" presStyleCnt="5" custScaleX="326483">
        <dgm:presLayoutVars>
          <dgm:bulletEnabled val="1"/>
        </dgm:presLayoutVars>
      </dgm:prSet>
      <dgm:spPr/>
    </dgm:pt>
    <dgm:pt modelId="{3F9F8F68-7EDE-459A-94F8-9CD22B5202CD}" type="pres">
      <dgm:prSet presAssocID="{681839BD-6FE1-48A0-B2CF-15E5F8136E7D}" presName="Name56" presStyleLbl="parChTrans1D2" presStyleIdx="3" presStyleCnt="4"/>
      <dgm:spPr/>
    </dgm:pt>
    <dgm:pt modelId="{7FF9CEE7-7F09-4ED9-8ED3-078BE9F8577F}" type="pres">
      <dgm:prSet presAssocID="{AA4B04C7-39A8-4DAD-8675-8258B40AF11B}" presName="text0" presStyleLbl="node1" presStyleIdx="4" presStyleCnt="5" custScaleX="169184" custScaleY="134938" custRadScaleRad="118696" custRadScaleInc="-880">
        <dgm:presLayoutVars>
          <dgm:bulletEnabled val="1"/>
        </dgm:presLayoutVars>
      </dgm:prSet>
      <dgm:spPr/>
    </dgm:pt>
  </dgm:ptLst>
  <dgm:cxnLst>
    <dgm:cxn modelId="{3D92FC0C-8E60-4AFD-84A8-0A8902F861D2}" srcId="{7C14E6B7-E700-4BA8-8CB8-D99328FF6C19}" destId="{AA4B04C7-39A8-4DAD-8675-8258B40AF11B}" srcOrd="3" destOrd="0" parTransId="{681839BD-6FE1-48A0-B2CF-15E5F8136E7D}" sibTransId="{D894C7A0-C758-4474-9F25-6F714BE4F559}"/>
    <dgm:cxn modelId="{69AC7B19-86A2-48E6-B959-5A4EDA87FE8B}" srcId="{C86A72C9-FEDF-403E-8F1F-5E602B0E02CE}" destId="{7C14E6B7-E700-4BA8-8CB8-D99328FF6C19}" srcOrd="0" destOrd="0" parTransId="{41BF90AA-95AD-41CB-BDF3-04C37090A675}" sibTransId="{5AD80EB3-5D2A-496B-BEB5-A26BDBE65B8E}"/>
    <dgm:cxn modelId="{0178382C-2C04-47E1-8627-3795A1A06754}" type="presOf" srcId="{7C14E6B7-E700-4BA8-8CB8-D99328FF6C19}" destId="{9D5C0560-9EEF-4786-8962-01E5A53424D9}" srcOrd="0" destOrd="0" presId="urn:microsoft.com/office/officeart/2008/layout/RadialCluster"/>
    <dgm:cxn modelId="{5031253D-CC9E-43F3-A162-27F893FD0B79}" type="presOf" srcId="{681839BD-6FE1-48A0-B2CF-15E5F8136E7D}" destId="{3F9F8F68-7EDE-459A-94F8-9CD22B5202CD}" srcOrd="0" destOrd="0" presId="urn:microsoft.com/office/officeart/2008/layout/RadialCluster"/>
    <dgm:cxn modelId="{0CF71566-D3F6-4CA0-AB8F-45E4A0017B39}" srcId="{7C14E6B7-E700-4BA8-8CB8-D99328FF6C19}" destId="{E508C79B-9E74-4AC3-B92C-E926CF7864DA}" srcOrd="2" destOrd="0" parTransId="{4E7222FF-E0D1-4B42-AA05-CAAEF1BED3F2}" sibTransId="{3089616D-CDA3-45B3-B693-CBA129B97742}"/>
    <dgm:cxn modelId="{E038226A-DFFD-4810-9FEC-34197835D430}" type="presOf" srcId="{4E7222FF-E0D1-4B42-AA05-CAAEF1BED3F2}" destId="{EF4AB502-65BE-4A73-9597-522327B57ECF}" srcOrd="0" destOrd="0" presId="urn:microsoft.com/office/officeart/2008/layout/RadialCluster"/>
    <dgm:cxn modelId="{E2CE754C-A781-422B-9EBE-D06DA137F2A4}" type="presOf" srcId="{8F26AA99-0268-49AD-A4D8-6F047A1A9872}" destId="{85DF6F21-2C8F-46A0-A01E-E43F1A3BDB0A}" srcOrd="0" destOrd="0" presId="urn:microsoft.com/office/officeart/2008/layout/RadialCluster"/>
    <dgm:cxn modelId="{F4627A6D-89D8-41EC-AE5E-BDEA7E3C095E}" type="presOf" srcId="{AA4B04C7-39A8-4DAD-8675-8258B40AF11B}" destId="{7FF9CEE7-7F09-4ED9-8ED3-078BE9F8577F}" srcOrd="0" destOrd="0" presId="urn:microsoft.com/office/officeart/2008/layout/RadialCluster"/>
    <dgm:cxn modelId="{2A5E9154-CD7A-4884-9DE6-6EE09BEBA689}" srcId="{7C14E6B7-E700-4BA8-8CB8-D99328FF6C19}" destId="{31D5AC2F-B0B4-4714-915F-86D93C404866}" srcOrd="0" destOrd="0" parTransId="{E0FC4A0F-70A0-4A5B-BF18-1CDD86C9E3E4}" sibTransId="{AC64B165-F12A-425A-A952-C881604EF8C8}"/>
    <dgm:cxn modelId="{23E70278-6616-4FCA-B2CB-21E2E1F8864E}" type="presOf" srcId="{2D4781D7-FAC1-4E7B-BD5F-AD8D22B2F7A9}" destId="{C23C3A0F-5F8D-4021-B1F3-AC5AAC19FDC1}" srcOrd="0" destOrd="0" presId="urn:microsoft.com/office/officeart/2008/layout/RadialCluster"/>
    <dgm:cxn modelId="{7CA7A459-8A1B-44BF-8F41-0FB9BC44B6DE}" type="presOf" srcId="{31D5AC2F-B0B4-4714-915F-86D93C404866}" destId="{D65B33D1-4DDA-4BD0-9127-3B06E013C0B8}" srcOrd="0" destOrd="0" presId="urn:microsoft.com/office/officeart/2008/layout/RadialCluster"/>
    <dgm:cxn modelId="{1089AB82-E1B3-4EBA-BF8E-471F71CA6676}" type="presOf" srcId="{E0FC4A0F-70A0-4A5B-BF18-1CDD86C9E3E4}" destId="{23BBF773-9E25-4FBC-8215-1DDF96951408}" srcOrd="0" destOrd="0" presId="urn:microsoft.com/office/officeart/2008/layout/RadialCluster"/>
    <dgm:cxn modelId="{59FCC886-EDC2-4505-A5D4-C30EA8F080ED}" type="presOf" srcId="{C86A72C9-FEDF-403E-8F1F-5E602B0E02CE}" destId="{98B724CD-62C4-41F4-83C0-40A44DEB4450}" srcOrd="0" destOrd="0" presId="urn:microsoft.com/office/officeart/2008/layout/RadialCluster"/>
    <dgm:cxn modelId="{DACE1D9F-5409-4BB8-9048-8E498FAF4C62}" type="presOf" srcId="{E508C79B-9E74-4AC3-B92C-E926CF7864DA}" destId="{0835D6B4-EA48-420A-8F6A-9F95F56FA000}" srcOrd="0" destOrd="0" presId="urn:microsoft.com/office/officeart/2008/layout/RadialCluster"/>
    <dgm:cxn modelId="{C23DD8E2-16DB-45F4-91FB-8BE7AC3C3A18}" srcId="{7C14E6B7-E700-4BA8-8CB8-D99328FF6C19}" destId="{8F26AA99-0268-49AD-A4D8-6F047A1A9872}" srcOrd="1" destOrd="0" parTransId="{2D4781D7-FAC1-4E7B-BD5F-AD8D22B2F7A9}" sibTransId="{68AD74F1-D877-4329-9F9D-2B910FBD66F7}"/>
    <dgm:cxn modelId="{42F1446E-9D58-4819-A358-F669634D0542}" type="presParOf" srcId="{98B724CD-62C4-41F4-83C0-40A44DEB4450}" destId="{FFFBEDCF-7BB4-4E3D-8BA5-7A945FF5C065}" srcOrd="0" destOrd="0" presId="urn:microsoft.com/office/officeart/2008/layout/RadialCluster"/>
    <dgm:cxn modelId="{F702865F-DBEA-4212-A256-86B4F7BEB07E}" type="presParOf" srcId="{FFFBEDCF-7BB4-4E3D-8BA5-7A945FF5C065}" destId="{9D5C0560-9EEF-4786-8962-01E5A53424D9}" srcOrd="0" destOrd="0" presId="urn:microsoft.com/office/officeart/2008/layout/RadialCluster"/>
    <dgm:cxn modelId="{A9D4E555-3A92-4B21-AF7C-8B3753A4080F}" type="presParOf" srcId="{FFFBEDCF-7BB4-4E3D-8BA5-7A945FF5C065}" destId="{23BBF773-9E25-4FBC-8215-1DDF96951408}" srcOrd="1" destOrd="0" presId="urn:microsoft.com/office/officeart/2008/layout/RadialCluster"/>
    <dgm:cxn modelId="{464BF264-44DE-41C4-A79A-B0CEFDD864F1}" type="presParOf" srcId="{FFFBEDCF-7BB4-4E3D-8BA5-7A945FF5C065}" destId="{D65B33D1-4DDA-4BD0-9127-3B06E013C0B8}" srcOrd="2" destOrd="0" presId="urn:microsoft.com/office/officeart/2008/layout/RadialCluster"/>
    <dgm:cxn modelId="{1960CDBB-3F88-4820-B90B-47B9A9FC4C5C}" type="presParOf" srcId="{FFFBEDCF-7BB4-4E3D-8BA5-7A945FF5C065}" destId="{C23C3A0F-5F8D-4021-B1F3-AC5AAC19FDC1}" srcOrd="3" destOrd="0" presId="urn:microsoft.com/office/officeart/2008/layout/RadialCluster"/>
    <dgm:cxn modelId="{044BA8EF-3B80-4618-A5C0-D96D83CE40ED}" type="presParOf" srcId="{FFFBEDCF-7BB4-4E3D-8BA5-7A945FF5C065}" destId="{85DF6F21-2C8F-46A0-A01E-E43F1A3BDB0A}" srcOrd="4" destOrd="0" presId="urn:microsoft.com/office/officeart/2008/layout/RadialCluster"/>
    <dgm:cxn modelId="{35FD09FC-7FFC-4125-B9F4-81D792F6915E}" type="presParOf" srcId="{FFFBEDCF-7BB4-4E3D-8BA5-7A945FF5C065}" destId="{EF4AB502-65BE-4A73-9597-522327B57ECF}" srcOrd="5" destOrd="0" presId="urn:microsoft.com/office/officeart/2008/layout/RadialCluster"/>
    <dgm:cxn modelId="{858C79CC-7B63-4C35-9FA6-0DF969DB3AE2}" type="presParOf" srcId="{FFFBEDCF-7BB4-4E3D-8BA5-7A945FF5C065}" destId="{0835D6B4-EA48-420A-8F6A-9F95F56FA000}" srcOrd="6" destOrd="0" presId="urn:microsoft.com/office/officeart/2008/layout/RadialCluster"/>
    <dgm:cxn modelId="{B10323E9-F5F8-4232-BECA-58C2C1189CD2}" type="presParOf" srcId="{FFFBEDCF-7BB4-4E3D-8BA5-7A945FF5C065}" destId="{3F9F8F68-7EDE-459A-94F8-9CD22B5202CD}" srcOrd="7" destOrd="0" presId="urn:microsoft.com/office/officeart/2008/layout/RadialCluster"/>
    <dgm:cxn modelId="{F91F7613-BF5B-4D08-8A52-6A9109494663}" type="presParOf" srcId="{FFFBEDCF-7BB4-4E3D-8BA5-7A945FF5C065}" destId="{7FF9CEE7-7F09-4ED9-8ED3-078BE9F8577F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C0560-9EEF-4786-8962-01E5A53424D9}">
      <dsp:nvSpPr>
        <dsp:cNvPr id="0" name=""/>
        <dsp:cNvSpPr/>
      </dsp:nvSpPr>
      <dsp:spPr>
        <a:xfrm>
          <a:off x="2376267" y="1368155"/>
          <a:ext cx="2646389" cy="244826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/>
            <a:t>Tanzen, Gestalten, Darstellen</a:t>
          </a:r>
        </a:p>
      </dsp:txBody>
      <dsp:txXfrm>
        <a:off x="2495781" y="1487669"/>
        <a:ext cx="2407361" cy="2209237"/>
      </dsp:txXfrm>
    </dsp:sp>
    <dsp:sp modelId="{23BBF773-9E25-4FBC-8215-1DDF96951408}">
      <dsp:nvSpPr>
        <dsp:cNvPr id="0" name=""/>
        <dsp:cNvSpPr/>
      </dsp:nvSpPr>
      <dsp:spPr>
        <a:xfrm rot="16200000">
          <a:off x="3536657" y="1205350"/>
          <a:ext cx="3256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609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B33D1-4DDA-4BD0-9127-3B06E013C0B8}">
      <dsp:nvSpPr>
        <dsp:cNvPr id="0" name=""/>
        <dsp:cNvSpPr/>
      </dsp:nvSpPr>
      <dsp:spPr>
        <a:xfrm>
          <a:off x="1782301" y="445"/>
          <a:ext cx="3834322" cy="10420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de-DE" sz="1600" b="1" kern="1200" dirty="0">
              <a:solidFill>
                <a:schemeClr val="tx1"/>
              </a:solidFill>
            </a:rPr>
            <a:t>Wahrnehmung und Bewegung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de-DE" sz="1400" b="0" kern="1200" dirty="0">
              <a:solidFill>
                <a:schemeClr val="tx1"/>
              </a:solidFill>
            </a:rPr>
            <a:t>Selbsteinschätzung durch Selbst- und Fremdbeobachtung</a:t>
          </a:r>
        </a:p>
      </dsp:txBody>
      <dsp:txXfrm>
        <a:off x="1833172" y="51316"/>
        <a:ext cx="3732580" cy="940357"/>
      </dsp:txXfrm>
    </dsp:sp>
    <dsp:sp modelId="{C23C3A0F-5F8D-4021-B1F3-AC5AAC19FDC1}">
      <dsp:nvSpPr>
        <dsp:cNvPr id="0" name=""/>
        <dsp:cNvSpPr/>
      </dsp:nvSpPr>
      <dsp:spPr>
        <a:xfrm rot="23085">
          <a:off x="5022654" y="2601963"/>
          <a:ext cx="2352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26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F6F21-2C8F-46A0-A01E-E43F1A3BDB0A}">
      <dsp:nvSpPr>
        <dsp:cNvPr id="0" name=""/>
        <dsp:cNvSpPr/>
      </dsp:nvSpPr>
      <dsp:spPr>
        <a:xfrm>
          <a:off x="5257914" y="2088226"/>
          <a:ext cx="1942880" cy="10420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de-DE" sz="1600" b="1" kern="1200" dirty="0">
              <a:solidFill>
                <a:schemeClr val="tx1"/>
              </a:solidFill>
            </a:rPr>
            <a:t>Ästhetik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/>
            <a:t>Bewegungen kombinieren und präsentieren</a:t>
          </a:r>
        </a:p>
      </dsp:txBody>
      <dsp:txXfrm>
        <a:off x="5308785" y="2139097"/>
        <a:ext cx="1841138" cy="940357"/>
      </dsp:txXfrm>
    </dsp:sp>
    <dsp:sp modelId="{EF4AB502-65BE-4A73-9597-522327B57ECF}">
      <dsp:nvSpPr>
        <dsp:cNvPr id="0" name=""/>
        <dsp:cNvSpPr/>
      </dsp:nvSpPr>
      <dsp:spPr>
        <a:xfrm rot="5400000">
          <a:off x="3536657" y="3979225"/>
          <a:ext cx="3256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609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5D6B4-EA48-420A-8F6A-9F95F56FA000}">
      <dsp:nvSpPr>
        <dsp:cNvPr id="0" name=""/>
        <dsp:cNvSpPr/>
      </dsp:nvSpPr>
      <dsp:spPr>
        <a:xfrm>
          <a:off x="1998323" y="4142030"/>
          <a:ext cx="3402278" cy="10420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de-DE" sz="1600" b="1" kern="1200" dirty="0">
              <a:solidFill>
                <a:schemeClr val="tx1"/>
              </a:solidFill>
            </a:rPr>
            <a:t>Leistung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/>
            <a:t>Sportartspezifische Leistungsverbesserung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/>
            <a:t>z.B. Verbesserung der Bewegungsqualität durch systematisches Üben </a:t>
          </a:r>
          <a:endParaRPr lang="de-DE" sz="1600" b="0" kern="1200" dirty="0"/>
        </a:p>
      </dsp:txBody>
      <dsp:txXfrm>
        <a:off x="2049194" y="4192901"/>
        <a:ext cx="3300536" cy="940357"/>
      </dsp:txXfrm>
    </dsp:sp>
    <dsp:sp modelId="{3F9F8F68-7EDE-459A-94F8-9CD22B5202CD}">
      <dsp:nvSpPr>
        <dsp:cNvPr id="0" name=""/>
        <dsp:cNvSpPr/>
      </dsp:nvSpPr>
      <dsp:spPr>
        <a:xfrm rot="10776240">
          <a:off x="2123103" y="2602308"/>
          <a:ext cx="2531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167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9CEE7-7F09-4ED9-8ED3-078BE9F8577F}">
      <dsp:nvSpPr>
        <dsp:cNvPr id="0" name=""/>
        <dsp:cNvSpPr/>
      </dsp:nvSpPr>
      <dsp:spPr>
        <a:xfrm>
          <a:off x="360040" y="1906181"/>
          <a:ext cx="1763066" cy="140618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de-DE" sz="1600" b="1" kern="1200" dirty="0">
              <a:solidFill>
                <a:schemeClr val="tx1"/>
              </a:solidFill>
            </a:rPr>
            <a:t>Soziale Aspekte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/>
            <a:t>Kommunikation und Kooperation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/>
            <a:t>z. B. beim Feedback geben</a:t>
          </a:r>
        </a:p>
      </dsp:txBody>
      <dsp:txXfrm>
        <a:off x="428684" y="1974825"/>
        <a:ext cx="1625778" cy="1268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6333"/>
          </a:xfrm>
          <a:prstGeom prst="rect">
            <a:avLst/>
          </a:prstGeom>
        </p:spPr>
        <p:txBody>
          <a:bodyPr vert="horz" lIns="95228" tIns="47614" rIns="95228" bIns="4761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9" y="0"/>
            <a:ext cx="2889938" cy="496333"/>
          </a:xfrm>
          <a:prstGeom prst="rect">
            <a:avLst/>
          </a:prstGeom>
        </p:spPr>
        <p:txBody>
          <a:bodyPr vert="horz" lIns="95228" tIns="47614" rIns="95228" bIns="47614" rtlCol="0"/>
          <a:lstStyle>
            <a:lvl1pPr algn="r">
              <a:defRPr sz="1200"/>
            </a:lvl1pPr>
          </a:lstStyle>
          <a:p>
            <a:fld id="{E8975D6B-326B-4B3E-9941-09E1F3E462E8}" type="datetimeFigureOut">
              <a:rPr lang="de-DE" smtClean="0"/>
              <a:t>08.10.2017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889938" cy="496333"/>
          </a:xfrm>
          <a:prstGeom prst="rect">
            <a:avLst/>
          </a:prstGeom>
        </p:spPr>
        <p:txBody>
          <a:bodyPr vert="horz" lIns="95228" tIns="47614" rIns="95228" bIns="4761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9" y="9428585"/>
            <a:ext cx="2889938" cy="496333"/>
          </a:xfrm>
          <a:prstGeom prst="rect">
            <a:avLst/>
          </a:prstGeom>
        </p:spPr>
        <p:txBody>
          <a:bodyPr vert="horz" lIns="95228" tIns="47614" rIns="95228" bIns="47614" rtlCol="0" anchor="b"/>
          <a:lstStyle>
            <a:lvl1pPr algn="r">
              <a:defRPr sz="1200"/>
            </a:lvl1pPr>
          </a:lstStyle>
          <a:p>
            <a:fld id="{46918B1D-8EA3-4980-A1A3-C8B4D2D7690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69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6333"/>
          </a:xfrm>
          <a:prstGeom prst="rect">
            <a:avLst/>
          </a:prstGeom>
        </p:spPr>
        <p:txBody>
          <a:bodyPr vert="horz" lIns="95228" tIns="47614" rIns="95228" bIns="47614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6333"/>
          </a:xfrm>
          <a:prstGeom prst="rect">
            <a:avLst/>
          </a:prstGeom>
        </p:spPr>
        <p:txBody>
          <a:bodyPr vert="horz" lIns="95228" tIns="47614" rIns="95228" bIns="47614" rtlCol="0"/>
          <a:lstStyle>
            <a:lvl1pPr algn="r" latinLnBrk="0">
              <a:defRPr lang="de-DE" sz="1200"/>
            </a:lvl1pPr>
          </a:lstStyle>
          <a:p>
            <a:fld id="{00F830A1-3891-4B82-A120-081866556DA0}" type="datetimeFigureOut">
              <a:pPr/>
              <a:t>08.10.2017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28" tIns="47614" rIns="95228" bIns="47614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5228" tIns="47614" rIns="95228" bIns="47614"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889938" cy="496333"/>
          </a:xfrm>
          <a:prstGeom prst="rect">
            <a:avLst/>
          </a:prstGeom>
        </p:spPr>
        <p:txBody>
          <a:bodyPr vert="horz" lIns="95228" tIns="47614" rIns="95228" bIns="47614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9" y="9428585"/>
            <a:ext cx="2889938" cy="496333"/>
          </a:xfrm>
          <a:prstGeom prst="rect">
            <a:avLst/>
          </a:prstGeom>
        </p:spPr>
        <p:txBody>
          <a:bodyPr vert="horz" lIns="95228" tIns="47614" rIns="95228" bIns="47614" rtlCol="0" anchor="b"/>
          <a:lstStyle>
            <a:lvl1pPr algn="r" latinLnBrk="0">
              <a:defRPr lang="de-DE" sz="1200"/>
            </a:lvl1pPr>
          </a:lstStyle>
          <a:p>
            <a:fld id="{58CC9574-A819-4FE4-99A7-1E27AD09ADC2}" type="slidenum"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12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Siehe Unterrichtsmaterialien 2. und 3. Doppelstunde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26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Siehe Unterrichtsmaterialien 2. Doppelstunde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14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de-DE" dirty="0"/>
              <a:t>Siehe Unterrichtsmaterialien 4. und 5. Doppelstunde</a:t>
            </a:r>
          </a:p>
          <a:p>
            <a:pPr marL="0" lvl="1"/>
            <a:endParaRPr lang="de-DE" dirty="0"/>
          </a:p>
          <a:p>
            <a:pPr marL="0" lvl="1"/>
            <a:r>
              <a:rPr lang="de-DE" b="1" u="sng" dirty="0"/>
              <a:t>Praxis:</a:t>
            </a:r>
            <a:r>
              <a:rPr lang="de-DE" b="1" dirty="0"/>
              <a:t> verschieden große (mit Pylonen abgegrenzte) Flächen, ca. 4m x 4m, ca. 6m x 6m, ca. 12m x12m;</a:t>
            </a:r>
          </a:p>
          <a:p>
            <a:pPr marL="0" lvl="1"/>
            <a:r>
              <a:rPr lang="de-DE" b="1" dirty="0"/>
              <a:t>Grundformenkombination tanzen, Fläche nicht übertreten bzw. „ausfüllen“.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26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dirty="0"/>
              <a:t>Beobachtungen der Lehrkraft bei der Durchführung des UV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Reaktionen der Schülerinnen beim Unterrichtsgespräch zur Reflexion des eigenen Lernfortschritts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26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Siehe Unterrichtsmaterialien:</a:t>
            </a:r>
          </a:p>
          <a:p>
            <a:pPr marL="0" lvl="1"/>
            <a:r>
              <a:rPr lang="de-DE" dirty="0"/>
              <a:t>Ausführliche Unterlagen auf dem Moodle2-Server: </a:t>
            </a:r>
          </a:p>
          <a:p>
            <a:pPr marL="0" lvl="1"/>
            <a:r>
              <a:rPr lang="de-DE" dirty="0"/>
              <a:t>https://lehrerfortbildung-bw.de/moodle2/login/index.php</a:t>
            </a:r>
          </a:p>
          <a:p>
            <a:pPr marL="0" lvl="1"/>
            <a:endParaRPr lang="de-DE" dirty="0"/>
          </a:p>
          <a:p>
            <a:pPr marL="0" lvl="1"/>
            <a:r>
              <a:rPr lang="de-DE" dirty="0"/>
              <a:t>UV TGD Klasse10 (ausführlich).docx 	</a:t>
            </a:r>
            <a:r>
              <a:rPr lang="de-DE" dirty="0">
                <a:sym typeface="Wingdings" panose="05000000000000000000" pitchFamily="2" charset="2"/>
              </a:rPr>
              <a:t> 0. Übersicht</a:t>
            </a:r>
          </a:p>
          <a:p>
            <a:pPr marL="0" lvl="1"/>
            <a:r>
              <a:rPr lang="de-DE" dirty="0">
                <a:sym typeface="Wingdings" panose="05000000000000000000" pitchFamily="2" charset="2"/>
              </a:rPr>
              <a:t>Materialien zu jeder Doppelstunde 	 1. bis 8. Doppelstunde</a:t>
            </a:r>
          </a:p>
          <a:p>
            <a:pPr marL="0" lvl="1"/>
            <a:r>
              <a:rPr lang="de-DE" dirty="0">
                <a:sym typeface="Wingdings" panose="05000000000000000000" pitchFamily="2" charset="2"/>
              </a:rPr>
              <a:t>Videos			 USB-Stick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6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752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BP 2016 Stufenspezifische Hinweise Klasse 10 (S. 14)</a:t>
            </a:r>
          </a:p>
          <a:p>
            <a:endParaRPr lang="de-DE" dirty="0"/>
          </a:p>
          <a:p>
            <a:r>
              <a:rPr lang="de-DE" dirty="0"/>
              <a:t>„ In Vorbereitung auf die Kursstufe erfolgen Einführungen in die folgenden drei Themenbereiche im Sinne von Praxis-Theorie-Verknüpfungen in drei verschiedenen Inhaltsbereichen:“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9062">
              <a:defRPr/>
            </a:pPr>
            <a:fld id="{1D2E1058-4EF9-4063-B206-D381B4720D63}" type="slidenum">
              <a:rPr lang="de-DE">
                <a:solidFill>
                  <a:prstClr val="black"/>
                </a:solidFill>
                <a:latin typeface="Calibri"/>
              </a:rPr>
              <a:pPr defTabSz="879062">
                <a:defRPr/>
              </a:pPr>
              <a:t>3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380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289">
              <a:defRPr/>
            </a:pPr>
            <a:r>
              <a:rPr lang="de-DE" sz="1400" dirty="0"/>
              <a:t>Sportpädagogische Perspektiven (s.a. Einleitungstext des Inhaltsbereichs TGD BP 2016 (S. 52))</a:t>
            </a:r>
          </a:p>
          <a:p>
            <a:pPr defTabSz="952289">
              <a:defRPr/>
            </a:pPr>
            <a:r>
              <a:rPr lang="de-DE" sz="1400" dirty="0"/>
              <a:t>Vielfalt</a:t>
            </a:r>
          </a:p>
          <a:p>
            <a:pPr defTabSz="952289">
              <a:defRPr/>
            </a:pPr>
            <a:r>
              <a:rPr lang="de-DE" sz="1400" dirty="0"/>
              <a:t>Mehrperspektivität</a:t>
            </a:r>
          </a:p>
          <a:p>
            <a:pPr defTabSz="952289">
              <a:defRPr/>
            </a:pPr>
            <a:r>
              <a:rPr lang="de-DE" sz="1400" dirty="0">
                <a:sym typeface="Wingdings" panose="05000000000000000000" pitchFamily="2" charset="2"/>
              </a:rPr>
              <a:t> Besonderes Potential des Sportunterrichts</a:t>
            </a:r>
            <a:endParaRPr lang="de-DE" sz="1400" dirty="0"/>
          </a:p>
          <a:p>
            <a:pPr defTabSz="952289">
              <a:defRPr/>
            </a:pPr>
            <a:endParaRPr lang="de-DE" sz="2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30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Verortung im Bildungsplan (BP 2016 S. 52-53); motorische, kreativ/gestalterische Teilkompetenzen</a:t>
            </a:r>
          </a:p>
          <a:p>
            <a:endParaRPr lang="de-DE" dirty="0"/>
          </a:p>
          <a:p>
            <a:r>
              <a:rPr lang="de-DE" b="1" dirty="0"/>
              <a:t>Ausgangspunkt zur Konzeption des UV kognitiv-reflexive Teilkompetenzen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44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de-DE" dirty="0"/>
              <a:t>Ausführliche Unterlagen auf dem Moodle2-Server</a:t>
            </a:r>
          </a:p>
          <a:p>
            <a:pPr marL="0" lvl="1" defTabSz="879062"/>
            <a:r>
              <a:rPr lang="de-DE" dirty="0"/>
              <a:t>https://lehrerfortbildung-bw.de/moodle2/login/index.php</a:t>
            </a:r>
          </a:p>
          <a:p>
            <a:pPr marL="0" lvl="1"/>
            <a:endParaRPr lang="de-DE" dirty="0"/>
          </a:p>
          <a:p>
            <a:pPr marL="0" lvl="1"/>
            <a:r>
              <a:rPr lang="de-DE" dirty="0"/>
              <a:t>UV TGD Klasse10 (ausführlich).docx 	</a:t>
            </a:r>
            <a:r>
              <a:rPr lang="de-DE" dirty="0">
                <a:sym typeface="Wingdings" panose="05000000000000000000" pitchFamily="2" charset="2"/>
              </a:rPr>
              <a:t> 0. Übersicht</a:t>
            </a:r>
          </a:p>
          <a:p>
            <a:pPr marL="0" lvl="1"/>
            <a:r>
              <a:rPr lang="de-DE" dirty="0">
                <a:sym typeface="Wingdings" panose="05000000000000000000" pitchFamily="2" charset="2"/>
              </a:rPr>
              <a:t>Materialien zu jeder Doppelstunde 	 1. bis 8. Doppelstunde</a:t>
            </a:r>
          </a:p>
          <a:p>
            <a:pPr marL="0" lvl="1"/>
            <a:r>
              <a:rPr lang="de-DE" dirty="0">
                <a:sym typeface="Wingdings" panose="05000000000000000000" pitchFamily="2" charset="2"/>
              </a:rPr>
              <a:t>Videos			 USB-Stick</a:t>
            </a:r>
            <a:endParaRPr lang="de-DE" dirty="0"/>
          </a:p>
          <a:p>
            <a:pPr marL="0" lvl="1"/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1453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2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Inhaltsbereiche:</a:t>
            </a:r>
          </a:p>
          <a:p>
            <a:pPr marL="228600" indent="-228600">
              <a:buAutoNum type="arabicPeriod"/>
            </a:pPr>
            <a:r>
              <a:rPr lang="de-DE" dirty="0"/>
              <a:t>Spielen</a:t>
            </a:r>
          </a:p>
          <a:p>
            <a:pPr marL="228600" indent="-228600">
              <a:buAutoNum type="arabicPeriod"/>
            </a:pPr>
            <a:r>
              <a:rPr lang="de-DE" dirty="0"/>
              <a:t>Laufen, Springen, Werfen</a:t>
            </a:r>
          </a:p>
          <a:p>
            <a:pPr marL="228600" indent="-228600">
              <a:buAutoNum type="arabicPeriod"/>
            </a:pPr>
            <a:r>
              <a:rPr lang="de-DE" dirty="0"/>
              <a:t>Bewegen an Geräten</a:t>
            </a:r>
          </a:p>
          <a:p>
            <a:pPr marL="228600" indent="-228600">
              <a:buAutoNum type="arabicPeriod"/>
            </a:pPr>
            <a:r>
              <a:rPr lang="de-DE" dirty="0"/>
              <a:t>Bewegen </a:t>
            </a:r>
            <a:r>
              <a:rPr lang="de-DE"/>
              <a:t>im Wasser …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631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de-DE" dirty="0"/>
              <a:t>Siehe Unterrichtsmaterialien 1. Doppelstunde</a:t>
            </a:r>
          </a:p>
          <a:p>
            <a:pPr marL="0"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2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08.10.2017</a:t>
            </a:fld>
            <a:endParaRPr kumimoji="0"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bg1"/>
                </a:solidFill>
              </a:defRPr>
            </a:lvl1pPr>
          </a:lstStyle>
          <a:p>
            <a:endParaRPr kumimoji="0"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‹Nr.›</a:t>
            </a:fld>
            <a:endParaRPr kumimoji="0"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de-DE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294928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de-DE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08.10.2017</a:t>
            </a:fld>
            <a:endParaRPr kumimoji="0"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‹Nr.›</a:t>
            </a:fld>
            <a:endParaRPr kumimoji="0"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: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08.10.2017</a:t>
            </a:fld>
            <a:endParaRPr kumimoji="0"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‹Nr.›</a:t>
            </a:fld>
            <a:endParaRPr kumimoji="0"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de-DE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13" y="214536"/>
            <a:ext cx="8220143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de-DE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de-DE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de-DE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de-DE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de-DE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de-DE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de-DE" sz="1800"/>
            </a:lvl6pPr>
            <a:lvl7pPr eaLnBrk="1" latinLnBrk="0" hangingPunct="1">
              <a:defRPr kumimoji="0" lang="de-DE" sz="1800"/>
            </a:lvl7pPr>
            <a:lvl8pPr eaLnBrk="1" latinLnBrk="0" hangingPunct="1">
              <a:defRPr kumimoji="0" lang="de-DE" sz="1800"/>
            </a:lvl8pPr>
            <a:lvl9pPr eaLnBrk="1" latinLnBrk="0" hangingPunct="1">
              <a:defRPr kumimoji="0" lang="de-DE" sz="1800"/>
            </a:lvl9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de-DE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de-DE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de-DE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de-DE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de-DE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de-DE" sz="1800"/>
            </a:lvl6pPr>
            <a:lvl7pPr eaLnBrk="1" latinLnBrk="0" hangingPunct="1">
              <a:defRPr kumimoji="0" lang="de-DE" sz="1800"/>
            </a:lvl7pPr>
            <a:lvl8pPr eaLnBrk="1" latinLnBrk="0" hangingPunct="1">
              <a:defRPr kumimoji="0" lang="de-DE" sz="1800"/>
            </a:lvl8pPr>
            <a:lvl9pPr eaLnBrk="1" latinLnBrk="0" hangingPunct="1">
              <a:defRPr kumimoji="0" lang="de-DE" sz="1800"/>
            </a:lvl9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08.10.2017</a:t>
            </a:fld>
            <a:endParaRPr kumimoji="0"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‹Nr.›</a:t>
            </a:fld>
            <a:endParaRPr kumimoji="0"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08.10.2017</a:t>
            </a:fld>
            <a:endParaRPr kumimoji="0"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bg1"/>
                </a:solidFill>
              </a:defRPr>
            </a:lvl1pPr>
          </a:lstStyle>
          <a:p>
            <a:endParaRPr kumimoji="0"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de-DE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‹Nr.›</a:t>
            </a:fld>
            <a:endParaRPr kumimoji="0" lang="de-D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de-DE"/>
            </a:lvl1pPr>
          </a:lstStyle>
          <a:p>
            <a:pPr eaLnBrk="1" latinLnBrk="0" hangingPunct="1"/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283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08.10.2017</a:t>
            </a:fld>
            <a:endParaRPr kumimoji="0"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‹Nr.›</a:t>
            </a:fld>
            <a:endParaRPr kumimoji="0"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62" r:id="rId6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de-DE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de-DE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de-DE"/>
      </a:defPPr>
      <a:lvl1pPr marL="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0" dirty="0">
                <a:solidFill>
                  <a:srgbClr val="7BCF27"/>
                </a:solidFill>
                <a:latin typeface="Calibri" pitchFamily="34" charset="0"/>
              </a:rPr>
              <a:t>Multiplikatorentagung</a:t>
            </a:r>
            <a:br>
              <a:rPr lang="de-DE" sz="2400" b="0" dirty="0">
                <a:solidFill>
                  <a:srgbClr val="262626"/>
                </a:solidFill>
              </a:rPr>
            </a:br>
            <a:r>
              <a:rPr lang="de-DE" b="0" dirty="0">
                <a:solidFill>
                  <a:prstClr val="white"/>
                </a:solidFill>
              </a:rPr>
              <a:t>Praxisbegleitende Präsentation zum Unterrichtsvorhaben: </a:t>
            </a:r>
            <a:br>
              <a:rPr lang="de-DE" b="0" dirty="0">
                <a:solidFill>
                  <a:prstClr val="white"/>
                </a:solidFill>
              </a:rPr>
            </a:br>
            <a:r>
              <a:rPr lang="de-DE" b="0" dirty="0">
                <a:solidFill>
                  <a:prstClr val="white"/>
                </a:solidFill>
              </a:rPr>
              <a:t>„ Tanzen, Gestalten, Darstellen“</a:t>
            </a:r>
            <a:endParaRPr lang="de-DE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2./3. Doppelstunde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de-DE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Phasenmodell </a:t>
            </a:r>
            <a:r>
              <a:rPr lang="de-DE" dirty="0"/>
              <a:t>(nach Meinel/Schnabel) </a:t>
            </a:r>
            <a:r>
              <a:rPr lang="de-DE" b="1" dirty="0"/>
              <a:t>am Beispiel ausgewählter gymnastischer Körpertechniken </a:t>
            </a:r>
            <a:r>
              <a:rPr lang="de-DE" sz="3000" dirty="0"/>
              <a:t>(s.a. Pflichtsequenzen Kursstufe)</a:t>
            </a:r>
          </a:p>
          <a:p>
            <a:endParaRPr lang="de-DE" sz="3000" dirty="0"/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b="1" dirty="0"/>
              <a:t>Drehung	</a:t>
            </a:r>
          </a:p>
          <a:p>
            <a:pPr marL="457200" lvl="1" indent="0">
              <a:buNone/>
            </a:pPr>
            <a:endParaRPr lang="de-DE" b="1" dirty="0"/>
          </a:p>
          <a:p>
            <a:pPr lvl="1"/>
            <a:r>
              <a:rPr lang="de-DE" b="1" dirty="0"/>
              <a:t>Stand (Gleichgewichtselement)	</a:t>
            </a:r>
          </a:p>
          <a:p>
            <a:pPr marL="457200" lvl="1" indent="0">
              <a:buNone/>
            </a:pPr>
            <a:endParaRPr lang="de-DE" b="1" dirty="0"/>
          </a:p>
          <a:p>
            <a:pPr lvl="1"/>
            <a:r>
              <a:rPr lang="de-DE" b="1" dirty="0"/>
              <a:t>Sprung			</a:t>
            </a:r>
          </a:p>
          <a:p>
            <a:pPr marL="457200" lvl="1" indent="0">
              <a:buNone/>
            </a:pPr>
            <a:endParaRPr lang="de-DE" b="1" dirty="0"/>
          </a:p>
          <a:p>
            <a:pPr lvl="1"/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3CD92D-2668-48F9-991A-E9E8D1153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794" y="3135279"/>
            <a:ext cx="1517499" cy="8747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F24A0D2-F5D2-4832-9BA2-12B8CE8DD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005064"/>
            <a:ext cx="1916340" cy="108012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E5A7C8A-9EBF-4409-AA9D-8CD743561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794" y="5257800"/>
            <a:ext cx="1517499" cy="8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0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5D6FD-6363-494F-B96F-D0D80B11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403020" cy="685800"/>
          </a:xfrm>
        </p:spPr>
        <p:txBody>
          <a:bodyPr>
            <a:noAutofit/>
          </a:bodyPr>
          <a:lstStyle/>
          <a:p>
            <a:r>
              <a:rPr lang="de-DE" sz="3200" dirty="0"/>
              <a:t>Praxis –Theorie – Verknüpfung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DBBA46-2B4A-44FD-B2CF-D28B1FA2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2472"/>
            <a:ext cx="8229600" cy="5362872"/>
          </a:xfrm>
        </p:spPr>
        <p:txBody>
          <a:bodyPr>
            <a:normAutofit fontScale="77500" lnSpcReduction="20000"/>
          </a:bodyPr>
          <a:lstStyle/>
          <a:p>
            <a:pPr marL="0" lvl="1" indent="0">
              <a:buNone/>
            </a:pPr>
            <a:r>
              <a:rPr lang="de-DE" sz="4100" dirty="0">
                <a:sym typeface="Wingdings" panose="05000000000000000000" pitchFamily="2" charset="2"/>
              </a:rPr>
              <a:t>Integratives und illustratives Modell</a:t>
            </a:r>
          </a:p>
          <a:p>
            <a:pPr marL="0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de-DE" b="1" u="sng" dirty="0">
                <a:sym typeface="Wingdings" panose="05000000000000000000" pitchFamily="2" charset="2"/>
              </a:rPr>
              <a:t>Ausgangspunkt ist die Frage</a:t>
            </a:r>
            <a:r>
              <a:rPr lang="de-DE" dirty="0">
                <a:sym typeface="Wingdings" panose="05000000000000000000" pitchFamily="2" charset="2"/>
              </a:rPr>
              <a:t>: </a:t>
            </a:r>
          </a:p>
          <a:p>
            <a:pPr marL="0" lvl="1" indent="0">
              <a:buNone/>
            </a:pPr>
            <a:r>
              <a:rPr lang="de-DE" dirty="0">
                <a:sym typeface="Wingdings" panose="05000000000000000000" pitchFamily="2" charset="2"/>
              </a:rPr>
              <a:t>Wie lassen sich komplexe Bewegungen verständlich beschreiben?</a:t>
            </a:r>
          </a:p>
          <a:p>
            <a:pPr marL="0" lvl="1" indent="0">
              <a:buNone/>
            </a:pPr>
            <a:r>
              <a:rPr lang="de-DE" dirty="0">
                <a:sym typeface="Wingdings" panose="05000000000000000000" pitchFamily="2" charset="2"/>
              </a:rPr>
              <a:t>Z.B. durch Strukturierung von Bewegungen mit dem Phasenmodell</a:t>
            </a:r>
          </a:p>
          <a:p>
            <a:pPr marL="742950" lvl="2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Integratives Modell:</a:t>
            </a:r>
          </a:p>
          <a:p>
            <a:pPr marL="400050" lvl="2" indent="0">
              <a:buNone/>
            </a:pPr>
            <a:r>
              <a:rPr lang="de-DE" dirty="0">
                <a:sym typeface="Wingdings" panose="05000000000000000000" pitchFamily="2" charset="2"/>
              </a:rPr>
              <a:t>	 …“Fragen werden unter Zuhilfenahme sportwissenschaftlicher 		Theoriebestände im Unterricht beantwortet.“</a:t>
            </a:r>
          </a:p>
          <a:p>
            <a:pPr marL="782500" lvl="2" indent="-342900"/>
            <a:endParaRPr lang="de-DE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de-DE" b="1" u="sng" dirty="0">
                <a:sym typeface="Wingdings" panose="05000000000000000000" pitchFamily="2" charset="2"/>
              </a:rPr>
              <a:t>Ausgangspunkt ist das Phasenmodell</a:t>
            </a:r>
          </a:p>
          <a:p>
            <a:pPr marL="0" lvl="1" indent="0">
              <a:buNone/>
            </a:pPr>
            <a:r>
              <a:rPr lang="de-DE" dirty="0">
                <a:sym typeface="Wingdings" panose="05000000000000000000" pitchFamily="2" charset="2"/>
              </a:rPr>
              <a:t>Dieses soll mit Hilfe gymnastischer Bewegungen (Grundformen) erklärt werden</a:t>
            </a:r>
          </a:p>
          <a:p>
            <a:pPr marL="782500" lvl="2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Illustratives Modell: </a:t>
            </a:r>
          </a:p>
          <a:p>
            <a:pPr marL="439600" lvl="2" indent="0">
              <a:buNone/>
            </a:pPr>
            <a:r>
              <a:rPr lang="de-DE" dirty="0">
                <a:sym typeface="Wingdings" panose="05000000000000000000" pitchFamily="2" charset="2"/>
              </a:rPr>
              <a:t>	…“Themen werden mit sportpraktischen Inhalten vernetzt, in der Praxis 	veranschaulicht…“.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50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DFFF6-D72D-4B28-A193-1487FDF2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400" dirty="0"/>
              <a:t>Unterrichtsmaterialien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9E6867-76BF-46DD-8174-35D35C495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b="1" dirty="0"/>
              <a:t>Theorie – Input: Lehrervortrag</a:t>
            </a:r>
          </a:p>
          <a:p>
            <a:r>
              <a:rPr lang="de-DE" b="1" dirty="0"/>
              <a:t>Informationsblatt für die </a:t>
            </a:r>
            <a:r>
              <a:rPr lang="de-DE" b="1" dirty="0" err="1"/>
              <a:t>SuS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r>
              <a:rPr lang="de-DE" b="1" dirty="0"/>
              <a:t>Einsatz spezifischer Bewegungsbeschreibungen (Passé-Drehung, Standwaage, Schrittsprung)</a:t>
            </a:r>
          </a:p>
          <a:p>
            <a:r>
              <a:rPr lang="de-DE" b="1" dirty="0"/>
              <a:t>Einsatz von Abbildungen</a:t>
            </a:r>
          </a:p>
          <a:p>
            <a:r>
              <a:rPr lang="de-DE" b="1" dirty="0"/>
              <a:t>Einsatz von Videoaufnahmen und </a:t>
            </a:r>
            <a:r>
              <a:rPr lang="de-DE" b="1" dirty="0" err="1"/>
              <a:t>Videoauf</a:t>
            </a:r>
            <a:r>
              <a:rPr lang="de-DE" b="1" dirty="0"/>
              <a:t>-zeichnungen</a:t>
            </a:r>
          </a:p>
        </p:txBody>
      </p:sp>
    </p:spTree>
    <p:extLst>
      <p:ext uri="{BB962C8B-B14F-4D97-AF65-F5344CB8AC3E}">
        <p14:creationId xmlns:p14="http://schemas.microsoft.com/office/powerpoint/2010/main" val="85592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4./5. Doppelstunde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de-DE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Theorie – Input</a:t>
            </a:r>
          </a:p>
          <a:p>
            <a:r>
              <a:rPr lang="de-DE" dirty="0"/>
              <a:t>Kurzvortrag (L.)</a:t>
            </a:r>
          </a:p>
          <a:p>
            <a:r>
              <a:rPr lang="de-DE" dirty="0"/>
              <a:t>Erarbeitungsphase</a:t>
            </a:r>
          </a:p>
          <a:p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r>
              <a:rPr lang="de-DE" b="1" dirty="0"/>
              <a:t>Übertragung in die Praxis am Beispiel Bewegungsumfang/Bewegungsweite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27CF99-EB8B-42FC-80A5-F54AC2E07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230" y="980728"/>
            <a:ext cx="4991258" cy="36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6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6./7. Doppelstunde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06195" y="1268760"/>
            <a:ext cx="8229600" cy="4823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de-DE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Beobachten und Feedback geben</a:t>
            </a:r>
          </a:p>
          <a:p>
            <a:r>
              <a:rPr lang="de-DE" b="1" dirty="0"/>
              <a:t>Leistungserhebungen</a:t>
            </a:r>
          </a:p>
        </p:txBody>
      </p:sp>
      <p:sp>
        <p:nvSpPr>
          <p:cNvPr id="3" name="Wolke 2">
            <a:extLst>
              <a:ext uri="{FF2B5EF4-FFF2-40B4-BE49-F238E27FC236}">
                <a16:creationId xmlns:a16="http://schemas.microsoft.com/office/drawing/2014/main" id="{588553B0-6C3F-4B27-BEE5-A1E88E80BD49}"/>
              </a:ext>
            </a:extLst>
          </p:cNvPr>
          <p:cNvSpPr/>
          <p:nvPr/>
        </p:nvSpPr>
        <p:spPr>
          <a:xfrm>
            <a:off x="300516" y="3005362"/>
            <a:ext cx="4320479" cy="291318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„Nach der Ausgabe der Beobachtungsbögen und den Erläuterungen (individuelle Korrektur) konnte ich bei euch eine enorme Leistungssteigerung  beobachten.“</a:t>
            </a:r>
          </a:p>
        </p:txBody>
      </p:sp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F20D5F30-C1AD-400E-853C-FBC66089FF9E}"/>
              </a:ext>
            </a:extLst>
          </p:cNvPr>
          <p:cNvSpPr/>
          <p:nvPr/>
        </p:nvSpPr>
        <p:spPr>
          <a:xfrm>
            <a:off x="5100580" y="1729326"/>
            <a:ext cx="3773789" cy="2473117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	</a:t>
            </a:r>
            <a:r>
              <a:rPr lang="de-DE" b="1" u="sng" dirty="0">
                <a:solidFill>
                  <a:schemeClr val="tx1"/>
                </a:solidFill>
              </a:rPr>
              <a:t>Schülerin XY</a:t>
            </a:r>
            <a:r>
              <a:rPr lang="de-DE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„Die Rückmeldung über die erreichten Punkte im Beobachtungsbogen hat mich sehr motiviert, ich wollte mich unbedingt verbessern.“</a:t>
            </a:r>
            <a:r>
              <a:rPr lang="de-DE" dirty="0"/>
              <a:t> </a:t>
            </a:r>
          </a:p>
        </p:txBody>
      </p:sp>
      <p:sp>
        <p:nvSpPr>
          <p:cNvPr id="5" name="Denkblase: wolkenförmig 4">
            <a:extLst>
              <a:ext uri="{FF2B5EF4-FFF2-40B4-BE49-F238E27FC236}">
                <a16:creationId xmlns:a16="http://schemas.microsoft.com/office/drawing/2014/main" id="{4DF687EC-8749-4019-9A00-B65939975119}"/>
              </a:ext>
            </a:extLst>
          </p:cNvPr>
          <p:cNvSpPr/>
          <p:nvPr/>
        </p:nvSpPr>
        <p:spPr>
          <a:xfrm>
            <a:off x="4913682" y="4763970"/>
            <a:ext cx="3994749" cy="153381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>
                <a:solidFill>
                  <a:schemeClr val="tx1"/>
                </a:solidFill>
              </a:rPr>
              <a:t>Schülerin Z: </a:t>
            </a:r>
            <a:r>
              <a:rPr lang="de-DE" dirty="0">
                <a:solidFill>
                  <a:schemeClr val="tx1"/>
                </a:solidFill>
              </a:rPr>
              <a:t>„ Es war gut, mal an einer „Sache“ länger dranbleiben zu können.“</a:t>
            </a:r>
            <a:endParaRPr lang="de-DE" b="1" u="sng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415600-7E6C-492A-9BDF-1880BDD19B34}"/>
              </a:ext>
            </a:extLst>
          </p:cNvPr>
          <p:cNvSpPr txBox="1"/>
          <p:nvPr/>
        </p:nvSpPr>
        <p:spPr>
          <a:xfrm rot="20196873">
            <a:off x="641452" y="2878016"/>
            <a:ext cx="105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Lehrkraft</a:t>
            </a:r>
          </a:p>
        </p:txBody>
      </p:sp>
    </p:spTree>
    <p:extLst>
      <p:ext uri="{BB962C8B-B14F-4D97-AF65-F5344CB8AC3E}">
        <p14:creationId xmlns:p14="http://schemas.microsoft.com/office/powerpoint/2010/main" val="4041690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B9E03-E92A-4E08-8ECF-0DBF3228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403020" cy="685800"/>
          </a:xfrm>
        </p:spPr>
        <p:txBody>
          <a:bodyPr>
            <a:normAutofit/>
          </a:bodyPr>
          <a:lstStyle/>
          <a:p>
            <a:r>
              <a:rPr lang="de-DE" sz="3200" dirty="0"/>
              <a:t>Erläuterungen zu den Unterrichtsmaterialien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A225D7-F7BA-4DA0-A9C3-6F20CAEB9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Aufbau – Strukturierung </a:t>
            </a:r>
          </a:p>
          <a:p>
            <a:pPr marL="0" indent="0">
              <a:buNone/>
            </a:pPr>
            <a:endParaRPr lang="de-DE" sz="1300" b="1" dirty="0"/>
          </a:p>
          <a:p>
            <a:r>
              <a:rPr lang="de-DE" dirty="0"/>
              <a:t>Intention der Unterrichtsstunde</a:t>
            </a:r>
          </a:p>
          <a:p>
            <a:r>
              <a:rPr lang="de-DE" dirty="0"/>
              <a:t>Verlauf der Unterrichtsstunde</a:t>
            </a:r>
          </a:p>
          <a:p>
            <a:r>
              <a:rPr lang="de-DE" dirty="0"/>
              <a:t>Hinweise und eventuell Anweisungen</a:t>
            </a:r>
          </a:p>
          <a:p>
            <a:r>
              <a:rPr lang="de-DE" dirty="0"/>
              <a:t>Verlinkung der Materialien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Viel Freude beim Unterrichten</a:t>
            </a:r>
          </a:p>
          <a:p>
            <a:pPr marL="0" indent="0">
              <a:buNone/>
            </a:pPr>
            <a:r>
              <a:rPr lang="de-DE" dirty="0"/>
              <a:t>							</a:t>
            </a:r>
          </a:p>
        </p:txBody>
      </p:sp>
      <p:pic>
        <p:nvPicPr>
          <p:cNvPr id="4" name="Grafik 3" descr="Zwinkerndes Gesicht ohne Füllung">
            <a:extLst>
              <a:ext uri="{FF2B5EF4-FFF2-40B4-BE49-F238E27FC236}">
                <a16:creationId xmlns:a16="http://schemas.microsoft.com/office/drawing/2014/main" id="{EA8AD9F1-AF02-44CA-945D-2DA517AF91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4248" y="4365104"/>
            <a:ext cx="158417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8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Warum diese Präsentationen?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 anchor="t" anchorCtr="0">
            <a:normAutofit lnSpcReduction="10000"/>
          </a:bodyPr>
          <a:lstStyle/>
          <a:p>
            <a:pPr marL="0" lvl="0" indent="0">
              <a:buNone/>
            </a:pPr>
            <a:r>
              <a:rPr lang="de-DE" b="1" dirty="0"/>
              <a:t>Ziele:</a:t>
            </a:r>
          </a:p>
          <a:p>
            <a:pPr marL="0" lvl="0" indent="0">
              <a:buNone/>
            </a:pPr>
            <a:r>
              <a:rPr lang="de-DE" b="1" dirty="0"/>
              <a:t>- Bildungsplanbezug aufzeigen</a:t>
            </a:r>
          </a:p>
          <a:p>
            <a:pPr marL="182563" lvl="0" indent="-182563">
              <a:buNone/>
            </a:pPr>
            <a:r>
              <a:rPr lang="de-DE" b="1" dirty="0"/>
              <a:t>- Praxisbegleitend</a:t>
            </a:r>
            <a:r>
              <a:rPr lang="de-DE" dirty="0"/>
              <a:t> wesentliche Planungsschritte des Unterrichtsvorhabens erläutern, um Intentionen, Variationen, Chancen und Grenzen zu verdeutlichen.</a:t>
            </a:r>
          </a:p>
          <a:p>
            <a:pPr marL="182563" lvl="0" indent="-182563">
              <a:buNone/>
            </a:pPr>
            <a:r>
              <a:rPr lang="de-DE" dirty="0"/>
              <a:t>- Lehrerinnen und Lehrer motivieren/ermutigen, </a:t>
            </a:r>
            <a:r>
              <a:rPr lang="de-DE" b="1" dirty="0"/>
              <a:t>selbstständig</a:t>
            </a:r>
            <a:r>
              <a:rPr lang="de-DE" dirty="0"/>
              <a:t> (analog) Unterrichtsvorhaben in Klasse 10 zu konzipieren, die </a:t>
            </a:r>
            <a:r>
              <a:rPr lang="de-DE" b="1" dirty="0"/>
              <a:t>Theorie und Praxis </a:t>
            </a:r>
            <a:r>
              <a:rPr lang="de-DE" dirty="0"/>
              <a:t>in geeigneter Weise verknüpfen.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02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19592"/>
              </p:ext>
            </p:extLst>
          </p:nvPr>
        </p:nvGraphicFramePr>
        <p:xfrm>
          <a:off x="467544" y="1556792"/>
          <a:ext cx="8291264" cy="43271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Themenbereiche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Inhaltsbereiche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C00000"/>
                          </a:solidFill>
                          <a:effectLst/>
                        </a:rPr>
                        <a:t>1. Bewegungen beschreiben und analysieren</a:t>
                      </a:r>
                      <a:endParaRPr lang="de-DE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Laufen, Springen, Werfen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Bewegen an Geräten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Bewegen im Wasser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kumimoji="0" lang="de-DE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Tanzen, Gestalten, Darstellen</a:t>
                      </a:r>
                      <a:b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dirty="0">
                          <a:effectLst/>
                        </a:rPr>
                        <a:t>Miteinander/gegeneinander kämpfen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Fahren, Rollen, Gleiten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2. Körperliche</a:t>
                      </a:r>
                      <a:r>
                        <a:rPr lang="de-DE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Leistungsfähigkeit verbessern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Laufen, Springen, Werfen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Bewegen im Wasser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Miteinander/gegeneinander kämpfen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Fahren, Rollen, Gleiten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Fitness entwickeln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3. Sportspiele analysieren und vergleichen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Spielen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180" y="294928"/>
            <a:ext cx="8403020" cy="1117848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Bildungsplanbezug – Sporttheorie </a:t>
            </a:r>
            <a:br>
              <a:rPr lang="de-DE" dirty="0"/>
            </a:br>
            <a:r>
              <a:rPr lang="de-DE" dirty="0"/>
              <a:t>Einführungen im Sinne von Praxis-Theorie-Verknüpfungen </a:t>
            </a:r>
          </a:p>
        </p:txBody>
      </p:sp>
    </p:spTree>
    <p:extLst>
      <p:ext uri="{BB962C8B-B14F-4D97-AF65-F5344CB8AC3E}">
        <p14:creationId xmlns:p14="http://schemas.microsoft.com/office/powerpoint/2010/main" val="143093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Bedeutungen des Inhaltsbereichs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741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731077" y="617279"/>
            <a:ext cx="1710896" cy="1819824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100" b="1" dirty="0">
                <a:latin typeface="+mn-lt"/>
              </a:rPr>
              <a:t>Bewegung</a:t>
            </a:r>
            <a:endParaRPr lang="de-DE" sz="1000" b="1" dirty="0">
              <a:latin typeface="+mn-lt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839507" y="779928"/>
            <a:ext cx="817327" cy="820524"/>
          </a:xfrm>
          <a:prstGeom prst="ellipse">
            <a:avLst/>
          </a:prstGeom>
          <a:solidFill>
            <a:srgbClr val="CCFFCC">
              <a:alpha val="89804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>
                <a:latin typeface="+mn-lt"/>
              </a:rPr>
              <a:t>Ästhetik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7216782" y="332656"/>
            <a:ext cx="817327" cy="820524"/>
          </a:xfrm>
          <a:prstGeom prst="ellipse">
            <a:avLst/>
          </a:prstGeom>
          <a:solidFill>
            <a:srgbClr val="FFFF99">
              <a:alpha val="89804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900" b="1" dirty="0">
                <a:latin typeface="+mn-lt"/>
              </a:rPr>
              <a:t>Kooperation &amp;</a:t>
            </a:r>
            <a:br>
              <a:rPr lang="de-DE" sz="900" b="1" dirty="0">
                <a:latin typeface="+mn-lt"/>
              </a:rPr>
            </a:br>
            <a:r>
              <a:rPr lang="de-DE" sz="900" b="1" dirty="0">
                <a:latin typeface="+mn-lt"/>
              </a:rPr>
              <a:t> Kommunikation</a:t>
            </a:r>
          </a:p>
          <a:p>
            <a:pPr algn="ctr"/>
            <a:endParaRPr lang="de-DE" sz="1000" b="1" dirty="0">
              <a:latin typeface="+mn-lt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516216" y="701783"/>
            <a:ext cx="817327" cy="820524"/>
          </a:xfrm>
          <a:prstGeom prst="ellipse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>
                <a:latin typeface="+mn-lt"/>
              </a:rPr>
              <a:t>Gesundheit</a:t>
            </a: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6516216" y="1444162"/>
            <a:ext cx="790569" cy="791219"/>
          </a:xfrm>
          <a:prstGeom prst="ellipse">
            <a:avLst/>
          </a:prstGeom>
          <a:solidFill>
            <a:srgbClr val="66FFFF">
              <a:alpha val="9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>
                <a:latin typeface="+mn-lt"/>
              </a:rPr>
              <a:t>Wahrnehmung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7100021" y="1834887"/>
            <a:ext cx="856247" cy="820524"/>
          </a:xfrm>
          <a:prstGeom prst="ellipse">
            <a:avLst/>
          </a:prstGeom>
          <a:solidFill>
            <a:srgbClr val="FFCCFF">
              <a:alpha val="9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>
                <a:latin typeface="+mn-lt"/>
              </a:rPr>
              <a:t>Wagnis</a:t>
            </a: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7800587" y="1483234"/>
            <a:ext cx="817327" cy="820524"/>
          </a:xfrm>
          <a:prstGeom prst="ellipse">
            <a:avLst/>
          </a:prstGeom>
          <a:solidFill>
            <a:srgbClr val="CCCCFF">
              <a:alpha val="89804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>
                <a:latin typeface="+mn-lt"/>
              </a:rPr>
              <a:t>Leistung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51119384"/>
              </p:ext>
            </p:extLst>
          </p:nvPr>
        </p:nvGraphicFramePr>
        <p:xfrm>
          <a:off x="451704" y="1143377"/>
          <a:ext cx="74888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616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Tanzen, Gestalten, Darstellen 		Klassen 9/10 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1247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de-DE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/>
            <a:endParaRPr lang="de-DE" dirty="0"/>
          </a:p>
          <a:p>
            <a:pPr marL="1200150" lvl="3" indent="-342900"/>
            <a:endParaRPr lang="de-DE" dirty="0"/>
          </a:p>
        </p:txBody>
      </p:sp>
      <p:sp>
        <p:nvSpPr>
          <p:cNvPr id="5" name="Rechteckige Legende 4"/>
          <p:cNvSpPr/>
          <p:nvPr/>
        </p:nvSpPr>
        <p:spPr>
          <a:xfrm>
            <a:off x="1331640" y="4548158"/>
            <a:ext cx="6086581" cy="1756301"/>
          </a:xfrm>
          <a:prstGeom prst="wedgeRectCallout">
            <a:avLst>
              <a:gd name="adj1" fmla="val 18588"/>
              <a:gd name="adj2" fmla="val -106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bg1"/>
                </a:solidFill>
              </a:rPr>
              <a:t>Ausgangspunkt</a:t>
            </a:r>
            <a:r>
              <a:rPr lang="de-DE" sz="2800" dirty="0">
                <a:solidFill>
                  <a:schemeClr val="bg1"/>
                </a:solidFill>
              </a:rPr>
              <a:t> des Unterrichtsvorhabens ist </a:t>
            </a:r>
            <a:r>
              <a:rPr lang="de-DE" sz="2955" dirty="0">
                <a:solidFill>
                  <a:schemeClr val="bg1"/>
                </a:solidFill>
              </a:rPr>
              <a:t>die</a:t>
            </a:r>
            <a:r>
              <a:rPr lang="de-DE" sz="2800" dirty="0">
                <a:solidFill>
                  <a:schemeClr val="bg1"/>
                </a:solidFill>
              </a:rPr>
              <a:t> Intension, den </a:t>
            </a:r>
            <a:r>
              <a:rPr lang="de-DE" sz="2800" dirty="0" err="1">
                <a:solidFill>
                  <a:schemeClr val="bg1"/>
                </a:solidFill>
              </a:rPr>
              <a:t>SuS</a:t>
            </a:r>
            <a:r>
              <a:rPr lang="de-DE" sz="2800" dirty="0">
                <a:solidFill>
                  <a:schemeClr val="bg1"/>
                </a:solidFill>
              </a:rPr>
              <a:t> theoretische Inhalte im Kontext des Bewegungslernens zu vermitteln.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de-DE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2800" dirty="0"/>
              <a:t>Schülerinnen und Schüler können (kognitiv/reflexiv):</a:t>
            </a:r>
          </a:p>
          <a:p>
            <a:pPr lvl="1"/>
            <a:r>
              <a:rPr lang="de-DE" sz="2200" dirty="0">
                <a:solidFill>
                  <a:schemeClr val="tx1"/>
                </a:solidFill>
              </a:rPr>
              <a:t>erlernte Bewegungen beschreiben und dokumentieren (6)</a:t>
            </a:r>
          </a:p>
          <a:p>
            <a:pPr lvl="1"/>
            <a:r>
              <a:rPr lang="de-DE" sz="2200" dirty="0">
                <a:solidFill>
                  <a:schemeClr val="tx1"/>
                </a:solidFill>
              </a:rPr>
              <a:t>die Phasengliederung einer Bewegung an Beispielen beschreiben (7)</a:t>
            </a:r>
          </a:p>
          <a:p>
            <a:pPr lvl="1"/>
            <a:r>
              <a:rPr lang="de-DE" sz="2200" dirty="0">
                <a:solidFill>
                  <a:schemeClr val="tx1"/>
                </a:solidFill>
              </a:rPr>
              <a:t>Kriterien von Bewegungsqualität erkennen und bewerten (11)</a:t>
            </a:r>
          </a:p>
          <a:p>
            <a:pPr lvl="1"/>
            <a:r>
              <a:rPr lang="de-DE" sz="2200" dirty="0">
                <a:solidFill>
                  <a:schemeClr val="tx1"/>
                </a:solidFill>
              </a:rPr>
              <a:t>Feedback zur Verbesserung der Bewegungsqualität nutzen (15)</a:t>
            </a:r>
          </a:p>
          <a:p>
            <a:pPr marL="857250" lvl="3" indent="0">
              <a:buNone/>
            </a:pP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2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584FD-B75E-4275-A950-7177D913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7" y="620688"/>
            <a:ext cx="8403020" cy="685800"/>
          </a:xfrm>
        </p:spPr>
        <p:txBody>
          <a:bodyPr>
            <a:noAutofit/>
          </a:bodyPr>
          <a:lstStyle/>
          <a:p>
            <a:r>
              <a:rPr lang="de-DE" sz="2700" b="1" dirty="0">
                <a:solidFill>
                  <a:srgbClr val="262626">
                    <a:lumMod val="85000"/>
                    <a:lumOff val="15000"/>
                  </a:srgbClr>
                </a:solidFill>
              </a:rPr>
              <a:t>Überblick über das Vorhaben (TGD; Klasse 10)</a:t>
            </a:r>
            <a:br>
              <a:rPr lang="de-DE" sz="2700" dirty="0">
                <a:solidFill>
                  <a:srgbClr val="262626">
                    <a:lumMod val="85000"/>
                    <a:lumOff val="15000"/>
                  </a:srgbClr>
                </a:solidFill>
              </a:rPr>
            </a:br>
            <a:r>
              <a:rPr lang="de-DE" sz="2700" dirty="0">
                <a:solidFill>
                  <a:srgbClr val="262626">
                    <a:lumMod val="85000"/>
                    <a:lumOff val="15000"/>
                  </a:srgbClr>
                </a:solidFill>
              </a:rPr>
              <a:t>Wir erkennen die Relevanz von Bewegungsbeschreibung und –</a:t>
            </a:r>
            <a:r>
              <a:rPr lang="de-DE" sz="2700" dirty="0" err="1">
                <a:solidFill>
                  <a:srgbClr val="262626">
                    <a:lumMod val="85000"/>
                    <a:lumOff val="15000"/>
                  </a:srgbClr>
                </a:solidFill>
              </a:rPr>
              <a:t>analyse</a:t>
            </a:r>
            <a:r>
              <a:rPr lang="de-DE" sz="2700" dirty="0">
                <a:solidFill>
                  <a:srgbClr val="262626">
                    <a:lumMod val="85000"/>
                    <a:lumOff val="15000"/>
                  </a:srgbClr>
                </a:solidFill>
              </a:rPr>
              <a:t> und ihre Auswirkung auf Bewegungsqualität</a:t>
            </a:r>
            <a:endParaRPr lang="de-DE" sz="27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3134F2-6EF9-4950-A46C-28520F825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77" y="1844824"/>
            <a:ext cx="8229600" cy="4525963"/>
          </a:xfrm>
        </p:spPr>
        <p:txBody>
          <a:bodyPr/>
          <a:lstStyle/>
          <a:p>
            <a:pPr marL="536575" lvl="1" indent="-457200">
              <a:buFont typeface="+mj-lt"/>
              <a:buAutoNum type="arabicPeriod"/>
            </a:pPr>
            <a:r>
              <a:rPr lang="de-DE" sz="2400" dirty="0"/>
              <a:t>Bewegungsbeschreibung (</a:t>
            </a:r>
            <a:r>
              <a:rPr lang="de-DE" sz="2400" dirty="0" err="1"/>
              <a:t>Bb</a:t>
            </a:r>
            <a:r>
              <a:rPr lang="de-DE" sz="2400" dirty="0"/>
              <a:t>) lesen – in Bewegungen umsetzen bzw. Bewegung lernen und </a:t>
            </a:r>
            <a:r>
              <a:rPr lang="de-DE" sz="2400" dirty="0" err="1"/>
              <a:t>Bb</a:t>
            </a:r>
            <a:r>
              <a:rPr lang="de-DE" sz="2400" dirty="0"/>
              <a:t> anfertigen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400" dirty="0"/>
              <a:t>Theorie-Input: Phasenmodell und Umsetzung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400" dirty="0"/>
              <a:t>Videoaufzeichnungen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400" dirty="0"/>
              <a:t>Theorie-Input: Qualitative Bewegungsmerkmale (</a:t>
            </a:r>
            <a:r>
              <a:rPr lang="de-DE" sz="2400" dirty="0" err="1"/>
              <a:t>qB</a:t>
            </a:r>
            <a:r>
              <a:rPr lang="de-DE" sz="2400" dirty="0"/>
              <a:t>); Fokus auf ausgewählte </a:t>
            </a:r>
            <a:r>
              <a:rPr lang="de-DE" sz="2400" dirty="0" err="1"/>
              <a:t>qB</a:t>
            </a:r>
            <a:r>
              <a:rPr lang="de-DE" sz="2400" dirty="0"/>
              <a:t> in der Übungsphase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400" dirty="0"/>
              <a:t>Beobachten und Feedback geben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400" dirty="0"/>
              <a:t>Reflexion des eigenen Lernfortschritts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400" dirty="0"/>
              <a:t>Leistungsabnahme/Notenbildung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400" dirty="0"/>
              <a:t>Ausblick (Gestaltung)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2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852" y="486782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de-DE" dirty="0"/>
              <a:t>Überblick über das Vorhaben</a:t>
            </a:r>
            <a:br>
              <a:rPr lang="de-DE" dirty="0"/>
            </a:br>
            <a:r>
              <a:rPr lang="de-DE" sz="5300" b="1" dirty="0"/>
              <a:t>Tanzen, Gestalten, Darstellen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8792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36575" lvl="1" indent="-457200">
              <a:buFont typeface="+mj-lt"/>
              <a:buAutoNum type="arabicPeriod"/>
            </a:pPr>
            <a:r>
              <a:rPr lang="de-DE" dirty="0"/>
              <a:t>Bewegungsbeschreibung (</a:t>
            </a:r>
            <a:r>
              <a:rPr lang="de-DE" dirty="0" err="1"/>
              <a:t>Bb</a:t>
            </a:r>
            <a:r>
              <a:rPr lang="de-DE" dirty="0"/>
              <a:t>) lesen – in Bewegungen umsetzen bzw. Bewegung lernen und </a:t>
            </a:r>
            <a:r>
              <a:rPr lang="de-DE" dirty="0" err="1"/>
              <a:t>Bb</a:t>
            </a:r>
            <a:r>
              <a:rPr lang="de-DE" dirty="0"/>
              <a:t> anfertigen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dirty="0"/>
              <a:t>Theorie-Input: Phasenmodell und Umsetzung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dirty="0"/>
              <a:t>Videoaufzeichnungen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dirty="0"/>
              <a:t>Theorie-Input: Qualitative Bewegungsmerkmale (</a:t>
            </a:r>
            <a:r>
              <a:rPr lang="de-DE" dirty="0" err="1"/>
              <a:t>qB</a:t>
            </a:r>
            <a:r>
              <a:rPr lang="de-DE" dirty="0"/>
              <a:t>); Fokus auf ausgewählte </a:t>
            </a:r>
            <a:r>
              <a:rPr lang="de-DE" dirty="0" err="1"/>
              <a:t>qB</a:t>
            </a:r>
            <a:r>
              <a:rPr lang="de-DE" dirty="0"/>
              <a:t> in der Übungsphase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dirty="0"/>
              <a:t>Beobachten und Feedback geben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dirty="0"/>
              <a:t>Reflexion des eigenen Lernfortschritts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dirty="0"/>
              <a:t>Leistungsabnahme/Notenbildung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dirty="0"/>
              <a:t>Ausblick (Gestaltung)</a:t>
            </a:r>
          </a:p>
          <a:p>
            <a:pPr marL="79375" lvl="1" indent="0">
              <a:buNone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FCE0DC-E9C3-476E-8D9A-91FFE6D98061}"/>
              </a:ext>
            </a:extLst>
          </p:cNvPr>
          <p:cNvSpPr txBox="1"/>
          <p:nvPr/>
        </p:nvSpPr>
        <p:spPr>
          <a:xfrm rot="19520705">
            <a:off x="1393057" y="3222191"/>
            <a:ext cx="6764609" cy="156966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sz="9600" dirty="0"/>
              <a:t>Exemplarisch</a:t>
            </a:r>
          </a:p>
        </p:txBody>
      </p:sp>
    </p:spTree>
    <p:extLst>
      <p:ext uri="{BB962C8B-B14F-4D97-AF65-F5344CB8AC3E}">
        <p14:creationId xmlns:p14="http://schemas.microsoft.com/office/powerpoint/2010/main" val="31158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2AEEEEC-48FF-43B4-9F35-2E4108CA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6575" lvl="1" indent="-457200">
              <a:buFont typeface="+mj-lt"/>
              <a:buAutoNum type="arabicPeriod"/>
            </a:pPr>
            <a:endParaRPr lang="de-DE" sz="2000" dirty="0"/>
          </a:p>
          <a:p>
            <a:pPr marL="79375" lvl="1" indent="0">
              <a:buNone/>
            </a:pPr>
            <a:r>
              <a:rPr lang="de-DE" sz="2000" dirty="0"/>
              <a:t>		</a:t>
            </a:r>
            <a:r>
              <a:rPr lang="de-DE" sz="3200" b="1" dirty="0"/>
              <a:t>Übertragbar auf </a:t>
            </a:r>
            <a:r>
              <a:rPr lang="de-DE" sz="3200" b="1" u="sng" dirty="0"/>
              <a:t>alle</a:t>
            </a:r>
            <a:r>
              <a:rPr lang="de-DE" sz="3200" b="1" dirty="0"/>
              <a:t> Inhaltsbereiche</a:t>
            </a:r>
          </a:p>
          <a:p>
            <a:pPr marL="536575" lvl="1" indent="-457200">
              <a:buFont typeface="+mj-lt"/>
              <a:buAutoNum type="arabicPeriod"/>
            </a:pPr>
            <a:endParaRPr lang="de-DE" sz="2000" dirty="0"/>
          </a:p>
          <a:p>
            <a:pPr marL="536575" lvl="1" indent="-457200">
              <a:buFont typeface="+mj-lt"/>
              <a:buAutoNum type="arabicPeriod"/>
            </a:pPr>
            <a:r>
              <a:rPr lang="de-DE" sz="2000" dirty="0"/>
              <a:t>Bewegungsbeschreibung (</a:t>
            </a:r>
            <a:r>
              <a:rPr lang="de-DE" sz="2000" dirty="0" err="1"/>
              <a:t>Bb</a:t>
            </a:r>
            <a:r>
              <a:rPr lang="de-DE" sz="2000" dirty="0"/>
              <a:t>) lesen – in Bewegungen umsetzen bzw. Bewegung lernen und </a:t>
            </a:r>
            <a:r>
              <a:rPr lang="de-DE" sz="2000" dirty="0" err="1"/>
              <a:t>Bb</a:t>
            </a:r>
            <a:r>
              <a:rPr lang="de-DE" sz="2000" dirty="0"/>
              <a:t> anfertigen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000" dirty="0"/>
              <a:t>Theorie-Input: Phasenmodell und Umsetzung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000" dirty="0"/>
              <a:t>Videoaufzeichnungen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000" dirty="0"/>
              <a:t>Theorie-Input: Qualitative Bewegungsmerkmale (</a:t>
            </a:r>
            <a:r>
              <a:rPr lang="de-DE" sz="2000" dirty="0" err="1"/>
              <a:t>qB</a:t>
            </a:r>
            <a:r>
              <a:rPr lang="de-DE" sz="2000" dirty="0"/>
              <a:t>); Fokus auf ausgewählte </a:t>
            </a:r>
            <a:r>
              <a:rPr lang="de-DE" sz="2000" dirty="0" err="1"/>
              <a:t>qB</a:t>
            </a:r>
            <a:r>
              <a:rPr lang="de-DE" sz="2000" dirty="0"/>
              <a:t> in der Übungsphase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000" dirty="0"/>
              <a:t>Beobachten und Feedback geben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000" dirty="0"/>
              <a:t>Reflexion des eigenen Lernfortschritts</a:t>
            </a:r>
          </a:p>
          <a:p>
            <a:pPr marL="536575" lvl="1" indent="-457200">
              <a:buFont typeface="+mj-lt"/>
              <a:buAutoNum type="arabicPeriod"/>
            </a:pPr>
            <a:r>
              <a:rPr lang="de-DE" sz="2000" dirty="0"/>
              <a:t>Leistungsabnahme/Notenbildung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02A98B1-5FCD-4216-AD19-A41567A1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Überblick über das Vorhaben (Klasse 10)</a:t>
            </a:r>
            <a:br>
              <a:rPr lang="de-DE" dirty="0"/>
            </a:br>
            <a:r>
              <a:rPr lang="de-DE" dirty="0"/>
              <a:t>Wir erkennen die Relevanz von Bewegungsbeschreibung und –</a:t>
            </a:r>
            <a:r>
              <a:rPr lang="de-DE" dirty="0" err="1"/>
              <a:t>analyse</a:t>
            </a:r>
            <a:r>
              <a:rPr lang="de-DE" dirty="0"/>
              <a:t> und ihre Auswirkung auf Bewegungsqualität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2A2038D6-7105-48BF-9C4B-9DA13B98E898}"/>
              </a:ext>
            </a:extLst>
          </p:cNvPr>
          <p:cNvSpPr/>
          <p:nvPr/>
        </p:nvSpPr>
        <p:spPr>
          <a:xfrm>
            <a:off x="1115616" y="20608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16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1. Doppelstunde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de-DE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Bewegungsbeschreibung</a:t>
            </a:r>
          </a:p>
          <a:p>
            <a:pPr lvl="1"/>
            <a:r>
              <a:rPr lang="de-DE" b="1" dirty="0"/>
              <a:t>Gruppe A </a:t>
            </a:r>
          </a:p>
          <a:p>
            <a:pPr lvl="2"/>
            <a:r>
              <a:rPr lang="de-DE" dirty="0"/>
              <a:t>Von der Bewegungsbeschreibung (</a:t>
            </a:r>
            <a:r>
              <a:rPr lang="de-DE" dirty="0" err="1"/>
              <a:t>Bb</a:t>
            </a:r>
            <a:r>
              <a:rPr lang="de-DE" dirty="0"/>
              <a:t>) zur Bewegung</a:t>
            </a:r>
          </a:p>
          <a:p>
            <a:pPr lvl="1"/>
            <a:r>
              <a:rPr lang="de-DE" b="1" dirty="0"/>
              <a:t>Gruppe B</a:t>
            </a:r>
          </a:p>
          <a:p>
            <a:pPr lvl="2"/>
            <a:r>
              <a:rPr lang="de-DE" dirty="0"/>
              <a:t>Erlernen einer Bewegung</a:t>
            </a:r>
          </a:p>
          <a:p>
            <a:pPr lvl="2"/>
            <a:r>
              <a:rPr lang="de-DE" dirty="0"/>
              <a:t>Erstellen einer </a:t>
            </a:r>
            <a:r>
              <a:rPr lang="de-DE" dirty="0" err="1"/>
              <a:t>Bb</a:t>
            </a:r>
            <a:endParaRPr lang="de-DE" dirty="0"/>
          </a:p>
          <a:p>
            <a:pPr lvl="2"/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lvl="1"/>
            <a:r>
              <a:rPr lang="de-DE" b="1" dirty="0"/>
              <a:t>Austausch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FC2B6C-C9B2-41C2-8CD5-98FDC261F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914" y="3203984"/>
            <a:ext cx="2961478" cy="16658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F07D43D-70F7-449F-AA8F-FA040D4A412E}"/>
              </a:ext>
            </a:extLst>
          </p:cNvPr>
          <p:cNvSpPr txBox="1"/>
          <p:nvPr/>
        </p:nvSpPr>
        <p:spPr>
          <a:xfrm>
            <a:off x="5138914" y="4894116"/>
            <a:ext cx="3136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Trennung der beiden Gruppen, </a:t>
            </a:r>
          </a:p>
          <a:p>
            <a:r>
              <a:rPr lang="de-DE" dirty="0"/>
              <a:t>z.B. durch einen Sichtschutz </a:t>
            </a:r>
          </a:p>
        </p:txBody>
      </p:sp>
    </p:spTree>
    <p:extLst>
      <p:ext uri="{BB962C8B-B14F-4D97-AF65-F5344CB8AC3E}">
        <p14:creationId xmlns:p14="http://schemas.microsoft.com/office/powerpoint/2010/main" val="2793230366"/>
      </p:ext>
    </p:extLst>
  </p:cSld>
  <p:clrMapOvr>
    <a:masterClrMapping/>
  </p:clrMapOvr>
</p:sld>
</file>

<file path=ppt/theme/theme1.xml><?xml version="1.0" encoding="utf-8"?>
<a:theme xmlns:a="http://schemas.openxmlformats.org/drawingml/2006/main" name="ZPG Klassen 9_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C8D7FD-5381-4C67-8A24-C770EBA688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810</Words>
  <Application>Microsoft Office PowerPoint</Application>
  <PresentationFormat>Bildschirmpräsentation (4:3)</PresentationFormat>
  <Paragraphs>193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ZPG Klassen 9_10</vt:lpstr>
      <vt:lpstr>Multiplikatorentagung Praxisbegleitende Präsentation zum Unterrichtsvorhaben:  „ Tanzen, Gestalten, Darstellen“</vt:lpstr>
      <vt:lpstr>Warum diese Präsentationen?</vt:lpstr>
      <vt:lpstr>Bildungsplanbezug – Sporttheorie  Einführungen im Sinne von Praxis-Theorie-Verknüpfungen </vt:lpstr>
      <vt:lpstr>Bedeutungen des Inhaltsbereichs</vt:lpstr>
      <vt:lpstr>Tanzen, Gestalten, Darstellen   Klassen 9/10 </vt:lpstr>
      <vt:lpstr>Überblick über das Vorhaben (TGD; Klasse 10) Wir erkennen die Relevanz von Bewegungsbeschreibung und –analyse und ihre Auswirkung auf Bewegungsqualität</vt:lpstr>
      <vt:lpstr>Überblick über das Vorhaben Tanzen, Gestalten, Darstellen</vt:lpstr>
      <vt:lpstr>Überblick über das Vorhaben (Klasse 10) Wir erkennen die Relevanz von Bewegungsbeschreibung und –analyse und ihre Auswirkung auf Bewegungsqualität</vt:lpstr>
      <vt:lpstr>1. Doppelstunde</vt:lpstr>
      <vt:lpstr>2./3. Doppelstunde</vt:lpstr>
      <vt:lpstr>Praxis –Theorie – Verknüpfung  </vt:lpstr>
      <vt:lpstr>Unterrichtsmaterialien</vt:lpstr>
      <vt:lpstr>4./5. Doppelstunde</vt:lpstr>
      <vt:lpstr>6./7. Doppelstunde</vt:lpstr>
      <vt:lpstr>Erläuterungen zu den Unterrichtsmaterialien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2017-02-22T17:02:43Z</dcterms:created>
  <dcterms:modified xsi:type="dcterms:W3CDTF">2017-10-08T11:14:06Z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