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4" r:id="rId9"/>
    <p:sldId id="263" r:id="rId10"/>
    <p:sldId id="265" r:id="rId11"/>
  </p:sldIdLst>
  <p:sldSz cx="12192000" cy="6858000"/>
  <p:notesSz cx="6797675" cy="987266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14F43F"/>
    <a:srgbClr val="18DB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F553B0-D0DD-44FD-AA94-EA469582F927}" type="datetimeFigureOut">
              <a:rPr lang="de-DE" smtClean="0"/>
              <a:t>14.09.2017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33488"/>
            <a:ext cx="5921375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450" y="4751388"/>
            <a:ext cx="5438775" cy="38877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377363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9688" y="9377363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844ECD-4BE5-4419-8310-4791CFDFD43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308074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75CBB-AC38-4B4D-B224-B8F5C75FAA93}" type="datetimeFigureOut">
              <a:rPr lang="de-DE" smtClean="0"/>
              <a:t>14.09.2017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CDF33-2FED-40FE-87E3-F665BCA2B8C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60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75CBB-AC38-4B4D-B224-B8F5C75FAA93}" type="datetimeFigureOut">
              <a:rPr lang="de-DE" smtClean="0"/>
              <a:t>14.09.2017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CDF33-2FED-40FE-87E3-F665BCA2B8C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83361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75CBB-AC38-4B4D-B224-B8F5C75FAA93}" type="datetimeFigureOut">
              <a:rPr lang="de-DE" smtClean="0"/>
              <a:t>14.09.2017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CDF33-2FED-40FE-87E3-F665BCA2B8C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74474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75CBB-AC38-4B4D-B224-B8F5C75FAA93}" type="datetimeFigureOut">
              <a:rPr lang="de-DE" smtClean="0"/>
              <a:t>14.09.2017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CDF33-2FED-40FE-87E3-F665BCA2B8C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70492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75CBB-AC38-4B4D-B224-B8F5C75FAA93}" type="datetimeFigureOut">
              <a:rPr lang="de-DE" smtClean="0"/>
              <a:t>14.09.2017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CDF33-2FED-40FE-87E3-F665BCA2B8C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801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75CBB-AC38-4B4D-B224-B8F5C75FAA93}" type="datetimeFigureOut">
              <a:rPr lang="de-DE" smtClean="0"/>
              <a:t>14.09.2017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CDF33-2FED-40FE-87E3-F665BCA2B8C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53825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75CBB-AC38-4B4D-B224-B8F5C75FAA93}" type="datetimeFigureOut">
              <a:rPr lang="de-DE" smtClean="0"/>
              <a:t>14.09.2017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CDF33-2FED-40FE-87E3-F665BCA2B8C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67772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75CBB-AC38-4B4D-B224-B8F5C75FAA93}" type="datetimeFigureOut">
              <a:rPr lang="de-DE" smtClean="0"/>
              <a:t>14.09.2017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CDF33-2FED-40FE-87E3-F665BCA2B8C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36439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75CBB-AC38-4B4D-B224-B8F5C75FAA93}" type="datetimeFigureOut">
              <a:rPr lang="de-DE" smtClean="0"/>
              <a:t>14.09.2017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CDF33-2FED-40FE-87E3-F665BCA2B8C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83545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75CBB-AC38-4B4D-B224-B8F5C75FAA93}" type="datetimeFigureOut">
              <a:rPr lang="de-DE" smtClean="0"/>
              <a:t>14.09.2017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CDF33-2FED-40FE-87E3-F665BCA2B8C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01446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75CBB-AC38-4B4D-B224-B8F5C75FAA93}" type="datetimeFigureOut">
              <a:rPr lang="de-DE" smtClean="0"/>
              <a:t>14.09.2017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CDF33-2FED-40FE-87E3-F665BCA2B8C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21010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375CBB-AC38-4B4D-B224-B8F5C75FAA93}" type="datetimeFigureOut">
              <a:rPr lang="de-DE" smtClean="0"/>
              <a:t>14.09.2017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8CDF33-2FED-40FE-87E3-F665BCA2B8C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72784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portunterricht.de/lksport/bewegt3.html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e-DE" sz="9600" dirty="0"/>
              <a:t>Qualitative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de-DE" sz="7200" b="1" dirty="0"/>
              <a:t>Bewegungsmerkmale </a:t>
            </a:r>
            <a:r>
              <a:rPr lang="de-DE" sz="3200" dirty="0"/>
              <a:t>(nach Meinel/Schnabel)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E1173041-D695-4820-8F11-99A6D9E15E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>
                <a:hlinkClick r:id="rId2"/>
              </a:rPr>
              <a:t>http://www.sportunterricht.de/lksport/bewegt3.html</a:t>
            </a:r>
            <a:endParaRPr lang="de-DE" dirty="0"/>
          </a:p>
          <a:p>
            <a:r>
              <a:rPr lang="de-DE" dirty="0"/>
              <a:t>Zugriff: 02.08.2017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251007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DE" dirty="0">
                <a:highlight>
                  <a:srgbClr val="FF3300"/>
                </a:highlight>
              </a:rPr>
              <a:t>Bewegungspräzision </a:t>
            </a: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b="1" dirty="0"/>
              <a:t>Genauigkeit</a:t>
            </a:r>
            <a:r>
              <a:rPr lang="de-DE" dirty="0"/>
              <a:t> der ausgeführten Bewegung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Unterscheidung zwischen </a:t>
            </a:r>
          </a:p>
          <a:p>
            <a:pPr lvl="1"/>
            <a:r>
              <a:rPr lang="de-DE" dirty="0"/>
              <a:t>Ablaufgenauigkeit – bei Bewegungsabläufen (Gymnastik/Tanz oder Turnen)</a:t>
            </a:r>
          </a:p>
          <a:p>
            <a:pPr lvl="2"/>
            <a:r>
              <a:rPr lang="de-DE" dirty="0"/>
              <a:t>„saubere“ Ausführung</a:t>
            </a:r>
          </a:p>
          <a:p>
            <a:pPr lvl="2"/>
            <a:r>
              <a:rPr lang="de-DE" dirty="0"/>
              <a:t>Wissen wann „was“ kommt</a:t>
            </a:r>
          </a:p>
          <a:p>
            <a:pPr lvl="2"/>
            <a:r>
              <a:rPr lang="de-DE" dirty="0"/>
              <a:t>rechtzeitiges Einsetzen</a:t>
            </a:r>
          </a:p>
          <a:p>
            <a:pPr lvl="1"/>
            <a:r>
              <a:rPr lang="de-DE" dirty="0">
                <a:solidFill>
                  <a:prstClr val="black"/>
                </a:solidFill>
              </a:rPr>
              <a:t>Wurfgenauigkeit (Abwürfe der Handgeräte) </a:t>
            </a:r>
          </a:p>
          <a:p>
            <a:pPr lvl="1"/>
            <a:r>
              <a:rPr lang="de-DE" dirty="0">
                <a:solidFill>
                  <a:prstClr val="black"/>
                </a:solidFill>
              </a:rPr>
              <a:t>Treffgenauigkeit (z.B. Gehen über Bandschlangen; Springen in den Reifen)</a:t>
            </a:r>
          </a:p>
          <a:p>
            <a:pPr marL="457200" lvl="1" indent="0">
              <a:buNone/>
            </a:pPr>
            <a:endParaRPr lang="de-DE" dirty="0"/>
          </a:p>
          <a:p>
            <a:pPr marL="457200" lvl="1" indent="0">
              <a:buNone/>
            </a:pPr>
            <a:endParaRPr lang="de-DE" dirty="0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B373CF50-6A27-45C9-8633-207CA76F6A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Informationen für die Lehrkraft</a:t>
            </a:r>
          </a:p>
        </p:txBody>
      </p:sp>
    </p:spTree>
    <p:extLst>
      <p:ext uri="{BB962C8B-B14F-4D97-AF65-F5344CB8AC3E}">
        <p14:creationId xmlns:p14="http://schemas.microsoft.com/office/powerpoint/2010/main" val="25235157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55ED92B-F8CC-46F5-81C1-D282C0A362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Qualitative Bewegungsmerkmale</a:t>
            </a:r>
            <a:br>
              <a:rPr lang="de-DE" dirty="0"/>
            </a:br>
            <a:endParaRPr lang="de-DE" sz="2000" dirty="0"/>
          </a:p>
        </p:txBody>
      </p:sp>
      <p:sp>
        <p:nvSpPr>
          <p:cNvPr id="8" name="Inhaltsplatzhalter 7">
            <a:extLst>
              <a:ext uri="{FF2B5EF4-FFF2-40B4-BE49-F238E27FC236}">
                <a16:creationId xmlns:a16="http://schemas.microsoft.com/office/drawing/2014/main" id="{6ED8D982-44C7-4C16-BDDF-B09598825D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e-DE" dirty="0"/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EEDF27F7-600A-4832-8909-747364FA14A5}"/>
              </a:ext>
            </a:extLst>
          </p:cNvPr>
          <p:cNvSpPr/>
          <p:nvPr/>
        </p:nvSpPr>
        <p:spPr>
          <a:xfrm>
            <a:off x="9020907" y="3370506"/>
            <a:ext cx="1881554" cy="1179458"/>
          </a:xfrm>
          <a:prstGeom prst="ellipse">
            <a:avLst/>
          </a:prstGeom>
          <a:solidFill>
            <a:srgbClr val="14F43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B</a:t>
            </a:r>
            <a:r>
              <a:rPr lang="de-DE" dirty="0">
                <a:solidFill>
                  <a:schemeClr val="tx1"/>
                </a:solidFill>
                <a:highlight>
                  <a:srgbClr val="00FF00"/>
                </a:highlight>
              </a:rPr>
              <a:t>ewegungs</a:t>
            </a:r>
            <a:r>
              <a:rPr lang="de-DE" dirty="0">
                <a:solidFill>
                  <a:schemeClr val="tx1"/>
                </a:solidFill>
              </a:rPr>
              <a:t>-umfang</a:t>
            </a:r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CE94885D-54CB-4051-9280-1BA0CBA22DBD}"/>
              </a:ext>
            </a:extLst>
          </p:cNvPr>
          <p:cNvSpPr/>
          <p:nvPr/>
        </p:nvSpPr>
        <p:spPr>
          <a:xfrm>
            <a:off x="2743200" y="4540983"/>
            <a:ext cx="1977684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Bewegungs-tempo</a:t>
            </a:r>
          </a:p>
        </p:txBody>
      </p:sp>
      <p:sp>
        <p:nvSpPr>
          <p:cNvPr id="11" name="Ellipse 10">
            <a:extLst>
              <a:ext uri="{FF2B5EF4-FFF2-40B4-BE49-F238E27FC236}">
                <a16:creationId xmlns:a16="http://schemas.microsoft.com/office/drawing/2014/main" id="{CB871FA6-EA62-4522-8FD1-6AB77BC97BE4}"/>
              </a:ext>
            </a:extLst>
          </p:cNvPr>
          <p:cNvSpPr/>
          <p:nvPr/>
        </p:nvSpPr>
        <p:spPr>
          <a:xfrm>
            <a:off x="5227321" y="1737360"/>
            <a:ext cx="1955408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Bewegungs-kopplung</a:t>
            </a:r>
          </a:p>
        </p:txBody>
      </p:sp>
      <p:sp>
        <p:nvSpPr>
          <p:cNvPr id="12" name="Ellipse 11">
            <a:extLst>
              <a:ext uri="{FF2B5EF4-FFF2-40B4-BE49-F238E27FC236}">
                <a16:creationId xmlns:a16="http://schemas.microsoft.com/office/drawing/2014/main" id="{D8121BF7-312D-41A8-89C8-9837627DA089}"/>
              </a:ext>
            </a:extLst>
          </p:cNvPr>
          <p:cNvSpPr/>
          <p:nvPr/>
        </p:nvSpPr>
        <p:spPr>
          <a:xfrm>
            <a:off x="7680959" y="4540983"/>
            <a:ext cx="1997613" cy="1294228"/>
          </a:xfrm>
          <a:prstGeom prst="ellipse">
            <a:avLst/>
          </a:prstGeom>
          <a:solidFill>
            <a:srgbClr val="FF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Bewegungs-präzision</a:t>
            </a:r>
          </a:p>
        </p:txBody>
      </p:sp>
      <p:sp>
        <p:nvSpPr>
          <p:cNvPr id="13" name="Ellipse 12">
            <a:extLst>
              <a:ext uri="{FF2B5EF4-FFF2-40B4-BE49-F238E27FC236}">
                <a16:creationId xmlns:a16="http://schemas.microsoft.com/office/drawing/2014/main" id="{EA1A0FE1-B858-4DD4-81A1-12C59AB15FE8}"/>
              </a:ext>
            </a:extLst>
          </p:cNvPr>
          <p:cNvSpPr/>
          <p:nvPr/>
        </p:nvSpPr>
        <p:spPr>
          <a:xfrm>
            <a:off x="5303519" y="5231887"/>
            <a:ext cx="1927274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Bewegungs-konstanz</a:t>
            </a:r>
          </a:p>
        </p:txBody>
      </p:sp>
      <p:sp>
        <p:nvSpPr>
          <p:cNvPr id="14" name="Ellipse 13">
            <a:extLst>
              <a:ext uri="{FF2B5EF4-FFF2-40B4-BE49-F238E27FC236}">
                <a16:creationId xmlns:a16="http://schemas.microsoft.com/office/drawing/2014/main" id="{2662365A-E104-44F8-95C3-389DD8AB52E8}"/>
              </a:ext>
            </a:extLst>
          </p:cNvPr>
          <p:cNvSpPr/>
          <p:nvPr/>
        </p:nvSpPr>
        <p:spPr>
          <a:xfrm>
            <a:off x="7689167" y="2101533"/>
            <a:ext cx="1989405" cy="1167618"/>
          </a:xfrm>
          <a:prstGeom prst="ellipse">
            <a:avLst/>
          </a:prstGeom>
          <a:solidFill>
            <a:srgbClr val="18DB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Bewegungs-fluss</a:t>
            </a:r>
          </a:p>
        </p:txBody>
      </p:sp>
      <p:sp>
        <p:nvSpPr>
          <p:cNvPr id="15" name="Ellipse 14">
            <a:extLst>
              <a:ext uri="{FF2B5EF4-FFF2-40B4-BE49-F238E27FC236}">
                <a16:creationId xmlns:a16="http://schemas.microsoft.com/office/drawing/2014/main" id="{8DC63777-5EFF-4D19-A4F8-065C2A15C201}"/>
              </a:ext>
            </a:extLst>
          </p:cNvPr>
          <p:cNvSpPr/>
          <p:nvPr/>
        </p:nvSpPr>
        <p:spPr>
          <a:xfrm>
            <a:off x="1559170" y="3391596"/>
            <a:ext cx="1954236" cy="1026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Bewegungs-stärke</a:t>
            </a:r>
          </a:p>
        </p:txBody>
      </p:sp>
      <p:sp>
        <p:nvSpPr>
          <p:cNvPr id="16" name="Ellipse 15">
            <a:extLst>
              <a:ext uri="{FF2B5EF4-FFF2-40B4-BE49-F238E27FC236}">
                <a16:creationId xmlns:a16="http://schemas.microsoft.com/office/drawing/2014/main" id="{ECADD3C1-64BD-4F03-B5BF-549431AFCFA4}"/>
              </a:ext>
            </a:extLst>
          </p:cNvPr>
          <p:cNvSpPr/>
          <p:nvPr/>
        </p:nvSpPr>
        <p:spPr>
          <a:xfrm>
            <a:off x="2743200" y="2354751"/>
            <a:ext cx="1977683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Bewegungs-rhythmus</a:t>
            </a:r>
          </a:p>
        </p:txBody>
      </p:sp>
      <p:sp>
        <p:nvSpPr>
          <p:cNvPr id="17" name="Rechteck: abgerundete Ecken 16">
            <a:extLst>
              <a:ext uri="{FF2B5EF4-FFF2-40B4-BE49-F238E27FC236}">
                <a16:creationId xmlns:a16="http://schemas.microsoft.com/office/drawing/2014/main" id="{F891B93C-6DDA-427D-A630-D23C21305ADE}"/>
              </a:ext>
            </a:extLst>
          </p:cNvPr>
          <p:cNvSpPr/>
          <p:nvPr/>
        </p:nvSpPr>
        <p:spPr>
          <a:xfrm>
            <a:off x="4965895" y="3391596"/>
            <a:ext cx="2602523" cy="11004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Qualitative Bewegungsmerkmale</a:t>
            </a:r>
          </a:p>
        </p:txBody>
      </p:sp>
    </p:spTree>
    <p:extLst>
      <p:ext uri="{BB962C8B-B14F-4D97-AF65-F5344CB8AC3E}">
        <p14:creationId xmlns:p14="http://schemas.microsoft.com/office/powerpoint/2010/main" val="27516809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DE" sz="9600" dirty="0">
                <a:highlight>
                  <a:srgbClr val="00FFFF"/>
                </a:highlight>
              </a:rPr>
              <a:t>Bewegungsfluss</a:t>
            </a:r>
          </a:p>
        </p:txBody>
      </p:sp>
      <p:sp>
        <p:nvSpPr>
          <p:cNvPr id="9" name="Textplatzhalter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15681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DE" sz="9600" dirty="0">
                <a:highlight>
                  <a:srgbClr val="00FF00"/>
                </a:highlight>
              </a:rPr>
              <a:t>Bewegungsumfang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00156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DE" sz="9600" dirty="0">
                <a:highlight>
                  <a:srgbClr val="00FF00"/>
                </a:highlight>
              </a:rPr>
              <a:t>Bewegungsweite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09993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DE" sz="9600" dirty="0">
                <a:highlight>
                  <a:srgbClr val="FF3300"/>
                </a:highlight>
              </a:rPr>
              <a:t>Bewegungspräzision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pPr algn="ctr"/>
            <a:r>
              <a:rPr lang="de-DE" sz="8000" dirty="0"/>
              <a:t>(Technik)</a:t>
            </a:r>
          </a:p>
        </p:txBody>
      </p:sp>
    </p:spTree>
    <p:extLst>
      <p:ext uri="{BB962C8B-B14F-4D97-AF65-F5344CB8AC3E}">
        <p14:creationId xmlns:p14="http://schemas.microsoft.com/office/powerpoint/2010/main" val="30545030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DE" sz="8800" dirty="0">
                <a:highlight>
                  <a:srgbClr val="FF3300"/>
                </a:highlight>
              </a:rPr>
              <a:t>Bewegungsgenauigkeit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720100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DE" dirty="0">
                <a:highlight>
                  <a:srgbClr val="00FFFF"/>
                </a:highlight>
              </a:rPr>
              <a:t>Bewegungsfluss</a:t>
            </a:r>
          </a:p>
        </p:txBody>
      </p:sp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/>
              <a:t>Kontinuität im Bewegungsablauf – „nahtloser“ Übergang von einer Bewegung zur nächsten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Objektivierung in Weg-, Weg-Zeit- wie auch Kraft-Zeit-Verläufen: </a:t>
            </a:r>
          </a:p>
          <a:p>
            <a:pPr marL="0" indent="0">
              <a:buNone/>
            </a:pPr>
            <a:endParaRPr lang="de-DE" sz="1200" dirty="0"/>
          </a:p>
          <a:p>
            <a:pPr lvl="1"/>
            <a:r>
              <a:rPr lang="de-DE" dirty="0"/>
              <a:t>im räumlichen Verlauf (rund, kurvig, keine abrupten Richtungswechsel, …)</a:t>
            </a:r>
          </a:p>
          <a:p>
            <a:pPr lvl="1"/>
            <a:r>
              <a:rPr lang="de-DE" dirty="0"/>
              <a:t>im zeitlichen Verlauf (allmählich, nicht plötzlich, nicht sprunghaft, nicht abrupt, …)</a:t>
            </a:r>
          </a:p>
          <a:p>
            <a:pPr lvl="1"/>
            <a:r>
              <a:rPr lang="de-DE" dirty="0"/>
              <a:t>im dynamischen Verlauf (fließend und nicht abrupte Übergänge im Kraftverlauf, …)</a:t>
            </a:r>
          </a:p>
          <a:p>
            <a:endParaRPr lang="de-DE" dirty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97096DAC-6C7B-40F2-A0B8-386B61438A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Information  für die Lehrkraft</a:t>
            </a:r>
          </a:p>
        </p:txBody>
      </p:sp>
    </p:spTree>
    <p:extLst>
      <p:ext uri="{BB962C8B-B14F-4D97-AF65-F5344CB8AC3E}">
        <p14:creationId xmlns:p14="http://schemas.microsoft.com/office/powerpoint/2010/main" val="20361331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DE" dirty="0">
                <a:highlight>
                  <a:srgbClr val="00FF00"/>
                </a:highlight>
              </a:rPr>
              <a:t>Bewegungsumfang/-weite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3600" dirty="0"/>
              <a:t>Räumliche Ausdehnung eines Bewegungsablaufes</a:t>
            </a:r>
          </a:p>
          <a:p>
            <a:pPr marL="0" indent="0">
              <a:buNone/>
            </a:pPr>
            <a:endParaRPr lang="de-DE" dirty="0"/>
          </a:p>
          <a:p>
            <a:r>
              <a:rPr lang="de-DE" dirty="0"/>
              <a:t>Grundlegende Voraussetzung </a:t>
            </a:r>
            <a:r>
              <a:rPr lang="de-DE" dirty="0">
                <a:sym typeface="Wingdings" panose="05000000000000000000" pitchFamily="2" charset="2"/>
              </a:rPr>
              <a:t> Beweglichkeit</a:t>
            </a:r>
          </a:p>
          <a:p>
            <a:r>
              <a:rPr lang="de-DE" dirty="0"/>
              <a:t>Optimum wird durch Anforderung der Bewegungsaufgabe vorgegeben</a:t>
            </a:r>
            <a:endParaRPr lang="de-DE" sz="2588" dirty="0">
              <a:sym typeface="Wingdings" panose="05000000000000000000" pitchFamily="2" charset="2"/>
            </a:endParaRPr>
          </a:p>
          <a:p>
            <a:r>
              <a:rPr lang="de-DE" dirty="0">
                <a:sym typeface="Wingdings" panose="05000000000000000000" pitchFamily="2" charset="2"/>
              </a:rPr>
              <a:t>Ästhetische Bedeutung bei tänzerisch-gestalterischen Sportarten</a:t>
            </a:r>
          </a:p>
          <a:p>
            <a:r>
              <a:rPr lang="de-DE" dirty="0">
                <a:sym typeface="Wingdings" panose="05000000000000000000" pitchFamily="2" charset="2"/>
              </a:rPr>
              <a:t>Qualitative Erhebung durch vergleichende Beobachtung</a:t>
            </a:r>
            <a:endParaRPr lang="de-DE" dirty="0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35238CD8-1293-4909-A40F-2F5682C4C9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Informationen für die Lehrkraft</a:t>
            </a:r>
          </a:p>
        </p:txBody>
      </p:sp>
    </p:spTree>
    <p:extLst>
      <p:ext uri="{BB962C8B-B14F-4D97-AF65-F5344CB8AC3E}">
        <p14:creationId xmlns:p14="http://schemas.microsoft.com/office/powerpoint/2010/main" val="20756780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200</Words>
  <Application>Microsoft Office PowerPoint</Application>
  <PresentationFormat>Breitbild</PresentationFormat>
  <Paragraphs>48</Paragraphs>
  <Slides>10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Wingdings</vt:lpstr>
      <vt:lpstr>Office</vt:lpstr>
      <vt:lpstr>Qualitative</vt:lpstr>
      <vt:lpstr>Qualitative Bewegungsmerkmale </vt:lpstr>
      <vt:lpstr>Bewegungsfluss</vt:lpstr>
      <vt:lpstr>Bewegungsumfang</vt:lpstr>
      <vt:lpstr>Bewegungsweite</vt:lpstr>
      <vt:lpstr>Bewegungspräzision</vt:lpstr>
      <vt:lpstr>Bewegungsgenauigkeit</vt:lpstr>
      <vt:lpstr>Bewegungsfluss</vt:lpstr>
      <vt:lpstr>Bewegungsumfang/-weite</vt:lpstr>
      <vt:lpstr>Bewegungspräzision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Qualitative</dc:title>
  <dc:creator>Christina Leichmann</dc:creator>
  <cp:lastModifiedBy>Christina Leichmann</cp:lastModifiedBy>
  <cp:revision>36</cp:revision>
  <cp:lastPrinted>2017-02-15T14:10:27Z</cp:lastPrinted>
  <dcterms:created xsi:type="dcterms:W3CDTF">2017-01-25T11:36:21Z</dcterms:created>
  <dcterms:modified xsi:type="dcterms:W3CDTF">2017-09-14T13:50:43Z</dcterms:modified>
</cp:coreProperties>
</file>