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.jpg" ContentType="image/png"/>
  <Override PartName="/ppt/media/image7.jpg" ContentType="image/png"/>
  <Override PartName="/ppt/media/image9.jpg" ContentType="image/png"/>
  <Override PartName="/ppt/media/image10.jpg" ContentType="image/png"/>
  <Override PartName="/ppt/media/image11.jpg" ContentType="image/png"/>
  <Override PartName="/ppt/media/image1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7" r:id="rId5"/>
    <p:sldId id="260" r:id="rId6"/>
    <p:sldId id="262" r:id="rId7"/>
    <p:sldId id="263" r:id="rId8"/>
    <p:sldId id="261" r:id="rId9"/>
    <p:sldId id="259" r:id="rId10"/>
    <p:sldId id="265" r:id="rId11"/>
    <p:sldId id="264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43"/>
    <p:restoredTop sz="86430"/>
  </p:normalViewPr>
  <p:slideViewPr>
    <p:cSldViewPr snapToGrid="0" snapToObjects="1">
      <p:cViewPr>
        <p:scale>
          <a:sx n="87" d="100"/>
          <a:sy n="87" d="100"/>
        </p:scale>
        <p:origin x="432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7D1B0-7476-3D45-BF55-AE52E75F70F0}" type="datetimeFigureOut">
              <a:rPr lang="de-DE" smtClean="0"/>
              <a:t>06.10.17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799FD-9DE4-EB46-BCB7-29051898A5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50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D76BC-4323-7F41-9532-297508C9CF82}" type="datetimeFigureOut">
              <a:rPr lang="de-DE" smtClean="0"/>
              <a:t>06.10.17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CCE0-D5C6-924B-B9D5-81B6469557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3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D76BC-4323-7F41-9532-297508C9CF82}" type="datetimeFigureOut">
              <a:rPr lang="de-DE" smtClean="0"/>
              <a:t>06.10.17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CCE0-D5C6-924B-B9D5-81B6469557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289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D76BC-4323-7F41-9532-297508C9CF82}" type="datetimeFigureOut">
              <a:rPr lang="de-DE" smtClean="0"/>
              <a:t>06.10.17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CCE0-D5C6-924B-B9D5-81B6469557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87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D76BC-4323-7F41-9532-297508C9CF82}" type="datetimeFigureOut">
              <a:rPr lang="de-DE" smtClean="0"/>
              <a:t>06.10.17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CCE0-D5C6-924B-B9D5-81B6469557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37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D76BC-4323-7F41-9532-297508C9CF82}" type="datetimeFigureOut">
              <a:rPr lang="de-DE" smtClean="0"/>
              <a:t>06.10.17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CCE0-D5C6-924B-B9D5-81B6469557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62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D76BC-4323-7F41-9532-297508C9CF82}" type="datetimeFigureOut">
              <a:rPr lang="de-DE" smtClean="0"/>
              <a:t>06.10.17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CCE0-D5C6-924B-B9D5-81B6469557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361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D76BC-4323-7F41-9532-297508C9CF82}" type="datetimeFigureOut">
              <a:rPr lang="de-DE" smtClean="0"/>
              <a:t>06.10.17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CCE0-D5C6-924B-B9D5-81B6469557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05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D76BC-4323-7F41-9532-297508C9CF82}" type="datetimeFigureOut">
              <a:rPr lang="de-DE" smtClean="0"/>
              <a:t>06.10.17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CCE0-D5C6-924B-B9D5-81B6469557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834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D76BC-4323-7F41-9532-297508C9CF82}" type="datetimeFigureOut">
              <a:rPr lang="de-DE" smtClean="0"/>
              <a:t>06.10.17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CCE0-D5C6-924B-B9D5-81B6469557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586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D76BC-4323-7F41-9532-297508C9CF82}" type="datetimeFigureOut">
              <a:rPr lang="de-DE" smtClean="0"/>
              <a:t>06.10.17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CCE0-D5C6-924B-B9D5-81B6469557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2292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D76BC-4323-7F41-9532-297508C9CF82}" type="datetimeFigureOut">
              <a:rPr lang="de-DE" smtClean="0"/>
              <a:t>06.10.17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CCE0-D5C6-924B-B9D5-81B6469557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32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D76BC-4323-7F41-9532-297508C9CF82}" type="datetimeFigureOut">
              <a:rPr lang="de-DE" smtClean="0"/>
              <a:t>06.10.17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3CCE0-D5C6-924B-B9D5-81B6469557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49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734517"/>
            <a:ext cx="12192000" cy="3477718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de-DE" sz="6600" b="1" dirty="0" err="1" smtClean="0">
                <a:solidFill>
                  <a:schemeClr val="bg1"/>
                </a:solidFill>
              </a:rPr>
              <a:t>Freerunning</a:t>
            </a:r>
            <a:r>
              <a:rPr lang="de-DE" sz="6600" b="1" dirty="0" smtClean="0">
                <a:solidFill>
                  <a:schemeClr val="bg1"/>
                </a:solidFill>
              </a:rPr>
              <a:t> </a:t>
            </a:r>
            <a:r>
              <a:rPr lang="de-DE" b="1" dirty="0" smtClean="0">
                <a:solidFill>
                  <a:schemeClr val="bg1"/>
                </a:solidFill>
              </a:rPr>
              <a:t>EINSTEIGER</a:t>
            </a:r>
            <a:r>
              <a:rPr lang="de-DE" dirty="0" smtClean="0">
                <a:solidFill>
                  <a:schemeClr val="bg1"/>
                </a:solidFill>
              </a:rPr>
              <a:t>: 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Stations- u. Aufbaukarten</a:t>
            </a:r>
            <a:br>
              <a:rPr lang="de-DE" dirty="0" smtClean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063646" y="4699000"/>
            <a:ext cx="10018426" cy="1986613"/>
          </a:xfrm>
        </p:spPr>
        <p:txBody>
          <a:bodyPr>
            <a:normAutofit fontScale="32500" lnSpcReduction="20000"/>
          </a:bodyPr>
          <a:lstStyle/>
          <a:p>
            <a:pPr algn="r"/>
            <a:endParaRPr lang="de-DE" sz="4300" dirty="0"/>
          </a:p>
          <a:p>
            <a:pPr algn="r"/>
            <a:r>
              <a:rPr lang="de-DE" sz="4300" dirty="0"/>
              <a:t>e</a:t>
            </a:r>
            <a:r>
              <a:rPr lang="de-DE" sz="4300" dirty="0" smtClean="0"/>
              <a:t>rstellt von Christina Skoda 2017</a:t>
            </a:r>
          </a:p>
          <a:p>
            <a:pPr algn="r"/>
            <a:endParaRPr lang="de-DE" sz="4300" dirty="0"/>
          </a:p>
          <a:p>
            <a:pPr algn="r"/>
            <a:r>
              <a:rPr lang="de-DE" sz="4300" dirty="0" smtClean="0"/>
              <a:t>Athleten/Hilfeleistung: u.a. Lutz Arnold, Christian Rieger, Bruno </a:t>
            </a:r>
            <a:r>
              <a:rPr lang="de-DE" sz="4300" dirty="0" err="1" smtClean="0"/>
              <a:t>Ohngemach</a:t>
            </a:r>
            <a:r>
              <a:rPr lang="de-DE" sz="4300" dirty="0" smtClean="0"/>
              <a:t>, Christina Skoda</a:t>
            </a:r>
          </a:p>
          <a:p>
            <a:pPr algn="r"/>
            <a:r>
              <a:rPr lang="de-DE" sz="4300" dirty="0" smtClean="0"/>
              <a:t>Stationsplanung: Christina Skoda, Lutz Arnold</a:t>
            </a:r>
          </a:p>
          <a:p>
            <a:pPr algn="r"/>
            <a:endParaRPr lang="de-DE" sz="4300" dirty="0" smtClean="0"/>
          </a:p>
          <a:p>
            <a:pPr algn="r"/>
            <a:r>
              <a:rPr lang="de-DE" sz="4300" dirty="0" smtClean="0"/>
              <a:t>Fotos- und Videoaufnahmen: Rodolfo Guzman, Stefan Welz, Christina Skoda, Simone </a:t>
            </a:r>
            <a:r>
              <a:rPr lang="de-DE" sz="4300" dirty="0"/>
              <a:t>K</a:t>
            </a:r>
            <a:r>
              <a:rPr lang="de-DE" sz="4300" dirty="0" smtClean="0"/>
              <a:t>önig </a:t>
            </a:r>
          </a:p>
          <a:p>
            <a:pPr algn="r"/>
            <a:endParaRPr lang="de-DE" dirty="0" smtClean="0"/>
          </a:p>
          <a:p>
            <a:pPr algn="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8849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319" y="5585855"/>
            <a:ext cx="1657342" cy="110489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78281" y="4640000"/>
            <a:ext cx="6024038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Aufgabe (GA, 3er-Gruppen):</a:t>
            </a:r>
          </a:p>
          <a:p>
            <a:r>
              <a:rPr lang="de-DE" dirty="0" smtClean="0"/>
              <a:t>A)Schaut euch den unvollständigen Lehrfilm an. Führt die Vorübungen mehrmals durch. Filmt sie anschließend, sodass jeder von euch mindestens 1x pro Übung zu sehen ist.</a:t>
            </a:r>
            <a:r>
              <a:rPr lang="de-DE" dirty="0"/>
              <a:t> </a:t>
            </a:r>
            <a:endParaRPr lang="de-DE" dirty="0" smtClean="0"/>
          </a:p>
          <a:p>
            <a:r>
              <a:rPr lang="de-DE" sz="1400" dirty="0" smtClean="0"/>
              <a:t>(</a:t>
            </a:r>
            <a:r>
              <a:rPr lang="de-DE" sz="1400" dirty="0"/>
              <a:t>Denkt </a:t>
            </a:r>
            <a:r>
              <a:rPr lang="de-DE" sz="1400" dirty="0" smtClean="0"/>
              <a:t>daran, aus unterschiedlichen Perspektiven zu filmen. )</a:t>
            </a:r>
          </a:p>
          <a:p>
            <a:endParaRPr lang="de-DE" sz="1400" dirty="0"/>
          </a:p>
          <a:p>
            <a:r>
              <a:rPr lang="de-DE" sz="1400" dirty="0" smtClean="0"/>
              <a:t>B) Stellt die Helfergriffe nach. Dann könnt ihr mit eurem Lehrer den Wandsalto üben.</a:t>
            </a:r>
            <a:endParaRPr lang="de-DE" sz="1400" dirty="0"/>
          </a:p>
        </p:txBody>
      </p:sp>
      <p:sp>
        <p:nvSpPr>
          <p:cNvPr id="10" name="Rechteck 9"/>
          <p:cNvSpPr/>
          <p:nvPr/>
        </p:nvSpPr>
        <p:spPr>
          <a:xfrm>
            <a:off x="632384" y="4327737"/>
            <a:ext cx="33798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ym typeface="Wingdings"/>
              </a:rPr>
              <a:t> </a:t>
            </a:r>
            <a:r>
              <a:rPr lang="de-DE" sz="1200" dirty="0" err="1" smtClean="0">
                <a:sym typeface="Wingdings"/>
              </a:rPr>
              <a:t>Youtube</a:t>
            </a:r>
            <a:r>
              <a:rPr lang="de-DE" sz="1200" dirty="0" smtClean="0">
                <a:sym typeface="Wingdings"/>
              </a:rPr>
              <a:t>-Kanal: SCHUL PARKOUR</a:t>
            </a:r>
            <a:endParaRPr lang="de-DE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278281" y="225726"/>
            <a:ext cx="11593929" cy="62765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2400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8</a:t>
            </a:r>
            <a:r>
              <a:rPr lang="de-DE" sz="24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. </a:t>
            </a:r>
            <a:r>
              <a:rPr lang="de-DE" sz="2400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Wallflip</a:t>
            </a:r>
            <a:r>
              <a:rPr lang="de-DE" sz="24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(Wandsalto </a:t>
            </a:r>
            <a:r>
              <a:rPr lang="de-DE" sz="2400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rw</a:t>
            </a:r>
            <a:r>
              <a:rPr lang="de-DE" sz="24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)</a:t>
            </a:r>
            <a:r>
              <a:rPr lang="de-DE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								</a:t>
            </a:r>
            <a:r>
              <a:rPr lang="de-DE" sz="12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Skoda  </a:t>
            </a:r>
            <a:r>
              <a:rPr lang="de-DE" sz="1200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2017</a:t>
            </a:r>
          </a:p>
        </p:txBody>
      </p:sp>
      <p:sp>
        <p:nvSpPr>
          <p:cNvPr id="9" name="Abgerundete rechteckige Legende 8"/>
          <p:cNvSpPr/>
          <p:nvPr/>
        </p:nvSpPr>
        <p:spPr>
          <a:xfrm>
            <a:off x="4719484" y="1065304"/>
            <a:ext cx="7171744" cy="1014330"/>
          </a:xfrm>
          <a:prstGeom prst="wedgeRoundRectCallout">
            <a:avLst>
              <a:gd name="adj1" fmla="val 39244"/>
              <a:gd name="adj2" fmla="val 67982"/>
              <a:gd name="adj3" fmla="val 16667"/>
            </a:avLst>
          </a:prstGeom>
          <a:solidFill>
            <a:srgbClr val="FF5C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Aft>
                <a:spcPts val="0"/>
              </a:spcAft>
            </a:pPr>
            <a:r>
              <a:rPr lang="de-DE" sz="2800" dirty="0" smtClean="0">
                <a:ea typeface="Calibri" charset="0"/>
                <a:cs typeface="Times New Roman" charset="0"/>
              </a:rPr>
              <a:t>Mattenabsicherung und / oder </a:t>
            </a:r>
            <a:r>
              <a:rPr lang="de-DE" sz="2800" dirty="0" err="1" smtClean="0">
                <a:ea typeface="Calibri" charset="0"/>
                <a:cs typeface="Times New Roman" charset="0"/>
              </a:rPr>
              <a:t>Spotter</a:t>
            </a:r>
            <a:r>
              <a:rPr lang="de-DE" sz="2800" dirty="0" smtClean="0">
                <a:ea typeface="Calibri" charset="0"/>
                <a:cs typeface="Times New Roman" charset="0"/>
              </a:rPr>
              <a:t>= Pflicht! Zunächst nur mit Lehrer/ Lehrerin üben!</a:t>
            </a:r>
            <a:endParaRPr lang="de-DE" sz="2800" dirty="0">
              <a:effectLst/>
              <a:ea typeface="Calibri" charset="0"/>
              <a:cs typeface="Times New Roman" charset="0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81" y="5344386"/>
            <a:ext cx="2036576" cy="1357717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13" y="2660893"/>
            <a:ext cx="1981997" cy="1321331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464" y="2678433"/>
            <a:ext cx="1656244" cy="1104163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938" y="3558157"/>
            <a:ext cx="2044157" cy="1362771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815202" y="2309101"/>
            <a:ext cx="207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 Drehklammergriff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8698179" y="2362041"/>
            <a:ext cx="3294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2. Drehhilfe- Oberschenkel/Hüfte</a:t>
            </a:r>
            <a:endParaRPr lang="de-DE" dirty="0"/>
          </a:p>
        </p:txBody>
      </p:sp>
      <p:cxnSp>
        <p:nvCxnSpPr>
          <p:cNvPr id="20" name="Gerade Verbindung 19"/>
          <p:cNvCxnSpPr/>
          <p:nvPr/>
        </p:nvCxnSpPr>
        <p:spPr>
          <a:xfrm>
            <a:off x="6543968" y="3519330"/>
            <a:ext cx="950783" cy="9547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>
            <a:stCxn id="14" idx="2"/>
          </p:cNvCxnSpPr>
          <p:nvPr/>
        </p:nvCxnSpPr>
        <p:spPr>
          <a:xfrm>
            <a:off x="8306594" y="4709200"/>
            <a:ext cx="209367" cy="6351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6" y="964907"/>
            <a:ext cx="3270339" cy="3285912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10031657" y="5912097"/>
            <a:ext cx="2171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3. Hosenbundgriff </a:t>
            </a:r>
          </a:p>
          <a:p>
            <a:r>
              <a:rPr lang="de-DE" dirty="0" smtClean="0"/>
              <a:t>(oder mit Judogürtel)</a:t>
            </a:r>
            <a:endParaRPr lang="de-DE" dirty="0"/>
          </a:p>
        </p:txBody>
      </p:sp>
      <p:cxnSp>
        <p:nvCxnSpPr>
          <p:cNvPr id="32" name="Gerade Verbindung 31"/>
          <p:cNvCxnSpPr/>
          <p:nvPr/>
        </p:nvCxnSpPr>
        <p:spPr>
          <a:xfrm flipH="1">
            <a:off x="8719905" y="3359871"/>
            <a:ext cx="948169" cy="1066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7197214" y="4247535"/>
            <a:ext cx="2218760" cy="461665"/>
          </a:xfrm>
          <a:prstGeom prst="rect">
            <a:avLst/>
          </a:prstGeom>
          <a:solidFill>
            <a:srgbClr val="FF5C2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m</a:t>
            </a:r>
            <a:r>
              <a:rPr lang="de-DE" sz="1000" dirty="0" smtClean="0">
                <a:solidFill>
                  <a:schemeClr val="bg1"/>
                </a:solidFill>
              </a:rPr>
              <a:t>ögliche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sz="2400" dirty="0" smtClean="0">
                <a:solidFill>
                  <a:schemeClr val="bg1"/>
                </a:solidFill>
              </a:rPr>
              <a:t>Helfergriffe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8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477" y="365125"/>
            <a:ext cx="11798710" cy="774565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e-DE" sz="2400" b="1" dirty="0">
                <a:latin typeface="+mn-lt"/>
              </a:rPr>
              <a:t>9</a:t>
            </a:r>
            <a:r>
              <a:rPr lang="de-DE" sz="2400" b="1" dirty="0" smtClean="0">
                <a:latin typeface="+mn-lt"/>
              </a:rPr>
              <a:t>. Custom-Made _____________________(Trickname)	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smtClean="0">
                <a:latin typeface="+mn-lt"/>
              </a:rPr>
              <a:t>                 	                      </a:t>
            </a:r>
            <a:r>
              <a:rPr lang="de-DE" sz="1200" b="1" dirty="0" smtClean="0">
                <a:latin typeface="+mn-lt"/>
              </a:rPr>
              <a:t>Skoda 2017</a:t>
            </a:r>
            <a:endParaRPr lang="de-DE" sz="1200" dirty="0"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0943" y="4978772"/>
            <a:ext cx="333729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ym typeface="Wingdings"/>
              </a:rPr>
              <a:t>Wo kann man den Trick sehen? </a:t>
            </a:r>
          </a:p>
          <a:p>
            <a:r>
              <a:rPr lang="de-DE" sz="1400" b="1" dirty="0">
                <a:sym typeface="Wingdings"/>
              </a:rPr>
              <a:t> </a:t>
            </a:r>
            <a:r>
              <a:rPr lang="de-DE" sz="1400" b="1" dirty="0" smtClean="0">
                <a:sym typeface="Wingdings"/>
              </a:rPr>
              <a:t> </a:t>
            </a:r>
            <a:r>
              <a:rPr lang="de-DE" sz="1000" dirty="0" smtClean="0">
                <a:sym typeface="Wingdings"/>
              </a:rPr>
              <a:t>(bitte entsprechend ankreuzen)</a:t>
            </a:r>
          </a:p>
          <a:p>
            <a:endParaRPr lang="de-DE" sz="1000" dirty="0" smtClean="0">
              <a:sym typeface="Wingdings"/>
            </a:endParaRPr>
          </a:p>
          <a:p>
            <a:pPr marL="171450" indent="-171450">
              <a:buFont typeface="Courier New" charset="0"/>
              <a:buChar char="o"/>
            </a:pPr>
            <a:r>
              <a:rPr lang="de-DE" sz="1400" dirty="0" err="1" smtClean="0">
                <a:sym typeface="Wingdings"/>
              </a:rPr>
              <a:t>Y</a:t>
            </a:r>
            <a:r>
              <a:rPr lang="de-DE" sz="1400" dirty="0" err="1" smtClean="0"/>
              <a:t>outube</a:t>
            </a:r>
            <a:r>
              <a:rPr lang="de-DE" sz="1400" dirty="0" smtClean="0"/>
              <a:t>-Kanal ____________________ </a:t>
            </a:r>
          </a:p>
          <a:p>
            <a:pPr marL="171450" indent="-171450">
              <a:buFont typeface="Courier New" charset="0"/>
              <a:buChar char="o"/>
            </a:pPr>
            <a:r>
              <a:rPr lang="de-DE" sz="1400" dirty="0" smtClean="0"/>
              <a:t>Speicherort/Ordnername ________________________________ </a:t>
            </a:r>
          </a:p>
          <a:p>
            <a:pPr marL="171450" indent="-171450">
              <a:buFont typeface="Courier New" charset="0"/>
              <a:buChar char="o"/>
            </a:pPr>
            <a:r>
              <a:rPr lang="de-DE" sz="1400" dirty="0" smtClean="0"/>
              <a:t>Nur Live-Vorführungen.</a:t>
            </a:r>
            <a:endParaRPr lang="de-DE" sz="1400" dirty="0"/>
          </a:p>
        </p:txBody>
      </p:sp>
      <p:sp>
        <p:nvSpPr>
          <p:cNvPr id="7" name="Abgerundete rechteckige Legende 6"/>
          <p:cNvSpPr/>
          <p:nvPr/>
        </p:nvSpPr>
        <p:spPr>
          <a:xfrm>
            <a:off x="4734228" y="3135449"/>
            <a:ext cx="6961239" cy="1421855"/>
          </a:xfrm>
          <a:prstGeom prst="wedgeRoundRectCallout">
            <a:avLst>
              <a:gd name="adj1" fmla="val 47040"/>
              <a:gd name="adj2" fmla="val 65512"/>
              <a:gd name="adj3" fmla="val 16667"/>
            </a:avLst>
          </a:prstGeom>
          <a:solidFill>
            <a:srgbClr val="FF5C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Aft>
                <a:spcPts val="0"/>
              </a:spcAft>
            </a:pPr>
            <a:r>
              <a:rPr lang="de-DE" sz="2000" dirty="0" smtClean="0">
                <a:ea typeface="Calibri" charset="0"/>
                <a:cs typeface="Times New Roman" charset="0"/>
              </a:rPr>
              <a:t>Diese Fragen sollen in deinem Produkt beantwortet werden.</a:t>
            </a:r>
          </a:p>
          <a:p>
            <a:pPr marL="342900" lvl="0" indent="-342900">
              <a:spcAft>
                <a:spcPts val="0"/>
              </a:spcAft>
              <a:buFont typeface="Arial" charset="0"/>
              <a:buChar char="•"/>
            </a:pPr>
            <a:r>
              <a:rPr lang="de-DE" sz="2400" dirty="0" smtClean="0">
                <a:ea typeface="Calibri" charset="0"/>
                <a:cs typeface="Times New Roman" charset="0"/>
              </a:rPr>
              <a:t>Was sollte man wissen? Gibt es Vorübungen?</a:t>
            </a:r>
          </a:p>
          <a:p>
            <a:pPr marL="342900" lvl="0" indent="-342900">
              <a:spcAft>
                <a:spcPts val="0"/>
              </a:spcAft>
              <a:buFont typeface="Arial" charset="0"/>
              <a:buChar char="•"/>
            </a:pPr>
            <a:r>
              <a:rPr lang="de-DE" sz="2400" dirty="0" smtClean="0">
                <a:ea typeface="Calibri" charset="0"/>
                <a:cs typeface="Times New Roman" charset="0"/>
              </a:rPr>
              <a:t>Welche Ausführungstipps kannst du geben?</a:t>
            </a:r>
          </a:p>
          <a:p>
            <a:pPr marL="342900" lvl="0" indent="-342900">
              <a:spcAft>
                <a:spcPts val="0"/>
              </a:spcAft>
              <a:buFont typeface="Arial" charset="0"/>
              <a:buChar char="•"/>
            </a:pPr>
            <a:r>
              <a:rPr lang="de-DE" sz="2400" dirty="0" smtClean="0">
                <a:effectLst/>
                <a:ea typeface="Calibri" charset="0"/>
                <a:cs typeface="Times New Roman" charset="0"/>
              </a:rPr>
              <a:t>Wie heißt dein Trick?</a:t>
            </a:r>
            <a:endParaRPr lang="de-DE" sz="24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734229" y="1425856"/>
            <a:ext cx="6961239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Aufgabe (EA oder PA)</a:t>
            </a:r>
          </a:p>
          <a:p>
            <a:endParaRPr lang="de-DE" b="1" dirty="0" smtClean="0"/>
          </a:p>
          <a:p>
            <a:pPr marL="342900" indent="-342900">
              <a:buAutoNum type="arabicPeriod"/>
            </a:pPr>
            <a:r>
              <a:rPr lang="de-DE" dirty="0" smtClean="0"/>
              <a:t>Entwickle einen eigenen Trick oder eine Trickkombination</a:t>
            </a:r>
          </a:p>
          <a:p>
            <a:pPr marL="342900" indent="-342900">
              <a:buFontTx/>
              <a:buAutoNum type="arabicPeriod"/>
            </a:pPr>
            <a:r>
              <a:rPr lang="de-DE" dirty="0"/>
              <a:t>Fotografiere einen Spot/ Aufbau, den du dafür geeignet </a:t>
            </a:r>
            <a:r>
              <a:rPr lang="de-DE" dirty="0" err="1" smtClean="0"/>
              <a:t>hälst</a:t>
            </a:r>
            <a:r>
              <a:rPr lang="de-DE" dirty="0" smtClean="0"/>
              <a:t>.</a:t>
            </a:r>
            <a:endParaRPr lang="de-DE" dirty="0"/>
          </a:p>
          <a:p>
            <a:pPr marL="342900" indent="-342900">
              <a:buAutoNum type="arabicPeriod"/>
            </a:pPr>
            <a:r>
              <a:rPr lang="de-DE" dirty="0" smtClean="0"/>
              <a:t>Erstelle eine Bildreihe (mit Beschreibungen) oder/ und ein Tutorial.</a:t>
            </a:r>
          </a:p>
        </p:txBody>
      </p:sp>
      <p:sp>
        <p:nvSpPr>
          <p:cNvPr id="3" name="Rechteck 2"/>
          <p:cNvSpPr/>
          <p:nvPr/>
        </p:nvSpPr>
        <p:spPr>
          <a:xfrm>
            <a:off x="530943" y="1442917"/>
            <a:ext cx="3229896" cy="31849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 rot="1255916">
            <a:off x="1006769" y="2197590"/>
            <a:ext cx="2713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 smtClean="0">
                <a:solidFill>
                  <a:schemeClr val="bg2">
                    <a:lumMod val="90000"/>
                  </a:schemeClr>
                </a:solidFill>
              </a:rPr>
              <a:t>QR- </a:t>
            </a:r>
          </a:p>
          <a:p>
            <a:r>
              <a:rPr lang="de-DE" sz="6000" dirty="0" smtClean="0">
                <a:solidFill>
                  <a:schemeClr val="bg2">
                    <a:lumMod val="90000"/>
                  </a:schemeClr>
                </a:solidFill>
              </a:rPr>
              <a:t>Code?</a:t>
            </a:r>
            <a:endParaRPr lang="de-DE" sz="6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977052" y="4978772"/>
            <a:ext cx="7718417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Bildreihe </a:t>
            </a:r>
            <a:r>
              <a:rPr lang="de-DE" sz="1400" dirty="0" smtClean="0"/>
              <a:t>(Per Screenshots aus deinem Video od. direkt  über eine APP schnell erstellt.)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493093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78280" y="813845"/>
            <a:ext cx="11593929" cy="5759307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marL="228600">
              <a:spcAft>
                <a:spcPts val="0"/>
              </a:spcAft>
            </a:pPr>
            <a:r>
              <a:rPr lang="de-DE" sz="2000" b="1" u="sng" kern="1200" dirty="0">
                <a:solidFill>
                  <a:srgbClr val="000000"/>
                </a:solidFill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r>
              <a:rPr lang="de-DE" sz="2000" b="1" u="sng" kern="1200" dirty="0" smtClean="0">
                <a:solidFill>
                  <a:srgbClr val="000000"/>
                </a:solidFill>
                <a:effectLst/>
                <a:latin typeface="Calibri" charset="0"/>
                <a:ea typeface="Times New Roman" charset="0"/>
                <a:cs typeface="Times New Roman" charset="0"/>
              </a:rPr>
              <a:t>INHALT</a:t>
            </a:r>
            <a:endParaRPr lang="de-DE" sz="2000" b="1" u="sng" kern="1200" dirty="0" smtClean="0">
              <a:solidFill>
                <a:srgbClr val="000000"/>
              </a:solidFill>
              <a:effectLst/>
              <a:latin typeface="Arial Narrow" charset="0"/>
              <a:ea typeface="Times New Roman" charset="0"/>
              <a:cs typeface="Arial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de-DE" sz="1400" b="1" dirty="0" smtClean="0">
              <a:solidFill>
                <a:srgbClr val="000000"/>
              </a:solidFill>
              <a:latin typeface="Arial Narrow" charset="0"/>
              <a:ea typeface="Times New Roman" charset="0"/>
              <a:cs typeface="Arial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de-DE" sz="3200" b="1" dirty="0" err="1" smtClean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Underbar</a:t>
            </a:r>
            <a:r>
              <a:rPr lang="de-DE" sz="3200" b="1" dirty="0" smtClean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-Spin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3200" b="1" dirty="0" err="1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Russian</a:t>
            </a:r>
            <a:r>
              <a:rPr lang="de-DE" sz="3200" b="1" dirty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 Kick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3200" b="1" dirty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50/50 (Fifty-Fifty) 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3200" b="1" dirty="0" err="1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Italian</a:t>
            </a:r>
            <a:r>
              <a:rPr lang="de-DE" sz="3200" b="1" dirty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 Job (</a:t>
            </a:r>
            <a:r>
              <a:rPr lang="de-DE" sz="3200" b="1" dirty="0" err="1" smtClean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a.k.a</a:t>
            </a:r>
            <a:r>
              <a:rPr lang="de-DE" sz="3200" b="1" dirty="0" smtClean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. </a:t>
            </a:r>
            <a:r>
              <a:rPr lang="de-DE" sz="3200" b="1" dirty="0" err="1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Yamakasi</a:t>
            </a:r>
            <a:r>
              <a:rPr lang="de-DE" sz="3200" b="1" dirty="0" smtClean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)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de-DE" sz="3200" b="1" dirty="0" err="1" smtClean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WALLMove</a:t>
            </a:r>
            <a:endParaRPr lang="de-DE" sz="1400" b="1" dirty="0">
              <a:solidFill>
                <a:srgbClr val="000000"/>
              </a:solidFill>
              <a:latin typeface="Arial Narrow" charset="0"/>
              <a:ea typeface="Times New Roman" charset="0"/>
              <a:cs typeface="Arial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de-DE" sz="3200" b="1" dirty="0" smtClean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Sitzrolle/-überschlag </a:t>
            </a:r>
            <a:r>
              <a:rPr lang="de-DE" sz="3200" b="1" dirty="0" err="1" smtClean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rw</a:t>
            </a:r>
            <a:r>
              <a:rPr lang="de-DE" sz="3200" b="1" dirty="0" smtClean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 (</a:t>
            </a:r>
            <a:r>
              <a:rPr lang="de-DE" sz="3200" b="1" dirty="0" smtClean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  <a:sym typeface="Wingdings"/>
              </a:rPr>
              <a:t> </a:t>
            </a:r>
            <a:r>
              <a:rPr lang="de-DE" sz="3200" b="1" dirty="0" err="1" smtClean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Ashigaru</a:t>
            </a:r>
            <a:r>
              <a:rPr lang="de-DE" sz="3200" b="1" dirty="0" smtClean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3200" b="1" dirty="0" err="1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Palmspin</a:t>
            </a:r>
            <a:r>
              <a:rPr lang="de-DE" sz="3200" b="1" dirty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, </a:t>
            </a:r>
            <a:r>
              <a:rPr lang="de-DE" sz="3200" b="1" dirty="0" err="1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Wallspin</a:t>
            </a:r>
            <a:endParaRPr lang="de-DE" sz="3200" b="1" dirty="0">
              <a:solidFill>
                <a:srgbClr val="000000"/>
              </a:solidFill>
              <a:latin typeface="Arial Narrow" charset="0"/>
              <a:ea typeface="Times New Roman" charset="0"/>
              <a:cs typeface="Arial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3200" b="1" dirty="0" err="1" smtClean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Wallflip</a:t>
            </a:r>
            <a:r>
              <a:rPr lang="de-DE" sz="3200" b="1" dirty="0" smtClean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 (Wandsalto)</a:t>
            </a:r>
            <a:endParaRPr lang="de-DE" sz="3200" b="1" dirty="0">
              <a:solidFill>
                <a:srgbClr val="000000"/>
              </a:solidFill>
              <a:latin typeface="Arial Narrow" charset="0"/>
              <a:ea typeface="Times New Roman" charset="0"/>
              <a:cs typeface="Arial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3200" b="1" dirty="0" smtClean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Custom-made! </a:t>
            </a:r>
            <a:r>
              <a:rPr lang="de-DE" sz="2400" dirty="0" smtClean="0">
                <a:solidFill>
                  <a:srgbClr val="000000"/>
                </a:solidFill>
                <a:latin typeface="Arial Narrow" charset="0"/>
                <a:ea typeface="Times New Roman" charset="0"/>
                <a:cs typeface="Arial" charset="0"/>
              </a:rPr>
              <a:t>(Erfinde deinen eigenen Trick/Move/Kombination)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de-DE" sz="1200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78281" y="225726"/>
            <a:ext cx="11593929" cy="4674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2000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Freerunning</a:t>
            </a:r>
            <a:r>
              <a:rPr lang="de-DE" sz="2000" dirty="0" smtClean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mr-IN" sz="2000" dirty="0" smtClean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–</a:t>
            </a:r>
            <a:r>
              <a:rPr lang="de-DE" sz="2000" dirty="0" smtClean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 Einsteiger</a:t>
            </a:r>
            <a:r>
              <a:rPr lang="de-DE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								                                          </a:t>
            </a:r>
            <a:r>
              <a:rPr lang="de-DE" sz="12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Skoda  </a:t>
            </a:r>
            <a:r>
              <a:rPr lang="de-DE" sz="1200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2017</a:t>
            </a:r>
          </a:p>
        </p:txBody>
      </p:sp>
      <p:sp>
        <p:nvSpPr>
          <p:cNvPr id="2" name="Pfeil nach unten 1"/>
          <p:cNvSpPr/>
          <p:nvPr/>
        </p:nvSpPr>
        <p:spPr>
          <a:xfrm>
            <a:off x="8657303" y="1460091"/>
            <a:ext cx="1696065" cy="3731341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 rot="16200000">
            <a:off x="8553888" y="2974643"/>
            <a:ext cx="190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von eher leicht zu </a:t>
            </a:r>
          </a:p>
          <a:p>
            <a:r>
              <a:rPr lang="de-DE" dirty="0" smtClean="0"/>
              <a:t>relativ schwer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 rot="1481489">
            <a:off x="7405574" y="1355978"/>
            <a:ext cx="4693695" cy="646331"/>
          </a:xfrm>
          <a:prstGeom prst="rect">
            <a:avLst/>
          </a:prstGeom>
          <a:solidFill>
            <a:srgbClr val="FF5C2F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 smtClean="0">
                <a:effectLst/>
                <a:latin typeface="Calibri" charset="0"/>
                <a:ea typeface="Calibri" charset="0"/>
                <a:cs typeface="Times New Roman" charset="0"/>
              </a:rPr>
              <a:t>Stationskarten inkl. QR-Codes u. z. T. mit Tipps</a:t>
            </a:r>
          </a:p>
          <a:p>
            <a:pPr>
              <a:spcAft>
                <a:spcPts val="0"/>
              </a:spcAft>
            </a:pPr>
            <a:r>
              <a:rPr lang="de-DE" dirty="0" smtClean="0">
                <a:effectLst/>
                <a:latin typeface="Calibri" charset="0"/>
                <a:ea typeface="Calibri" charset="0"/>
                <a:cs typeface="Times New Roman" charset="0"/>
                <a:sym typeface="Wingdings" charset="2"/>
              </a:rPr>
              <a:t> </a:t>
            </a:r>
            <a:r>
              <a:rPr lang="de-DE" dirty="0" smtClean="0">
                <a:effectLst/>
                <a:latin typeface="Calibri" charset="0"/>
                <a:ea typeface="Calibri" charset="0"/>
                <a:cs typeface="Times New Roman" charset="0"/>
              </a:rPr>
              <a:t>a) Lehr </a:t>
            </a:r>
            <a:r>
              <a:rPr lang="mr-IN" dirty="0" smtClean="0">
                <a:effectLst/>
                <a:latin typeface="Calibri" charset="0"/>
                <a:ea typeface="Calibri" charset="0"/>
                <a:cs typeface="Times New Roman" charset="0"/>
              </a:rPr>
              <a:t>–</a:t>
            </a:r>
            <a:r>
              <a:rPr lang="de-DE" dirty="0" smtClean="0">
                <a:effectLst/>
                <a:latin typeface="Calibri" charset="0"/>
                <a:ea typeface="Calibri" charset="0"/>
                <a:cs typeface="Times New Roman" charset="0"/>
              </a:rPr>
              <a:t> oder Demovideo bzw. Tutorials</a:t>
            </a:r>
            <a:endParaRPr lang="de-DE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248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0" y="103239"/>
            <a:ext cx="11858500" cy="653384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390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873065" y="6268860"/>
            <a:ext cx="6846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414487" y="4452162"/>
            <a:ext cx="33798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ym typeface="Wingdings"/>
              </a:rPr>
              <a:t> </a:t>
            </a:r>
            <a:r>
              <a:rPr lang="de-DE" sz="1200" dirty="0" err="1" smtClean="0">
                <a:sym typeface="Wingdings"/>
              </a:rPr>
              <a:t>Youtube</a:t>
            </a:r>
            <a:r>
              <a:rPr lang="de-DE" sz="1200" dirty="0" smtClean="0">
                <a:sym typeface="Wingdings"/>
              </a:rPr>
              <a:t>-Kanal: SCHUL PARKOUR</a:t>
            </a:r>
            <a:endParaRPr lang="de-DE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278281" y="225725"/>
            <a:ext cx="11593929" cy="5116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2400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2</a:t>
            </a:r>
            <a:r>
              <a:rPr lang="de-DE" sz="24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. </a:t>
            </a:r>
            <a:r>
              <a:rPr lang="de-DE" sz="2400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Russian</a:t>
            </a:r>
            <a:r>
              <a:rPr lang="de-DE" sz="24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Kick </a:t>
            </a:r>
            <a:r>
              <a:rPr lang="de-DE" sz="2400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sz="2400" dirty="0" smtClean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         </a:t>
            </a:r>
            <a:r>
              <a:rPr lang="de-DE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							</a:t>
            </a:r>
            <a:r>
              <a:rPr lang="de-DE" sz="1200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                                                  </a:t>
            </a:r>
            <a:r>
              <a:rPr lang="de-DE" sz="12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Skoda  </a:t>
            </a:r>
            <a:r>
              <a:rPr lang="de-DE" sz="1200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2017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9" y="857314"/>
            <a:ext cx="3624346" cy="3624346"/>
          </a:xfrm>
          <a:prstGeom prst="rect">
            <a:avLst/>
          </a:prstGeom>
        </p:spPr>
      </p:pic>
      <p:sp>
        <p:nvSpPr>
          <p:cNvPr id="7" name="Abgerundete rechteckige Legende 6"/>
          <p:cNvSpPr/>
          <p:nvPr/>
        </p:nvSpPr>
        <p:spPr>
          <a:xfrm>
            <a:off x="3857009" y="1998966"/>
            <a:ext cx="7377158" cy="1194619"/>
          </a:xfrm>
          <a:prstGeom prst="wedgeRoundRectCallout">
            <a:avLst>
              <a:gd name="adj1" fmla="val 43842"/>
              <a:gd name="adj2" fmla="val 118599"/>
              <a:gd name="adj3" fmla="val 16667"/>
            </a:avLst>
          </a:prstGeom>
          <a:solidFill>
            <a:srgbClr val="FF5C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Aft>
                <a:spcPts val="0"/>
              </a:spcAft>
            </a:pPr>
            <a:r>
              <a:rPr lang="de-DE" sz="2800" dirty="0" smtClean="0">
                <a:ea typeface="Calibri" charset="0"/>
                <a:cs typeface="Times New Roman" charset="0"/>
              </a:rPr>
              <a:t>Mattenabsicherung und / oder </a:t>
            </a:r>
            <a:r>
              <a:rPr lang="de-DE" sz="2800" dirty="0" err="1" smtClean="0">
                <a:ea typeface="Calibri" charset="0"/>
                <a:cs typeface="Times New Roman" charset="0"/>
              </a:rPr>
              <a:t>Spotter</a:t>
            </a:r>
            <a:r>
              <a:rPr lang="de-DE" sz="2800" dirty="0" smtClean="0">
                <a:ea typeface="Calibri" charset="0"/>
                <a:cs typeface="Times New Roman" charset="0"/>
              </a:rPr>
              <a:t>= Pflicht!</a:t>
            </a:r>
            <a:endParaRPr lang="de-DE" sz="2800" dirty="0">
              <a:effectLst/>
              <a:ea typeface="Calibri" charset="0"/>
              <a:cs typeface="Times New Roman" charset="0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12" y="5088167"/>
            <a:ext cx="1427420" cy="142742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07" y="4882739"/>
            <a:ext cx="1916822" cy="1632848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45" y="4475432"/>
            <a:ext cx="3125182" cy="2047158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63" y="4869466"/>
            <a:ext cx="1916822" cy="1632848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007" y="5088167"/>
            <a:ext cx="1434423" cy="1434423"/>
          </a:xfrm>
          <a:prstGeom prst="rect">
            <a:avLst/>
          </a:prstGeom>
        </p:spPr>
      </p:pic>
      <p:sp>
        <p:nvSpPr>
          <p:cNvPr id="2" name="Rechteckiger Pfeil 1"/>
          <p:cNvSpPr/>
          <p:nvPr/>
        </p:nvSpPr>
        <p:spPr>
          <a:xfrm flipV="1">
            <a:off x="562858" y="4921677"/>
            <a:ext cx="857345" cy="1347744"/>
          </a:xfrm>
          <a:prstGeom prst="bentArrow">
            <a:avLst>
              <a:gd name="adj1" fmla="val 14679"/>
              <a:gd name="adj2" fmla="val 25000"/>
              <a:gd name="adj3" fmla="val 25000"/>
              <a:gd name="adj4" fmla="val 4375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218604" y="6524733"/>
            <a:ext cx="19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Bildreihe </a:t>
            </a:r>
            <a:r>
              <a:rPr lang="de-DE" sz="1600" dirty="0" err="1" smtClean="0"/>
              <a:t>Russian</a:t>
            </a:r>
            <a:r>
              <a:rPr lang="de-DE" sz="1600" dirty="0" smtClean="0"/>
              <a:t> Kick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569736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484" y="365126"/>
            <a:ext cx="11739716" cy="904489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3</a:t>
            </a:r>
            <a:r>
              <a:rPr lang="de-DE" sz="2400" dirty="0" smtClean="0">
                <a:solidFill>
                  <a:schemeClr val="bg1"/>
                </a:solidFill>
                <a:latin typeface="+mn-lt"/>
              </a:rPr>
              <a:t>. 50/50  (Fifty-Fifty)									         </a:t>
            </a:r>
            <a:r>
              <a:rPr lang="de-DE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Skoda  2017</a:t>
            </a:r>
            <a:endParaRPr lang="de-DE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3081" y="5151382"/>
            <a:ext cx="378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Wingdings"/>
              </a:rPr>
              <a:t> </a:t>
            </a:r>
            <a:r>
              <a:rPr lang="de-DE" dirty="0" smtClean="0"/>
              <a:t> </a:t>
            </a:r>
            <a:r>
              <a:rPr lang="de-DE" dirty="0" err="1" smtClean="0"/>
              <a:t>Youtube</a:t>
            </a:r>
            <a:r>
              <a:rPr lang="de-DE" dirty="0" smtClean="0"/>
              <a:t>- Kanal: </a:t>
            </a:r>
            <a:r>
              <a:rPr lang="de-DE" dirty="0" err="1" smtClean="0"/>
              <a:t>KyleEPICMandoza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69" y="1670615"/>
            <a:ext cx="6007100" cy="39878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8171266" y="1407316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mtClean="0"/>
              <a:t>Stationsaufbau</a:t>
            </a:r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82" y="1434811"/>
            <a:ext cx="3789692" cy="3789692"/>
          </a:xfrm>
          <a:prstGeom prst="rect">
            <a:avLst/>
          </a:prstGeom>
        </p:spPr>
      </p:pic>
      <p:sp>
        <p:nvSpPr>
          <p:cNvPr id="10" name="Abgerundete rechteckige Legende 9"/>
          <p:cNvSpPr/>
          <p:nvPr/>
        </p:nvSpPr>
        <p:spPr>
          <a:xfrm>
            <a:off x="353961" y="5796116"/>
            <a:ext cx="11533239" cy="914400"/>
          </a:xfrm>
          <a:prstGeom prst="wedgeRoundRectCallout">
            <a:avLst>
              <a:gd name="adj1" fmla="val 38572"/>
              <a:gd name="adj2" fmla="val -79963"/>
              <a:gd name="adj3" fmla="val 16667"/>
            </a:avLst>
          </a:prstGeom>
          <a:solidFill>
            <a:srgbClr val="FF5C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Aft>
                <a:spcPts val="0"/>
              </a:spcAft>
            </a:pPr>
            <a:r>
              <a:rPr lang="de-DE" sz="2800" dirty="0" smtClean="0">
                <a:ea typeface="Calibri" charset="0"/>
                <a:cs typeface="Times New Roman" charset="0"/>
              </a:rPr>
              <a:t>Was links geht, geht auch rechts. </a:t>
            </a:r>
          </a:p>
          <a:p>
            <a:pPr lvl="0">
              <a:spcAft>
                <a:spcPts val="0"/>
              </a:spcAft>
            </a:pPr>
            <a:r>
              <a:rPr lang="de-DE" sz="2400" dirty="0" smtClean="0">
                <a:ea typeface="Calibri" charset="0"/>
                <a:cs typeface="Times New Roman" charset="0"/>
              </a:rPr>
              <a:t>Hier wartet eine </a:t>
            </a:r>
            <a:r>
              <a:rPr lang="de-DE" sz="2400" dirty="0" err="1" smtClean="0">
                <a:ea typeface="Calibri" charset="0"/>
                <a:cs typeface="Times New Roman" charset="0"/>
              </a:rPr>
              <a:t>Koordinationschallenge</a:t>
            </a:r>
            <a:r>
              <a:rPr lang="de-DE" sz="2400" dirty="0" smtClean="0">
                <a:ea typeface="Calibri" charset="0"/>
                <a:cs typeface="Times New Roman" charset="0"/>
              </a:rPr>
              <a:t> auf dich! Übe den 50/50 in beide Richtungen!</a:t>
            </a:r>
            <a:endParaRPr lang="de-DE" sz="2400" dirty="0">
              <a:effectLst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705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489" y="3811083"/>
            <a:ext cx="3776896" cy="250728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477" y="365126"/>
            <a:ext cx="11798710" cy="68856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+mn-lt"/>
              </a:rPr>
              <a:t>4</a:t>
            </a:r>
            <a:r>
              <a:rPr lang="de-DE" sz="2400" b="1" dirty="0" smtClean="0">
                <a:solidFill>
                  <a:schemeClr val="bg1"/>
                </a:solidFill>
                <a:latin typeface="+mn-lt"/>
              </a:rPr>
              <a:t>. </a:t>
            </a:r>
            <a:r>
              <a:rPr lang="de-DE" sz="2400" b="1" dirty="0" err="1" smtClean="0">
                <a:solidFill>
                  <a:schemeClr val="bg1"/>
                </a:solidFill>
                <a:latin typeface="+mn-lt"/>
              </a:rPr>
              <a:t>Italian</a:t>
            </a:r>
            <a:r>
              <a:rPr lang="de-DE" sz="2400" b="1" dirty="0" smtClean="0">
                <a:solidFill>
                  <a:schemeClr val="bg1"/>
                </a:solidFill>
                <a:latin typeface="+mn-lt"/>
              </a:rPr>
              <a:t> Job - </a:t>
            </a:r>
            <a:r>
              <a:rPr lang="de-DE" sz="2400" b="1" dirty="0" err="1" smtClean="0">
                <a:solidFill>
                  <a:schemeClr val="bg1"/>
                </a:solidFill>
                <a:latin typeface="+mn-lt"/>
              </a:rPr>
              <a:t>a.k.a</a:t>
            </a:r>
            <a:r>
              <a:rPr lang="de-DE" sz="2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latin typeface="+mn-lt"/>
              </a:rPr>
              <a:t>Yamakasi</a:t>
            </a:r>
            <a:r>
              <a:rPr lang="de-DE" sz="2400" b="1" dirty="0" smtClean="0">
                <a:solidFill>
                  <a:schemeClr val="bg1"/>
                </a:solidFill>
                <a:latin typeface="+mn-lt"/>
              </a:rPr>
              <a:t> (Stange)          						  </a:t>
            </a:r>
            <a:r>
              <a:rPr lang="de-DE" sz="1200" b="1" dirty="0" smtClean="0">
                <a:solidFill>
                  <a:schemeClr val="bg1"/>
                </a:solidFill>
                <a:latin typeface="+mn-lt"/>
              </a:rPr>
              <a:t>Skoda 2017</a:t>
            </a:r>
            <a:endParaRPr lang="de-DE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966927" y="6256907"/>
            <a:ext cx="3502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Wingdings"/>
              </a:rPr>
              <a:t> </a:t>
            </a:r>
            <a:r>
              <a:rPr lang="de-DE" dirty="0" err="1" smtClean="0">
                <a:sym typeface="Wingdings"/>
              </a:rPr>
              <a:t>Y</a:t>
            </a:r>
            <a:r>
              <a:rPr lang="de-DE" dirty="0" err="1" smtClean="0"/>
              <a:t>outube</a:t>
            </a:r>
            <a:r>
              <a:rPr lang="de-DE" dirty="0" smtClean="0"/>
              <a:t>-Kanal: SCHUL PARKOUR</a:t>
            </a:r>
            <a:endParaRPr lang="de-DE" dirty="0"/>
          </a:p>
        </p:txBody>
      </p:sp>
      <p:sp>
        <p:nvSpPr>
          <p:cNvPr id="7" name="Abgerundete rechteckige Legende 6"/>
          <p:cNvSpPr/>
          <p:nvPr/>
        </p:nvSpPr>
        <p:spPr>
          <a:xfrm>
            <a:off x="6459794" y="1578077"/>
            <a:ext cx="4896942" cy="2082899"/>
          </a:xfrm>
          <a:prstGeom prst="wedgeRoundRectCallout">
            <a:avLst>
              <a:gd name="adj1" fmla="val 47040"/>
              <a:gd name="adj2" fmla="val 65512"/>
              <a:gd name="adj3" fmla="val 16667"/>
            </a:avLst>
          </a:prstGeom>
          <a:solidFill>
            <a:srgbClr val="FF5C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Aft>
                <a:spcPts val="0"/>
              </a:spcAft>
            </a:pPr>
            <a:r>
              <a:rPr lang="de-DE" u="sng" dirty="0" smtClean="0">
                <a:solidFill>
                  <a:schemeClr val="bg1"/>
                </a:solidFill>
                <a:latin typeface="Arial Narrow" charset="0"/>
                <a:ea typeface="Times New Roman" charset="0"/>
                <a:cs typeface="Arial" charset="0"/>
              </a:rPr>
              <a:t>Zuerst Voraussetzungen erfüllen!</a:t>
            </a:r>
            <a:endParaRPr lang="de-DE" u="sng" dirty="0">
              <a:solidFill>
                <a:schemeClr val="bg1"/>
              </a:solidFill>
              <a:latin typeface="Arial Narrow" charset="0"/>
              <a:ea typeface="Times New Roman" charset="0"/>
              <a:cs typeface="Arial" charset="0"/>
            </a:endParaRPr>
          </a:p>
          <a:p>
            <a:pPr lvl="0" algn="ctr">
              <a:spcAft>
                <a:spcPts val="0"/>
              </a:spcAft>
            </a:pPr>
            <a:endParaRPr lang="de-DE" dirty="0">
              <a:solidFill>
                <a:srgbClr val="000000"/>
              </a:solidFill>
              <a:latin typeface="Arial Narrow" charset="0"/>
              <a:ea typeface="Times New Roman" charset="0"/>
              <a:cs typeface="Arial" charset="0"/>
            </a:endParaRPr>
          </a:p>
          <a:p>
            <a:pPr marL="171450" indent="-171450">
              <a:spcAft>
                <a:spcPts val="0"/>
              </a:spcAft>
              <a:buFont typeface="Wingdings" charset="2"/>
              <a:buChar char="ü"/>
            </a:pPr>
            <a:r>
              <a:rPr lang="de-DE" sz="1200" dirty="0" smtClean="0">
                <a:effectLst/>
                <a:ea typeface="Calibri" charset="0"/>
                <a:cs typeface="Times New Roman" charset="0"/>
              </a:rPr>
              <a:t>Du kannst einen </a:t>
            </a:r>
            <a:r>
              <a:rPr lang="de-DE" sz="1200" u="sng" dirty="0" err="1" smtClean="0">
                <a:effectLst/>
                <a:ea typeface="Calibri" charset="0"/>
                <a:cs typeface="Times New Roman" charset="0"/>
              </a:rPr>
              <a:t>Lazy-Vault</a:t>
            </a:r>
            <a:r>
              <a:rPr lang="de-DE" sz="1200" dirty="0" smtClean="0">
                <a:effectLst/>
                <a:ea typeface="Calibri" charset="0"/>
                <a:cs typeface="Times New Roman" charset="0"/>
              </a:rPr>
              <a:t> von </a:t>
            </a:r>
            <a:r>
              <a:rPr lang="de-DE" sz="1200" dirty="0" smtClean="0">
                <a:ea typeface="Calibri" charset="0"/>
                <a:cs typeface="Times New Roman" charset="0"/>
              </a:rPr>
              <a:t>beiden</a:t>
            </a:r>
            <a:r>
              <a:rPr lang="de-DE" sz="1200" dirty="0" smtClean="0">
                <a:effectLst/>
                <a:ea typeface="Calibri" charset="0"/>
                <a:cs typeface="Times New Roman" charset="0"/>
              </a:rPr>
              <a:t> Seiten!</a:t>
            </a:r>
          </a:p>
          <a:p>
            <a:pPr>
              <a:spcAft>
                <a:spcPts val="0"/>
              </a:spcAft>
            </a:pPr>
            <a:endParaRPr lang="de-DE" sz="1200" dirty="0" smtClean="0">
              <a:effectLst/>
              <a:ea typeface="Calibri" charset="0"/>
              <a:cs typeface="Times New Roman" charset="0"/>
            </a:endParaRPr>
          </a:p>
          <a:p>
            <a:pPr marL="171450" indent="-171450">
              <a:spcAft>
                <a:spcPts val="0"/>
              </a:spcAft>
              <a:buFont typeface="Wingdings" charset="2"/>
              <a:buChar char="ü"/>
            </a:pPr>
            <a:r>
              <a:rPr lang="de-DE" sz="1200" dirty="0" smtClean="0">
                <a:ea typeface="Calibri" charset="0"/>
                <a:cs typeface="Times New Roman" charset="0"/>
              </a:rPr>
              <a:t>Du kannst den „</a:t>
            </a:r>
            <a:r>
              <a:rPr lang="de-DE" sz="1200" dirty="0" err="1" smtClean="0">
                <a:ea typeface="Calibri" charset="0"/>
                <a:cs typeface="Times New Roman" charset="0"/>
              </a:rPr>
              <a:t>Italian</a:t>
            </a:r>
            <a:r>
              <a:rPr lang="de-DE" sz="1200" dirty="0" smtClean="0">
                <a:ea typeface="Calibri" charset="0"/>
                <a:cs typeface="Times New Roman" charset="0"/>
              </a:rPr>
              <a:t> Job“ auf einem 3-5 teiligen Kasten!</a:t>
            </a:r>
            <a:endParaRPr lang="de-DE" sz="12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703142" y="6283808"/>
            <a:ext cx="4410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Hier kannst du zum Beispiel am Kasten üben!</a:t>
            </a:r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124" y="1992188"/>
            <a:ext cx="936523" cy="936523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 flipV="1">
            <a:off x="8486629" y="2460449"/>
            <a:ext cx="1768495" cy="19480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88" y="1053686"/>
            <a:ext cx="5203221" cy="520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29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477" y="365126"/>
            <a:ext cx="11798710" cy="80937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+mn-lt"/>
              </a:rPr>
              <a:t>5</a:t>
            </a:r>
            <a:r>
              <a:rPr lang="de-DE" sz="2400" b="1" dirty="0" smtClean="0">
                <a:solidFill>
                  <a:schemeClr val="bg1"/>
                </a:solidFill>
                <a:latin typeface="+mn-lt"/>
              </a:rPr>
              <a:t>. </a:t>
            </a:r>
            <a:r>
              <a:rPr lang="de-DE" sz="2400" b="1" dirty="0" err="1" smtClean="0">
                <a:solidFill>
                  <a:schemeClr val="bg1"/>
                </a:solidFill>
                <a:latin typeface="+mn-lt"/>
              </a:rPr>
              <a:t>WALLmove</a:t>
            </a:r>
            <a:r>
              <a:rPr lang="de-DE" sz="2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latin typeface="+mn-lt"/>
              </a:rPr>
              <a:t>downward</a:t>
            </a:r>
            <a:r>
              <a:rPr lang="de-DE" sz="2400" b="1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de-DE" sz="2400" b="1" dirty="0" err="1" smtClean="0">
                <a:solidFill>
                  <a:schemeClr val="bg1"/>
                </a:solidFill>
                <a:latin typeface="+mn-lt"/>
              </a:rPr>
              <a:t>rw</a:t>
            </a:r>
            <a:r>
              <a:rPr lang="de-DE" sz="2400" b="1" dirty="0" smtClean="0">
                <a:solidFill>
                  <a:schemeClr val="bg1"/>
                </a:solidFill>
                <a:latin typeface="+mn-lt"/>
              </a:rPr>
              <a:t>) 							       </a:t>
            </a:r>
            <a:r>
              <a:rPr lang="de-DE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Skoda  </a:t>
            </a:r>
            <a:r>
              <a:rPr lang="de-DE" sz="1200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2017</a:t>
            </a:r>
            <a:br>
              <a:rPr lang="de-DE" sz="1200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</a:br>
            <a:endParaRPr lang="de-DE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25910" y="6180041"/>
            <a:ext cx="3317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ym typeface="Wingdings"/>
              </a:rPr>
              <a:t> </a:t>
            </a:r>
            <a:r>
              <a:rPr lang="de-DE" sz="1200" dirty="0" err="1" smtClean="0">
                <a:sym typeface="Wingdings"/>
              </a:rPr>
              <a:t>Y</a:t>
            </a:r>
            <a:r>
              <a:rPr lang="de-DE" sz="1200" dirty="0" err="1" smtClean="0"/>
              <a:t>outube</a:t>
            </a:r>
            <a:r>
              <a:rPr lang="de-DE" sz="1200" dirty="0" smtClean="0"/>
              <a:t>-Kanal: </a:t>
            </a:r>
            <a:r>
              <a:rPr lang="de-DE" sz="1200" dirty="0" err="1" smtClean="0"/>
              <a:t>Ashigaru</a:t>
            </a:r>
            <a:r>
              <a:rPr lang="de-DE" sz="1200" dirty="0" smtClean="0"/>
              <a:t>- </a:t>
            </a:r>
            <a:r>
              <a:rPr lang="de-DE" sz="1200" dirty="0" err="1" smtClean="0"/>
              <a:t>Parkour&amp;Freerunning</a:t>
            </a:r>
            <a:endParaRPr lang="de-DE" sz="1200" dirty="0"/>
          </a:p>
        </p:txBody>
      </p:sp>
      <p:sp>
        <p:nvSpPr>
          <p:cNvPr id="7" name="Abgerundete rechteckige Legende 6"/>
          <p:cNvSpPr/>
          <p:nvPr/>
        </p:nvSpPr>
        <p:spPr>
          <a:xfrm>
            <a:off x="5921248" y="2094271"/>
            <a:ext cx="4925959" cy="1718891"/>
          </a:xfrm>
          <a:prstGeom prst="wedgeRoundRectCallout">
            <a:avLst>
              <a:gd name="adj1" fmla="val 47040"/>
              <a:gd name="adj2" fmla="val 65512"/>
              <a:gd name="adj3" fmla="val 16667"/>
            </a:avLst>
          </a:prstGeom>
          <a:solidFill>
            <a:srgbClr val="FF5C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Aft>
                <a:spcPts val="0"/>
              </a:spcAft>
            </a:pPr>
            <a:r>
              <a:rPr lang="de-DE" sz="2800" dirty="0" smtClean="0">
                <a:ea typeface="Calibri" charset="0"/>
                <a:cs typeface="Times New Roman" charset="0"/>
              </a:rPr>
              <a:t>Mattenabsicherung= Pflicht!</a:t>
            </a:r>
            <a:endParaRPr lang="de-DE" sz="2800" dirty="0">
              <a:effectLst/>
              <a:ea typeface="Calibri" charset="0"/>
              <a:cs typeface="Times New Roman" charset="0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8" y="1622460"/>
            <a:ext cx="4557582" cy="455758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105832" y="4732938"/>
            <a:ext cx="455679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>
                <a:sym typeface="Wingdings"/>
              </a:rPr>
              <a:t>Aufgabe (GA, bis zu 4 Personen)</a:t>
            </a:r>
            <a:endParaRPr lang="de-DE" b="1" dirty="0">
              <a:sym typeface="Wingdings"/>
            </a:endParaRPr>
          </a:p>
          <a:p>
            <a:r>
              <a:rPr lang="de-DE" dirty="0" smtClean="0"/>
              <a:t>Baut euch eine </a:t>
            </a:r>
            <a:r>
              <a:rPr lang="de-DE" b="1" dirty="0" err="1" smtClean="0"/>
              <a:t>WALLmove</a:t>
            </a:r>
            <a:r>
              <a:rPr lang="de-DE" b="1" dirty="0" smtClean="0"/>
              <a:t>- Station </a:t>
            </a:r>
            <a:r>
              <a:rPr lang="de-DE" dirty="0" smtClean="0"/>
              <a:t>aus Turngeräten, holt euch danach die „</a:t>
            </a:r>
            <a:r>
              <a:rPr lang="de-DE" dirty="0" err="1" smtClean="0"/>
              <a:t>Übefreigabe</a:t>
            </a:r>
            <a:r>
              <a:rPr lang="de-DE" dirty="0" smtClean="0"/>
              <a:t>“. Los geht‘s!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4618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477" y="365126"/>
            <a:ext cx="11798710" cy="900976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latin typeface="+mn-lt"/>
              </a:rPr>
              <a:t>6. Sitzrolle/-überschlag </a:t>
            </a:r>
            <a:r>
              <a:rPr lang="de-DE" sz="2400" dirty="0" err="1" smtClean="0">
                <a:solidFill>
                  <a:schemeClr val="bg1"/>
                </a:solidFill>
                <a:latin typeface="+mn-lt"/>
              </a:rPr>
              <a:t>rw</a:t>
            </a:r>
            <a:r>
              <a:rPr lang="de-DE" sz="2400" dirty="0" smtClean="0">
                <a:solidFill>
                  <a:schemeClr val="bg1"/>
                </a:solidFill>
                <a:latin typeface="+mn-lt"/>
              </a:rPr>
              <a:t> (an der Stange)</a:t>
            </a:r>
            <a:endParaRPr lang="de-DE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5" y="1437615"/>
            <a:ext cx="4382733" cy="438273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93950" y="5837972"/>
            <a:ext cx="3615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ym typeface="Wingdings"/>
              </a:rPr>
              <a:t> </a:t>
            </a:r>
            <a:r>
              <a:rPr lang="de-DE" sz="1400" dirty="0" err="1" smtClean="0">
                <a:sym typeface="Wingdings"/>
              </a:rPr>
              <a:t>Y</a:t>
            </a:r>
            <a:r>
              <a:rPr lang="de-DE" sz="1400" dirty="0" err="1" smtClean="0"/>
              <a:t>outube</a:t>
            </a:r>
            <a:r>
              <a:rPr lang="de-DE" sz="1400" dirty="0" smtClean="0"/>
              <a:t>-Kanal: Unfallkasse Hessen(</a:t>
            </a:r>
            <a:r>
              <a:rPr lang="de-DE" sz="1400" dirty="0" err="1" smtClean="0"/>
              <a:t>Parkour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5693015" y="4542502"/>
            <a:ext cx="5781230" cy="2123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HINWEIS: </a:t>
            </a:r>
          </a:p>
          <a:p>
            <a:r>
              <a:rPr lang="de-DE" sz="1400" dirty="0" smtClean="0"/>
              <a:t>Wenn man diesen Move von einer Mauer </a:t>
            </a:r>
          </a:p>
          <a:p>
            <a:r>
              <a:rPr lang="de-DE" sz="1400" dirty="0" smtClean="0"/>
              <a:t>macht wird er </a:t>
            </a:r>
            <a:r>
              <a:rPr lang="de-DE" sz="1400" b="1" dirty="0" smtClean="0"/>
              <a:t>„</a:t>
            </a:r>
            <a:r>
              <a:rPr lang="de-DE" sz="1400" b="1" dirty="0" err="1" smtClean="0"/>
              <a:t>Ashigaru</a:t>
            </a:r>
            <a:r>
              <a:rPr lang="de-DE" sz="1400" b="1" dirty="0" smtClean="0"/>
              <a:t>“ </a:t>
            </a:r>
            <a:r>
              <a:rPr lang="de-DE" sz="1400" dirty="0" smtClean="0"/>
              <a:t>genannt.</a:t>
            </a:r>
          </a:p>
          <a:p>
            <a:endParaRPr lang="de-DE" dirty="0" smtClean="0"/>
          </a:p>
          <a:p>
            <a:r>
              <a:rPr lang="de-DE" b="1" dirty="0" smtClean="0"/>
              <a:t>Expertenaufgabe (GA, bis zu 4 Personen)</a:t>
            </a:r>
            <a:endParaRPr lang="de-DE" b="1" dirty="0"/>
          </a:p>
          <a:p>
            <a:r>
              <a:rPr lang="de-DE" dirty="0" smtClean="0"/>
              <a:t>Baut euch eine </a:t>
            </a:r>
            <a:r>
              <a:rPr lang="de-DE" b="1" dirty="0" err="1" smtClean="0"/>
              <a:t>Ashigaru</a:t>
            </a:r>
            <a:r>
              <a:rPr lang="de-DE" b="1" dirty="0" smtClean="0"/>
              <a:t>- Station </a:t>
            </a:r>
            <a:r>
              <a:rPr lang="de-DE" dirty="0" smtClean="0"/>
              <a:t>aus Turn-geräten, holt euch danach die „</a:t>
            </a:r>
            <a:r>
              <a:rPr lang="de-DE" dirty="0" err="1" smtClean="0"/>
              <a:t>Übefreigabe</a:t>
            </a:r>
            <a:r>
              <a:rPr lang="de-DE" dirty="0" smtClean="0"/>
              <a:t>“.</a:t>
            </a:r>
          </a:p>
          <a:p>
            <a:r>
              <a:rPr lang="de-DE" dirty="0" smtClean="0"/>
              <a:t>Los geht‘s! </a:t>
            </a:r>
            <a:endParaRPr lang="de-DE" dirty="0"/>
          </a:p>
        </p:txBody>
      </p:sp>
      <p:sp>
        <p:nvSpPr>
          <p:cNvPr id="8" name="Abgerundete rechteckige Legende 7"/>
          <p:cNvSpPr/>
          <p:nvPr/>
        </p:nvSpPr>
        <p:spPr>
          <a:xfrm>
            <a:off x="5545394" y="1841639"/>
            <a:ext cx="6061587" cy="1797892"/>
          </a:xfrm>
          <a:prstGeom prst="wedgeRoundRectCallout">
            <a:avLst>
              <a:gd name="adj1" fmla="val 47040"/>
              <a:gd name="adj2" fmla="val 65512"/>
              <a:gd name="adj3" fmla="val 16667"/>
            </a:avLst>
          </a:prstGeom>
          <a:solidFill>
            <a:srgbClr val="FF5C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57200" lvl="0" indent="-457200">
              <a:spcAft>
                <a:spcPts val="0"/>
              </a:spcAft>
              <a:buFont typeface="Arial" charset="0"/>
              <a:buChar char="•"/>
            </a:pPr>
            <a:r>
              <a:rPr lang="de-DE" sz="2800" dirty="0" smtClean="0">
                <a:ea typeface="Calibri" charset="0"/>
                <a:cs typeface="Times New Roman" charset="0"/>
              </a:rPr>
              <a:t>Mattenabsicherung= Pflicht!</a:t>
            </a:r>
          </a:p>
          <a:p>
            <a:pPr marL="457200" lvl="0" indent="-457200">
              <a:spcAft>
                <a:spcPts val="0"/>
              </a:spcAft>
              <a:buFont typeface="Arial" charset="0"/>
              <a:buChar char="•"/>
            </a:pPr>
            <a:r>
              <a:rPr lang="de-DE" sz="2800" dirty="0" smtClean="0">
                <a:ea typeface="Calibri" charset="0"/>
                <a:cs typeface="Times New Roman" charset="0"/>
              </a:rPr>
              <a:t>Zunächst am Reck und mit zwei </a:t>
            </a:r>
            <a:r>
              <a:rPr lang="de-DE" sz="2800" dirty="0" err="1" smtClean="0">
                <a:ea typeface="Calibri" charset="0"/>
                <a:cs typeface="Times New Roman" charset="0"/>
              </a:rPr>
              <a:t>Spottern</a:t>
            </a:r>
            <a:r>
              <a:rPr lang="de-DE" sz="2800" dirty="0" smtClean="0">
                <a:ea typeface="Calibri" charset="0"/>
                <a:cs typeface="Times New Roman" charset="0"/>
              </a:rPr>
              <a:t> üben!</a:t>
            </a:r>
          </a:p>
        </p:txBody>
      </p:sp>
    </p:spTree>
    <p:extLst>
      <p:ext uri="{BB962C8B-B14F-4D97-AF65-F5344CB8AC3E}">
        <p14:creationId xmlns:p14="http://schemas.microsoft.com/office/powerpoint/2010/main" val="1417657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78281" y="225726"/>
            <a:ext cx="11593929" cy="68867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2400" dirty="0" smtClean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7</a:t>
            </a:r>
            <a:r>
              <a:rPr lang="de-DE" sz="24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. </a:t>
            </a:r>
            <a:r>
              <a:rPr lang="de-DE" sz="2400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PalmSpin</a:t>
            </a:r>
            <a:r>
              <a:rPr lang="de-DE" sz="24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und </a:t>
            </a:r>
            <a:r>
              <a:rPr lang="de-DE" sz="2400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WallSpin</a:t>
            </a:r>
            <a:r>
              <a:rPr lang="de-DE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								</a:t>
            </a:r>
            <a:r>
              <a:rPr lang="de-DE" sz="12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Skoda  </a:t>
            </a:r>
            <a:r>
              <a:rPr lang="de-DE" sz="1200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2017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2" y="1076525"/>
            <a:ext cx="4002469" cy="4002469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871" y="1519494"/>
            <a:ext cx="6997700" cy="3924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hteck 5"/>
          <p:cNvSpPr/>
          <p:nvPr/>
        </p:nvSpPr>
        <p:spPr>
          <a:xfrm>
            <a:off x="392060" y="5074462"/>
            <a:ext cx="3502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ym typeface="Wingdings"/>
              </a:rPr>
              <a:t> </a:t>
            </a:r>
            <a:r>
              <a:rPr lang="de-DE" dirty="0" err="1" smtClean="0">
                <a:sym typeface="Wingdings"/>
              </a:rPr>
              <a:t>Youtube</a:t>
            </a:r>
            <a:r>
              <a:rPr lang="de-DE" dirty="0" smtClean="0">
                <a:sym typeface="Wingdings"/>
              </a:rPr>
              <a:t>-Kanal: SCHUL PARKOUR</a:t>
            </a:r>
            <a:endParaRPr lang="de-DE" dirty="0"/>
          </a:p>
        </p:txBody>
      </p:sp>
      <p:sp>
        <p:nvSpPr>
          <p:cNvPr id="7" name="Abgerundete rechteckige Legende 6"/>
          <p:cNvSpPr/>
          <p:nvPr/>
        </p:nvSpPr>
        <p:spPr>
          <a:xfrm>
            <a:off x="278281" y="5855110"/>
            <a:ext cx="10947289" cy="715291"/>
          </a:xfrm>
          <a:prstGeom prst="wedgeRoundRectCallout">
            <a:avLst>
              <a:gd name="adj1" fmla="val 38188"/>
              <a:gd name="adj2" fmla="val -97809"/>
              <a:gd name="adj3" fmla="val 16667"/>
            </a:avLst>
          </a:prstGeom>
          <a:solidFill>
            <a:srgbClr val="FF5C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Aft>
                <a:spcPts val="0"/>
              </a:spcAft>
            </a:pPr>
            <a:r>
              <a:rPr lang="de-DE" sz="2400" dirty="0" smtClean="0">
                <a:ea typeface="Calibri" charset="0"/>
                <a:cs typeface="Times New Roman" charset="0"/>
              </a:rPr>
              <a:t>Schritt für Schritt... Wer den </a:t>
            </a:r>
            <a:r>
              <a:rPr lang="de-DE" sz="2400" dirty="0" err="1" smtClean="0">
                <a:ea typeface="Calibri" charset="0"/>
                <a:cs typeface="Times New Roman" charset="0"/>
              </a:rPr>
              <a:t>Palmspin</a:t>
            </a:r>
            <a:r>
              <a:rPr lang="de-DE" sz="2400" dirty="0" smtClean="0">
                <a:ea typeface="Calibri" charset="0"/>
                <a:cs typeface="Times New Roman" charset="0"/>
              </a:rPr>
              <a:t> kann, wird es leichter beim </a:t>
            </a:r>
            <a:r>
              <a:rPr lang="de-DE" sz="2400" dirty="0" err="1" smtClean="0">
                <a:ea typeface="Calibri" charset="0"/>
                <a:cs typeface="Times New Roman" charset="0"/>
              </a:rPr>
              <a:t>Wallspin</a:t>
            </a:r>
            <a:r>
              <a:rPr lang="de-DE" sz="2400" dirty="0" smtClean="0">
                <a:ea typeface="Calibri" charset="0"/>
                <a:cs typeface="Times New Roman" charset="0"/>
              </a:rPr>
              <a:t> haben!</a:t>
            </a:r>
            <a:endParaRPr lang="de-DE" sz="2400" dirty="0">
              <a:effectLst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8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542</Words>
  <Application>Microsoft Macintosh PowerPoint</Application>
  <PresentationFormat>Breitbild</PresentationFormat>
  <Paragraphs>95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9" baseType="lpstr">
      <vt:lpstr>Arial Narrow</vt:lpstr>
      <vt:lpstr>Calibri</vt:lpstr>
      <vt:lpstr>Calibri Light</vt:lpstr>
      <vt:lpstr>Courier New</vt:lpstr>
      <vt:lpstr>Times New Roman</vt:lpstr>
      <vt:lpstr>Wingdings</vt:lpstr>
      <vt:lpstr>Arial</vt:lpstr>
      <vt:lpstr>Office-Design</vt:lpstr>
      <vt:lpstr>Freerunning EINSTEIGER:  Stations- u. Aufbaukarten </vt:lpstr>
      <vt:lpstr>PowerPoint-Präsentation</vt:lpstr>
      <vt:lpstr>PowerPoint-Präsentation</vt:lpstr>
      <vt:lpstr>PowerPoint-Präsentation</vt:lpstr>
      <vt:lpstr>3. 50/50  (Fifty-Fifty)                  Skoda  2017</vt:lpstr>
      <vt:lpstr>4. Italian Job - a.k.a Yamakasi (Stange)                  Skoda 2017</vt:lpstr>
      <vt:lpstr>5. WALLmove downward (rw)               Skoda  2017 </vt:lpstr>
      <vt:lpstr>6. Sitzrolle/-überschlag rw (an der Stange)</vt:lpstr>
      <vt:lpstr>PowerPoint-Präsentation</vt:lpstr>
      <vt:lpstr>PowerPoint-Präsentation</vt:lpstr>
      <vt:lpstr>9. Custom-Made _____________________(Trickname)                                          Skoda 2017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Parkour</dc:title>
  <dc:creator>Christina Skoda</dc:creator>
  <cp:lastModifiedBy>Christina Skoda</cp:lastModifiedBy>
  <cp:revision>403</cp:revision>
  <cp:lastPrinted>2017-10-03T15:05:07Z</cp:lastPrinted>
  <dcterms:created xsi:type="dcterms:W3CDTF">2017-02-22T11:27:57Z</dcterms:created>
  <dcterms:modified xsi:type="dcterms:W3CDTF">2017-10-06T15:28:39Z</dcterms:modified>
</cp:coreProperties>
</file>