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4" r:id="rId1"/>
  </p:sldMasterIdLst>
  <p:notesMasterIdLst>
    <p:notesMasterId r:id="rId26"/>
  </p:notesMasterIdLst>
  <p:sldIdLst>
    <p:sldId id="260" r:id="rId2"/>
    <p:sldId id="257" r:id="rId3"/>
    <p:sldId id="287" r:id="rId4"/>
    <p:sldId id="276" r:id="rId5"/>
    <p:sldId id="288" r:id="rId6"/>
    <p:sldId id="277" r:id="rId7"/>
    <p:sldId id="293" r:id="rId8"/>
    <p:sldId id="292" r:id="rId9"/>
    <p:sldId id="297" r:id="rId10"/>
    <p:sldId id="304" r:id="rId11"/>
    <p:sldId id="305" r:id="rId12"/>
    <p:sldId id="286" r:id="rId13"/>
    <p:sldId id="289" r:id="rId14"/>
    <p:sldId id="279" r:id="rId15"/>
    <p:sldId id="299" r:id="rId16"/>
    <p:sldId id="298" r:id="rId17"/>
    <p:sldId id="302" r:id="rId18"/>
    <p:sldId id="300" r:id="rId19"/>
    <p:sldId id="303" r:id="rId20"/>
    <p:sldId id="290" r:id="rId21"/>
    <p:sldId id="282" r:id="rId22"/>
    <p:sldId id="291" r:id="rId23"/>
    <p:sldId id="266" r:id="rId24"/>
    <p:sldId id="258" r:id="rId25"/>
  </p:sldIdLst>
  <p:sldSz cx="9144000" cy="6858000" type="screen4x3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80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0"/>
    <a:srgbClr val="B80000"/>
    <a:srgbClr val="B70017"/>
    <a:srgbClr val="007AC9"/>
    <a:srgbClr val="FFFFCC"/>
    <a:srgbClr val="FFF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332" autoAdjust="0"/>
    <p:restoredTop sz="77864" autoAdjust="0"/>
  </p:normalViewPr>
  <p:slideViewPr>
    <p:cSldViewPr>
      <p:cViewPr varScale="1">
        <p:scale>
          <a:sx n="82" d="100"/>
          <a:sy n="82" d="100"/>
        </p:scale>
        <p:origin x="1254" y="84"/>
      </p:cViewPr>
      <p:guideLst>
        <p:guide orient="horz" pos="1480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ZPG_Sport_Kursstufe\03_Materialien\03_Bausteine_PTV\PTV_Tim\UV_Motive\02_Auswertung_Fragebogen_Motiv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ZPG_Sport_Kursstufe\03_Materialien\03_Bausteine_PTV\PTV_Tim\UV_Motive\02_Auswertung_Fragebogen_Motiv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Motive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Soziale Erfahrung</c:v>
                </c:pt>
                <c:pt idx="1">
                  <c:v>Gesundheit und Fitness</c:v>
                </c:pt>
                <c:pt idx="2">
                  <c:v>Risiko und Nervenkitzel</c:v>
                </c:pt>
                <c:pt idx="3">
                  <c:v>Bewegungsfreude/Ästhetik</c:v>
                </c:pt>
                <c:pt idx="4">
                  <c:v>Ausgleich/Entspannung</c:v>
                </c:pt>
                <c:pt idx="5">
                  <c:v>Leistung und Askese</c:v>
                </c:pt>
              </c:strCache>
            </c:strRef>
          </c:cat>
          <c:val>
            <c:numRef>
              <c:f>Tabelle1!$B$2:$B$7</c:f>
              <c:numCache>
                <c:formatCode>0.0</c:formatCode>
                <c:ptCount val="6"/>
                <c:pt idx="0">
                  <c:v>23.166666666666668</c:v>
                </c:pt>
                <c:pt idx="1">
                  <c:v>22.333333333333332</c:v>
                </c:pt>
                <c:pt idx="2">
                  <c:v>16.833333333333332</c:v>
                </c:pt>
                <c:pt idx="3">
                  <c:v>13.333333333333334</c:v>
                </c:pt>
                <c:pt idx="4">
                  <c:v>21.25</c:v>
                </c:pt>
                <c:pt idx="5">
                  <c:v>15.916666666666666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4C-4211-9CC6-7C03E5FA3D0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34058752"/>
        <c:axId val="134060288"/>
      </c:barChart>
      <c:catAx>
        <c:axId val="134058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34060288"/>
        <c:crosses val="autoZero"/>
        <c:auto val="1"/>
        <c:lblAlgn val="ctr"/>
        <c:lblOffset val="100"/>
        <c:noMultiLvlLbl val="0"/>
      </c:catAx>
      <c:valAx>
        <c:axId val="13406028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3405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Motive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Soziale Erfahrung</c:v>
                </c:pt>
                <c:pt idx="1">
                  <c:v>Gesundheit und Fitness</c:v>
                </c:pt>
                <c:pt idx="2">
                  <c:v>Risiko und Nervenkitzel</c:v>
                </c:pt>
                <c:pt idx="3">
                  <c:v>Bewegungsfreude/Ästhetik</c:v>
                </c:pt>
                <c:pt idx="4">
                  <c:v>Ausgleich/Entspannung</c:v>
                </c:pt>
                <c:pt idx="5">
                  <c:v>Leistung und Askese</c:v>
                </c:pt>
              </c:strCache>
            </c:strRef>
          </c:cat>
          <c:val>
            <c:numRef>
              <c:f>Tabelle1!$B$2:$B$7</c:f>
              <c:numCache>
                <c:formatCode>0.0</c:formatCode>
                <c:ptCount val="6"/>
                <c:pt idx="0">
                  <c:v>23.166666666666668</c:v>
                </c:pt>
                <c:pt idx="1">
                  <c:v>22.333333333333332</c:v>
                </c:pt>
                <c:pt idx="2">
                  <c:v>16.833333333333332</c:v>
                </c:pt>
                <c:pt idx="3">
                  <c:v>13.333333333333334</c:v>
                </c:pt>
                <c:pt idx="4">
                  <c:v>21.25</c:v>
                </c:pt>
                <c:pt idx="5">
                  <c:v>15.916666666666666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49-4B69-975D-B804EB08911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34503424"/>
        <c:axId val="134526848"/>
      </c:barChart>
      <c:catAx>
        <c:axId val="134503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34526848"/>
        <c:crosses val="autoZero"/>
        <c:auto val="1"/>
        <c:lblAlgn val="ctr"/>
        <c:lblOffset val="100"/>
        <c:noMultiLvlLbl val="0"/>
      </c:catAx>
      <c:valAx>
        <c:axId val="13452684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34503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500"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1777FE-6E4F-4E28-9976-FB1AFAF2E7C0}" type="doc">
      <dgm:prSet loTypeId="urn:microsoft.com/office/officeart/2005/8/layout/arrow5" loCatId="process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de-DE"/>
        </a:p>
      </dgm:t>
    </dgm:pt>
    <dgm:pt modelId="{C7FF9C8F-460B-4A6D-87BD-780032D19D3A}" type="pres">
      <dgm:prSet presAssocID="{FC1777FE-6E4F-4E28-9976-FB1AFAF2E7C0}" presName="diagram" presStyleCnt="0">
        <dgm:presLayoutVars>
          <dgm:dir/>
          <dgm:resizeHandles val="exact"/>
        </dgm:presLayoutVars>
      </dgm:prSet>
      <dgm:spPr/>
    </dgm:pt>
  </dgm:ptLst>
  <dgm:cxnLst>
    <dgm:cxn modelId="{D3E12A35-5909-4C39-9C71-C28DB083D586}" type="presOf" srcId="{FC1777FE-6E4F-4E28-9976-FB1AFAF2E7C0}" destId="{C7FF9C8F-460B-4A6D-87BD-780032D19D3A}" srcOrd="0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1777FE-6E4F-4E28-9976-FB1AFAF2E7C0}" type="doc">
      <dgm:prSet loTypeId="urn:microsoft.com/office/officeart/2005/8/layout/arrow5" loCatId="process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de-DE"/>
        </a:p>
      </dgm:t>
    </dgm:pt>
    <dgm:pt modelId="{C7FF9C8F-460B-4A6D-87BD-780032D19D3A}" type="pres">
      <dgm:prSet presAssocID="{FC1777FE-6E4F-4E28-9976-FB1AFAF2E7C0}" presName="diagram" presStyleCnt="0">
        <dgm:presLayoutVars>
          <dgm:dir/>
          <dgm:resizeHandles val="exact"/>
        </dgm:presLayoutVars>
      </dgm:prSet>
      <dgm:spPr/>
    </dgm:pt>
  </dgm:ptLst>
  <dgm:cxnLst>
    <dgm:cxn modelId="{D3E12A35-5909-4C39-9C71-C28DB083D586}" type="presOf" srcId="{FC1777FE-6E4F-4E28-9976-FB1AFAF2E7C0}" destId="{C7FF9C8F-460B-4A6D-87BD-780032D19D3A}" srcOrd="0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7E7766AF-C2E5-498A-8780-88CCD884FEB9}" type="datetimeFigureOut">
              <a:rPr lang="de-DE" smtClean="0"/>
              <a:t>24.08.2020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9411CA67-D061-429F-B186-15D98BBFE4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23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30522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77867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40526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46019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39610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Motive z. B. Gesundheit, Teamplay, Fitness, Leistung = gewinnen wollen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44727-1A2B-4687-805E-B79009222D87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5532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44727-1A2B-4687-805E-B79009222D87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69793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44727-1A2B-4687-805E-B79009222D87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59598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44727-1A2B-4687-805E-B79009222D87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39949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44727-1A2B-4687-805E-B79009222D87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07471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44727-1A2B-4687-805E-B79009222D87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5421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r>
              <a:rPr lang="de-DE" dirty="0"/>
              <a:t>Ausgangspunkt ist die Frage, wie Praxis und Theorie verknüpft werden kann (PTV)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44727-1A2B-4687-805E-B79009222D8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92564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2119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300" dirty="0">
                <a:solidFill>
                  <a:schemeClr val="dk1"/>
                </a:solidFill>
              </a:rPr>
              <a:t>Welche Motive in dieser Gruppe vorherrschend?</a:t>
            </a:r>
          </a:p>
          <a:p>
            <a:r>
              <a:rPr lang="de-DE" sz="1300" dirty="0"/>
              <a:t>Bsp. „Soziale Erfahrung“ </a:t>
            </a:r>
          </a:p>
          <a:p>
            <a:pPr marL="118890" defTabSz="393893"/>
            <a:r>
              <a:rPr lang="de-DE" sz="1300" dirty="0"/>
              <a:t>-&gt; Wie Spiel modifizieren, um dieses Motiv optimal zu bedienen? </a:t>
            </a:r>
          </a:p>
          <a:p>
            <a:pPr marL="118890" defTabSz="393893"/>
            <a:r>
              <a:rPr lang="de-DE" sz="1300" dirty="0"/>
              <a:t>-&gt; z. B. faire Mannschaften für Spannung, Rollenzuweisung?</a:t>
            </a:r>
          </a:p>
          <a:p>
            <a:pPr marL="118890" defTabSz="393893"/>
            <a:endParaRPr lang="de-DE" sz="1300" dirty="0"/>
          </a:p>
          <a:p>
            <a:r>
              <a:rPr lang="de-DE" sz="1300" dirty="0"/>
              <a:t>Hausaufgabe</a:t>
            </a:r>
          </a:p>
          <a:p>
            <a:pPr>
              <a:lnSpc>
                <a:spcPct val="120000"/>
              </a:lnSpc>
            </a:pPr>
            <a:r>
              <a:rPr lang="de-DE" sz="1300" dirty="0"/>
              <a:t>Unterschied Motiv/Motivation; Ablauf </a:t>
            </a:r>
            <a:br>
              <a:rPr lang="de-DE" sz="1300" dirty="0"/>
            </a:br>
            <a:r>
              <a:rPr lang="de-DE" sz="1300" dirty="0"/>
              <a:t>der Motivierung </a:t>
            </a:r>
            <a:br>
              <a:rPr lang="de-DE" sz="1300" dirty="0"/>
            </a:br>
            <a:r>
              <a:rPr lang="de-DE" sz="1300" dirty="0"/>
              <a:t>Internetrecherche oder z. B. Gelbe Reihe Bewegungslehre S. 113</a:t>
            </a:r>
          </a:p>
          <a:p>
            <a:pPr marL="118890" defTabSz="393893"/>
            <a:endParaRPr lang="de-DE" sz="1300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44727-1A2B-4687-805E-B79009222D87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16126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46826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300" dirty="0"/>
              <a:t>Hausaufgabe</a:t>
            </a:r>
          </a:p>
          <a:p>
            <a:r>
              <a:rPr lang="de-DE" sz="1300" dirty="0"/>
              <a:t>Zielbezüge nach Gabler </a:t>
            </a:r>
            <a:br>
              <a:rPr lang="de-DE" sz="1300" dirty="0"/>
            </a:br>
            <a:r>
              <a:rPr lang="de-DE" sz="1300" dirty="0"/>
              <a:t>Internetrecherche oder z. B. Gelbe Reihe Bewegungslehre S. 113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44727-1A2B-4687-805E-B79009222D87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89239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6177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1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8C8F6-D8C4-4095-B5EA-7271F3C379A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0640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r>
              <a:rPr lang="de-DE" dirty="0"/>
              <a:t>Ausgangspunkt ist die Frage, wie Praxis und Theorie verknüpft werden kann (PTV)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44727-1A2B-4687-805E-B79009222D8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9256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r>
              <a:rPr lang="de-DE" dirty="0"/>
              <a:t>Ausgangspunkt ist die Frage, wie Praxis und Theorie verknüpft werden kann (PTV)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44727-1A2B-4687-805E-B79009222D87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1267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Sonderfall: Zu Motiv keine entsprechende kognitive Kompetenz im Inhaltsbereich Spielen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6202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33397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2704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797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Abgerundetes Rechtec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 userDrawn="1"/>
        </p:nvSpPr>
        <p:spPr>
          <a:xfrm>
            <a:off x="0" y="3650400"/>
            <a:ext cx="9144001" cy="244800"/>
          </a:xfrm>
          <a:prstGeom prst="rect">
            <a:avLst/>
          </a:prstGeom>
          <a:solidFill>
            <a:srgbClr val="B8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 hasCustomPrompt="1"/>
          </p:nvPr>
        </p:nvSpPr>
        <p:spPr>
          <a:xfrm>
            <a:off x="457200" y="2132856"/>
            <a:ext cx="8333557" cy="1470025"/>
          </a:xfrm>
        </p:spPr>
        <p:txBody>
          <a:bodyPr anchor="b">
            <a:noAutofit/>
          </a:bodyPr>
          <a:lstStyle>
            <a:lvl1pPr algn="l">
              <a:defRPr sz="4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0" lang="de-DE" dirty="0"/>
              <a:t>Titel der gesamten Präsentation durch Klicken bearbeiten</a:t>
            </a:r>
            <a:endParaRPr kumimoji="0"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 hasCustomPrompt="1"/>
          </p:nvPr>
        </p:nvSpPr>
        <p:spPr>
          <a:xfrm>
            <a:off x="478563" y="3901087"/>
            <a:ext cx="4931619" cy="1690138"/>
          </a:xfrm>
        </p:spPr>
        <p:txBody>
          <a:bodyPr>
            <a:normAutofit/>
          </a:bodyPr>
          <a:lstStyle>
            <a:lvl1pPr marL="64008" indent="0" algn="l">
              <a:buNone/>
              <a:defRPr sz="24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dirty="0"/>
              <a:t>Anlass der Präsentation</a:t>
            </a:r>
            <a:br>
              <a:rPr kumimoji="0" lang="de-DE" dirty="0"/>
            </a:br>
            <a:r>
              <a:rPr kumimoji="0" lang="de-DE" dirty="0"/>
              <a:t>Name des/der Vortragenden </a:t>
            </a:r>
            <a:endParaRPr kumimoji="0" lang="en-US" dirty="0"/>
          </a:p>
        </p:txBody>
      </p:sp>
      <p:sp>
        <p:nvSpPr>
          <p:cNvPr id="20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457200" y="5949280"/>
            <a:ext cx="2700000" cy="3600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www.zsl-bw.de</a:t>
            </a:r>
          </a:p>
        </p:txBody>
      </p:sp>
      <p:sp>
        <p:nvSpPr>
          <p:cNvPr id="21" name="Datumsplatzhalter 13"/>
          <p:cNvSpPr>
            <a:spLocks noGrp="1"/>
          </p:cNvSpPr>
          <p:nvPr>
            <p:ph type="dt" sz="half" idx="2"/>
          </p:nvPr>
        </p:nvSpPr>
        <p:spPr>
          <a:xfrm>
            <a:off x="7914363" y="5949280"/>
            <a:ext cx="886737" cy="3600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217CD7-B80F-41AC-80A1-96685E759953}" type="datetime1">
              <a:rPr lang="de-DE" smtClean="0"/>
              <a:t>24.08.2020</a:t>
            </a:fld>
            <a:endParaRPr lang="de-DE" dirty="0"/>
          </a:p>
        </p:txBody>
      </p:sp>
      <p:pic>
        <p:nvPicPr>
          <p:cNvPr id="29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450000"/>
            <a:ext cx="437236" cy="5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2" t="15720" r="6807" b="15910"/>
          <a:stretch/>
        </p:blipFill>
        <p:spPr>
          <a:xfrm>
            <a:off x="7051494" y="450000"/>
            <a:ext cx="1715609" cy="597600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46800"/>
            <a:ext cx="8229600" cy="4032448"/>
          </a:xfrm>
        </p:spPr>
        <p:txBody>
          <a:bodyPr/>
          <a:lstStyle/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846800"/>
            <a:ext cx="40386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846800"/>
            <a:ext cx="40386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dirty="0"/>
              <a:t>Textmasterformat bearbeiten 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10" name="Titelplatzhalter 21"/>
          <p:cNvSpPr txBox="1">
            <a:spLocks/>
          </p:cNvSpPr>
          <p:nvPr userDrawn="1"/>
        </p:nvSpPr>
        <p:spPr>
          <a:xfrm>
            <a:off x="457200" y="562000"/>
            <a:ext cx="8229600" cy="1066800"/>
          </a:xfrm>
          <a:prstGeom prst="rect">
            <a:avLst/>
          </a:prstGeom>
        </p:spPr>
        <p:txBody>
          <a:bodyPr vert="horz" anchor="ctr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13" name="Fußzeilenplatzhalter 2"/>
          <p:cNvSpPr txBox="1">
            <a:spLocks/>
          </p:cNvSpPr>
          <p:nvPr userDrawn="1"/>
        </p:nvSpPr>
        <p:spPr>
          <a:xfrm>
            <a:off x="467544" y="5949280"/>
            <a:ext cx="27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32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4008" y="1844824"/>
            <a:ext cx="4032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67544" y="2348880"/>
            <a:ext cx="4032000" cy="3528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4008" y="2348880"/>
            <a:ext cx="4032000" cy="3528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2"/>
          <p:cNvSpPr txBox="1">
            <a:spLocks/>
          </p:cNvSpPr>
          <p:nvPr userDrawn="1"/>
        </p:nvSpPr>
        <p:spPr>
          <a:xfrm>
            <a:off x="467544" y="5949280"/>
            <a:ext cx="27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41542849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610573-D8F8-4E81-8DF7-01BD4EE1A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42CE9D-43F9-41F2-AB0D-8D9B660038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BE13E2-BD4F-4CD2-B571-6E8C4CF50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1455503-9D9B-4590-A354-859D9D786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C08DC-B539-46AA-9D55-3934931157A0}" type="datetimeFigureOut">
              <a:rPr lang="de-DE" smtClean="0"/>
              <a:t>24.08.2020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ADE6FAF-2287-4ED4-A690-77E5AD4A7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179A126-BD3D-4ACF-AE74-EAEA2E4C3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438B-3BFF-4B63-9D0B-DFD9B05EDC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96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 userDrawn="1"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B8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562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0324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/>
              <a:t>Textmasterformat bearbeiten</a:t>
            </a:r>
          </a:p>
          <a:p>
            <a:pPr lvl="1" eaLnBrk="1" latinLnBrk="0" hangingPunct="1"/>
            <a:r>
              <a:rPr kumimoji="0" lang="de-DE" dirty="0"/>
              <a:t>Zweite Ebene</a:t>
            </a:r>
          </a:p>
          <a:p>
            <a:pPr lvl="2" eaLnBrk="1" latinLnBrk="0" hangingPunct="1"/>
            <a:r>
              <a:rPr kumimoji="0" lang="de-DE" dirty="0"/>
              <a:t>Dritte Ebene</a:t>
            </a:r>
          </a:p>
          <a:p>
            <a:pPr lvl="3" eaLnBrk="1" latinLnBrk="0" hangingPunct="1"/>
            <a:r>
              <a:rPr kumimoji="0" lang="de-DE" dirty="0"/>
              <a:t>Vierte Ebene</a:t>
            </a:r>
          </a:p>
          <a:p>
            <a:pPr lvl="4" eaLnBrk="1" latinLnBrk="0" hangingPunct="1"/>
            <a:r>
              <a:rPr kumimoji="0" lang="de-DE" dirty="0"/>
              <a:t>Fünfte Ebene</a:t>
            </a:r>
            <a:endParaRPr kumimoji="0" lang="en-US" dirty="0"/>
          </a:p>
        </p:txBody>
      </p:sp>
      <p:sp>
        <p:nvSpPr>
          <p:cNvPr id="16" name="Fußzeilenplatzhalter 4"/>
          <p:cNvSpPr txBox="1">
            <a:spLocks/>
          </p:cNvSpPr>
          <p:nvPr userDrawn="1"/>
        </p:nvSpPr>
        <p:spPr>
          <a:xfrm>
            <a:off x="3765039" y="6057558"/>
            <a:ext cx="1611104" cy="215444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 defTabSz="914400" rtl="0" eaLnBrk="1" latinLnBrk="0" hangingPunct="1"/>
            <a:r>
              <a:rPr kumimoji="0" lang="de-DE" sz="800" kern="1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www.zsl-bw.de </a:t>
            </a:r>
            <a:fld id="{62079C12-A354-43B7-88E1-3A4D4F388914}" type="datetime1">
              <a:rPr kumimoji="0" lang="de-DE" sz="800" kern="120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algn="ctr" defTabSz="914400" rtl="0" eaLnBrk="1" latinLnBrk="0" hangingPunct="1"/>
              <a:t>24.08.2020</a:t>
            </a:fld>
            <a:endParaRPr kumimoji="0" lang="de-DE" sz="800" kern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7" name="Grafik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8219" y="5985280"/>
            <a:ext cx="263395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6" t="15999" r="10397" b="15999"/>
          <a:stretch/>
        </p:blipFill>
        <p:spPr>
          <a:xfrm>
            <a:off x="8047357" y="5985280"/>
            <a:ext cx="661255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8" r:id="rId3"/>
    <p:sldLayoutId id="2147483679" r:id="rId4"/>
    <p:sldLayoutId id="2147483686" r:id="rId5"/>
    <p:sldLayoutId id="2147483681" r:id="rId6"/>
    <p:sldLayoutId id="2147483687" r:id="rId7"/>
  </p:sldLayoutIdLst>
  <p:transition>
    <p:pull dir="r"/>
  </p:transition>
  <p:hf sldNum="0"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1">
              <a:lumMod val="75000"/>
              <a:lumOff val="25000"/>
            </a:schemeClr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ortpaedagogik-sb.de/pdf/atpad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sportpaedagogik-sb.de/pdf/atpad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sportpaedagogik-sb.de/pdf/atpad.pd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tivationswelten.de/motivatio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7200" y="2132856"/>
            <a:ext cx="8333557" cy="1470025"/>
          </a:xfrm>
        </p:spPr>
        <p:txBody>
          <a:bodyPr/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Praxis-Theorie-Verknüpfung am Beispiel Basketball - Motivation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Zentrale Projektgruppe Sport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Tim Köhler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www.zsl-bw.de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217CD7-B80F-41AC-80A1-96685E759953}" type="datetime1">
              <a:rPr lang="de-DE" smtClean="0"/>
              <a:t>24.08.2020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0176356"/>
      </p:ext>
    </p:extLst>
  </p:cSld>
  <p:clrMapOvr>
    <a:masterClrMapping/>
  </p:clrMapOvr>
  <p:transition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EC5C53FD-3310-4B51-BBFA-AFD70B33C8EA}"/>
              </a:ext>
            </a:extLst>
          </p:cNvPr>
          <p:cNvSpPr txBox="1">
            <a:spLocks/>
          </p:cNvSpPr>
          <p:nvPr/>
        </p:nvSpPr>
        <p:spPr>
          <a:xfrm>
            <a:off x="251520" y="215295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Praxis-Theorie-Verknüpfung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F6ADE3DF-A2DB-441D-A3F9-B6BAD0CB498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888" t="24801" r="31887" b="33620"/>
          <a:stretch/>
        </p:blipFill>
        <p:spPr>
          <a:xfrm>
            <a:off x="899592" y="1052736"/>
            <a:ext cx="7704856" cy="552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537239"/>
      </p:ext>
    </p:extLst>
  </p:cSld>
  <p:clrMapOvr>
    <a:masterClrMapping/>
  </p:clrMapOvr>
  <p:transition>
    <p:pull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EC5C53FD-3310-4B51-BBFA-AFD70B33C8EA}"/>
              </a:ext>
            </a:extLst>
          </p:cNvPr>
          <p:cNvSpPr txBox="1">
            <a:spLocks/>
          </p:cNvSpPr>
          <p:nvPr/>
        </p:nvSpPr>
        <p:spPr>
          <a:xfrm>
            <a:off x="251520" y="215295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Praxis-Theorie-Verknüpfung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F7D392A-8403-4FD6-80B6-06604A82E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pSp>
        <p:nvGrpSpPr>
          <p:cNvPr id="42" name="Gruppieren 41">
            <a:extLst>
              <a:ext uri="{FF2B5EF4-FFF2-40B4-BE49-F238E27FC236}">
                <a16:creationId xmlns:a16="http://schemas.microsoft.com/office/drawing/2014/main" id="{EE6E1D97-5B2B-448A-BE1B-CBF1D721449D}"/>
              </a:ext>
            </a:extLst>
          </p:cNvPr>
          <p:cNvGrpSpPr/>
          <p:nvPr/>
        </p:nvGrpSpPr>
        <p:grpSpPr>
          <a:xfrm>
            <a:off x="2051720" y="2132856"/>
            <a:ext cx="5256584" cy="3096343"/>
            <a:chOff x="2051720" y="2132856"/>
            <a:chExt cx="5256584" cy="3096343"/>
          </a:xfrm>
        </p:grpSpPr>
        <p:graphicFrame>
          <p:nvGraphicFramePr>
            <p:cNvPr id="10" name="Diagramm 9">
              <a:extLst>
                <a:ext uri="{FF2B5EF4-FFF2-40B4-BE49-F238E27FC236}">
                  <a16:creationId xmlns:a16="http://schemas.microsoft.com/office/drawing/2014/main" id="{800C27E6-6A4F-4CD8-8A0E-90CA9EAF11D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895405552"/>
                </p:ext>
              </p:extLst>
            </p:nvPr>
          </p:nvGraphicFramePr>
          <p:xfrm>
            <a:off x="2950830" y="4028617"/>
            <a:ext cx="3781410" cy="108736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F59E4251-DE65-415B-B662-67E65000AF61}"/>
                </a:ext>
              </a:extLst>
            </p:cNvPr>
            <p:cNvGrpSpPr/>
            <p:nvPr/>
          </p:nvGrpSpPr>
          <p:grpSpPr>
            <a:xfrm>
              <a:off x="3938690" y="3913711"/>
              <a:ext cx="1497406" cy="1315488"/>
              <a:chOff x="327" y="841"/>
              <a:chExt cx="1085678" cy="1085678"/>
            </a:xfrm>
          </p:grpSpPr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8CC70737-831B-4530-AE25-131243404586}"/>
                  </a:ext>
                </a:extLst>
              </p:cNvPr>
              <p:cNvSpPr/>
              <p:nvPr/>
            </p:nvSpPr>
            <p:spPr>
              <a:xfrm rot="16200000">
                <a:off x="327" y="841"/>
                <a:ext cx="1085678" cy="1085678"/>
              </a:xfrm>
              <a:prstGeom prst="rect">
                <a:avLst/>
              </a:prstGeom>
            </p:spPr>
            <p:style>
              <a:lnRef idx="2">
                <a:schemeClr val="accent6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FAE75481-2D62-414F-BE2D-997D30CD8DD4}"/>
                  </a:ext>
                </a:extLst>
              </p:cNvPr>
              <p:cNvSpPr txBox="1"/>
              <p:nvPr/>
            </p:nvSpPr>
            <p:spPr>
              <a:xfrm rot="21600000">
                <a:off x="327" y="841"/>
                <a:ext cx="1085678" cy="108567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marL="0" lvl="0" indent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de-DE" sz="1600" kern="1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aktuelle </a:t>
                </a:r>
                <a:r>
                  <a:rPr lang="de-DE" sz="1600" b="1" kern="1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Motivation</a:t>
                </a:r>
              </a:p>
            </p:txBody>
          </p:sp>
        </p:grpSp>
        <p:grpSp>
          <p:nvGrpSpPr>
            <p:cNvPr id="17" name="Gruppieren 16">
              <a:extLst>
                <a:ext uri="{FF2B5EF4-FFF2-40B4-BE49-F238E27FC236}">
                  <a16:creationId xmlns:a16="http://schemas.microsoft.com/office/drawing/2014/main" id="{F48E721F-A7AC-42D5-993D-17A189C19B03}"/>
                </a:ext>
              </a:extLst>
            </p:cNvPr>
            <p:cNvGrpSpPr/>
            <p:nvPr/>
          </p:nvGrpSpPr>
          <p:grpSpPr>
            <a:xfrm>
              <a:off x="4144554" y="2132856"/>
              <a:ext cx="1085678" cy="1085678"/>
              <a:chOff x="327" y="841"/>
              <a:chExt cx="1085678" cy="1085678"/>
            </a:xfrm>
          </p:grpSpPr>
          <p:sp>
            <p:nvSpPr>
              <p:cNvPr id="18" name="Rechteck 17">
                <a:extLst>
                  <a:ext uri="{FF2B5EF4-FFF2-40B4-BE49-F238E27FC236}">
                    <a16:creationId xmlns:a16="http://schemas.microsoft.com/office/drawing/2014/main" id="{D8E1EEF8-C61F-4206-90BE-34F2B0A8F8FB}"/>
                  </a:ext>
                </a:extLst>
              </p:cNvPr>
              <p:cNvSpPr/>
              <p:nvPr/>
            </p:nvSpPr>
            <p:spPr>
              <a:xfrm rot="16200000">
                <a:off x="327" y="841"/>
                <a:ext cx="1085678" cy="1085678"/>
              </a:xfrm>
              <a:prstGeom prst="rect">
                <a:avLst/>
              </a:prstGeom>
            </p:spPr>
            <p:style>
              <a:lnRef idx="2">
                <a:schemeClr val="accent6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FC574D21-A4CC-484B-BB75-614DA28EE8BA}"/>
                  </a:ext>
                </a:extLst>
              </p:cNvPr>
              <p:cNvSpPr txBox="1"/>
              <p:nvPr/>
            </p:nvSpPr>
            <p:spPr>
              <a:xfrm rot="21600000">
                <a:off x="327" y="841"/>
                <a:ext cx="1085678" cy="108567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marL="0" lvl="0" indent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de-DE" sz="1600" kern="1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Verhalten</a:t>
                </a:r>
              </a:p>
            </p:txBody>
          </p:sp>
        </p:grpSp>
        <p:cxnSp>
          <p:nvCxnSpPr>
            <p:cNvPr id="20" name="Gerade Verbindung mit Pfeil 19">
              <a:extLst>
                <a:ext uri="{FF2B5EF4-FFF2-40B4-BE49-F238E27FC236}">
                  <a16:creationId xmlns:a16="http://schemas.microsoft.com/office/drawing/2014/main" id="{ADE057C2-8367-41D5-9CD1-C01651529266}"/>
                </a:ext>
              </a:extLst>
            </p:cNvPr>
            <p:cNvCxnSpPr>
              <a:stCxn id="15" idx="3"/>
              <a:endCxn id="18" idx="1"/>
            </p:cNvCxnSpPr>
            <p:nvPr/>
          </p:nvCxnSpPr>
          <p:spPr>
            <a:xfrm flipV="1">
              <a:off x="4687393" y="3218534"/>
              <a:ext cx="0" cy="69517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mit Pfeil 24">
              <a:extLst>
                <a:ext uri="{FF2B5EF4-FFF2-40B4-BE49-F238E27FC236}">
                  <a16:creationId xmlns:a16="http://schemas.microsoft.com/office/drawing/2014/main" id="{C0BB7EA1-7074-48F3-87BB-97D87D65BDFC}"/>
                </a:ext>
              </a:extLst>
            </p:cNvPr>
            <p:cNvCxnSpPr>
              <a:cxnSpLocks/>
              <a:stCxn id="31" idx="3"/>
              <a:endCxn id="16" idx="1"/>
            </p:cNvCxnSpPr>
            <p:nvPr/>
          </p:nvCxnSpPr>
          <p:spPr>
            <a:xfrm flipV="1">
              <a:off x="3137398" y="4571455"/>
              <a:ext cx="801292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uppieren 28">
              <a:extLst>
                <a:ext uri="{FF2B5EF4-FFF2-40B4-BE49-F238E27FC236}">
                  <a16:creationId xmlns:a16="http://schemas.microsoft.com/office/drawing/2014/main" id="{0A1F3F37-7125-42B8-88A3-912DE3F2B904}"/>
                </a:ext>
              </a:extLst>
            </p:cNvPr>
            <p:cNvGrpSpPr/>
            <p:nvPr/>
          </p:nvGrpSpPr>
          <p:grpSpPr>
            <a:xfrm>
              <a:off x="2051720" y="4028617"/>
              <a:ext cx="1085678" cy="1085678"/>
              <a:chOff x="327" y="841"/>
              <a:chExt cx="1085678" cy="1085678"/>
            </a:xfrm>
          </p:grpSpPr>
          <p:sp>
            <p:nvSpPr>
              <p:cNvPr id="30" name="Rechteck 29">
                <a:extLst>
                  <a:ext uri="{FF2B5EF4-FFF2-40B4-BE49-F238E27FC236}">
                    <a16:creationId xmlns:a16="http://schemas.microsoft.com/office/drawing/2014/main" id="{F5F662AE-AEAE-405E-80E7-0FFF1D74BF6B}"/>
                  </a:ext>
                </a:extLst>
              </p:cNvPr>
              <p:cNvSpPr/>
              <p:nvPr/>
            </p:nvSpPr>
            <p:spPr>
              <a:xfrm rot="16200000">
                <a:off x="327" y="841"/>
                <a:ext cx="1085678" cy="1085678"/>
              </a:xfrm>
              <a:prstGeom prst="rect">
                <a:avLst/>
              </a:prstGeom>
            </p:spPr>
            <p:style>
              <a:lnRef idx="2">
                <a:schemeClr val="accent6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1168D016-E6B0-48F6-93ED-4C2B2272C772}"/>
                  </a:ext>
                </a:extLst>
              </p:cNvPr>
              <p:cNvSpPr txBox="1"/>
              <p:nvPr/>
            </p:nvSpPr>
            <p:spPr>
              <a:xfrm rot="21600000">
                <a:off x="327" y="841"/>
                <a:ext cx="1085678" cy="108567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marL="0" lvl="0" indent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de-DE" sz="1600" kern="1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Person  (Motive)</a:t>
                </a:r>
              </a:p>
            </p:txBody>
          </p:sp>
        </p:grpSp>
        <p:grpSp>
          <p:nvGrpSpPr>
            <p:cNvPr id="32" name="Gruppieren 31">
              <a:extLst>
                <a:ext uri="{FF2B5EF4-FFF2-40B4-BE49-F238E27FC236}">
                  <a16:creationId xmlns:a16="http://schemas.microsoft.com/office/drawing/2014/main" id="{3C6A1A14-0F38-43ED-844B-020CAFD960E1}"/>
                </a:ext>
              </a:extLst>
            </p:cNvPr>
            <p:cNvGrpSpPr/>
            <p:nvPr/>
          </p:nvGrpSpPr>
          <p:grpSpPr>
            <a:xfrm>
              <a:off x="6222626" y="4028616"/>
              <a:ext cx="1085678" cy="1085938"/>
              <a:chOff x="2695731" y="0"/>
              <a:chExt cx="1085678" cy="1085938"/>
            </a:xfrm>
          </p:grpSpPr>
          <p:sp>
            <p:nvSpPr>
              <p:cNvPr id="33" name="Rechteck 32">
                <a:extLst>
                  <a:ext uri="{FF2B5EF4-FFF2-40B4-BE49-F238E27FC236}">
                    <a16:creationId xmlns:a16="http://schemas.microsoft.com/office/drawing/2014/main" id="{6EA2E01D-0044-41F4-ADC7-B4FE7C983495}"/>
                  </a:ext>
                </a:extLst>
              </p:cNvPr>
              <p:cNvSpPr/>
              <p:nvPr/>
            </p:nvSpPr>
            <p:spPr>
              <a:xfrm>
                <a:off x="2695731" y="0"/>
                <a:ext cx="1085678" cy="1085938"/>
              </a:xfrm>
              <a:prstGeom prst="rect">
                <a:avLst/>
              </a:prstGeom>
            </p:spPr>
            <p:style>
              <a:lnRef idx="2">
                <a:schemeClr val="accent6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4" name="Textfeld 33">
                <a:extLst>
                  <a:ext uri="{FF2B5EF4-FFF2-40B4-BE49-F238E27FC236}">
                    <a16:creationId xmlns:a16="http://schemas.microsoft.com/office/drawing/2014/main" id="{126DC71C-95DE-4A9B-B152-832C181E9838}"/>
                  </a:ext>
                </a:extLst>
              </p:cNvPr>
              <p:cNvSpPr txBox="1"/>
              <p:nvPr/>
            </p:nvSpPr>
            <p:spPr>
              <a:xfrm>
                <a:off x="2695731" y="0"/>
                <a:ext cx="1085678" cy="10859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marL="0" lvl="0" indent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de-DE" sz="1600" kern="1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Situation (Anreize)</a:t>
                </a:r>
              </a:p>
            </p:txBody>
          </p:sp>
        </p:grpSp>
        <p:cxnSp>
          <p:nvCxnSpPr>
            <p:cNvPr id="37" name="Gerade Verbindung mit Pfeil 36">
              <a:extLst>
                <a:ext uri="{FF2B5EF4-FFF2-40B4-BE49-F238E27FC236}">
                  <a16:creationId xmlns:a16="http://schemas.microsoft.com/office/drawing/2014/main" id="{E12F7E4B-05BE-44F2-A60A-417251BB2E46}"/>
                </a:ext>
              </a:extLst>
            </p:cNvPr>
            <p:cNvCxnSpPr>
              <a:cxnSpLocks/>
              <a:endCxn id="15" idx="2"/>
            </p:cNvCxnSpPr>
            <p:nvPr/>
          </p:nvCxnSpPr>
          <p:spPr>
            <a:xfrm flipH="1">
              <a:off x="5436096" y="4571455"/>
              <a:ext cx="78653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70776124"/>
      </p:ext>
    </p:extLst>
  </p:cSld>
  <p:clrMapOvr>
    <a:masterClrMapping/>
  </p:clrMapOvr>
  <p:transition>
    <p:pull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A804BD38-2F54-425A-A898-F56CCB81EC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1446155"/>
              </p:ext>
            </p:extLst>
          </p:nvPr>
        </p:nvGraphicFramePr>
        <p:xfrm>
          <a:off x="684213" y="1846263"/>
          <a:ext cx="7704211" cy="36379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1412">
                  <a:extLst>
                    <a:ext uri="{9D8B030D-6E8A-4147-A177-3AD203B41FA5}">
                      <a16:colId xmlns:a16="http://schemas.microsoft.com/office/drawing/2014/main" val="3257435272"/>
                    </a:ext>
                  </a:extLst>
                </a:gridCol>
                <a:gridCol w="6572799">
                  <a:extLst>
                    <a:ext uri="{9D8B030D-6E8A-4147-A177-3AD203B41FA5}">
                      <a16:colId xmlns:a16="http://schemas.microsoft.com/office/drawing/2014/main" val="3457778488"/>
                    </a:ext>
                  </a:extLst>
                </a:gridCol>
              </a:tblGrid>
              <a:tr h="482204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 DS</a:t>
                      </a:r>
                    </a:p>
                  </a:txBody>
                  <a:tcPr marL="55775" marR="5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-34290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kumimoji="0" lang="de-DE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Theorie: Motive im Sport</a:t>
                      </a:r>
                    </a:p>
                    <a:p>
                      <a:pPr marL="0" lvl="0" indent="-34290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kumimoji="0" lang="de-DE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Praxis: Turnier im Kaiserspielmodus </a:t>
                      </a:r>
                    </a:p>
                  </a:txBody>
                  <a:tcPr marL="55775" marR="5577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702105"/>
                  </a:ext>
                </a:extLst>
              </a:tr>
              <a:tr h="48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  DS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Basketball 3 : 3 in </a:t>
                      </a:r>
                      <a:r>
                        <a:rPr lang="de-DE" sz="16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homogenen</a:t>
                      </a: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Gruppen  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9002297"/>
                  </a:ext>
                </a:extLst>
              </a:tr>
              <a:tr h="48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 DS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</a:t>
                      </a:r>
                      <a:r>
                        <a:rPr lang="de-DE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Abgrenzung Motiv/Motivation und Ablauf der Motivierung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Basketball in </a:t>
                      </a:r>
                      <a:r>
                        <a:rPr lang="de-DE" sz="16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heterogenen</a:t>
                      </a: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Gruppen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5040407"/>
                  </a:ext>
                </a:extLst>
              </a:tr>
              <a:tr h="48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 DS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Zielbezüge von Sportmotiven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BB 3 : 3 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6181909"/>
                  </a:ext>
                </a:extLst>
              </a:tr>
              <a:tr h="48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Training zur Verbesserung der Individual- und der Teamleistung</a:t>
                      </a:r>
                    </a:p>
                  </a:txBody>
                  <a:tcPr marL="55775" marR="5577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8395465"/>
                  </a:ext>
                </a:extLst>
              </a:tr>
              <a:tr h="48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Praxisnote </a:t>
                      </a:r>
                    </a:p>
                  </a:txBody>
                  <a:tcPr marL="55775" marR="5577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3689805"/>
                  </a:ext>
                </a:extLst>
              </a:tr>
              <a:tr h="48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Klausur Motivation/Basketball</a:t>
                      </a:r>
                    </a:p>
                  </a:txBody>
                  <a:tcPr marL="55775" marR="5577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7391223"/>
                  </a:ext>
                </a:extLst>
              </a:tr>
            </a:tbl>
          </a:graphicData>
        </a:graphic>
      </p:graphicFrame>
      <p:sp>
        <p:nvSpPr>
          <p:cNvPr id="3" name="Titel 2">
            <a:extLst>
              <a:ext uri="{FF2B5EF4-FFF2-40B4-BE49-F238E27FC236}">
                <a16:creationId xmlns:a16="http://schemas.microsoft.com/office/drawing/2014/main" id="{DE0E19B2-51A6-4F4D-90AE-720B586EF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696"/>
            <a:ext cx="8435280" cy="1066800"/>
          </a:xfrm>
        </p:spPr>
        <p:txBody>
          <a:bodyPr>
            <a:normAutofit fontScale="90000"/>
          </a:bodyPr>
          <a:lstStyle/>
          <a:p>
            <a:r>
              <a:rPr lang="de-DE" dirty="0"/>
              <a:t>Übersicht - Verlauf des Unterrichtsvorhabens</a:t>
            </a:r>
          </a:p>
        </p:txBody>
      </p:sp>
    </p:spTree>
    <p:extLst>
      <p:ext uri="{BB962C8B-B14F-4D97-AF65-F5344CB8AC3E}">
        <p14:creationId xmlns:p14="http://schemas.microsoft.com/office/powerpoint/2010/main" val="1724279899"/>
      </p:ext>
    </p:extLst>
  </p:cSld>
  <p:clrMapOvr>
    <a:masterClrMapping/>
  </p:clrMapOvr>
  <p:transition>
    <p:pull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A804BD38-2F54-425A-A898-F56CCB81EC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872980"/>
              </p:ext>
            </p:extLst>
          </p:nvPr>
        </p:nvGraphicFramePr>
        <p:xfrm>
          <a:off x="684213" y="1846263"/>
          <a:ext cx="7704211" cy="36379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1412">
                  <a:extLst>
                    <a:ext uri="{9D8B030D-6E8A-4147-A177-3AD203B41FA5}">
                      <a16:colId xmlns:a16="http://schemas.microsoft.com/office/drawing/2014/main" val="3257435272"/>
                    </a:ext>
                  </a:extLst>
                </a:gridCol>
                <a:gridCol w="6572799">
                  <a:extLst>
                    <a:ext uri="{9D8B030D-6E8A-4147-A177-3AD203B41FA5}">
                      <a16:colId xmlns:a16="http://schemas.microsoft.com/office/drawing/2014/main" val="3457778488"/>
                    </a:ext>
                  </a:extLst>
                </a:gridCol>
              </a:tblGrid>
              <a:tr h="482204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 DS</a:t>
                      </a:r>
                    </a:p>
                  </a:txBody>
                  <a:tcPr marL="55775" marR="5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-34290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kumimoji="0" lang="de-DE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Theorie: Motive im Sport</a:t>
                      </a:r>
                    </a:p>
                    <a:p>
                      <a:pPr marL="0" lvl="0" indent="-34290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kumimoji="0" lang="de-DE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Praxis: Turnier im Kaiserspielmodus </a:t>
                      </a:r>
                    </a:p>
                  </a:txBody>
                  <a:tcPr marL="55775" marR="5577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702105"/>
                  </a:ext>
                </a:extLst>
              </a:tr>
              <a:tr h="48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  DS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Basketball 3 : 3 in </a:t>
                      </a:r>
                      <a:r>
                        <a:rPr lang="de-DE" sz="16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homogenen</a:t>
                      </a: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Gruppen  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9002297"/>
                  </a:ext>
                </a:extLst>
              </a:tr>
              <a:tr h="48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 DS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Abgrenzung Motiv/Motivation und Ablauf der Motivierung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Basketball in </a:t>
                      </a:r>
                      <a:r>
                        <a:rPr lang="de-DE" sz="16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heterogenen</a:t>
                      </a: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Gruppen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5040407"/>
                  </a:ext>
                </a:extLst>
              </a:tr>
              <a:tr h="48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 DS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Zielbezüge von Sportmotiven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BB 3 : 3 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6181909"/>
                  </a:ext>
                </a:extLst>
              </a:tr>
              <a:tr h="48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Training zur Verbesserung der Individual- und der Teamleistung</a:t>
                      </a:r>
                    </a:p>
                  </a:txBody>
                  <a:tcPr marL="55775" marR="5577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8395465"/>
                  </a:ext>
                </a:extLst>
              </a:tr>
              <a:tr h="48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Praxisnote </a:t>
                      </a:r>
                    </a:p>
                  </a:txBody>
                  <a:tcPr marL="55775" marR="5577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3689805"/>
                  </a:ext>
                </a:extLst>
              </a:tr>
              <a:tr h="48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Klausur Motivation/Basketball</a:t>
                      </a:r>
                    </a:p>
                  </a:txBody>
                  <a:tcPr marL="55775" marR="5577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7391223"/>
                  </a:ext>
                </a:extLst>
              </a:tr>
            </a:tbl>
          </a:graphicData>
        </a:graphic>
      </p:graphicFrame>
      <p:sp>
        <p:nvSpPr>
          <p:cNvPr id="3" name="Titel 2">
            <a:extLst>
              <a:ext uri="{FF2B5EF4-FFF2-40B4-BE49-F238E27FC236}">
                <a16:creationId xmlns:a16="http://schemas.microsoft.com/office/drawing/2014/main" id="{DE0E19B2-51A6-4F4D-90AE-720B586EF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696"/>
            <a:ext cx="8435280" cy="1066800"/>
          </a:xfrm>
        </p:spPr>
        <p:txBody>
          <a:bodyPr>
            <a:normAutofit fontScale="90000"/>
          </a:bodyPr>
          <a:lstStyle/>
          <a:p>
            <a:r>
              <a:rPr lang="de-DE" dirty="0"/>
              <a:t>Übersicht - Verlauf des Unterrichtsvorhabens</a:t>
            </a:r>
          </a:p>
        </p:txBody>
      </p:sp>
    </p:spTree>
    <p:extLst>
      <p:ext uri="{BB962C8B-B14F-4D97-AF65-F5344CB8AC3E}">
        <p14:creationId xmlns:p14="http://schemas.microsoft.com/office/powerpoint/2010/main" val="3418041623"/>
      </p:ext>
    </p:extLst>
  </p:cSld>
  <p:clrMapOvr>
    <a:masterClrMapping/>
  </p:clrMapOvr>
  <p:transition>
    <p:pull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AA2886-C43F-4459-8398-FEF8749C0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Motive im Sport </a:t>
            </a:r>
            <a:b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Struktur 1. Doppelstunde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50EC08-D230-4120-BC54-A240C7D1E4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67738" y="1844675"/>
            <a:ext cx="4219061" cy="4156075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68580" tIns="34290" rIns="68580" bIns="3429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Welche Motive gibt es für euch persönlich zum Sport treiben? </a:t>
            </a:r>
          </a:p>
          <a:p>
            <a:pPr marL="342900" lvl="1" indent="0"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Klassifizierung</a:t>
            </a:r>
          </a:p>
          <a:p>
            <a:pPr marL="685800" lvl="2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Reflexion</a:t>
            </a:r>
          </a:p>
          <a:p>
            <a:pPr>
              <a:lnSpc>
                <a:spcPct val="120000"/>
              </a:lnSpc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Welche Motive wurden besonders berücksichtigt?</a:t>
            </a:r>
          </a:p>
          <a:p>
            <a:pPr lvl="1"/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Vertiefende Hausaufgabe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Fragebogen zur Motivation gegenüber dem Sporttreiben 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5AF0D3F-513F-4331-89A1-53DF21CF0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6564" y="3068959"/>
            <a:ext cx="3886200" cy="1438439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68580" tIns="34290" rIns="68580" bIns="34290" rtlCol="0">
            <a:no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Basketball 3 : 3 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in einem Turnier im Kaiserspielmodus</a:t>
            </a:r>
          </a:p>
          <a:p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>
            <a:hlinkClick r:id="rId3"/>
            <a:extLst>
              <a:ext uri="{FF2B5EF4-FFF2-40B4-BE49-F238E27FC236}">
                <a16:creationId xmlns:a16="http://schemas.microsoft.com/office/drawing/2014/main" id="{3F2D93DF-B57F-420D-A0D1-D827EC65C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371" y="5096307"/>
            <a:ext cx="794249" cy="66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BD0C5F9F-47D9-4EF1-B68C-E64DF5779AE8}"/>
              </a:ext>
            </a:extLst>
          </p:cNvPr>
          <p:cNvGrpSpPr/>
          <p:nvPr/>
        </p:nvGrpSpPr>
        <p:grpSpPr>
          <a:xfrm rot="19726090">
            <a:off x="3371834" y="2634491"/>
            <a:ext cx="1013851" cy="354130"/>
            <a:chOff x="2806304" y="487706"/>
            <a:chExt cx="1351801" cy="472173"/>
          </a:xfrm>
        </p:grpSpPr>
        <p:sp>
          <p:nvSpPr>
            <p:cNvPr id="12" name="Pfeil: nach links und rechts 11">
              <a:extLst>
                <a:ext uri="{FF2B5EF4-FFF2-40B4-BE49-F238E27FC236}">
                  <a16:creationId xmlns:a16="http://schemas.microsoft.com/office/drawing/2014/main" id="{8224AF76-CFA1-43C1-AAA9-49579B3B4470}"/>
                </a:ext>
              </a:extLst>
            </p:cNvPr>
            <p:cNvSpPr/>
            <p:nvPr/>
          </p:nvSpPr>
          <p:spPr>
            <a:xfrm rot="10800025">
              <a:off x="2806304" y="487706"/>
              <a:ext cx="1351801" cy="472173"/>
            </a:xfrm>
            <a:prstGeom prst="left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Pfeil: nach links und rechts 4">
              <a:extLst>
                <a:ext uri="{FF2B5EF4-FFF2-40B4-BE49-F238E27FC236}">
                  <a16:creationId xmlns:a16="http://schemas.microsoft.com/office/drawing/2014/main" id="{46122FA3-9570-4F03-BD03-576157EB724F}"/>
                </a:ext>
              </a:extLst>
            </p:cNvPr>
            <p:cNvSpPr txBox="1"/>
            <p:nvPr/>
          </p:nvSpPr>
          <p:spPr>
            <a:xfrm rot="21600025">
              <a:off x="2947956" y="582141"/>
              <a:ext cx="1068497" cy="2833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3333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750" b="1" dirty="0"/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66FC7580-3DB0-48A7-8E88-566D0F3359A8}"/>
              </a:ext>
            </a:extLst>
          </p:cNvPr>
          <p:cNvGrpSpPr/>
          <p:nvPr/>
        </p:nvGrpSpPr>
        <p:grpSpPr>
          <a:xfrm rot="1347109">
            <a:off x="3362858" y="3728872"/>
            <a:ext cx="1013851" cy="354130"/>
            <a:chOff x="2806304" y="487706"/>
            <a:chExt cx="1351801" cy="472173"/>
          </a:xfrm>
        </p:grpSpPr>
        <p:sp>
          <p:nvSpPr>
            <p:cNvPr id="15" name="Pfeil: nach links und rechts 14">
              <a:extLst>
                <a:ext uri="{FF2B5EF4-FFF2-40B4-BE49-F238E27FC236}">
                  <a16:creationId xmlns:a16="http://schemas.microsoft.com/office/drawing/2014/main" id="{7DD06570-570C-4583-A58D-AEFC5983AF28}"/>
                </a:ext>
              </a:extLst>
            </p:cNvPr>
            <p:cNvSpPr/>
            <p:nvPr/>
          </p:nvSpPr>
          <p:spPr>
            <a:xfrm rot="10800025">
              <a:off x="2806304" y="487706"/>
              <a:ext cx="1351801" cy="472173"/>
            </a:xfrm>
            <a:prstGeom prst="left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Pfeil: nach links und rechts 4">
              <a:extLst>
                <a:ext uri="{FF2B5EF4-FFF2-40B4-BE49-F238E27FC236}">
                  <a16:creationId xmlns:a16="http://schemas.microsoft.com/office/drawing/2014/main" id="{64D8DF81-50B3-4320-A349-28F2DB319368}"/>
                </a:ext>
              </a:extLst>
            </p:cNvPr>
            <p:cNvSpPr txBox="1"/>
            <p:nvPr/>
          </p:nvSpPr>
          <p:spPr>
            <a:xfrm rot="21600025">
              <a:off x="2947956" y="582141"/>
              <a:ext cx="1068497" cy="2833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3333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75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7737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AA2886-C43F-4459-8398-FEF8749C0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Motive im Sport </a:t>
            </a:r>
            <a:b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Vertiefende Hausaufgabe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D43CCD1-8F10-473A-A6D9-67B432B5F7C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100" t="24746" r="31888" b="34881"/>
          <a:stretch/>
        </p:blipFill>
        <p:spPr>
          <a:xfrm>
            <a:off x="899592" y="1667940"/>
            <a:ext cx="6279823" cy="428134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A006E4CE-1CAA-4571-91CB-74A691398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586" y="3645024"/>
            <a:ext cx="2076822" cy="20768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4832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AA2886-C43F-4459-8398-FEF8749C0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Motive im Sport </a:t>
            </a:r>
            <a:b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Vertiefende Hausaufgabe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00903F8-DBC0-4C64-9095-46E0220DE0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1671676"/>
            <a:ext cx="5184576" cy="3523298"/>
          </a:xfrm>
          <a:prstGeom prst="rect">
            <a:avLst/>
          </a:prstGeom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0D26D881-388C-42A8-9756-BF15BA3C919B}"/>
              </a:ext>
            </a:extLst>
          </p:cNvPr>
          <p:cNvSpPr/>
          <p:nvPr/>
        </p:nvSpPr>
        <p:spPr>
          <a:xfrm>
            <a:off x="859414" y="5257328"/>
            <a:ext cx="644889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Fragebogen zur Motivation gegenüber dem Sporttreiben mit freundlicher Genehmigung von Prof. Wydra</a:t>
            </a:r>
          </a:p>
          <a:p>
            <a:r>
              <a:rPr lang="de-DE" sz="14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Quelle: https://www.sportpaedagogik-sb.de/pdf/atpad.pdf</a:t>
            </a:r>
            <a:r>
              <a:rPr lang="de-DE" sz="14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884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AA2886-C43F-4459-8398-FEF8749C0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Motive im Sport </a:t>
            </a:r>
            <a:b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Vertiefende Hausaufgabe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E24EB5D-F0EA-49E7-83FD-217734086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73058"/>
            <a:ext cx="4536504" cy="35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92D881B7-B018-426F-A508-77C1CFCD82DB}"/>
              </a:ext>
            </a:extLst>
          </p:cNvPr>
          <p:cNvSpPr/>
          <p:nvPr/>
        </p:nvSpPr>
        <p:spPr>
          <a:xfrm>
            <a:off x="859414" y="5257328"/>
            <a:ext cx="644889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Fragebogen zur Motivation gegenüber dem Sporttreiben mit freundlicher Genehmigung von Prof. Wydra</a:t>
            </a:r>
          </a:p>
          <a:p>
            <a:r>
              <a:rPr lang="de-DE" sz="14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Quelle: https://www.sportpaedagogik-sb.de/pdf/atpad.pdf</a:t>
            </a:r>
            <a:r>
              <a:rPr lang="de-DE" sz="14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995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AA2886-C43F-4459-8398-FEF8749C0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Motive im Sport </a:t>
            </a:r>
            <a:b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Vertiefende Hausaufgabe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5294AD3C-B22A-4E43-A9A7-7854C00E37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6391461"/>
              </p:ext>
            </p:extLst>
          </p:nvPr>
        </p:nvGraphicFramePr>
        <p:xfrm>
          <a:off x="1236266" y="1700808"/>
          <a:ext cx="6671468" cy="4226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81839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AA2886-C43F-4459-8398-FEF8749C0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Motive im Sport </a:t>
            </a:r>
            <a:b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Vertiefende Hausaufgabe </a:t>
            </a:r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Alternative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088A9BA-5352-48B4-A4E8-60BC2948C61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225" t="23540" r="27263" b="13460"/>
          <a:stretch/>
        </p:blipFill>
        <p:spPr>
          <a:xfrm>
            <a:off x="971600" y="1646334"/>
            <a:ext cx="5544616" cy="440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819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847739-C72D-4282-8629-57AE265D3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846800"/>
            <a:ext cx="8002587" cy="4032448"/>
          </a:xfrm>
        </p:spPr>
        <p:txBody>
          <a:bodyPr/>
          <a:lstStyle/>
          <a:p>
            <a:pPr marL="92075" indent="0">
              <a:buNone/>
            </a:pPr>
            <a:r>
              <a:rPr lang="de-DE" b="1" dirty="0"/>
              <a:t>Ziel</a:t>
            </a:r>
            <a:r>
              <a:rPr lang="de-DE" dirty="0"/>
              <a:t>: 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Kompetenzen aus den Inhaltsbereichen Spielen und Wissen vernetzt entwickeln</a:t>
            </a:r>
          </a:p>
          <a:p>
            <a:endParaRPr lang="de-DE" dirty="0"/>
          </a:p>
          <a:p>
            <a:pPr marL="109728" indent="0">
              <a:buNone/>
            </a:pPr>
            <a:r>
              <a:rPr lang="de-DE" b="1" dirty="0"/>
              <a:t>Themenbereich 4: </a:t>
            </a:r>
          </a:p>
          <a:p>
            <a:pPr marL="109728" indent="0">
              <a:buNone/>
            </a:pPr>
            <a:r>
              <a:rPr lang="de-DE" dirty="0"/>
              <a:t>Gemeinsam Sport treiben - kooperieren und wettkämpfen 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D05FAB11-994A-4ED1-9F5F-83F471FB3E62}"/>
              </a:ext>
            </a:extLst>
          </p:cNvPr>
          <p:cNvSpPr txBox="1">
            <a:spLocks/>
          </p:cNvSpPr>
          <p:nvPr/>
        </p:nvSpPr>
        <p:spPr>
          <a:xfrm>
            <a:off x="251520" y="215295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de-DE">
                <a:latin typeface="Calibri" panose="020F0502020204030204" pitchFamily="34" charset="0"/>
                <a:cs typeface="Calibri" panose="020F0502020204030204" pitchFamily="34" charset="0"/>
              </a:rPr>
              <a:t>Praxis-Theorie-Verknüpfung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79784"/>
      </p:ext>
    </p:extLst>
  </p:cSld>
  <p:clrMapOvr>
    <a:masterClrMapping/>
  </p:clrMapOvr>
  <p:transition>
    <p:pull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A804BD38-2F54-425A-A898-F56CCB81EC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725106"/>
              </p:ext>
            </p:extLst>
          </p:nvPr>
        </p:nvGraphicFramePr>
        <p:xfrm>
          <a:off x="684213" y="1846263"/>
          <a:ext cx="7704211" cy="36379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1412">
                  <a:extLst>
                    <a:ext uri="{9D8B030D-6E8A-4147-A177-3AD203B41FA5}">
                      <a16:colId xmlns:a16="http://schemas.microsoft.com/office/drawing/2014/main" val="3257435272"/>
                    </a:ext>
                  </a:extLst>
                </a:gridCol>
                <a:gridCol w="6572799">
                  <a:extLst>
                    <a:ext uri="{9D8B030D-6E8A-4147-A177-3AD203B41FA5}">
                      <a16:colId xmlns:a16="http://schemas.microsoft.com/office/drawing/2014/main" val="3457778488"/>
                    </a:ext>
                  </a:extLst>
                </a:gridCol>
              </a:tblGrid>
              <a:tr h="482204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 DS</a:t>
                      </a:r>
                    </a:p>
                  </a:txBody>
                  <a:tcPr marL="55775" marR="5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-34290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kumimoji="0" lang="de-DE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Theorie: Motive im Sport</a:t>
                      </a:r>
                    </a:p>
                    <a:p>
                      <a:pPr marL="0" lvl="0" indent="-34290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kumimoji="0" lang="de-DE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Praxis: Turnier im Kaiserspielmodus </a:t>
                      </a:r>
                    </a:p>
                  </a:txBody>
                  <a:tcPr marL="55775" marR="5577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702105"/>
                  </a:ext>
                </a:extLst>
              </a:tr>
              <a:tr h="48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  DS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Basketball 3 : 3 in </a:t>
                      </a:r>
                      <a:r>
                        <a:rPr lang="de-DE" sz="1600" b="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homogenen</a:t>
                      </a: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Gruppen  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002297"/>
                  </a:ext>
                </a:extLst>
              </a:tr>
              <a:tr h="48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 DS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Abgrenzung Motiv/Motivation und Ablauf der Motivierung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Basketball in </a:t>
                      </a:r>
                      <a:r>
                        <a:rPr lang="de-DE" sz="16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heterogenen</a:t>
                      </a: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Gruppen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5040407"/>
                  </a:ext>
                </a:extLst>
              </a:tr>
              <a:tr h="48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 DS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Zielbezüge von Sportmotiven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BB 3 : 3 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6181909"/>
                  </a:ext>
                </a:extLst>
              </a:tr>
              <a:tr h="48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Training zur Verbesserung der Individual- und der Teamleistung</a:t>
                      </a:r>
                    </a:p>
                  </a:txBody>
                  <a:tcPr marL="55775" marR="5577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8395465"/>
                  </a:ext>
                </a:extLst>
              </a:tr>
              <a:tr h="48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Praxisnote </a:t>
                      </a:r>
                    </a:p>
                  </a:txBody>
                  <a:tcPr marL="55775" marR="5577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3689805"/>
                  </a:ext>
                </a:extLst>
              </a:tr>
              <a:tr h="48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Klausur Motivation/Basketball</a:t>
                      </a:r>
                    </a:p>
                  </a:txBody>
                  <a:tcPr marL="55775" marR="5577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7391223"/>
                  </a:ext>
                </a:extLst>
              </a:tr>
            </a:tbl>
          </a:graphicData>
        </a:graphic>
      </p:graphicFrame>
      <p:sp>
        <p:nvSpPr>
          <p:cNvPr id="3" name="Titel 2">
            <a:extLst>
              <a:ext uri="{FF2B5EF4-FFF2-40B4-BE49-F238E27FC236}">
                <a16:creationId xmlns:a16="http://schemas.microsoft.com/office/drawing/2014/main" id="{DE0E19B2-51A6-4F4D-90AE-720B586EF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696"/>
            <a:ext cx="8435280" cy="1066800"/>
          </a:xfrm>
        </p:spPr>
        <p:txBody>
          <a:bodyPr>
            <a:normAutofit fontScale="90000"/>
          </a:bodyPr>
          <a:lstStyle/>
          <a:p>
            <a:r>
              <a:rPr lang="de-DE" dirty="0"/>
              <a:t>Übersicht - Verlauf des Unterrichtsvorhabens</a:t>
            </a:r>
          </a:p>
        </p:txBody>
      </p:sp>
    </p:spTree>
    <p:extLst>
      <p:ext uri="{BB962C8B-B14F-4D97-AF65-F5344CB8AC3E}">
        <p14:creationId xmlns:p14="http://schemas.microsoft.com/office/powerpoint/2010/main" val="2314312641"/>
      </p:ext>
    </p:extLst>
  </p:cSld>
  <p:clrMapOvr>
    <a:masterClrMapping/>
  </p:clrMapOvr>
  <p:transition>
    <p:pull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50EC08-D230-4120-BC54-A240C7D1E4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0" y="1844675"/>
            <a:ext cx="4114800" cy="4248621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68580" tIns="34290" rIns="68580" bIns="34290" rtlCol="0">
            <a:noAutofit/>
          </a:bodyPr>
          <a:lstStyle/>
          <a:p>
            <a:pPr marL="0" indent="0">
              <a:buNone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Auswertung der 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Hausaufgabe</a:t>
            </a:r>
          </a:p>
          <a:p>
            <a:pPr marL="0" indent="0">
              <a:buNone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Reflexion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Motivation? </a:t>
            </a:r>
          </a:p>
          <a:p>
            <a:pPr marL="257175" indent="-257175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Vorteile homogener Gruppen?</a:t>
            </a:r>
          </a:p>
          <a:p>
            <a:pPr marL="600075" lvl="1" indent="-257175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Hausaufgabe</a:t>
            </a:r>
          </a:p>
          <a:p>
            <a:pPr>
              <a:lnSpc>
                <a:spcPct val="120000"/>
              </a:lnSpc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Unterschied Motiv/Motivation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5AF0D3F-513F-4331-89A1-53DF21CF0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9409" y="2527080"/>
            <a:ext cx="3886200" cy="1962783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68580" tIns="34290" rIns="68580" bIns="34290" rtlCol="0">
            <a:noAutofit/>
          </a:bodyPr>
          <a:lstStyle/>
          <a:p>
            <a:pPr marL="109728" indent="0">
              <a:lnSpc>
                <a:spcPct val="120000"/>
              </a:lnSpc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DC13F141-562B-4A2D-87D6-7C66703DB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62000"/>
            <a:ext cx="8229600" cy="1066800"/>
          </a:xfrm>
        </p:spPr>
        <p:txBody>
          <a:bodyPr>
            <a:no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Motive im Sport </a:t>
            </a:r>
            <a:b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Struktur 2. Doppelstunde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E362CC83-261F-4076-A439-F45D5086ACB4}"/>
              </a:ext>
            </a:extLst>
          </p:cNvPr>
          <p:cNvSpPr txBox="1">
            <a:spLocks/>
          </p:cNvSpPr>
          <p:nvPr/>
        </p:nvSpPr>
        <p:spPr>
          <a:xfrm>
            <a:off x="685800" y="2132856"/>
            <a:ext cx="3886200" cy="32635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3597" indent="-203597"/>
            <a:r>
              <a:rPr lang="de-DE" dirty="0">
                <a:solidFill>
                  <a:schemeClr val="tx1"/>
                </a:solidFill>
              </a:rPr>
              <a:t>Positionswurf, Cut and Fill, Gruppentaktische Übungen</a:t>
            </a:r>
          </a:p>
          <a:p>
            <a:pPr marL="0" indent="0">
              <a:buFont typeface="Arial" pitchFamily="34" charset="0"/>
              <a:buNone/>
            </a:pPr>
            <a:endParaRPr lang="de-DE" dirty="0">
              <a:solidFill>
                <a:schemeClr val="tx1"/>
              </a:solidFill>
            </a:endParaRPr>
          </a:p>
          <a:p>
            <a:pPr marL="203597" indent="-203597"/>
            <a:r>
              <a:rPr lang="de-DE" dirty="0">
                <a:solidFill>
                  <a:schemeClr val="tx1"/>
                </a:solidFill>
              </a:rPr>
              <a:t>Kaiserspiel in homogenen Gruppen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(per Team-shake)</a:t>
            </a:r>
          </a:p>
          <a:p>
            <a:endParaRPr lang="de-DE" dirty="0"/>
          </a:p>
        </p:txBody>
      </p:sp>
      <p:graphicFrame>
        <p:nvGraphicFramePr>
          <p:cNvPr id="10" name="Diagramm 9">
            <a:extLst>
              <a:ext uri="{FF2B5EF4-FFF2-40B4-BE49-F238E27FC236}">
                <a16:creationId xmlns:a16="http://schemas.microsoft.com/office/drawing/2014/main" id="{CE2C8C70-F708-4FDE-B720-28A0A58399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1900461"/>
              </p:ext>
            </p:extLst>
          </p:nvPr>
        </p:nvGraphicFramePr>
        <p:xfrm>
          <a:off x="6418610" y="2907158"/>
          <a:ext cx="2039590" cy="1202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08AEB196-9074-4D68-94AA-E564EB1E60ED}"/>
              </a:ext>
            </a:extLst>
          </p:cNvPr>
          <p:cNvGrpSpPr/>
          <p:nvPr/>
        </p:nvGrpSpPr>
        <p:grpSpPr>
          <a:xfrm rot="19133585">
            <a:off x="3469643" y="3096289"/>
            <a:ext cx="1013851" cy="354130"/>
            <a:chOff x="2806304" y="487706"/>
            <a:chExt cx="1351801" cy="472173"/>
          </a:xfrm>
        </p:grpSpPr>
        <p:sp>
          <p:nvSpPr>
            <p:cNvPr id="13" name="Pfeil: nach links und rechts 12">
              <a:extLst>
                <a:ext uri="{FF2B5EF4-FFF2-40B4-BE49-F238E27FC236}">
                  <a16:creationId xmlns:a16="http://schemas.microsoft.com/office/drawing/2014/main" id="{738CAAEE-768F-4578-9BCE-CD7B1F53BB49}"/>
                </a:ext>
              </a:extLst>
            </p:cNvPr>
            <p:cNvSpPr/>
            <p:nvPr/>
          </p:nvSpPr>
          <p:spPr>
            <a:xfrm rot="10800025">
              <a:off x="2806304" y="487706"/>
              <a:ext cx="1351801" cy="472173"/>
            </a:xfrm>
            <a:prstGeom prst="left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Pfeil: nach links und rechts 4">
              <a:extLst>
                <a:ext uri="{FF2B5EF4-FFF2-40B4-BE49-F238E27FC236}">
                  <a16:creationId xmlns:a16="http://schemas.microsoft.com/office/drawing/2014/main" id="{F3FEED6D-780F-44FE-BC0E-6217966F5681}"/>
                </a:ext>
              </a:extLst>
            </p:cNvPr>
            <p:cNvSpPr txBox="1"/>
            <p:nvPr/>
          </p:nvSpPr>
          <p:spPr>
            <a:xfrm rot="21600025">
              <a:off x="2947956" y="582141"/>
              <a:ext cx="1068497" cy="2833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3333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750" b="1" dirty="0"/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8EB9E2B8-66EF-4439-B895-797128CC9153}"/>
              </a:ext>
            </a:extLst>
          </p:cNvPr>
          <p:cNvGrpSpPr/>
          <p:nvPr/>
        </p:nvGrpSpPr>
        <p:grpSpPr>
          <a:xfrm>
            <a:off x="3604808" y="3766765"/>
            <a:ext cx="1013851" cy="354130"/>
            <a:chOff x="2806304" y="487706"/>
            <a:chExt cx="1351801" cy="472173"/>
          </a:xfrm>
        </p:grpSpPr>
        <p:sp>
          <p:nvSpPr>
            <p:cNvPr id="16" name="Pfeil: nach links und rechts 15">
              <a:extLst>
                <a:ext uri="{FF2B5EF4-FFF2-40B4-BE49-F238E27FC236}">
                  <a16:creationId xmlns:a16="http://schemas.microsoft.com/office/drawing/2014/main" id="{D7EC2592-C299-444C-88A2-B87A26A05E4C}"/>
                </a:ext>
              </a:extLst>
            </p:cNvPr>
            <p:cNvSpPr/>
            <p:nvPr/>
          </p:nvSpPr>
          <p:spPr>
            <a:xfrm rot="10800025">
              <a:off x="2806304" y="487706"/>
              <a:ext cx="1351801" cy="472173"/>
            </a:xfrm>
            <a:prstGeom prst="left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Pfeil: nach links und rechts 4">
              <a:extLst>
                <a:ext uri="{FF2B5EF4-FFF2-40B4-BE49-F238E27FC236}">
                  <a16:creationId xmlns:a16="http://schemas.microsoft.com/office/drawing/2014/main" id="{629A37A3-4071-47E7-BA92-3E9ACBB405DF}"/>
                </a:ext>
              </a:extLst>
            </p:cNvPr>
            <p:cNvSpPr txBox="1"/>
            <p:nvPr/>
          </p:nvSpPr>
          <p:spPr>
            <a:xfrm rot="21600025">
              <a:off x="2947956" y="582141"/>
              <a:ext cx="1068497" cy="2833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3333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750" b="1" dirty="0"/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E000C25F-E9D0-4D96-B69A-4197AC58804E}"/>
              </a:ext>
            </a:extLst>
          </p:cNvPr>
          <p:cNvGrpSpPr/>
          <p:nvPr/>
        </p:nvGrpSpPr>
        <p:grpSpPr>
          <a:xfrm rot="2632806">
            <a:off x="3586001" y="4715162"/>
            <a:ext cx="1013851" cy="354130"/>
            <a:chOff x="2806304" y="487706"/>
            <a:chExt cx="1351801" cy="472173"/>
          </a:xfrm>
        </p:grpSpPr>
        <p:sp>
          <p:nvSpPr>
            <p:cNvPr id="21" name="Pfeil: nach links und rechts 20">
              <a:extLst>
                <a:ext uri="{FF2B5EF4-FFF2-40B4-BE49-F238E27FC236}">
                  <a16:creationId xmlns:a16="http://schemas.microsoft.com/office/drawing/2014/main" id="{9CADAB55-9FC3-4FCB-B224-EE09099CC2B4}"/>
                </a:ext>
              </a:extLst>
            </p:cNvPr>
            <p:cNvSpPr/>
            <p:nvPr/>
          </p:nvSpPr>
          <p:spPr>
            <a:xfrm rot="10800025">
              <a:off x="2806304" y="487706"/>
              <a:ext cx="1351801" cy="472173"/>
            </a:xfrm>
            <a:prstGeom prst="left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Pfeil: nach links und rechts 4">
              <a:extLst>
                <a:ext uri="{FF2B5EF4-FFF2-40B4-BE49-F238E27FC236}">
                  <a16:creationId xmlns:a16="http://schemas.microsoft.com/office/drawing/2014/main" id="{24B0BA52-BFCB-49F6-9447-0ECB03CA03C8}"/>
                </a:ext>
              </a:extLst>
            </p:cNvPr>
            <p:cNvSpPr txBox="1"/>
            <p:nvPr/>
          </p:nvSpPr>
          <p:spPr>
            <a:xfrm rot="21600025">
              <a:off x="2947956" y="582141"/>
              <a:ext cx="1068497" cy="2833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3333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75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561648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A804BD38-2F54-425A-A898-F56CCB81EC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223492"/>
              </p:ext>
            </p:extLst>
          </p:nvPr>
        </p:nvGraphicFramePr>
        <p:xfrm>
          <a:off x="684213" y="1846263"/>
          <a:ext cx="7704211" cy="36379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1412">
                  <a:extLst>
                    <a:ext uri="{9D8B030D-6E8A-4147-A177-3AD203B41FA5}">
                      <a16:colId xmlns:a16="http://schemas.microsoft.com/office/drawing/2014/main" val="3257435272"/>
                    </a:ext>
                  </a:extLst>
                </a:gridCol>
                <a:gridCol w="6572799">
                  <a:extLst>
                    <a:ext uri="{9D8B030D-6E8A-4147-A177-3AD203B41FA5}">
                      <a16:colId xmlns:a16="http://schemas.microsoft.com/office/drawing/2014/main" val="3457778488"/>
                    </a:ext>
                  </a:extLst>
                </a:gridCol>
              </a:tblGrid>
              <a:tr h="482204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 DS</a:t>
                      </a:r>
                    </a:p>
                  </a:txBody>
                  <a:tcPr marL="55775" marR="5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-34290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kumimoji="0" lang="de-DE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Theorie: Motive im Sport</a:t>
                      </a:r>
                    </a:p>
                    <a:p>
                      <a:pPr marL="0" lvl="0" indent="-34290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kumimoji="0" lang="de-DE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Praxis: Turnier im Kaiserspielmodus </a:t>
                      </a:r>
                    </a:p>
                  </a:txBody>
                  <a:tcPr marL="55775" marR="5577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702105"/>
                  </a:ext>
                </a:extLst>
              </a:tr>
              <a:tr h="48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  DS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Basketball 3 : 3 in </a:t>
                      </a:r>
                      <a:r>
                        <a:rPr lang="de-DE" sz="16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homogenen</a:t>
                      </a: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Gruppen  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9002297"/>
                  </a:ext>
                </a:extLst>
              </a:tr>
              <a:tr h="48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 DS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Abgrenzung Motiv/Motivation und Ablauf der Motivierung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Basketball in </a:t>
                      </a:r>
                      <a:r>
                        <a:rPr lang="de-DE" sz="1600" b="1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heterogenen</a:t>
                      </a: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Gruppen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040407"/>
                  </a:ext>
                </a:extLst>
              </a:tr>
              <a:tr h="48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 DS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Zielbezüge von Sportmotiven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BB 3 : 3 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6181909"/>
                  </a:ext>
                </a:extLst>
              </a:tr>
              <a:tr h="48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Training zur Verbesserung der Individual- und der Teamleistung</a:t>
                      </a:r>
                    </a:p>
                  </a:txBody>
                  <a:tcPr marL="55775" marR="5577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8395465"/>
                  </a:ext>
                </a:extLst>
              </a:tr>
              <a:tr h="48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Praxisnote </a:t>
                      </a:r>
                    </a:p>
                  </a:txBody>
                  <a:tcPr marL="55775" marR="5577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3689805"/>
                  </a:ext>
                </a:extLst>
              </a:tr>
              <a:tr h="48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5775" marR="5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Klausur Motivation/Basketball</a:t>
                      </a:r>
                    </a:p>
                  </a:txBody>
                  <a:tcPr marL="55775" marR="5577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7391223"/>
                  </a:ext>
                </a:extLst>
              </a:tr>
            </a:tbl>
          </a:graphicData>
        </a:graphic>
      </p:graphicFrame>
      <p:sp>
        <p:nvSpPr>
          <p:cNvPr id="3" name="Titel 2">
            <a:extLst>
              <a:ext uri="{FF2B5EF4-FFF2-40B4-BE49-F238E27FC236}">
                <a16:creationId xmlns:a16="http://schemas.microsoft.com/office/drawing/2014/main" id="{DE0E19B2-51A6-4F4D-90AE-720B586EF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696"/>
            <a:ext cx="8435280" cy="1066800"/>
          </a:xfrm>
        </p:spPr>
        <p:txBody>
          <a:bodyPr>
            <a:normAutofit fontScale="90000"/>
          </a:bodyPr>
          <a:lstStyle/>
          <a:p>
            <a:r>
              <a:rPr lang="de-DE" dirty="0"/>
              <a:t>Übersicht - Verlauf des Unterrichtsvorhabens</a:t>
            </a:r>
          </a:p>
        </p:txBody>
      </p:sp>
    </p:spTree>
    <p:extLst>
      <p:ext uri="{BB962C8B-B14F-4D97-AF65-F5344CB8AC3E}">
        <p14:creationId xmlns:p14="http://schemas.microsoft.com/office/powerpoint/2010/main" val="2325152836"/>
      </p:ext>
    </p:extLst>
  </p:cSld>
  <p:clrMapOvr>
    <a:masterClrMapping/>
  </p:clrMapOvr>
  <p:transition>
    <p:pull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50EC08-D230-4120-BC54-A240C7D1E4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0" y="2399110"/>
            <a:ext cx="38862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1800" b="1" dirty="0"/>
              <a:t>Sicherung</a:t>
            </a:r>
            <a:r>
              <a:rPr lang="de-DE" sz="1800" dirty="0"/>
              <a:t> </a:t>
            </a:r>
          </a:p>
          <a:p>
            <a:r>
              <a:rPr lang="de-DE" sz="1800" dirty="0"/>
              <a:t>Unterschied Motiv/Motivation</a:t>
            </a:r>
          </a:p>
          <a:p>
            <a:pPr lvl="1"/>
            <a:endParaRPr lang="de-DE" sz="1800" dirty="0"/>
          </a:p>
          <a:p>
            <a:pPr lvl="1"/>
            <a:endParaRPr lang="de-DE" sz="1800" dirty="0"/>
          </a:p>
          <a:p>
            <a:pPr lvl="1"/>
            <a:endParaRPr lang="de-DE" sz="1800" dirty="0"/>
          </a:p>
          <a:p>
            <a:pPr marL="0" indent="0">
              <a:buNone/>
            </a:pPr>
            <a:r>
              <a:rPr lang="de-DE" sz="1800" b="1" dirty="0"/>
              <a:t>Reflexion</a:t>
            </a:r>
          </a:p>
          <a:p>
            <a:r>
              <a:rPr lang="de-DE" sz="1800" dirty="0"/>
              <a:t>Motivation? Vergleich homogene vs. heterogene Gruppen</a:t>
            </a:r>
          </a:p>
          <a:p>
            <a:r>
              <a:rPr lang="de-DE" sz="1800" dirty="0"/>
              <a:t>Welches Motiv jeweils vorherrschend? </a:t>
            </a:r>
          </a:p>
          <a:p>
            <a:pPr marL="109728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b="1" dirty="0"/>
              <a:t>Hausaufgabe Zielbezüge</a:t>
            </a:r>
          </a:p>
          <a:p>
            <a:pPr marL="411480" lvl="1" indent="0">
              <a:buNone/>
            </a:pP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5AF0D3F-513F-4331-89A1-53DF21CF0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4213" y="2349500"/>
            <a:ext cx="3886200" cy="3263504"/>
          </a:xfrm>
        </p:spPr>
        <p:txBody>
          <a:bodyPr>
            <a:normAutofit/>
          </a:bodyPr>
          <a:lstStyle/>
          <a:p>
            <a:pPr marL="203597" indent="-203597"/>
            <a:r>
              <a:rPr lang="de-DE" dirty="0">
                <a:solidFill>
                  <a:schemeClr val="tx1"/>
                </a:solidFill>
              </a:rPr>
              <a:t>Sprungwurf, Pick and Roll, Gruppentaktische Übungen</a:t>
            </a:r>
          </a:p>
          <a:p>
            <a:pPr marL="0" indent="0">
              <a:buNone/>
            </a:pPr>
            <a:endParaRPr lang="de-DE" dirty="0">
              <a:solidFill>
                <a:schemeClr val="tx1"/>
              </a:solidFill>
            </a:endParaRPr>
          </a:p>
          <a:p>
            <a:pPr marL="203597" indent="-203597"/>
            <a:r>
              <a:rPr lang="de-DE" dirty="0">
                <a:solidFill>
                  <a:schemeClr val="tx1"/>
                </a:solidFill>
              </a:rPr>
              <a:t>Kaiserspiel in heterogenen Gruppen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(per Team-shake)</a:t>
            </a:r>
          </a:p>
          <a:p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CF52F83D-9AEE-47A5-8D06-DD432F50E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62000"/>
            <a:ext cx="8229600" cy="1066800"/>
          </a:xfrm>
        </p:spPr>
        <p:txBody>
          <a:bodyPr>
            <a:no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Motive im Sport </a:t>
            </a:r>
            <a:b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Struktur 3. Doppelstunde</a:t>
            </a: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AF9F9708-1555-406D-A6AA-BF0C56086408}"/>
              </a:ext>
            </a:extLst>
          </p:cNvPr>
          <p:cNvGrpSpPr/>
          <p:nvPr/>
        </p:nvGrpSpPr>
        <p:grpSpPr>
          <a:xfrm>
            <a:off x="3556562" y="4653136"/>
            <a:ext cx="1013851" cy="354130"/>
            <a:chOff x="2806304" y="487706"/>
            <a:chExt cx="1351801" cy="472173"/>
          </a:xfrm>
        </p:grpSpPr>
        <p:sp>
          <p:nvSpPr>
            <p:cNvPr id="11" name="Pfeil: nach links und rechts 10">
              <a:extLst>
                <a:ext uri="{FF2B5EF4-FFF2-40B4-BE49-F238E27FC236}">
                  <a16:creationId xmlns:a16="http://schemas.microsoft.com/office/drawing/2014/main" id="{777B5030-C714-4FFD-B952-08B9BDCE8DC7}"/>
                </a:ext>
              </a:extLst>
            </p:cNvPr>
            <p:cNvSpPr/>
            <p:nvPr/>
          </p:nvSpPr>
          <p:spPr>
            <a:xfrm rot="10800025">
              <a:off x="2806304" y="487706"/>
              <a:ext cx="1351801" cy="472173"/>
            </a:xfrm>
            <a:prstGeom prst="left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Pfeil: nach links und rechts 4">
              <a:extLst>
                <a:ext uri="{FF2B5EF4-FFF2-40B4-BE49-F238E27FC236}">
                  <a16:creationId xmlns:a16="http://schemas.microsoft.com/office/drawing/2014/main" id="{9DA411ED-13F2-442B-ACE9-C31DD8EDC658}"/>
                </a:ext>
              </a:extLst>
            </p:cNvPr>
            <p:cNvSpPr txBox="1"/>
            <p:nvPr/>
          </p:nvSpPr>
          <p:spPr>
            <a:xfrm rot="21600025">
              <a:off x="2947956" y="582141"/>
              <a:ext cx="1068497" cy="2833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3333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750" b="1" dirty="0"/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E7F908A0-472F-43A0-A373-E859C13509EF}"/>
              </a:ext>
            </a:extLst>
          </p:cNvPr>
          <p:cNvGrpSpPr/>
          <p:nvPr/>
        </p:nvGrpSpPr>
        <p:grpSpPr>
          <a:xfrm>
            <a:off x="6515100" y="2996952"/>
            <a:ext cx="1901479" cy="1120049"/>
            <a:chOff x="2051720" y="2132856"/>
            <a:chExt cx="5256584" cy="3096343"/>
          </a:xfrm>
        </p:grpSpPr>
        <p:graphicFrame>
          <p:nvGraphicFramePr>
            <p:cNvPr id="14" name="Diagramm 13">
              <a:extLst>
                <a:ext uri="{FF2B5EF4-FFF2-40B4-BE49-F238E27FC236}">
                  <a16:creationId xmlns:a16="http://schemas.microsoft.com/office/drawing/2014/main" id="{CA5B16AC-2F78-4BCF-B4D5-E0DEB8AA054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133540528"/>
                </p:ext>
              </p:extLst>
            </p:nvPr>
          </p:nvGraphicFramePr>
          <p:xfrm>
            <a:off x="2950830" y="4028617"/>
            <a:ext cx="3781410" cy="108736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pSp>
          <p:nvGrpSpPr>
            <p:cNvPr id="15" name="Gruppieren 14">
              <a:extLst>
                <a:ext uri="{FF2B5EF4-FFF2-40B4-BE49-F238E27FC236}">
                  <a16:creationId xmlns:a16="http://schemas.microsoft.com/office/drawing/2014/main" id="{D634355A-E821-4B30-BE88-9C3FCE51B850}"/>
                </a:ext>
              </a:extLst>
            </p:cNvPr>
            <p:cNvGrpSpPr/>
            <p:nvPr/>
          </p:nvGrpSpPr>
          <p:grpSpPr>
            <a:xfrm>
              <a:off x="3938690" y="3913711"/>
              <a:ext cx="1497406" cy="1315488"/>
              <a:chOff x="327" y="841"/>
              <a:chExt cx="1085678" cy="1085678"/>
            </a:xfrm>
          </p:grpSpPr>
          <p:sp>
            <p:nvSpPr>
              <p:cNvPr id="28" name="Rechteck 27">
                <a:extLst>
                  <a:ext uri="{FF2B5EF4-FFF2-40B4-BE49-F238E27FC236}">
                    <a16:creationId xmlns:a16="http://schemas.microsoft.com/office/drawing/2014/main" id="{E253F260-DBB8-4F8B-8ADB-C366DCD70192}"/>
                  </a:ext>
                </a:extLst>
              </p:cNvPr>
              <p:cNvSpPr/>
              <p:nvPr/>
            </p:nvSpPr>
            <p:spPr>
              <a:xfrm rot="16200000">
                <a:off x="327" y="841"/>
                <a:ext cx="1085678" cy="1085678"/>
              </a:xfrm>
              <a:prstGeom prst="rect">
                <a:avLst/>
              </a:prstGeom>
            </p:spPr>
            <p:style>
              <a:lnRef idx="2">
                <a:schemeClr val="accent6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9" name="Textfeld 28">
                <a:extLst>
                  <a:ext uri="{FF2B5EF4-FFF2-40B4-BE49-F238E27FC236}">
                    <a16:creationId xmlns:a16="http://schemas.microsoft.com/office/drawing/2014/main" id="{2A2A334C-AE19-4422-847C-94ABBC4BB3FB}"/>
                  </a:ext>
                </a:extLst>
              </p:cNvPr>
              <p:cNvSpPr txBox="1"/>
              <p:nvPr/>
            </p:nvSpPr>
            <p:spPr>
              <a:xfrm rot="21600000">
                <a:off x="327" y="841"/>
                <a:ext cx="1085678" cy="108567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marL="0" lvl="0" indent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de-DE" sz="400" kern="1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aktuelle </a:t>
                </a:r>
                <a:r>
                  <a:rPr lang="de-DE" sz="400" b="1" kern="1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Motivation</a:t>
                </a:r>
              </a:p>
            </p:txBody>
          </p:sp>
        </p:grpSp>
        <p:grpSp>
          <p:nvGrpSpPr>
            <p:cNvPr id="16" name="Gruppieren 15">
              <a:extLst>
                <a:ext uri="{FF2B5EF4-FFF2-40B4-BE49-F238E27FC236}">
                  <a16:creationId xmlns:a16="http://schemas.microsoft.com/office/drawing/2014/main" id="{A9660BAB-882D-40C8-BA77-648D8406E0B7}"/>
                </a:ext>
              </a:extLst>
            </p:cNvPr>
            <p:cNvGrpSpPr/>
            <p:nvPr/>
          </p:nvGrpSpPr>
          <p:grpSpPr>
            <a:xfrm>
              <a:off x="4144554" y="2132856"/>
              <a:ext cx="1085678" cy="1085678"/>
              <a:chOff x="327" y="841"/>
              <a:chExt cx="1085678" cy="1085678"/>
            </a:xfrm>
          </p:grpSpPr>
          <p:sp>
            <p:nvSpPr>
              <p:cNvPr id="26" name="Rechteck 25">
                <a:extLst>
                  <a:ext uri="{FF2B5EF4-FFF2-40B4-BE49-F238E27FC236}">
                    <a16:creationId xmlns:a16="http://schemas.microsoft.com/office/drawing/2014/main" id="{FC34F7FE-FE9B-4D23-BFA6-BA713B9185E9}"/>
                  </a:ext>
                </a:extLst>
              </p:cNvPr>
              <p:cNvSpPr/>
              <p:nvPr/>
            </p:nvSpPr>
            <p:spPr>
              <a:xfrm rot="16200000">
                <a:off x="327" y="841"/>
                <a:ext cx="1085678" cy="1085678"/>
              </a:xfrm>
              <a:prstGeom prst="rect">
                <a:avLst/>
              </a:prstGeom>
            </p:spPr>
            <p:style>
              <a:lnRef idx="2">
                <a:schemeClr val="accent6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9EBFAE88-620B-4ADD-A59A-44127831570E}"/>
                  </a:ext>
                </a:extLst>
              </p:cNvPr>
              <p:cNvSpPr txBox="1"/>
              <p:nvPr/>
            </p:nvSpPr>
            <p:spPr>
              <a:xfrm rot="21600000">
                <a:off x="327" y="841"/>
                <a:ext cx="1085678" cy="108567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marL="0" lvl="0" indent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de-DE" sz="400" kern="1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Verhalten</a:t>
                </a:r>
              </a:p>
            </p:txBody>
          </p:sp>
        </p:grpSp>
        <p:cxnSp>
          <p:nvCxnSpPr>
            <p:cNvPr id="17" name="Gerade Verbindung mit Pfeil 16">
              <a:extLst>
                <a:ext uri="{FF2B5EF4-FFF2-40B4-BE49-F238E27FC236}">
                  <a16:creationId xmlns:a16="http://schemas.microsoft.com/office/drawing/2014/main" id="{9B309D69-2EE3-4F87-871D-CE01B30B50A2}"/>
                </a:ext>
              </a:extLst>
            </p:cNvPr>
            <p:cNvCxnSpPr>
              <a:stCxn id="28" idx="3"/>
              <a:endCxn id="26" idx="1"/>
            </p:cNvCxnSpPr>
            <p:nvPr/>
          </p:nvCxnSpPr>
          <p:spPr>
            <a:xfrm flipV="1">
              <a:off x="4687393" y="3218534"/>
              <a:ext cx="0" cy="69517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mit Pfeil 17">
              <a:extLst>
                <a:ext uri="{FF2B5EF4-FFF2-40B4-BE49-F238E27FC236}">
                  <a16:creationId xmlns:a16="http://schemas.microsoft.com/office/drawing/2014/main" id="{DF651FE5-582B-4647-BBBD-96CCD03882F2}"/>
                </a:ext>
              </a:extLst>
            </p:cNvPr>
            <p:cNvCxnSpPr>
              <a:cxnSpLocks/>
              <a:stCxn id="25" idx="3"/>
              <a:endCxn id="29" idx="1"/>
            </p:cNvCxnSpPr>
            <p:nvPr/>
          </p:nvCxnSpPr>
          <p:spPr>
            <a:xfrm flipV="1">
              <a:off x="3137398" y="4571455"/>
              <a:ext cx="801292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uppieren 18">
              <a:extLst>
                <a:ext uri="{FF2B5EF4-FFF2-40B4-BE49-F238E27FC236}">
                  <a16:creationId xmlns:a16="http://schemas.microsoft.com/office/drawing/2014/main" id="{E2DB866F-69E5-4634-9C69-94C2922361E6}"/>
                </a:ext>
              </a:extLst>
            </p:cNvPr>
            <p:cNvGrpSpPr/>
            <p:nvPr/>
          </p:nvGrpSpPr>
          <p:grpSpPr>
            <a:xfrm>
              <a:off x="2051720" y="4028617"/>
              <a:ext cx="1085678" cy="1085678"/>
              <a:chOff x="327" y="841"/>
              <a:chExt cx="1085678" cy="1085678"/>
            </a:xfrm>
          </p:grpSpPr>
          <p:sp>
            <p:nvSpPr>
              <p:cNvPr id="24" name="Rechteck 23">
                <a:extLst>
                  <a:ext uri="{FF2B5EF4-FFF2-40B4-BE49-F238E27FC236}">
                    <a16:creationId xmlns:a16="http://schemas.microsoft.com/office/drawing/2014/main" id="{65DD3EEC-A804-46CC-B109-C163EEFEE6B3}"/>
                  </a:ext>
                </a:extLst>
              </p:cNvPr>
              <p:cNvSpPr/>
              <p:nvPr/>
            </p:nvSpPr>
            <p:spPr>
              <a:xfrm rot="16200000">
                <a:off x="327" y="841"/>
                <a:ext cx="1085678" cy="1085678"/>
              </a:xfrm>
              <a:prstGeom prst="rect">
                <a:avLst/>
              </a:prstGeom>
            </p:spPr>
            <p:style>
              <a:lnRef idx="2">
                <a:schemeClr val="accent6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8DA8F884-FD96-4082-9D9B-CCDEF6F3FCD0}"/>
                  </a:ext>
                </a:extLst>
              </p:cNvPr>
              <p:cNvSpPr txBox="1"/>
              <p:nvPr/>
            </p:nvSpPr>
            <p:spPr>
              <a:xfrm rot="21600000">
                <a:off x="327" y="841"/>
                <a:ext cx="1085678" cy="108567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marL="0" lvl="0" indent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de-DE" sz="400" kern="1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Person  (Motive)</a:t>
                </a:r>
              </a:p>
            </p:txBody>
          </p:sp>
        </p:grpSp>
        <p:grpSp>
          <p:nvGrpSpPr>
            <p:cNvPr id="20" name="Gruppieren 19">
              <a:extLst>
                <a:ext uri="{FF2B5EF4-FFF2-40B4-BE49-F238E27FC236}">
                  <a16:creationId xmlns:a16="http://schemas.microsoft.com/office/drawing/2014/main" id="{1DF4CE83-FCD4-4D3E-B643-B88751B06575}"/>
                </a:ext>
              </a:extLst>
            </p:cNvPr>
            <p:cNvGrpSpPr/>
            <p:nvPr/>
          </p:nvGrpSpPr>
          <p:grpSpPr>
            <a:xfrm>
              <a:off x="6222626" y="4028616"/>
              <a:ext cx="1085678" cy="1085938"/>
              <a:chOff x="2695731" y="0"/>
              <a:chExt cx="1085678" cy="1085938"/>
            </a:xfrm>
          </p:grpSpPr>
          <p:sp>
            <p:nvSpPr>
              <p:cNvPr id="22" name="Rechteck 21">
                <a:extLst>
                  <a:ext uri="{FF2B5EF4-FFF2-40B4-BE49-F238E27FC236}">
                    <a16:creationId xmlns:a16="http://schemas.microsoft.com/office/drawing/2014/main" id="{05B4887A-AC12-4720-9E26-9BFE95D2E5E4}"/>
                  </a:ext>
                </a:extLst>
              </p:cNvPr>
              <p:cNvSpPr/>
              <p:nvPr/>
            </p:nvSpPr>
            <p:spPr>
              <a:xfrm>
                <a:off x="2695731" y="0"/>
                <a:ext cx="1085678" cy="1085938"/>
              </a:xfrm>
              <a:prstGeom prst="rect">
                <a:avLst/>
              </a:prstGeom>
            </p:spPr>
            <p:style>
              <a:lnRef idx="2">
                <a:schemeClr val="accent6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FA43C40D-ADB5-479A-BD5C-37F2A5DC9CB5}"/>
                  </a:ext>
                </a:extLst>
              </p:cNvPr>
              <p:cNvSpPr txBox="1"/>
              <p:nvPr/>
            </p:nvSpPr>
            <p:spPr>
              <a:xfrm>
                <a:off x="2695731" y="0"/>
                <a:ext cx="1085678" cy="10859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marL="0" lvl="0" indent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de-DE" sz="400" kern="1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Situation (Anreize)</a:t>
                </a:r>
              </a:p>
            </p:txBody>
          </p:sp>
        </p:grpSp>
        <p:cxnSp>
          <p:nvCxnSpPr>
            <p:cNvPr id="21" name="Gerade Verbindung mit Pfeil 20">
              <a:extLst>
                <a:ext uri="{FF2B5EF4-FFF2-40B4-BE49-F238E27FC236}">
                  <a16:creationId xmlns:a16="http://schemas.microsoft.com/office/drawing/2014/main" id="{F5785D4C-8341-49D8-A5D8-5166B9E462F3}"/>
                </a:ext>
              </a:extLst>
            </p:cNvPr>
            <p:cNvCxnSpPr>
              <a:cxnSpLocks/>
              <a:endCxn id="28" idx="2"/>
            </p:cNvCxnSpPr>
            <p:nvPr/>
          </p:nvCxnSpPr>
          <p:spPr>
            <a:xfrm flipH="1">
              <a:off x="5436096" y="4571455"/>
              <a:ext cx="78653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565130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de-DE" dirty="0"/>
              <a:t>Tim Köhler</a:t>
            </a:r>
          </a:p>
          <a:p>
            <a:pPr marL="109728" indent="0">
              <a:buNone/>
            </a:pPr>
            <a:r>
              <a:rPr lang="de-DE" dirty="0"/>
              <a:t>Telefon 0761 201-7647</a:t>
            </a:r>
          </a:p>
          <a:p>
            <a:pPr marL="109728" indent="0">
              <a:buNone/>
            </a:pPr>
            <a:r>
              <a:rPr lang="de-DE" dirty="0"/>
              <a:t>E-Mail </a:t>
            </a:r>
            <a:r>
              <a:rPr lang="de-DE" dirty="0">
                <a:solidFill>
                  <a:srgbClr val="007AC9"/>
                </a:solidFill>
              </a:rPr>
              <a:t>tim.koehler@zsl-rsfr.de</a:t>
            </a:r>
          </a:p>
          <a:p>
            <a:pPr marL="109728" indent="0">
              <a:buNone/>
            </a:pPr>
            <a:r>
              <a:rPr lang="de-DE" dirty="0"/>
              <a:t>Internet </a:t>
            </a:r>
            <a:r>
              <a:rPr lang="de-DE" dirty="0">
                <a:solidFill>
                  <a:srgbClr val="007AC9"/>
                </a:solidFill>
              </a:rPr>
              <a:t>www.zsl-bw.de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Kontaktperson</a:t>
            </a:r>
          </a:p>
        </p:txBody>
      </p:sp>
    </p:spTree>
    <p:extLst>
      <p:ext uri="{BB962C8B-B14F-4D97-AF65-F5344CB8AC3E}">
        <p14:creationId xmlns:p14="http://schemas.microsoft.com/office/powerpoint/2010/main" val="3426076523"/>
      </p:ext>
    </p:extLst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871700" y="1160748"/>
            <a:ext cx="5400600" cy="459051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350"/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1CA78B99-3929-4EFD-8AF9-89806A171E19}"/>
              </a:ext>
            </a:extLst>
          </p:cNvPr>
          <p:cNvGrpSpPr/>
          <p:nvPr/>
        </p:nvGrpSpPr>
        <p:grpSpPr>
          <a:xfrm>
            <a:off x="1871700" y="2148268"/>
            <a:ext cx="1650145" cy="1280732"/>
            <a:chOff x="3116887" y="19170"/>
            <a:chExt cx="1741717" cy="1496995"/>
          </a:xfrm>
        </p:grpSpPr>
        <p:sp>
          <p:nvSpPr>
            <p:cNvPr id="17" name="Rechteck: abgerundete Ecken 16">
              <a:extLst>
                <a:ext uri="{FF2B5EF4-FFF2-40B4-BE49-F238E27FC236}">
                  <a16:creationId xmlns:a16="http://schemas.microsoft.com/office/drawing/2014/main" id="{7678F1B7-1585-455E-A0B5-A376DF83BCCF}"/>
                </a:ext>
              </a:extLst>
            </p:cNvPr>
            <p:cNvSpPr/>
            <p:nvPr/>
          </p:nvSpPr>
          <p:spPr>
            <a:xfrm>
              <a:off x="3116887" y="19170"/>
              <a:ext cx="1741717" cy="149699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18" name="Rechteck: abgerundete Ecken 4">
              <a:extLst>
                <a:ext uri="{FF2B5EF4-FFF2-40B4-BE49-F238E27FC236}">
                  <a16:creationId xmlns:a16="http://schemas.microsoft.com/office/drawing/2014/main" id="{6A0FF486-FA3D-4B90-BBF2-B285299285F1}"/>
                </a:ext>
              </a:extLst>
            </p:cNvPr>
            <p:cNvSpPr txBox="1"/>
            <p:nvPr/>
          </p:nvSpPr>
          <p:spPr>
            <a:xfrm>
              <a:off x="3189964" y="92247"/>
              <a:ext cx="1595563" cy="135084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500" dirty="0">
                  <a:latin typeface="Calibri" panose="020F0502020204030204" pitchFamily="34" charset="0"/>
                  <a:cs typeface="Calibri" panose="020F0502020204030204" pitchFamily="34" charset="0"/>
                </a:rPr>
                <a:t>Inhaltsbereich Wissen</a:t>
              </a:r>
            </a:p>
          </p:txBody>
        </p:sp>
      </p:grp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71FE481D-9204-473E-A577-7DCF0BC05E94}"/>
              </a:ext>
            </a:extLst>
          </p:cNvPr>
          <p:cNvGrpSpPr/>
          <p:nvPr/>
        </p:nvGrpSpPr>
        <p:grpSpPr>
          <a:xfrm>
            <a:off x="2735474" y="4177353"/>
            <a:ext cx="3772778" cy="827019"/>
            <a:chOff x="936107" y="1848673"/>
            <a:chExt cx="5030370" cy="1102692"/>
          </a:xfrm>
        </p:grpSpPr>
        <p:sp>
          <p:nvSpPr>
            <p:cNvPr id="20" name="Rechteck: abgerundete Ecken 19">
              <a:extLst>
                <a:ext uri="{FF2B5EF4-FFF2-40B4-BE49-F238E27FC236}">
                  <a16:creationId xmlns:a16="http://schemas.microsoft.com/office/drawing/2014/main" id="{70B0091D-CE8C-41B4-AE3E-4BCC98760E06}"/>
                </a:ext>
              </a:extLst>
            </p:cNvPr>
            <p:cNvSpPr/>
            <p:nvPr/>
          </p:nvSpPr>
          <p:spPr>
            <a:xfrm>
              <a:off x="936107" y="1848673"/>
              <a:ext cx="5030370" cy="1102692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21" name="Rechteck: abgerundete Ecken 4">
              <a:extLst>
                <a:ext uri="{FF2B5EF4-FFF2-40B4-BE49-F238E27FC236}">
                  <a16:creationId xmlns:a16="http://schemas.microsoft.com/office/drawing/2014/main" id="{EE62D339-A516-4F08-86ED-9D822470052C}"/>
                </a:ext>
              </a:extLst>
            </p:cNvPr>
            <p:cNvSpPr txBox="1"/>
            <p:nvPr/>
          </p:nvSpPr>
          <p:spPr>
            <a:xfrm>
              <a:off x="968404" y="1880970"/>
              <a:ext cx="4965776" cy="103809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100" dirty="0">
                  <a:latin typeface="Calibri" panose="020F0502020204030204" pitchFamily="34" charset="0"/>
                  <a:cs typeface="Calibri" panose="020F0502020204030204" pitchFamily="34" charset="0"/>
                </a:rPr>
                <a:t>Inhaltsbezogene Kompetenzen</a:t>
              </a:r>
            </a:p>
          </p:txBody>
        </p:sp>
      </p:grp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F660AACF-0237-4BAB-994F-800D2D9A87D6}"/>
              </a:ext>
            </a:extLst>
          </p:cNvPr>
          <p:cNvGrpSpPr/>
          <p:nvPr/>
        </p:nvGrpSpPr>
        <p:grpSpPr>
          <a:xfrm>
            <a:off x="3779912" y="2616800"/>
            <a:ext cx="1013851" cy="354130"/>
            <a:chOff x="2806304" y="487706"/>
            <a:chExt cx="1351801" cy="472173"/>
          </a:xfrm>
        </p:grpSpPr>
        <p:sp>
          <p:nvSpPr>
            <p:cNvPr id="26" name="Pfeil: nach links und rechts 25">
              <a:extLst>
                <a:ext uri="{FF2B5EF4-FFF2-40B4-BE49-F238E27FC236}">
                  <a16:creationId xmlns:a16="http://schemas.microsoft.com/office/drawing/2014/main" id="{384E6E03-D54A-4602-9886-5A01F6F6AA8E}"/>
                </a:ext>
              </a:extLst>
            </p:cNvPr>
            <p:cNvSpPr/>
            <p:nvPr/>
          </p:nvSpPr>
          <p:spPr>
            <a:xfrm rot="10800025">
              <a:off x="2806304" y="487706"/>
              <a:ext cx="1351801" cy="472173"/>
            </a:xfrm>
            <a:prstGeom prst="left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Pfeil: nach links und rechts 4">
              <a:extLst>
                <a:ext uri="{FF2B5EF4-FFF2-40B4-BE49-F238E27FC236}">
                  <a16:creationId xmlns:a16="http://schemas.microsoft.com/office/drawing/2014/main" id="{F07B7309-F932-408C-A6D6-6029A89F23CB}"/>
                </a:ext>
              </a:extLst>
            </p:cNvPr>
            <p:cNvSpPr txBox="1"/>
            <p:nvPr/>
          </p:nvSpPr>
          <p:spPr>
            <a:xfrm rot="21600025">
              <a:off x="2947956" y="582141"/>
              <a:ext cx="1068497" cy="2833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3333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750" b="1" dirty="0"/>
            </a:p>
          </p:txBody>
        </p:sp>
      </p:grp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D0877EBE-382D-4449-8949-9BA42B42CD69}"/>
              </a:ext>
            </a:extLst>
          </p:cNvPr>
          <p:cNvGrpSpPr/>
          <p:nvPr/>
        </p:nvGrpSpPr>
        <p:grpSpPr>
          <a:xfrm>
            <a:off x="5016398" y="1205234"/>
            <a:ext cx="1701000" cy="529136"/>
            <a:chOff x="3116887" y="19170"/>
            <a:chExt cx="1741717" cy="1496995"/>
          </a:xfrm>
        </p:grpSpPr>
        <p:sp>
          <p:nvSpPr>
            <p:cNvPr id="35" name="Rechteck: abgerundete Ecken 34">
              <a:extLst>
                <a:ext uri="{FF2B5EF4-FFF2-40B4-BE49-F238E27FC236}">
                  <a16:creationId xmlns:a16="http://schemas.microsoft.com/office/drawing/2014/main" id="{1D99E00D-A445-43E5-BF9A-7613076C7724}"/>
                </a:ext>
              </a:extLst>
            </p:cNvPr>
            <p:cNvSpPr/>
            <p:nvPr/>
          </p:nvSpPr>
          <p:spPr>
            <a:xfrm>
              <a:off x="3116887" y="19170"/>
              <a:ext cx="1741717" cy="149699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36" name="Rechteck: abgerundete Ecken 4">
              <a:extLst>
                <a:ext uri="{FF2B5EF4-FFF2-40B4-BE49-F238E27FC236}">
                  <a16:creationId xmlns:a16="http://schemas.microsoft.com/office/drawing/2014/main" id="{6224FDFD-2258-4C07-924D-0099166C0E35}"/>
                </a:ext>
              </a:extLst>
            </p:cNvPr>
            <p:cNvSpPr txBox="1"/>
            <p:nvPr/>
          </p:nvSpPr>
          <p:spPr>
            <a:xfrm>
              <a:off x="3189964" y="92247"/>
              <a:ext cx="1595563" cy="135084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350" dirty="0">
                  <a:latin typeface="Calibri" panose="020F0502020204030204" pitchFamily="34" charset="0"/>
                  <a:cs typeface="Calibri" panose="020F0502020204030204" pitchFamily="34" charset="0"/>
                </a:rPr>
                <a:t>Inhaltsbereich Laufen, Springen, Werfen</a:t>
              </a:r>
            </a:p>
          </p:txBody>
        </p:sp>
      </p:grp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D21E7B2F-8BD4-42B3-913D-1A7A818377C9}"/>
              </a:ext>
            </a:extLst>
          </p:cNvPr>
          <p:cNvGrpSpPr/>
          <p:nvPr/>
        </p:nvGrpSpPr>
        <p:grpSpPr>
          <a:xfrm>
            <a:off x="5025923" y="1776734"/>
            <a:ext cx="1701000" cy="529136"/>
            <a:chOff x="3116887" y="19170"/>
            <a:chExt cx="1741717" cy="1496995"/>
          </a:xfrm>
        </p:grpSpPr>
        <p:sp>
          <p:nvSpPr>
            <p:cNvPr id="32" name="Rechteck: abgerundete Ecken 31">
              <a:extLst>
                <a:ext uri="{FF2B5EF4-FFF2-40B4-BE49-F238E27FC236}">
                  <a16:creationId xmlns:a16="http://schemas.microsoft.com/office/drawing/2014/main" id="{D5DD9DD5-0661-4740-8BC6-D9C92B203CA9}"/>
                </a:ext>
              </a:extLst>
            </p:cNvPr>
            <p:cNvSpPr/>
            <p:nvPr/>
          </p:nvSpPr>
          <p:spPr>
            <a:xfrm>
              <a:off x="3116887" y="19170"/>
              <a:ext cx="1741717" cy="149699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33" name="Rechteck: abgerundete Ecken 4">
              <a:extLst>
                <a:ext uri="{FF2B5EF4-FFF2-40B4-BE49-F238E27FC236}">
                  <a16:creationId xmlns:a16="http://schemas.microsoft.com/office/drawing/2014/main" id="{8EF3A0E4-27BE-44BE-9EE6-A28EA3EEE499}"/>
                </a:ext>
              </a:extLst>
            </p:cNvPr>
            <p:cNvSpPr txBox="1"/>
            <p:nvPr/>
          </p:nvSpPr>
          <p:spPr>
            <a:xfrm>
              <a:off x="3189964" y="92247"/>
              <a:ext cx="1595563" cy="135084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350" b="1" dirty="0">
                  <a:latin typeface="Calibri" panose="020F0502020204030204" pitchFamily="34" charset="0"/>
                  <a:cs typeface="Calibri" panose="020F0502020204030204" pitchFamily="34" charset="0"/>
                </a:rPr>
                <a:t>oder</a:t>
              </a:r>
              <a:r>
                <a:rPr lang="de-DE" sz="135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br>
                <a:rPr lang="de-DE" sz="1350" dirty="0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de-DE" sz="1350" dirty="0">
                  <a:latin typeface="Calibri" panose="020F0502020204030204" pitchFamily="34" charset="0"/>
                  <a:cs typeface="Calibri" panose="020F0502020204030204" pitchFamily="34" charset="0"/>
                </a:rPr>
                <a:t>Bewegen an Geräten</a:t>
              </a:r>
            </a:p>
          </p:txBody>
        </p: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E06291FC-2347-4478-B1E4-8F5E3B1416CB}"/>
              </a:ext>
            </a:extLst>
          </p:cNvPr>
          <p:cNvGrpSpPr/>
          <p:nvPr/>
        </p:nvGrpSpPr>
        <p:grpSpPr>
          <a:xfrm>
            <a:off x="5035448" y="2338709"/>
            <a:ext cx="1701000" cy="529136"/>
            <a:chOff x="3116887" y="19170"/>
            <a:chExt cx="1741717" cy="1496995"/>
          </a:xfrm>
        </p:grpSpPr>
        <p:sp>
          <p:nvSpPr>
            <p:cNvPr id="47" name="Rechteck: abgerundete Ecken 46">
              <a:extLst>
                <a:ext uri="{FF2B5EF4-FFF2-40B4-BE49-F238E27FC236}">
                  <a16:creationId xmlns:a16="http://schemas.microsoft.com/office/drawing/2014/main" id="{7BCBFC70-FC07-456A-BA23-57B9534E17E8}"/>
                </a:ext>
              </a:extLst>
            </p:cNvPr>
            <p:cNvSpPr/>
            <p:nvPr/>
          </p:nvSpPr>
          <p:spPr>
            <a:xfrm>
              <a:off x="3116887" y="19170"/>
              <a:ext cx="1741717" cy="149699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48" name="Rechteck: abgerundete Ecken 4">
              <a:extLst>
                <a:ext uri="{FF2B5EF4-FFF2-40B4-BE49-F238E27FC236}">
                  <a16:creationId xmlns:a16="http://schemas.microsoft.com/office/drawing/2014/main" id="{EE945576-AAF8-4D02-BACC-C069F8EA7B54}"/>
                </a:ext>
              </a:extLst>
            </p:cNvPr>
            <p:cNvSpPr txBox="1"/>
            <p:nvPr/>
          </p:nvSpPr>
          <p:spPr>
            <a:xfrm>
              <a:off x="3189964" y="92247"/>
              <a:ext cx="1595563" cy="135084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350" b="1" dirty="0">
                  <a:latin typeface="Calibri" panose="020F0502020204030204" pitchFamily="34" charset="0"/>
                  <a:cs typeface="Calibri" panose="020F0502020204030204" pitchFamily="34" charset="0"/>
                </a:rPr>
                <a:t>oder</a:t>
              </a:r>
              <a:r>
                <a:rPr lang="de-DE" sz="135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br>
                <a:rPr lang="de-DE" sz="1350" dirty="0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de-DE" sz="1350" dirty="0">
                  <a:latin typeface="Calibri" panose="020F0502020204030204" pitchFamily="34" charset="0"/>
                  <a:cs typeface="Calibri" panose="020F0502020204030204" pitchFamily="34" charset="0"/>
                </a:rPr>
                <a:t>Bewegen im Wasser</a:t>
              </a:r>
            </a:p>
          </p:txBody>
        </p:sp>
      </p:grp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DCF2EEE1-0683-41BE-829D-22A3F28B3CFA}"/>
              </a:ext>
            </a:extLst>
          </p:cNvPr>
          <p:cNvGrpSpPr/>
          <p:nvPr/>
        </p:nvGrpSpPr>
        <p:grpSpPr>
          <a:xfrm>
            <a:off x="5044973" y="2910209"/>
            <a:ext cx="1701000" cy="529136"/>
            <a:chOff x="3116887" y="19170"/>
            <a:chExt cx="1741717" cy="1496995"/>
          </a:xfrm>
        </p:grpSpPr>
        <p:sp>
          <p:nvSpPr>
            <p:cNvPr id="50" name="Rechteck: abgerundete Ecken 49">
              <a:extLst>
                <a:ext uri="{FF2B5EF4-FFF2-40B4-BE49-F238E27FC236}">
                  <a16:creationId xmlns:a16="http://schemas.microsoft.com/office/drawing/2014/main" id="{C8C29B60-2F29-41B5-B2E7-E43C192D7BA1}"/>
                </a:ext>
              </a:extLst>
            </p:cNvPr>
            <p:cNvSpPr/>
            <p:nvPr/>
          </p:nvSpPr>
          <p:spPr>
            <a:xfrm>
              <a:off x="3116887" y="19170"/>
              <a:ext cx="1741717" cy="149699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51" name="Rechteck: abgerundete Ecken 4">
              <a:extLst>
                <a:ext uri="{FF2B5EF4-FFF2-40B4-BE49-F238E27FC236}">
                  <a16:creationId xmlns:a16="http://schemas.microsoft.com/office/drawing/2014/main" id="{D4186797-D607-4328-A2F5-8E1D29100E5F}"/>
                </a:ext>
              </a:extLst>
            </p:cNvPr>
            <p:cNvSpPr txBox="1"/>
            <p:nvPr/>
          </p:nvSpPr>
          <p:spPr>
            <a:xfrm>
              <a:off x="3189964" y="92247"/>
              <a:ext cx="1595563" cy="135084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350" b="1" dirty="0">
                  <a:latin typeface="Calibri" panose="020F0502020204030204" pitchFamily="34" charset="0"/>
                  <a:cs typeface="Calibri" panose="020F0502020204030204" pitchFamily="34" charset="0"/>
                </a:rPr>
                <a:t>oder</a:t>
              </a:r>
              <a:r>
                <a:rPr lang="de-DE" sz="135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br>
                <a:rPr lang="de-DE" sz="1350" dirty="0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de-DE" sz="1350" dirty="0">
                  <a:latin typeface="Calibri" panose="020F0502020204030204" pitchFamily="34" charset="0"/>
                  <a:cs typeface="Calibri" panose="020F0502020204030204" pitchFamily="34" charset="0"/>
                </a:rPr>
                <a:t>Tanzen, Gestalten, Darstellen</a:t>
              </a:r>
            </a:p>
          </p:txBody>
        </p:sp>
      </p:grpSp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C2497364-9010-4835-8BC8-2ED344FAC3BA}"/>
              </a:ext>
            </a:extLst>
          </p:cNvPr>
          <p:cNvGrpSpPr/>
          <p:nvPr/>
        </p:nvGrpSpPr>
        <p:grpSpPr>
          <a:xfrm>
            <a:off x="5044973" y="3500759"/>
            <a:ext cx="1701000" cy="529136"/>
            <a:chOff x="3116887" y="19170"/>
            <a:chExt cx="1741717" cy="1496995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3" name="Rechteck: abgerundete Ecken 52">
              <a:extLst>
                <a:ext uri="{FF2B5EF4-FFF2-40B4-BE49-F238E27FC236}">
                  <a16:creationId xmlns:a16="http://schemas.microsoft.com/office/drawing/2014/main" id="{438F3145-F308-4695-822D-AB9E542F1667}"/>
                </a:ext>
              </a:extLst>
            </p:cNvPr>
            <p:cNvSpPr/>
            <p:nvPr/>
          </p:nvSpPr>
          <p:spPr>
            <a:xfrm>
              <a:off x="3116887" y="19170"/>
              <a:ext cx="1741717" cy="1496995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54" name="Rechteck: abgerundete Ecken 4">
              <a:extLst>
                <a:ext uri="{FF2B5EF4-FFF2-40B4-BE49-F238E27FC236}">
                  <a16:creationId xmlns:a16="http://schemas.microsoft.com/office/drawing/2014/main" id="{26489D40-D540-4C52-847E-580D6ADBB046}"/>
                </a:ext>
              </a:extLst>
            </p:cNvPr>
            <p:cNvSpPr txBox="1"/>
            <p:nvPr/>
          </p:nvSpPr>
          <p:spPr>
            <a:xfrm>
              <a:off x="3189964" y="92247"/>
              <a:ext cx="1595563" cy="135084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350" b="1" dirty="0">
                  <a:latin typeface="Calibri" panose="020F0502020204030204" pitchFamily="34" charset="0"/>
                  <a:cs typeface="Calibri" panose="020F0502020204030204" pitchFamily="34" charset="0"/>
                </a:rPr>
                <a:t>oder</a:t>
              </a:r>
              <a:r>
                <a:rPr lang="de-DE" sz="135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br>
                <a:rPr lang="de-DE" sz="1350" dirty="0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de-DE" sz="1350" dirty="0">
                  <a:latin typeface="Calibri" panose="020F0502020204030204" pitchFamily="34" charset="0"/>
                  <a:cs typeface="Calibri" panose="020F0502020204030204" pitchFamily="34" charset="0"/>
                </a:rPr>
                <a:t>Spielen</a:t>
              </a:r>
            </a:p>
          </p:txBody>
        </p:sp>
      </p:grpSp>
      <p:sp>
        <p:nvSpPr>
          <p:cNvPr id="29" name="Rechteck 28">
            <a:extLst>
              <a:ext uri="{FF2B5EF4-FFF2-40B4-BE49-F238E27FC236}">
                <a16:creationId xmlns:a16="http://schemas.microsoft.com/office/drawing/2014/main" id="{3030B2E5-9F49-443F-BC9A-FCFB9C4A2A87}"/>
              </a:ext>
            </a:extLst>
          </p:cNvPr>
          <p:cNvSpPr/>
          <p:nvPr/>
        </p:nvSpPr>
        <p:spPr>
          <a:xfrm>
            <a:off x="1871700" y="5194337"/>
            <a:ext cx="5400600" cy="5078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de-DE" sz="135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Themenbereich 4: </a:t>
            </a:r>
          </a:p>
          <a:p>
            <a:pPr algn="ctr"/>
            <a:r>
              <a:rPr lang="de-DE" sz="135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Gemeinsam Sport treiben - kooperieren und wettkämpfen </a:t>
            </a:r>
          </a:p>
        </p:txBody>
      </p:sp>
    </p:spTree>
    <p:extLst>
      <p:ext uri="{BB962C8B-B14F-4D97-AF65-F5344CB8AC3E}">
        <p14:creationId xmlns:p14="http://schemas.microsoft.com/office/powerpoint/2010/main" val="84644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847739-C72D-4282-8629-57AE265D3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846800"/>
            <a:ext cx="7488832" cy="403244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de-DE" b="1" dirty="0"/>
              <a:t>Leitfrage</a:t>
            </a:r>
          </a:p>
          <a:p>
            <a:pPr marL="109728" indent="0">
              <a:buNone/>
            </a:pPr>
            <a:endParaRPr lang="de-DE" dirty="0"/>
          </a:p>
          <a:p>
            <a:r>
              <a:rPr lang="de-DE" dirty="0"/>
              <a:t>Wie muss für Sie ein Basketballspiel gestaltet sein, um es motivierend zu erleben?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59DFF6EB-734B-4449-A4AD-460CBEE7C18D}"/>
              </a:ext>
            </a:extLst>
          </p:cNvPr>
          <p:cNvSpPr txBox="1">
            <a:spLocks/>
          </p:cNvSpPr>
          <p:nvPr/>
        </p:nvSpPr>
        <p:spPr>
          <a:xfrm>
            <a:off x="251520" y="215295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de-DE">
                <a:latin typeface="Calibri" panose="020F0502020204030204" pitchFamily="34" charset="0"/>
                <a:cs typeface="Calibri" panose="020F0502020204030204" pitchFamily="34" charset="0"/>
              </a:rPr>
              <a:t>Praxis-Theorie-Verknüpfung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060941"/>
      </p:ext>
    </p:extLst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847739-C72D-4282-8629-57AE265D3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846800"/>
            <a:ext cx="8002587" cy="403244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de-DE" dirty="0"/>
              <a:t>Zur Beantwortung benötigtes Wissen:</a:t>
            </a:r>
          </a:p>
          <a:p>
            <a:pPr marL="109728" indent="0">
              <a:buNone/>
            </a:pPr>
            <a:endParaRPr lang="de-DE" dirty="0"/>
          </a:p>
          <a:p>
            <a:pPr lvl="1"/>
            <a:r>
              <a:rPr lang="de-DE" dirty="0"/>
              <a:t>Motivbegriff </a:t>
            </a:r>
          </a:p>
          <a:p>
            <a:pPr lvl="1"/>
            <a:r>
              <a:rPr lang="de-DE" dirty="0"/>
              <a:t>Klarheit über eigene Motivlage</a:t>
            </a:r>
          </a:p>
          <a:p>
            <a:pPr lvl="1"/>
            <a:r>
              <a:rPr lang="de-DE" dirty="0"/>
              <a:t>Ablauf der Motivierung</a:t>
            </a:r>
          </a:p>
          <a:p>
            <a:pPr lvl="1"/>
            <a:r>
              <a:rPr lang="de-DE" dirty="0"/>
              <a:t>Variablen zur Veränderung des Spielgeschehens und deren Auswirkungen</a:t>
            </a:r>
          </a:p>
          <a:p>
            <a:pPr lvl="2"/>
            <a:r>
              <a:rPr lang="de-DE" dirty="0"/>
              <a:t>Wie können wir die Spiel- und Übungsprozess gestalten, um verschiedene Interessen zu berücksichtigen?</a:t>
            </a:r>
          </a:p>
          <a:p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EC4E97C-DD09-4D40-A65D-C53D94C6A837}"/>
              </a:ext>
            </a:extLst>
          </p:cNvPr>
          <p:cNvSpPr/>
          <p:nvPr/>
        </p:nvSpPr>
        <p:spPr>
          <a:xfrm rot="539081">
            <a:off x="5849380" y="1074573"/>
            <a:ext cx="307336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dirty="0"/>
              <a:t>Leitfrage: Wie muss für Sie ein Basketballspiel gestaltet sein, um es motivierend zu erleben?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22AA359F-FE58-4991-9531-F90BB122D247}"/>
              </a:ext>
            </a:extLst>
          </p:cNvPr>
          <p:cNvSpPr txBox="1">
            <a:spLocks/>
          </p:cNvSpPr>
          <p:nvPr/>
        </p:nvSpPr>
        <p:spPr>
          <a:xfrm>
            <a:off x="251520" y="215295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de-DE">
                <a:latin typeface="Calibri" panose="020F0502020204030204" pitchFamily="34" charset="0"/>
                <a:cs typeface="Calibri" panose="020F0502020204030204" pitchFamily="34" charset="0"/>
              </a:rPr>
              <a:t>Praxis-Theorie-Verknüpfung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603597"/>
      </p:ext>
    </p:extLst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63B0A9-574D-4B7F-9B74-1F38BFB81D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348880"/>
            <a:ext cx="3886200" cy="33843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Praxis</a:t>
            </a:r>
          </a:p>
          <a:p>
            <a:pPr lvl="0"/>
            <a:r>
              <a:rPr lang="de-DE" dirty="0"/>
              <a:t>Spielen [motorisch]</a:t>
            </a:r>
          </a:p>
          <a:p>
            <a:pPr marL="135731" lvl="1" indent="0">
              <a:buNone/>
            </a:pPr>
            <a:r>
              <a:rPr lang="de-DE" dirty="0"/>
              <a:t>(2) individual-, gruppen- und mannschafts-taktisches Verhalten entwickeln und im reduzierten Zielspiel und im Zielspiel umsetzen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CE31213-E598-4DA5-9657-16640520E6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2348880"/>
            <a:ext cx="3886200" cy="383562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Theorie</a:t>
            </a:r>
          </a:p>
          <a:p>
            <a:r>
              <a:rPr lang="de-DE" dirty="0"/>
              <a:t>Wissen </a:t>
            </a:r>
          </a:p>
          <a:p>
            <a:pPr marL="342900" lvl="1" indent="0">
              <a:buNone/>
            </a:pPr>
            <a:r>
              <a:rPr lang="de-DE" dirty="0"/>
              <a:t>(25) den Unterschied zwischen Motiv, Motivierung und Motivation erläutern</a:t>
            </a:r>
          </a:p>
          <a:p>
            <a:pPr marL="342900" lvl="1" indent="0">
              <a:buNone/>
            </a:pPr>
            <a:r>
              <a:rPr lang="de-DE" dirty="0"/>
              <a:t>(26) Motive und deren Bedeutung für das eigene sportliche Handeln reflektieren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4CD87D3-4744-46E6-955A-E425696A67AB}"/>
              </a:ext>
            </a:extLst>
          </p:cNvPr>
          <p:cNvSpPr txBox="1"/>
          <p:nvPr/>
        </p:nvSpPr>
        <p:spPr>
          <a:xfrm>
            <a:off x="683224" y="1429325"/>
            <a:ext cx="7663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Themenbereich</a:t>
            </a:r>
          </a:p>
          <a:p>
            <a:pPr algn="ctr"/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Gemeinsam Sport treiben - kooperieren und wettkämpfen 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263101E3-8934-408D-AE5D-954CF4061C1F}"/>
              </a:ext>
            </a:extLst>
          </p:cNvPr>
          <p:cNvSpPr txBox="1">
            <a:spLocks/>
          </p:cNvSpPr>
          <p:nvPr/>
        </p:nvSpPr>
        <p:spPr>
          <a:xfrm>
            <a:off x="251520" y="215295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Praxis-Theorie-Verknüpfung</a:t>
            </a:r>
          </a:p>
        </p:txBody>
      </p:sp>
    </p:spTree>
    <p:extLst>
      <p:ext uri="{BB962C8B-B14F-4D97-AF65-F5344CB8AC3E}">
        <p14:creationId xmlns:p14="http://schemas.microsoft.com/office/powerpoint/2010/main" val="3588631189"/>
      </p:ext>
    </p:extLst>
  </p:cSld>
  <p:clrMapOvr>
    <a:masterClrMapping/>
  </p:clrMapOvr>
  <p:transition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63B0A9-574D-4B7F-9B74-1F38BFB81D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348880"/>
            <a:ext cx="3886200" cy="33843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Praxis</a:t>
            </a:r>
          </a:p>
          <a:p>
            <a:r>
              <a:rPr lang="de-DE" dirty="0"/>
              <a:t>Basketball 3 : 3</a:t>
            </a:r>
          </a:p>
          <a:p>
            <a:r>
              <a:rPr lang="de-DE" dirty="0"/>
              <a:t>Gruppentaktik Cut and Fill; Pick and Roll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CE31213-E598-4DA5-9657-16640520E6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2348880"/>
            <a:ext cx="3886200" cy="383562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Theorie</a:t>
            </a:r>
          </a:p>
          <a:p>
            <a:r>
              <a:rPr lang="de-DE" dirty="0"/>
              <a:t>Wissen </a:t>
            </a:r>
          </a:p>
          <a:p>
            <a:pPr marL="342900" lvl="1" indent="0">
              <a:buNone/>
            </a:pPr>
            <a:r>
              <a:rPr lang="de-DE" dirty="0"/>
              <a:t>(25) den Unterschied zwischen Motiv, Motivierung und Motivation erläutern</a:t>
            </a:r>
          </a:p>
          <a:p>
            <a:pPr marL="342900" lvl="1" indent="0">
              <a:buNone/>
            </a:pPr>
            <a:r>
              <a:rPr lang="de-DE" dirty="0"/>
              <a:t>(26) Motive und deren Bedeutung für das </a:t>
            </a:r>
            <a:r>
              <a:rPr lang="de-DE" u="sng" dirty="0"/>
              <a:t>Basketballspiel</a:t>
            </a:r>
            <a:r>
              <a:rPr lang="de-DE" dirty="0"/>
              <a:t> reflektieren</a:t>
            </a:r>
          </a:p>
          <a:p>
            <a:pPr marL="342900" lvl="1" indent="0">
              <a:buNone/>
            </a:pP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4CD87D3-4744-46E6-955A-E425696A67AB}"/>
              </a:ext>
            </a:extLst>
          </p:cNvPr>
          <p:cNvSpPr txBox="1"/>
          <p:nvPr/>
        </p:nvSpPr>
        <p:spPr>
          <a:xfrm>
            <a:off x="683224" y="1429325"/>
            <a:ext cx="7663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Themenbereich</a:t>
            </a:r>
          </a:p>
          <a:p>
            <a:pPr algn="ctr"/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Gemeinsam Sport treiben - kooperieren und wettkämpfen 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EC5C53FD-3310-4B51-BBFA-AFD70B33C8EA}"/>
              </a:ext>
            </a:extLst>
          </p:cNvPr>
          <p:cNvSpPr txBox="1">
            <a:spLocks/>
          </p:cNvSpPr>
          <p:nvPr/>
        </p:nvSpPr>
        <p:spPr>
          <a:xfrm>
            <a:off x="251520" y="215295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Praxis-Theorie-Verknüpfung</a:t>
            </a:r>
          </a:p>
        </p:txBody>
      </p:sp>
    </p:spTree>
    <p:extLst>
      <p:ext uri="{BB962C8B-B14F-4D97-AF65-F5344CB8AC3E}">
        <p14:creationId xmlns:p14="http://schemas.microsoft.com/office/powerpoint/2010/main" val="1923940175"/>
      </p:ext>
    </p:extLst>
  </p:cSld>
  <p:clrMapOvr>
    <a:masterClrMapping/>
  </p:clrMapOvr>
  <p:transition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63B0A9-574D-4B7F-9B74-1F38BFB81D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348880"/>
            <a:ext cx="3886200" cy="33843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Praxis</a:t>
            </a:r>
          </a:p>
          <a:p>
            <a:r>
              <a:rPr lang="de-DE" dirty="0"/>
              <a:t>Basketball 3 : 3</a:t>
            </a:r>
          </a:p>
          <a:p>
            <a:r>
              <a:rPr lang="de-DE" dirty="0"/>
              <a:t>Gruppentaktik Cut and Fill; Pick and Roll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CE31213-E598-4DA5-9657-16640520E6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2348880"/>
            <a:ext cx="3886200" cy="383562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Theorie</a:t>
            </a:r>
          </a:p>
          <a:p>
            <a:r>
              <a:rPr lang="de-DE" dirty="0"/>
              <a:t>Wissen </a:t>
            </a:r>
          </a:p>
          <a:p>
            <a:pPr marL="342900" lvl="1" indent="0">
              <a:buNone/>
            </a:pPr>
            <a:r>
              <a:rPr lang="de-DE" dirty="0"/>
              <a:t>(25) den Unterschied zwischen Motiv, Motivierung und Motivation erläutern</a:t>
            </a:r>
          </a:p>
          <a:p>
            <a:pPr marL="342900" lvl="1" indent="0">
              <a:buNone/>
            </a:pPr>
            <a:r>
              <a:rPr lang="de-DE" dirty="0"/>
              <a:t>(26) Motive und deren Bedeutung für das </a:t>
            </a:r>
            <a:r>
              <a:rPr lang="de-DE" u="sng" dirty="0"/>
              <a:t>Basketballspiel</a:t>
            </a:r>
            <a:r>
              <a:rPr lang="de-DE" dirty="0"/>
              <a:t> reflektieren</a:t>
            </a:r>
          </a:p>
          <a:p>
            <a:pPr marL="342900" lvl="1" indent="0">
              <a:buNone/>
            </a:pP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4CD87D3-4744-46E6-955A-E425696A67AB}"/>
              </a:ext>
            </a:extLst>
          </p:cNvPr>
          <p:cNvSpPr txBox="1"/>
          <p:nvPr/>
        </p:nvSpPr>
        <p:spPr>
          <a:xfrm>
            <a:off x="683224" y="1429325"/>
            <a:ext cx="7663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Themenbereich</a:t>
            </a:r>
          </a:p>
          <a:p>
            <a:pPr algn="ctr"/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Gemeinsam Sport treiben - kooperieren und wettkämpfen 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EC5C53FD-3310-4B51-BBFA-AFD70B33C8EA}"/>
              </a:ext>
            </a:extLst>
          </p:cNvPr>
          <p:cNvSpPr txBox="1">
            <a:spLocks/>
          </p:cNvSpPr>
          <p:nvPr/>
        </p:nvSpPr>
        <p:spPr>
          <a:xfrm>
            <a:off x="251520" y="215295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Praxis-Theorie-Verknüpfung</a:t>
            </a:r>
          </a:p>
        </p:txBody>
      </p:sp>
    </p:spTree>
    <p:extLst>
      <p:ext uri="{BB962C8B-B14F-4D97-AF65-F5344CB8AC3E}">
        <p14:creationId xmlns:p14="http://schemas.microsoft.com/office/powerpoint/2010/main" val="2146216300"/>
      </p:ext>
    </p:extLst>
  </p:cSld>
  <p:clrMapOvr>
    <a:masterClrMapping/>
  </p:clrMapOvr>
  <p:transition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EC5C53FD-3310-4B51-BBFA-AFD70B33C8EA}"/>
              </a:ext>
            </a:extLst>
          </p:cNvPr>
          <p:cNvSpPr txBox="1">
            <a:spLocks/>
          </p:cNvSpPr>
          <p:nvPr/>
        </p:nvSpPr>
        <p:spPr>
          <a:xfrm>
            <a:off x="251520" y="215295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Praxis-Theorie-Verknüpfung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61FE33CC-DE56-4C6D-92F5-A3F792483115}"/>
              </a:ext>
            </a:extLst>
          </p:cNvPr>
          <p:cNvSpPr/>
          <p:nvPr/>
        </p:nvSpPr>
        <p:spPr>
          <a:xfrm>
            <a:off x="1331640" y="4895583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100" dirty="0">
                <a:latin typeface="Arial" panose="020B0604020202020204" pitchFamily="34" charset="0"/>
              </a:rPr>
              <a:t>Quelle: </a:t>
            </a:r>
            <a:r>
              <a:rPr lang="de-DE" sz="1100" dirty="0">
                <a:latin typeface="Arial" panose="020B0604020202020204" pitchFamily="34" charset="0"/>
                <a:hlinkClick r:id="rId3"/>
              </a:rPr>
              <a:t>https://www.motivationswelten.de/motivation</a:t>
            </a:r>
            <a:r>
              <a:rPr lang="de-DE" sz="1100" dirty="0">
                <a:latin typeface="Arial" panose="020B0604020202020204" pitchFamily="34" charset="0"/>
              </a:rPr>
              <a:t> </a:t>
            </a:r>
            <a:endParaRPr lang="de-DE" sz="1100" dirty="0"/>
          </a:p>
        </p:txBody>
      </p:sp>
      <p:pic>
        <p:nvPicPr>
          <p:cNvPr id="6" name="Picture 2" descr="Bildergebnis fÃ¼r Motivation motiv">
            <a:extLst>
              <a:ext uri="{FF2B5EF4-FFF2-40B4-BE49-F238E27FC236}">
                <a16:creationId xmlns:a16="http://schemas.microsoft.com/office/drawing/2014/main" id="{8A83438E-053C-4E23-8685-710576E7C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7"/>
            <a:ext cx="5688632" cy="2864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392278"/>
      </p:ext>
    </p:extLst>
  </p:cSld>
  <p:clrMapOvr>
    <a:masterClrMapping/>
  </p:clrMapOvr>
  <p:transition>
    <p:pull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tvorlage_KM-Rot ZSL-Logo">
  <a:themeElements>
    <a:clrScheme name="Benutzerdefiniert 6">
      <a:dk1>
        <a:srgbClr val="000000"/>
      </a:dk1>
      <a:lt1>
        <a:srgbClr val="FFFFC1"/>
      </a:lt1>
      <a:dk2>
        <a:srgbClr val="5F5F5F"/>
      </a:dk2>
      <a:lt2>
        <a:srgbClr val="BF0000"/>
      </a:lt2>
      <a:accent1>
        <a:srgbClr val="FF6D6D"/>
      </a:accent1>
      <a:accent2>
        <a:srgbClr val="BF0000"/>
      </a:accent2>
      <a:accent3>
        <a:srgbClr val="BF0000"/>
      </a:accent3>
      <a:accent4>
        <a:srgbClr val="920000"/>
      </a:accent4>
      <a:accent5>
        <a:srgbClr val="C9C9C9"/>
      </a:accent5>
      <a:accent6>
        <a:srgbClr val="920000"/>
      </a:accent6>
      <a:hlink>
        <a:srgbClr val="FF0000"/>
      </a:hlink>
      <a:folHlink>
        <a:srgbClr val="7030A0"/>
      </a:folHlink>
    </a:clrScheme>
    <a:fontScheme name="Rhe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Formatvorlage_rot Logo Bildung</Template>
  <TotalTime>0</TotalTime>
  <Words>1069</Words>
  <Application>Microsoft Office PowerPoint</Application>
  <PresentationFormat>Bildschirmpräsentation (4:3)</PresentationFormat>
  <Paragraphs>242</Paragraphs>
  <Slides>24</Slides>
  <Notes>24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9" baseType="lpstr">
      <vt:lpstr>Arial</vt:lpstr>
      <vt:lpstr>Calibri</vt:lpstr>
      <vt:lpstr>Garamond</vt:lpstr>
      <vt:lpstr>Georgia</vt:lpstr>
      <vt:lpstr>Formatvorlage_KM-Rot ZSL-Logo</vt:lpstr>
      <vt:lpstr>Praxis-Theorie-Verknüpfung am Beispiel Basketball - Motivation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Übersicht - Verlauf des Unterrichtsvorhabens</vt:lpstr>
      <vt:lpstr>Übersicht - Verlauf des Unterrichtsvorhabens</vt:lpstr>
      <vt:lpstr>Motive im Sport  Struktur 1. Doppelstunde</vt:lpstr>
      <vt:lpstr>Motive im Sport  Vertiefende Hausaufgabe</vt:lpstr>
      <vt:lpstr>Motive im Sport  Vertiefende Hausaufgabe</vt:lpstr>
      <vt:lpstr>Motive im Sport  Vertiefende Hausaufgabe</vt:lpstr>
      <vt:lpstr>Motive im Sport  Vertiefende Hausaufgabe</vt:lpstr>
      <vt:lpstr>Motive im Sport  Vertiefende Hausaufgabe Alternative</vt:lpstr>
      <vt:lpstr>Übersicht - Verlauf des Unterrichtsvorhabens</vt:lpstr>
      <vt:lpstr>Motive im Sport  Struktur 2. Doppelstunde</vt:lpstr>
      <vt:lpstr>Übersicht - Verlauf des Unterrichtsvorhabens</vt:lpstr>
      <vt:lpstr>Motive im Sport  Struktur 3. Doppelstunde</vt:lpstr>
      <vt:lpstr>Kontaktperson</vt:lpstr>
    </vt:vector>
  </TitlesOfParts>
  <Company>IZLBW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 ZSL</dc:title>
  <dc:creator>Tim Köhler</dc:creator>
  <cp:lastModifiedBy>Tim Köhler</cp:lastModifiedBy>
  <cp:revision>98</cp:revision>
  <cp:lastPrinted>2019-11-25T17:26:07Z</cp:lastPrinted>
  <dcterms:created xsi:type="dcterms:W3CDTF">2014-03-18T09:41:04Z</dcterms:created>
  <dcterms:modified xsi:type="dcterms:W3CDTF">2020-08-24T07:38:52Z</dcterms:modified>
</cp:coreProperties>
</file>