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8"/>
  </p:notesMasterIdLst>
  <p:sldIdLst>
    <p:sldId id="260" r:id="rId2"/>
    <p:sldId id="257" r:id="rId3"/>
    <p:sldId id="277" r:id="rId4"/>
    <p:sldId id="291" r:id="rId5"/>
    <p:sldId id="299" r:id="rId6"/>
    <p:sldId id="276" r:id="rId7"/>
    <p:sldId id="308" r:id="rId8"/>
    <p:sldId id="295" r:id="rId9"/>
    <p:sldId id="256" r:id="rId10"/>
    <p:sldId id="301" r:id="rId11"/>
    <p:sldId id="312" r:id="rId12"/>
    <p:sldId id="298" r:id="rId13"/>
    <p:sldId id="305" r:id="rId14"/>
    <p:sldId id="279" r:id="rId15"/>
    <p:sldId id="306" r:id="rId16"/>
    <p:sldId id="302" r:id="rId17"/>
    <p:sldId id="311" r:id="rId18"/>
    <p:sldId id="304" r:id="rId19"/>
    <p:sldId id="309" r:id="rId20"/>
    <p:sldId id="296" r:id="rId21"/>
    <p:sldId id="282" r:id="rId22"/>
    <p:sldId id="297" r:id="rId23"/>
    <p:sldId id="266" r:id="rId24"/>
    <p:sldId id="261" r:id="rId25"/>
    <p:sldId id="303" r:id="rId26"/>
    <p:sldId id="310" r:id="rId27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C9"/>
    <a:srgbClr val="FFFFE0"/>
    <a:srgbClr val="B80000"/>
    <a:srgbClr val="B70017"/>
    <a:srgbClr val="FFFFCC"/>
    <a:srgbClr val="FFF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73" autoAdjust="0"/>
  </p:normalViewPr>
  <p:slideViewPr>
    <p:cSldViewPr>
      <p:cViewPr varScale="1">
        <p:scale>
          <a:sx n="76" d="100"/>
          <a:sy n="76" d="100"/>
        </p:scale>
        <p:origin x="57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6332"/>
          </a:xfrm>
          <a:prstGeom prst="rect">
            <a:avLst/>
          </a:prstGeom>
        </p:spPr>
        <p:txBody>
          <a:bodyPr vert="horz" lIns="94819" tIns="47409" rIns="94819" bIns="47409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4819" tIns="47409" rIns="94819" bIns="47409" rtlCol="0"/>
          <a:lstStyle>
            <a:lvl1pPr algn="r">
              <a:defRPr sz="1300"/>
            </a:lvl1pPr>
          </a:lstStyle>
          <a:p>
            <a:fld id="{7E7766AF-C2E5-498A-8780-88CCD884FEB9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9" tIns="47409" rIns="94819" bIns="4740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7"/>
          </a:xfrm>
          <a:prstGeom prst="rect">
            <a:avLst/>
          </a:prstGeom>
        </p:spPr>
        <p:txBody>
          <a:bodyPr vert="horz" lIns="94819" tIns="47409" rIns="94819" bIns="47409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889938" cy="496332"/>
          </a:xfrm>
          <a:prstGeom prst="rect">
            <a:avLst/>
          </a:prstGeom>
        </p:spPr>
        <p:txBody>
          <a:bodyPr vert="horz" lIns="94819" tIns="47409" rIns="94819" bIns="47409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4819" tIns="47409" rIns="94819" bIns="47409" rtlCol="0" anchor="b"/>
          <a:lstStyle>
            <a:lvl1pPr algn="r">
              <a:defRPr sz="1300"/>
            </a:lvl1pPr>
          </a:lstStyle>
          <a:p>
            <a:fld id="{9411CA67-D061-429F-B186-15D98BBFE4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23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82207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5741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43368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53863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60290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44727-1A2B-4687-805E-B79009222D87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5532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37530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8384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28276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77956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5691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192">
              <a:defRPr/>
            </a:pPr>
            <a:r>
              <a:rPr lang="de-DE" dirty="0"/>
              <a:t>Ausgangspunkt ist die Frage, wie Praxis und Theorie verknüpft werden kann (PTV)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44727-1A2B-4687-805E-B79009222D8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92564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44727-1A2B-4687-805E-B79009222D87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16126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63924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44727-1A2B-4687-805E-B79009222D87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89239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7543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Auswahl eines Bereiches </a:t>
            </a:r>
          </a:p>
          <a:p>
            <a:pPr lvl="0"/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Fitness</a:t>
            </a:r>
          </a:p>
          <a:p>
            <a:pPr lvl="0"/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Entspannung</a:t>
            </a:r>
          </a:p>
          <a:p>
            <a:pPr lvl="0"/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Ernährung</a:t>
            </a:r>
          </a:p>
          <a:p>
            <a:r>
              <a:rPr lang="de-DE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Durchführung, Protokoll und Beurteilung des individuell gestalteten Programms.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0725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964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2779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51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44727-1A2B-4687-805E-B79009222D87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9256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44727-1A2B-4687-805E-B79009222D87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7932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5406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1CA67-D061-429F-B186-15D98BBFE45D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3580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Abgerundetes Rechtec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 userDrawn="1"/>
        </p:nvSpPr>
        <p:spPr>
          <a:xfrm>
            <a:off x="0" y="3650400"/>
            <a:ext cx="9144001" cy="244800"/>
          </a:xfrm>
          <a:prstGeom prst="rect">
            <a:avLst/>
          </a:prstGeom>
          <a:solidFill>
            <a:srgbClr val="B8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 hasCustomPrompt="1"/>
          </p:nvPr>
        </p:nvSpPr>
        <p:spPr>
          <a:xfrm>
            <a:off x="457200" y="2132856"/>
            <a:ext cx="8333557" cy="1470025"/>
          </a:xfrm>
        </p:spPr>
        <p:txBody>
          <a:bodyPr anchor="b">
            <a:noAutofit/>
          </a:bodyPr>
          <a:lstStyle>
            <a:lvl1pPr algn="l">
              <a:defRPr sz="4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0" lang="de-DE" dirty="0"/>
              <a:t>Titel der gesamten Präsentation durch Klicken bearbeiten</a:t>
            </a:r>
            <a:endParaRPr kumimoji="0"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 hasCustomPrompt="1"/>
          </p:nvPr>
        </p:nvSpPr>
        <p:spPr>
          <a:xfrm>
            <a:off x="478563" y="3901087"/>
            <a:ext cx="4931619" cy="1690138"/>
          </a:xfrm>
        </p:spPr>
        <p:txBody>
          <a:bodyPr>
            <a:normAutofit/>
          </a:bodyPr>
          <a:lstStyle>
            <a:lvl1pPr marL="64008" indent="0" algn="l">
              <a:buNone/>
              <a:defRPr sz="24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dirty="0"/>
              <a:t>Anlass der Präsentation</a:t>
            </a:r>
            <a:br>
              <a:rPr kumimoji="0" lang="de-DE" dirty="0"/>
            </a:br>
            <a:r>
              <a:rPr kumimoji="0" lang="de-DE" dirty="0"/>
              <a:t>Name des/der Vortragenden </a:t>
            </a:r>
            <a:endParaRPr kumimoji="0" lang="en-US" dirty="0"/>
          </a:p>
        </p:txBody>
      </p:sp>
      <p:sp>
        <p:nvSpPr>
          <p:cNvPr id="20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457200" y="5949280"/>
            <a:ext cx="2700000" cy="3600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www.zsl-bw.de</a:t>
            </a:r>
          </a:p>
        </p:txBody>
      </p:sp>
      <p:sp>
        <p:nvSpPr>
          <p:cNvPr id="21" name="Datumsplatzhalter 13"/>
          <p:cNvSpPr>
            <a:spLocks noGrp="1"/>
          </p:cNvSpPr>
          <p:nvPr>
            <p:ph type="dt" sz="half" idx="2"/>
          </p:nvPr>
        </p:nvSpPr>
        <p:spPr>
          <a:xfrm>
            <a:off x="7914363" y="5949280"/>
            <a:ext cx="886737" cy="3600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217CD7-B80F-41AC-80A1-96685E759953}" type="datetime1">
              <a:rPr lang="de-DE" smtClean="0"/>
              <a:t>08.10.2020</a:t>
            </a:fld>
            <a:endParaRPr lang="de-DE" dirty="0"/>
          </a:p>
        </p:txBody>
      </p:sp>
      <p:pic>
        <p:nvPicPr>
          <p:cNvPr id="29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450000"/>
            <a:ext cx="437236" cy="5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2" t="15720" r="6807" b="15910"/>
          <a:stretch/>
        </p:blipFill>
        <p:spPr>
          <a:xfrm>
            <a:off x="7051494" y="450000"/>
            <a:ext cx="1715609" cy="597600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46800"/>
            <a:ext cx="8229600" cy="4032448"/>
          </a:xfrm>
        </p:spPr>
        <p:txBody>
          <a:bodyPr/>
          <a:lstStyle/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846800"/>
            <a:ext cx="40386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846800"/>
            <a:ext cx="40386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dirty="0"/>
              <a:t>Textmasterformat bearbeiten 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10" name="Titelplatzhalter 21"/>
          <p:cNvSpPr txBox="1">
            <a:spLocks/>
          </p:cNvSpPr>
          <p:nvPr userDrawn="1"/>
        </p:nvSpPr>
        <p:spPr>
          <a:xfrm>
            <a:off x="457200" y="562000"/>
            <a:ext cx="8229600" cy="1066800"/>
          </a:xfrm>
          <a:prstGeom prst="rect">
            <a:avLst/>
          </a:prstGeom>
        </p:spPr>
        <p:txBody>
          <a:bodyPr vert="horz" anchor="ctr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13" name="Fußzeilenplatzhalter 2"/>
          <p:cNvSpPr txBox="1">
            <a:spLocks/>
          </p:cNvSpPr>
          <p:nvPr userDrawn="1"/>
        </p:nvSpPr>
        <p:spPr>
          <a:xfrm>
            <a:off x="467544" y="5949280"/>
            <a:ext cx="27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32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4008" y="1844824"/>
            <a:ext cx="4032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67544" y="2348880"/>
            <a:ext cx="4032000" cy="3528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4008" y="2348880"/>
            <a:ext cx="4032000" cy="3528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2"/>
          <p:cNvSpPr txBox="1">
            <a:spLocks/>
          </p:cNvSpPr>
          <p:nvPr userDrawn="1"/>
        </p:nvSpPr>
        <p:spPr>
          <a:xfrm>
            <a:off x="467544" y="5949280"/>
            <a:ext cx="27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41542849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610573-D8F8-4E81-8DF7-01BD4EE1A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42CE9D-43F9-41F2-AB0D-8D9B660038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BE13E2-BD4F-4CD2-B571-6E8C4CF500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1455503-9D9B-4590-A354-859D9D786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C08DC-B539-46AA-9D55-3934931157A0}" type="datetimeFigureOut">
              <a:rPr lang="de-DE" smtClean="0"/>
              <a:t>08.10.2020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ADE6FAF-2287-4ED4-A690-77E5AD4A7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179A126-BD3D-4ACF-AE74-EAEA2E4C3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438B-3BFF-4B63-9D0B-DFD9B05EDC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96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 userDrawn="1"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B8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562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0324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/>
              <a:t>Textmasterformat bearbeiten</a:t>
            </a:r>
          </a:p>
          <a:p>
            <a:pPr lvl="1" eaLnBrk="1" latinLnBrk="0" hangingPunct="1"/>
            <a:r>
              <a:rPr kumimoji="0" lang="de-DE" dirty="0"/>
              <a:t>Zweite Ebene</a:t>
            </a:r>
          </a:p>
          <a:p>
            <a:pPr lvl="2" eaLnBrk="1" latinLnBrk="0" hangingPunct="1"/>
            <a:r>
              <a:rPr kumimoji="0" lang="de-DE" dirty="0"/>
              <a:t>Dritte Ebene</a:t>
            </a:r>
          </a:p>
          <a:p>
            <a:pPr lvl="3" eaLnBrk="1" latinLnBrk="0" hangingPunct="1"/>
            <a:r>
              <a:rPr kumimoji="0" lang="de-DE" dirty="0"/>
              <a:t>Vierte Ebene</a:t>
            </a:r>
          </a:p>
          <a:p>
            <a:pPr lvl="4" eaLnBrk="1" latinLnBrk="0" hangingPunct="1"/>
            <a:r>
              <a:rPr kumimoji="0" lang="de-DE" dirty="0"/>
              <a:t>Fünfte Ebene</a:t>
            </a:r>
            <a:endParaRPr kumimoji="0" lang="en-US" dirty="0"/>
          </a:p>
        </p:txBody>
      </p:sp>
      <p:sp>
        <p:nvSpPr>
          <p:cNvPr id="16" name="Fußzeilenplatzhalter 4"/>
          <p:cNvSpPr txBox="1">
            <a:spLocks/>
          </p:cNvSpPr>
          <p:nvPr userDrawn="1"/>
        </p:nvSpPr>
        <p:spPr>
          <a:xfrm>
            <a:off x="3765039" y="6057558"/>
            <a:ext cx="1611104" cy="215444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 defTabSz="914400" rtl="0" eaLnBrk="1" latinLnBrk="0" hangingPunct="1"/>
            <a:r>
              <a:rPr kumimoji="0" lang="de-DE" sz="800" kern="1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www.zsl-bw.de </a:t>
            </a:r>
            <a:fld id="{62079C12-A354-43B7-88E1-3A4D4F388914}" type="datetime1">
              <a:rPr kumimoji="0" lang="de-DE" sz="800" kern="120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algn="ctr" defTabSz="914400" rtl="0" eaLnBrk="1" latinLnBrk="0" hangingPunct="1"/>
              <a:t>08.10.2020</a:t>
            </a:fld>
            <a:endParaRPr kumimoji="0" lang="de-DE" sz="800" kern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7" name="Grafik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8219" y="5985280"/>
            <a:ext cx="263395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6" t="15999" r="10397" b="15999"/>
          <a:stretch/>
        </p:blipFill>
        <p:spPr>
          <a:xfrm>
            <a:off x="8047357" y="5985280"/>
            <a:ext cx="661255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8" r:id="rId3"/>
    <p:sldLayoutId id="2147483679" r:id="rId4"/>
    <p:sldLayoutId id="2147483686" r:id="rId5"/>
    <p:sldLayoutId id="2147483681" r:id="rId6"/>
    <p:sldLayoutId id="2147483687" r:id="rId7"/>
  </p:sldLayoutIdLst>
  <p:transition>
    <p:pull dir="r"/>
  </p:transition>
  <p:hf sldNum="0"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1">
              <a:lumMod val="75000"/>
              <a:lumOff val="25000"/>
            </a:schemeClr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58368" indent="-24688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zHfYHP0ZPw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UErN1VLCXC0" TargetMode="External"/><Relationship Id="rId4" Type="http://schemas.openxmlformats.org/officeDocument/2006/relationships/hyperlink" Target="http://www.sportunterricht.de/lksport/funktionsgym20.html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sz="3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Praxis-Theorie-Verknüpfung am Beispiel  </a:t>
            </a:r>
            <a:br>
              <a:rPr lang="de-DE" sz="3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36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Fitness – Gesundheit – Wohlbefinden </a:t>
            </a:r>
            <a:endParaRPr lang="de-DE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Zentrale Projektgruppe Sport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Christina Leichmann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Demian Sonnentag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www.zsl-bw.de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217CD7-B80F-41AC-80A1-96685E759953}" type="datetime1">
              <a:rPr lang="de-DE" smtClean="0"/>
              <a:t>08.10.2020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0176356"/>
      </p:ext>
    </p:extLst>
  </p:cSld>
  <p:clrMapOvr>
    <a:masterClrMapping/>
  </p:clrMapOvr>
  <p:transition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97DC3C0-EA71-4DBA-B309-23FCF164C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5" y="1404494"/>
            <a:ext cx="8272212" cy="741249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Grundlagen einer gesunden Lebensführung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10646B9-DCD5-4269-8B7B-07900FAD59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6803" y="2615541"/>
            <a:ext cx="5169293" cy="2724785"/>
          </a:xfrm>
        </p:spPr>
        <p:txBody>
          <a:bodyPr>
            <a:normAutofit/>
          </a:bodyPr>
          <a:lstStyle/>
          <a:p>
            <a:endParaRPr lang="de-DE" sz="1800" dirty="0"/>
          </a:p>
          <a:p>
            <a:endParaRPr lang="de-DE" sz="1800" dirty="0"/>
          </a:p>
          <a:p>
            <a:endParaRPr lang="de-DE" sz="1800" dirty="0"/>
          </a:p>
          <a:p>
            <a:endParaRPr lang="de-DE" sz="1800" dirty="0"/>
          </a:p>
          <a:p>
            <a:r>
              <a:rPr lang="de-DE" sz="1800" dirty="0"/>
              <a:t>Fitness – Gesundheit – Wohlbefinden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4027994-EADB-4C97-A858-02E7729A5E6F}"/>
              </a:ext>
            </a:extLst>
          </p:cNvPr>
          <p:cNvSpPr txBox="1"/>
          <p:nvPr/>
        </p:nvSpPr>
        <p:spPr>
          <a:xfrm>
            <a:off x="3563888" y="2744053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Bild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zu Kraft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C385AF29-1FE0-4062-B2BA-1418A745DF79}"/>
              </a:ext>
            </a:extLst>
          </p:cNvPr>
          <p:cNvSpPr txBox="1"/>
          <p:nvPr/>
        </p:nvSpPr>
        <p:spPr>
          <a:xfrm>
            <a:off x="5508104" y="274405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Bild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zu Beweglichkeit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5F4C127-4FF0-4D8B-982A-D2C68B67BE6F}"/>
              </a:ext>
            </a:extLst>
          </p:cNvPr>
          <p:cNvSpPr txBox="1"/>
          <p:nvPr/>
        </p:nvSpPr>
        <p:spPr>
          <a:xfrm>
            <a:off x="3563888" y="4676483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Bild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zu Ausdauer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A249AD26-5A2B-4EE0-920D-C614826C7327}"/>
              </a:ext>
            </a:extLst>
          </p:cNvPr>
          <p:cNvSpPr txBox="1"/>
          <p:nvPr/>
        </p:nvSpPr>
        <p:spPr>
          <a:xfrm>
            <a:off x="5508104" y="467648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Bild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zu Entspannung</a:t>
            </a:r>
          </a:p>
        </p:txBody>
      </p:sp>
    </p:spTree>
    <p:extLst>
      <p:ext uri="{BB962C8B-B14F-4D97-AF65-F5344CB8AC3E}">
        <p14:creationId xmlns:p14="http://schemas.microsoft.com/office/powerpoint/2010/main" val="938265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97DC3C0-EA71-4DBA-B309-23FCF164C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5" y="1404494"/>
            <a:ext cx="8272212" cy="741249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Grundlagen einer gesunden Lebensführung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10646B9-DCD5-4269-8B7B-07900FAD59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6803" y="2615541"/>
            <a:ext cx="2432989" cy="2253619"/>
          </a:xfrm>
        </p:spPr>
        <p:txBody>
          <a:bodyPr>
            <a:normAutofit/>
          </a:bodyPr>
          <a:lstStyle/>
          <a:p>
            <a:endParaRPr lang="de-DE" sz="1800" dirty="0"/>
          </a:p>
          <a:p>
            <a:endParaRPr lang="de-DE" sz="1800" dirty="0"/>
          </a:p>
          <a:p>
            <a:endParaRPr lang="de-DE" sz="1800" dirty="0"/>
          </a:p>
          <a:p>
            <a:pPr marL="109728" indent="0">
              <a:buNone/>
            </a:pPr>
            <a:r>
              <a:rPr lang="de-DE" sz="1800" dirty="0"/>
              <a:t>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4027994-EADB-4C97-A858-02E7729A5E6F}"/>
              </a:ext>
            </a:extLst>
          </p:cNvPr>
          <p:cNvSpPr txBox="1"/>
          <p:nvPr/>
        </p:nvSpPr>
        <p:spPr>
          <a:xfrm>
            <a:off x="3563888" y="3212976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Bild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zu Kraft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C385AF29-1FE0-4062-B2BA-1418A745DF79}"/>
              </a:ext>
            </a:extLst>
          </p:cNvPr>
          <p:cNvSpPr txBox="1"/>
          <p:nvPr/>
        </p:nvSpPr>
        <p:spPr>
          <a:xfrm>
            <a:off x="5326856" y="3212975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Bild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zu Beweglichkeit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5F4C127-4FF0-4D8B-982A-D2C68B67BE6F}"/>
              </a:ext>
            </a:extLst>
          </p:cNvPr>
          <p:cNvSpPr txBox="1"/>
          <p:nvPr/>
        </p:nvSpPr>
        <p:spPr>
          <a:xfrm>
            <a:off x="3594100" y="4389091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Bild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zu Ausdauer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A249AD26-5A2B-4EE0-920D-C614826C7327}"/>
              </a:ext>
            </a:extLst>
          </p:cNvPr>
          <p:cNvSpPr txBox="1"/>
          <p:nvPr/>
        </p:nvSpPr>
        <p:spPr>
          <a:xfrm>
            <a:off x="5326856" y="438909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Bild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zu Entspannung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1D96F4C-4DC2-4A64-B67A-35993707F178}"/>
              </a:ext>
            </a:extLst>
          </p:cNvPr>
          <p:cNvSpPr txBox="1"/>
          <p:nvPr/>
        </p:nvSpPr>
        <p:spPr>
          <a:xfrm>
            <a:off x="1331640" y="3429000"/>
            <a:ext cx="136815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96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28729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A804BD38-2F54-425A-A898-F56CCB81ECB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57690730"/>
              </p:ext>
            </p:extLst>
          </p:nvPr>
        </p:nvGraphicFramePr>
        <p:xfrm>
          <a:off x="398722" y="1240010"/>
          <a:ext cx="6666614" cy="53590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9034">
                  <a:extLst>
                    <a:ext uri="{9D8B030D-6E8A-4147-A177-3AD203B41FA5}">
                      <a16:colId xmlns:a16="http://schemas.microsoft.com/office/drawing/2014/main" val="3257435272"/>
                    </a:ext>
                  </a:extLst>
                </a:gridCol>
                <a:gridCol w="5687580">
                  <a:extLst>
                    <a:ext uri="{9D8B030D-6E8A-4147-A177-3AD203B41FA5}">
                      <a16:colId xmlns:a16="http://schemas.microsoft.com/office/drawing/2014/main" val="3457778488"/>
                    </a:ext>
                  </a:extLst>
                </a:gridCol>
              </a:tblGrid>
              <a:tr h="66487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Übersicht - Verlauf des Unterrichtsvorhabens</a:t>
                      </a:r>
                    </a:p>
                  </a:txBody>
                  <a:tcPr marL="45188" marR="45188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929222"/>
                  </a:ext>
                </a:extLst>
              </a:tr>
              <a:tr h="586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Doppel-stunde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100709250"/>
                  </a:ext>
                </a:extLst>
              </a:tr>
              <a:tr h="492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Grundlagen einer gesunden Lebensführung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Durchführung von „Fitness-Angeboten“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702105"/>
                  </a:ext>
                </a:extLst>
              </a:tr>
              <a:tr h="492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Wirkungen von Fitness- und Gesundheitstraining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Ausdauerläufe  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002297"/>
                  </a:ext>
                </a:extLst>
              </a:tr>
              <a:tr h="492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3-5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Gestaltung von Fitness- und Gesundheitstraining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Erstellung und Durchführung von Trainingsprogrammen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3465040407"/>
                  </a:ext>
                </a:extLst>
              </a:tr>
              <a:tr h="764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Funktionelle Gymnastik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Durchführung funktioneller Übungen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PTV: Beurteilung aktueller Fitnesstrends</a:t>
                      </a: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2666181909"/>
                  </a:ext>
                </a:extLst>
              </a:tr>
              <a:tr h="492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Entspannungstechniken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Entspannungstraining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1058395465"/>
                  </a:ext>
                </a:extLst>
              </a:tr>
              <a:tr h="461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energieliefernde Prozesse; gesunde Ernährung</a:t>
                      </a: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1053689805"/>
                  </a:ext>
                </a:extLst>
              </a:tr>
              <a:tr h="764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Langzeithausaufgabe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Lernzielkontrolle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2797391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632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97DC3C0-EA71-4DBA-B309-23FCF164C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50" y="1065092"/>
            <a:ext cx="8229600" cy="1066800"/>
          </a:xfrm>
        </p:spPr>
        <p:txBody>
          <a:bodyPr>
            <a:normAutofit/>
          </a:bodyPr>
          <a:lstStyle/>
          <a:p>
            <a:pPr algn="ctr">
              <a:spcBef>
                <a:spcPct val="20000"/>
              </a:spcBef>
              <a:spcAft>
                <a:spcPts val="450"/>
              </a:spcAft>
            </a:pPr>
            <a:r>
              <a:rPr lang="de-DE" sz="36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Fitness – Gesundheit – Wohlbefinden </a:t>
            </a:r>
            <a:br>
              <a:rPr lang="de-DE" sz="1800" dirty="0">
                <a:solidFill>
                  <a:srgbClr val="000000">
                    <a:lumMod val="75000"/>
                    <a:lumOff val="25000"/>
                  </a:srgbClr>
                </a:solidFill>
                <a:ea typeface="+mn-ea"/>
                <a:cs typeface="+mn-cs"/>
              </a:rPr>
            </a:br>
            <a:endParaRPr lang="de-DE" sz="2700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10646B9-DCD5-4269-8B7B-07900FAD59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31683" y="2925959"/>
            <a:ext cx="4114800" cy="3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000" dirty="0">
                <a:latin typeface="Calibri" panose="020F0502020204030204" pitchFamily="34" charset="0"/>
                <a:cs typeface="Calibri" panose="020F0502020204030204" pitchFamily="34" charset="0"/>
              </a:rPr>
              <a:t>Wieso überhaupt Fitnesstraining?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EE525529-EDE4-4FF6-A0A3-6DCB24E0BF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2" y="4123000"/>
            <a:ext cx="4951462" cy="2363908"/>
          </a:xfrm>
        </p:spPr>
        <p:txBody>
          <a:bodyPr/>
          <a:lstStyle/>
          <a:p>
            <a:pPr marL="109728" indent="0">
              <a:buNone/>
            </a:pP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Positive Wirkungen auf den menschlichen Körper</a:t>
            </a:r>
          </a:p>
          <a:p>
            <a:pPr marL="109728" indent="0">
              <a:buNone/>
            </a:pPr>
            <a:r>
              <a:rPr lang="de-DE" sz="2800" b="1" dirty="0">
                <a:latin typeface="Calibri" panose="020F0502020204030204" pitchFamily="34" charset="0"/>
                <a:cs typeface="Calibri" panose="020F0502020204030204" pitchFamily="34" charset="0"/>
              </a:rPr>
              <a:t>	Welche?</a:t>
            </a:r>
          </a:p>
          <a:p>
            <a:endParaRPr lang="de-DE" dirty="0"/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07189458-0C49-40EA-80C1-2E1B5DD3B3F5}"/>
              </a:ext>
            </a:extLst>
          </p:cNvPr>
          <p:cNvSpPr/>
          <p:nvPr/>
        </p:nvSpPr>
        <p:spPr>
          <a:xfrm rot="1401016">
            <a:off x="3926779" y="3868890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</p:spTree>
    <p:extLst>
      <p:ext uri="{BB962C8B-B14F-4D97-AF65-F5344CB8AC3E}">
        <p14:creationId xmlns:p14="http://schemas.microsoft.com/office/powerpoint/2010/main" val="2478280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AA2886-C43F-4459-8398-FEF8749C0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728" y="1052736"/>
            <a:ext cx="8686800" cy="1066800"/>
          </a:xfrm>
        </p:spPr>
        <p:txBody>
          <a:bodyPr>
            <a:normAutofit/>
          </a:bodyPr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Fitness – Gesundheit – Wohlbefinden  </a:t>
            </a:r>
            <a:b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D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50EC08-D230-4120-BC54-A240C7D1E4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11960" y="1700808"/>
            <a:ext cx="4255368" cy="4768534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68580" tIns="34290" rIns="68580" bIns="34290" rtlCol="0"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endParaRPr lang="de-DE" dirty="0"/>
          </a:p>
          <a:p>
            <a:pPr marL="109728" indent="0">
              <a:lnSpc>
                <a:spcPct val="120000"/>
              </a:lnSpc>
              <a:buNone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Welche Wirkungen haben Sport und Bewegung auf den Körper?</a:t>
            </a:r>
          </a:p>
          <a:p>
            <a:pPr>
              <a:lnSpc>
                <a:spcPct val="120000"/>
              </a:lnSpc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direkt beobachtbare Wirkungen</a:t>
            </a:r>
          </a:p>
          <a:p>
            <a:pPr>
              <a:lnSpc>
                <a:spcPct val="120000"/>
              </a:lnSpc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„dauerhafte“ Wirkungen</a:t>
            </a:r>
          </a:p>
          <a:p>
            <a:pPr marL="685800" lvl="2" indent="0">
              <a:buNone/>
            </a:pP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Reflektion</a:t>
            </a:r>
          </a:p>
          <a:p>
            <a:pPr>
              <a:lnSpc>
                <a:spcPct val="120000"/>
              </a:lnSpc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„Fitnessmodell“ nach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Buskies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Welche Wirkungen können dem jeweiligen „gesundheitsorientierten Fitnessfaktor“ zugeordnet werden?</a:t>
            </a:r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endParaRPr lang="de-DE" dirty="0"/>
          </a:p>
          <a:p>
            <a:pPr lvl="1"/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5AF0D3F-513F-4331-89A1-53DF21CF0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6564" y="2996952"/>
            <a:ext cx="3886200" cy="1501338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68580" tIns="34290" rIns="68580" bIns="34290" rtlCol="0">
            <a:normAutofit fontScale="85000" lnSpcReduction="10000"/>
          </a:bodyPr>
          <a:lstStyle/>
          <a:p>
            <a:pPr marL="109728" indent="0">
              <a:buNone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Ausdauerläufe (Dauermethoden)</a:t>
            </a:r>
          </a:p>
          <a:p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kontinuierliche Dauermethode („erlaufen“ von 10 Wirkungen)</a:t>
            </a:r>
          </a:p>
          <a:p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Fahrtspiel</a:t>
            </a:r>
          </a:p>
          <a:p>
            <a:pPr lvl="1"/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737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97DC3C0-EA71-4DBA-B309-23FCF164C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50" y="1065092"/>
            <a:ext cx="8229600" cy="1066800"/>
          </a:xfrm>
        </p:spPr>
        <p:txBody>
          <a:bodyPr>
            <a:normAutofit/>
          </a:bodyPr>
          <a:lstStyle/>
          <a:p>
            <a:pPr algn="ctr">
              <a:spcBef>
                <a:spcPct val="20000"/>
              </a:spcBef>
              <a:spcAft>
                <a:spcPts val="450"/>
              </a:spcAft>
            </a:pPr>
            <a:r>
              <a:rPr lang="de-DE" sz="36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Fitness – Gesundheit – Wohlbefinden </a:t>
            </a:r>
            <a:br>
              <a:rPr lang="de-DE" sz="1800" dirty="0">
                <a:solidFill>
                  <a:srgbClr val="000000">
                    <a:lumMod val="75000"/>
                    <a:lumOff val="25000"/>
                  </a:srgbClr>
                </a:solidFill>
                <a:ea typeface="+mn-ea"/>
                <a:cs typeface="+mn-cs"/>
              </a:rPr>
            </a:br>
            <a:endParaRPr lang="de-DE" sz="2700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10646B9-DCD5-4269-8B7B-07900FAD59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4707" y="2299552"/>
            <a:ext cx="4114800" cy="30691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Wieso überhaupt Fitnesstraining?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5096D7A-7D6A-485E-A2CF-6631A250C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27107" y="3050481"/>
            <a:ext cx="3492186" cy="26326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de-DE" sz="3000" dirty="0"/>
          </a:p>
          <a:p>
            <a:pPr marL="0" indent="0">
              <a:buNone/>
            </a:pPr>
            <a:endParaRPr lang="de-DE" sz="3000" dirty="0"/>
          </a:p>
          <a:p>
            <a:pPr marL="0" indent="0">
              <a:buNone/>
            </a:pPr>
            <a:endParaRPr lang="de-DE" sz="3000" dirty="0"/>
          </a:p>
          <a:p>
            <a:pPr marL="0" indent="0">
              <a:buNone/>
            </a:pP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Welche Wirkungen können dem jeweiligen „gesundheitsorientierten Fitnessfaktor“ zugeordnet werden?</a:t>
            </a:r>
          </a:p>
          <a:p>
            <a:pPr marL="0" indent="0">
              <a:buNone/>
            </a:pPr>
            <a:endParaRPr lang="de-D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5F390D4-D85D-479D-98CE-644B2F199C23}"/>
              </a:ext>
            </a:extLst>
          </p:cNvPr>
          <p:cNvSpPr txBox="1"/>
          <p:nvPr/>
        </p:nvSpPr>
        <p:spPr>
          <a:xfrm>
            <a:off x="2916866" y="3272794"/>
            <a:ext cx="22348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Wirkungen</a:t>
            </a:r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07189458-0C49-40EA-80C1-2E1B5DD3B3F5}"/>
              </a:ext>
            </a:extLst>
          </p:cNvPr>
          <p:cNvSpPr/>
          <p:nvPr/>
        </p:nvSpPr>
        <p:spPr>
          <a:xfrm rot="1976385">
            <a:off x="2210297" y="3032722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8" name="Pfeil: nach unten 7">
            <a:extLst>
              <a:ext uri="{FF2B5EF4-FFF2-40B4-BE49-F238E27FC236}">
                <a16:creationId xmlns:a16="http://schemas.microsoft.com/office/drawing/2014/main" id="{569340AA-E40E-4B1D-94A3-4958D4748D85}"/>
              </a:ext>
            </a:extLst>
          </p:cNvPr>
          <p:cNvSpPr/>
          <p:nvPr/>
        </p:nvSpPr>
        <p:spPr>
          <a:xfrm rot="17948295">
            <a:off x="4946316" y="3798367"/>
            <a:ext cx="259127" cy="4768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</p:spTree>
    <p:extLst>
      <p:ext uri="{BB962C8B-B14F-4D97-AF65-F5344CB8AC3E}">
        <p14:creationId xmlns:p14="http://schemas.microsoft.com/office/powerpoint/2010/main" val="3239652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27816E9-E389-454D-AE15-AADB64AC6628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fld id="{BB988B5D-4D0D-467D-9351-0B19BE197634}" type="datetime1">
              <a:rPr lang="de-DE" smtClean="0"/>
              <a:t>08.10.2020</a:t>
            </a:fld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AA09B37B-76AB-47C6-AEC2-ABF783F588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738" y="332656"/>
            <a:ext cx="4386647" cy="6021287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4A662CE2-0002-4229-82A7-3FF15BC10A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7353" y="332656"/>
            <a:ext cx="4386647" cy="60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532795"/>
      </p:ext>
    </p:extLst>
  </p:cSld>
  <p:clrMapOvr>
    <a:masterClrMapping/>
  </p:clrMapOvr>
  <p:transition>
    <p:pull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A804BD38-2F54-425A-A898-F56CCB81ECB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67705765"/>
              </p:ext>
            </p:extLst>
          </p:nvPr>
        </p:nvGraphicFramePr>
        <p:xfrm>
          <a:off x="398722" y="1240010"/>
          <a:ext cx="6666614" cy="53590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9034">
                  <a:extLst>
                    <a:ext uri="{9D8B030D-6E8A-4147-A177-3AD203B41FA5}">
                      <a16:colId xmlns:a16="http://schemas.microsoft.com/office/drawing/2014/main" val="3257435272"/>
                    </a:ext>
                  </a:extLst>
                </a:gridCol>
                <a:gridCol w="5687580">
                  <a:extLst>
                    <a:ext uri="{9D8B030D-6E8A-4147-A177-3AD203B41FA5}">
                      <a16:colId xmlns:a16="http://schemas.microsoft.com/office/drawing/2014/main" val="3457778488"/>
                    </a:ext>
                  </a:extLst>
                </a:gridCol>
              </a:tblGrid>
              <a:tr h="66487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Übersicht - Verlauf des Unterrichtsvorhabens</a:t>
                      </a:r>
                    </a:p>
                  </a:txBody>
                  <a:tcPr marL="45188" marR="45188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929222"/>
                  </a:ext>
                </a:extLst>
              </a:tr>
              <a:tr h="586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Doppel-stunde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100709250"/>
                  </a:ext>
                </a:extLst>
              </a:tr>
              <a:tr h="492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Grundlagen einer gesunden Lebensführung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Durchführung von „Fitness-Angeboten“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702105"/>
                  </a:ext>
                </a:extLst>
              </a:tr>
              <a:tr h="492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Wirkungen von Fitness- und Gesundheitstraining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Ausdauerläufe  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002297"/>
                  </a:ext>
                </a:extLst>
              </a:tr>
              <a:tr h="492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3-5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Gestaltung von Fitness- und Gesundheitstraining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Erstellung und Durchführung von Trainingsprogrammen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040407"/>
                  </a:ext>
                </a:extLst>
              </a:tr>
              <a:tr h="764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Funktionelle Gymnastik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Durchführung funktioneller Übungen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PTV: Beurteilung aktueller Fitnesstrends</a:t>
                      </a: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2666181909"/>
                  </a:ext>
                </a:extLst>
              </a:tr>
              <a:tr h="492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Entspannungstechniken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Entspannungstraining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1058395465"/>
                  </a:ext>
                </a:extLst>
              </a:tr>
              <a:tr h="461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energieliefernde Prozesse; gesunde Ernährung</a:t>
                      </a: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1053689805"/>
                  </a:ext>
                </a:extLst>
              </a:tr>
              <a:tr h="764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Langzeithausaufgabe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Lernzielkontrolle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2797391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9729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97DC3C0-EA71-4DBA-B309-23FCF164C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50" y="1065092"/>
            <a:ext cx="8229600" cy="1066800"/>
          </a:xfrm>
        </p:spPr>
        <p:txBody>
          <a:bodyPr>
            <a:normAutofit/>
          </a:bodyPr>
          <a:lstStyle/>
          <a:p>
            <a:pPr algn="ctr">
              <a:spcBef>
                <a:spcPct val="20000"/>
              </a:spcBef>
              <a:spcAft>
                <a:spcPts val="450"/>
              </a:spcAft>
            </a:pPr>
            <a:r>
              <a:rPr lang="de-DE" sz="36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Fitness – Gesundheit – Wohlbefinden </a:t>
            </a:r>
            <a:br>
              <a:rPr lang="de-DE" sz="1800" dirty="0">
                <a:solidFill>
                  <a:srgbClr val="000000">
                    <a:lumMod val="75000"/>
                    <a:lumOff val="25000"/>
                  </a:srgbClr>
                </a:solidFill>
                <a:ea typeface="+mn-ea"/>
                <a:cs typeface="+mn-cs"/>
              </a:rPr>
            </a:br>
            <a:endParaRPr lang="de-DE" sz="2700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10646B9-DCD5-4269-8B7B-07900FAD59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0050" y="2866810"/>
            <a:ext cx="4114800" cy="30691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Wieso überhaupt Fitnesstraining?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5096D7A-7D6A-485E-A2CF-6631A250C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72614" y="3304858"/>
            <a:ext cx="3492186" cy="26326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e-DE" sz="3000" dirty="0"/>
          </a:p>
          <a:p>
            <a:pPr marL="0" indent="0">
              <a:buNone/>
            </a:pPr>
            <a:endParaRPr lang="de-DE" sz="3000" dirty="0"/>
          </a:p>
          <a:p>
            <a:pPr marL="0" indent="0">
              <a:buNone/>
            </a:pPr>
            <a:endParaRPr lang="de-DE" sz="3000" dirty="0"/>
          </a:p>
          <a:p>
            <a:pPr marL="0" indent="0">
              <a:buNone/>
            </a:pPr>
            <a:endParaRPr lang="de-D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Wie soll Fitnesstraining gestaltet sein?</a:t>
            </a:r>
          </a:p>
          <a:p>
            <a:pPr marL="0" indent="0">
              <a:buNone/>
            </a:pP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(3.-5. Doppelstunde)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5F390D4-D85D-479D-98CE-644B2F199C23}"/>
              </a:ext>
            </a:extLst>
          </p:cNvPr>
          <p:cNvSpPr txBox="1"/>
          <p:nvPr/>
        </p:nvSpPr>
        <p:spPr>
          <a:xfrm>
            <a:off x="3429427" y="3739994"/>
            <a:ext cx="22348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Wirkungen</a:t>
            </a:r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07189458-0C49-40EA-80C1-2E1B5DD3B3F5}"/>
              </a:ext>
            </a:extLst>
          </p:cNvPr>
          <p:cNvSpPr/>
          <p:nvPr/>
        </p:nvSpPr>
        <p:spPr>
          <a:xfrm rot="1401016">
            <a:off x="2653638" y="3628988"/>
            <a:ext cx="733806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8" name="Pfeil: nach unten 7">
            <a:extLst>
              <a:ext uri="{FF2B5EF4-FFF2-40B4-BE49-F238E27FC236}">
                <a16:creationId xmlns:a16="http://schemas.microsoft.com/office/drawing/2014/main" id="{569340AA-E40E-4B1D-94A3-4958D4748D85}"/>
              </a:ext>
            </a:extLst>
          </p:cNvPr>
          <p:cNvSpPr/>
          <p:nvPr/>
        </p:nvSpPr>
        <p:spPr>
          <a:xfrm rot="17641576">
            <a:off x="5891643" y="4058228"/>
            <a:ext cx="363474" cy="7338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</p:spTree>
    <p:extLst>
      <p:ext uri="{BB962C8B-B14F-4D97-AF65-F5344CB8AC3E}">
        <p14:creationId xmlns:p14="http://schemas.microsoft.com/office/powerpoint/2010/main" val="2317889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A2F52947-A7F2-451B-844C-D2D49F481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Arbeitsauftrag – Gestaltung von Fitnesstraining</a:t>
            </a:r>
            <a:endParaRPr lang="de-DE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Bilden Sie 3er – Gruppen.</a:t>
            </a:r>
            <a:endParaRPr lang="de-D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Stellen Sie für eine Trainingsmethode ein Trainingsprogramm mit Hilfe der Zusatzmaterialien zusammen.</a:t>
            </a:r>
            <a:endParaRPr lang="de-D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Testen Sie gemeinsam eine Trainingseinheit (Zeitfenster 30 min).</a:t>
            </a:r>
            <a:endParaRPr lang="de-D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Stellen Sie Ihr Belastungsgefüge und die eingesetzten Steuerungselemente den anderen Gruppen vor.</a:t>
            </a:r>
            <a:endParaRPr lang="de-D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Geben Sie Tipps zur jeweiligen Trainingsmethode.</a:t>
            </a:r>
            <a:endParaRPr lang="de-D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6F8E6F6-7666-4417-9570-C96AF2C1F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Fitness – Gesundheit – Wohlbefinden</a:t>
            </a:r>
            <a:endParaRPr lang="de-DE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19466"/>
      </p:ext>
    </p:extLst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412051-1AD6-42B7-BFE7-0BADDCE42D7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92150"/>
            <a:ext cx="8229600" cy="1066800"/>
          </a:xfrm>
        </p:spPr>
        <p:txBody>
          <a:bodyPr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Praxis-Theorie-Verknüpfung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847739-C72D-4282-8629-57AE265D335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73288" y="1846263"/>
            <a:ext cx="6970712" cy="4032250"/>
          </a:xfrm>
        </p:spPr>
        <p:txBody>
          <a:bodyPr/>
          <a:lstStyle/>
          <a:p>
            <a:pPr marL="0" indent="0">
              <a:buNone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Ziel: 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Kompetenzen aus den Inhaltsbereichen Fitness entwickeln und Wissen miteinander vernetzen</a:t>
            </a:r>
          </a:p>
          <a:p>
            <a:pPr marL="109728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Themenbereich „Fitness trainieren – Gesundheitsbewusstsein entwickeln“ </a:t>
            </a:r>
            <a:endParaRPr lang="de-DE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879784"/>
      </p:ext>
    </p:extLst>
  </p:cSld>
  <p:clrMapOvr>
    <a:masterClrMapping/>
  </p:clrMapOvr>
  <p:transition>
    <p:pull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A804BD38-2F54-425A-A898-F56CCB81ECB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84485083"/>
              </p:ext>
            </p:extLst>
          </p:nvPr>
        </p:nvGraphicFramePr>
        <p:xfrm>
          <a:off x="398722" y="1240010"/>
          <a:ext cx="6666614" cy="53590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9034">
                  <a:extLst>
                    <a:ext uri="{9D8B030D-6E8A-4147-A177-3AD203B41FA5}">
                      <a16:colId xmlns:a16="http://schemas.microsoft.com/office/drawing/2014/main" val="3257435272"/>
                    </a:ext>
                  </a:extLst>
                </a:gridCol>
                <a:gridCol w="5687580">
                  <a:extLst>
                    <a:ext uri="{9D8B030D-6E8A-4147-A177-3AD203B41FA5}">
                      <a16:colId xmlns:a16="http://schemas.microsoft.com/office/drawing/2014/main" val="3457778488"/>
                    </a:ext>
                  </a:extLst>
                </a:gridCol>
              </a:tblGrid>
              <a:tr h="66487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Übersicht - Verlauf des Unterrichtsvorhabens</a:t>
                      </a:r>
                    </a:p>
                  </a:txBody>
                  <a:tcPr marL="45188" marR="45188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929222"/>
                  </a:ext>
                </a:extLst>
              </a:tr>
              <a:tr h="586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Doppel-stunde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100709250"/>
                  </a:ext>
                </a:extLst>
              </a:tr>
              <a:tr h="492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Grundlagen einer gesunden Lebensführung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Durchführung von „Fitness-Angeboten“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702105"/>
                  </a:ext>
                </a:extLst>
              </a:tr>
              <a:tr h="492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Wirkungen von Fitness- und Gesundheitstraining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Ausdauerläufe  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829002297"/>
                  </a:ext>
                </a:extLst>
              </a:tr>
              <a:tr h="492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3-5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Gestaltung von Fitness- und Gesundheitstraining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Erstellung und Durchführung von Trainingsprogrammen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3465040407"/>
                  </a:ext>
                </a:extLst>
              </a:tr>
              <a:tr h="764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Funktionelle Gymnastik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Durchführung funktioneller Übungen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PTV: Beurteilung aktueller Fitnesstrends</a:t>
                      </a:r>
                    </a:p>
                  </a:txBody>
                  <a:tcPr marL="45188" marR="45188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181909"/>
                  </a:ext>
                </a:extLst>
              </a:tr>
              <a:tr h="492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Entspannungstechniken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Entspannungstraining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1058395465"/>
                  </a:ext>
                </a:extLst>
              </a:tr>
              <a:tr h="461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energieliefernde Prozesse; gesunde Ernährung</a:t>
                      </a: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1053689805"/>
                  </a:ext>
                </a:extLst>
              </a:tr>
              <a:tr h="764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Langzeithausaufgabe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Lernzielkontrolle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2797391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758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">
            <a:extLst>
              <a:ext uri="{FF2B5EF4-FFF2-40B4-BE49-F238E27FC236}">
                <a16:creationId xmlns:a16="http://schemas.microsoft.com/office/drawing/2014/main" id="{22E5FF51-DFA0-465C-9DAD-E99A596D0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898" y="1196752"/>
            <a:ext cx="7994204" cy="994172"/>
          </a:xfrm>
        </p:spPr>
        <p:txBody>
          <a:bodyPr>
            <a:noAutofit/>
          </a:bodyPr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Fitness – Gesundheit – Wohlbefinden</a:t>
            </a:r>
            <a:br>
              <a:rPr lang="de-DE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D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50EC08-D230-4120-BC54-A240C7D1E4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0" y="2527080"/>
            <a:ext cx="3886200" cy="328317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68580" tIns="34290" rIns="68580" bIns="34290" rtlCol="0">
            <a:normAutofit fontScale="70000" lnSpcReduction="20000"/>
          </a:bodyPr>
          <a:lstStyle/>
          <a:p>
            <a:endParaRPr lang="de-DE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Ziel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Beurteilung von Übungen</a:t>
            </a:r>
          </a:p>
          <a:p>
            <a:pPr lvl="1"/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Reflektion:</a:t>
            </a:r>
          </a:p>
          <a:p>
            <a:pPr marL="257175" indent="-257175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Vergleich - Gegenüberstellung</a:t>
            </a:r>
          </a:p>
          <a:p>
            <a:pPr marL="600075" lvl="1" indent="-257175"/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Hausaufgabe</a:t>
            </a:r>
          </a:p>
          <a:p>
            <a:pPr>
              <a:lnSpc>
                <a:spcPct val="120000"/>
              </a:lnSpc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Kritische Betrachtung von Fitnesstrend „Die dunkle Seite von Yoga“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de-DE" sz="1600" u="sng" dirty="0">
                <a:solidFill>
                  <a:srgbClr val="007AC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https://www.youtube.com/watch?v=3zHfYHP0ZPw</a:t>
            </a:r>
            <a:r>
              <a:rPr lang="de-DE" sz="1600" dirty="0">
                <a:solidFill>
                  <a:srgbClr val="007AC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de-DE" sz="1600" u="sng" dirty="0">
              <a:solidFill>
                <a:srgbClr val="007AC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buNone/>
            </a:pPr>
            <a:endParaRPr lang="de-DE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5AF0D3F-513F-4331-89A1-53DF21CF0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9409" y="2527080"/>
            <a:ext cx="3886200" cy="1962783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68580" tIns="34290" rIns="68580" bIns="34290" rtlCol="0">
            <a:normAutofit fontScale="70000" lnSpcReduction="20000"/>
          </a:bodyPr>
          <a:lstStyle/>
          <a:p>
            <a:endParaRPr lang="de-DE" dirty="0"/>
          </a:p>
          <a:p>
            <a:endParaRPr lang="de-DE" dirty="0"/>
          </a:p>
          <a:p>
            <a:pPr>
              <a:lnSpc>
                <a:spcPct val="120000"/>
              </a:lnSpc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Funktionelle Gymnastik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de-DE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http://www.sportunterricht.de/lksport/funktionsgym20.html</a:t>
            </a: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e-D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Fitnesstrend – Yoga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de-DE" sz="16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https://www.youtube.com/watch?v=UErN1VLCXC0</a:t>
            </a:r>
            <a:endParaRPr lang="de-D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1648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A804BD38-2F54-425A-A898-F56CCB81ECB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97561481"/>
              </p:ext>
            </p:extLst>
          </p:nvPr>
        </p:nvGraphicFramePr>
        <p:xfrm>
          <a:off x="398722" y="1240010"/>
          <a:ext cx="6666614" cy="53590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9034">
                  <a:extLst>
                    <a:ext uri="{9D8B030D-6E8A-4147-A177-3AD203B41FA5}">
                      <a16:colId xmlns:a16="http://schemas.microsoft.com/office/drawing/2014/main" val="3257435272"/>
                    </a:ext>
                  </a:extLst>
                </a:gridCol>
                <a:gridCol w="5687580">
                  <a:extLst>
                    <a:ext uri="{9D8B030D-6E8A-4147-A177-3AD203B41FA5}">
                      <a16:colId xmlns:a16="http://schemas.microsoft.com/office/drawing/2014/main" val="3457778488"/>
                    </a:ext>
                  </a:extLst>
                </a:gridCol>
              </a:tblGrid>
              <a:tr h="66487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Übersicht - Verlauf des Unterrichtsvorhabens</a:t>
                      </a:r>
                    </a:p>
                  </a:txBody>
                  <a:tcPr marL="45188" marR="45188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929222"/>
                  </a:ext>
                </a:extLst>
              </a:tr>
              <a:tr h="586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Doppel-stunde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100709250"/>
                  </a:ext>
                </a:extLst>
              </a:tr>
              <a:tr h="492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Grundlagen einer gesunden Lebensführung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Durchführung von „Fitness-Angeboten“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702105"/>
                  </a:ext>
                </a:extLst>
              </a:tr>
              <a:tr h="492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Wirkungen von Fitness- und Gesundheitstraining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Ausdauerläufe  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829002297"/>
                  </a:ext>
                </a:extLst>
              </a:tr>
              <a:tr h="492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3-5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Gestaltung von Fitness- und Gesundheitstraining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Erstellung und Durchführung von Trainingsprogrammen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3465040407"/>
                  </a:ext>
                </a:extLst>
              </a:tr>
              <a:tr h="764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Funktionelle Gymnastik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Durchführung funktioneller Übungen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PTV: Beurteilung aktueller Fitnesstrends</a:t>
                      </a: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2666181909"/>
                  </a:ext>
                </a:extLst>
              </a:tr>
              <a:tr h="492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Entspannungstechniken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Entspannungstraining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395465"/>
                  </a:ext>
                </a:extLst>
              </a:tr>
              <a:tr h="461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energieliefernde Prozesse; gesunde Ernährung</a:t>
                      </a: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1053689805"/>
                  </a:ext>
                </a:extLst>
              </a:tr>
              <a:tr h="764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Langzeithausaufgabe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Lernzielkontrolle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2797391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50963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">
            <a:extLst>
              <a:ext uri="{FF2B5EF4-FFF2-40B4-BE49-F238E27FC236}">
                <a16:creationId xmlns:a16="http://schemas.microsoft.com/office/drawing/2014/main" id="{22E5FF51-DFA0-465C-9DAD-E99A596D0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9538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de-DE" sz="4400" dirty="0">
                <a:latin typeface="Calibri" panose="020F0502020204030204" pitchFamily="34" charset="0"/>
                <a:cs typeface="Calibri" panose="020F0502020204030204" pitchFamily="34" charset="0"/>
              </a:rPr>
              <a:t>Fitness – Gesundheit – Wohlbefinden</a:t>
            </a:r>
            <a:b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DE" sz="2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50EC08-D230-4120-BC54-A240C7D1E4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14458" y="2564904"/>
            <a:ext cx="3886200" cy="26656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Erfahrungen</a:t>
            </a:r>
          </a:p>
          <a:p>
            <a:pPr marL="0" indent="0">
              <a:buNone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„körperliche Effekte“ während der Entspannung</a:t>
            </a:r>
          </a:p>
          <a:p>
            <a:pPr marL="0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Entspannungstraining</a:t>
            </a:r>
          </a:p>
          <a:p>
            <a:pPr marL="0" indent="0">
              <a:buNone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Entspannungstechniken </a:t>
            </a:r>
          </a:p>
          <a:p>
            <a:pPr marL="0" indent="0">
              <a:buNone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Beispiele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5AF0D3F-513F-4331-89A1-53DF21CF0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" y="2564904"/>
            <a:ext cx="3886200" cy="2665662"/>
          </a:xfrm>
        </p:spPr>
        <p:txBody>
          <a:bodyPr>
            <a:normAutofit fontScale="85000" lnSpcReduction="20000"/>
          </a:bodyPr>
          <a:lstStyle/>
          <a:p>
            <a:pPr marL="203597" indent="-203597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Phantasiereise</a:t>
            </a:r>
          </a:p>
          <a:p>
            <a:pPr marL="0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03597" indent="-203597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Atementspannung</a:t>
            </a:r>
          </a:p>
          <a:p>
            <a:pPr marL="0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03597" indent="-203597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65130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86FCB0-FD5C-4FBB-9CD1-A030AB222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163017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Entspannungstechniken/Psychoregulation (nach </a:t>
            </a:r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Buskies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4" name="Legende: mit Pfeil nach links und rechts 3">
            <a:extLst>
              <a:ext uri="{FF2B5EF4-FFF2-40B4-BE49-F238E27FC236}">
                <a16:creationId xmlns:a16="http://schemas.microsoft.com/office/drawing/2014/main" id="{59F060E8-5E24-4EFE-918F-CDC523DC171C}"/>
              </a:ext>
            </a:extLst>
          </p:cNvPr>
          <p:cNvSpPr/>
          <p:nvPr/>
        </p:nvSpPr>
        <p:spPr>
          <a:xfrm>
            <a:off x="2811066" y="3428999"/>
            <a:ext cx="3521869" cy="1730575"/>
          </a:xfrm>
          <a:prstGeom prst="leftRightArrow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Selbst-beeinflussungs-verfahren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8663D7ED-346C-4C76-A836-F325FF5F2D86}"/>
              </a:ext>
            </a:extLst>
          </p:cNvPr>
          <p:cNvSpPr/>
          <p:nvPr/>
        </p:nvSpPr>
        <p:spPr>
          <a:xfrm>
            <a:off x="6482953" y="3951386"/>
            <a:ext cx="2185987" cy="9941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Kann erlernt werden</a:t>
            </a:r>
          </a:p>
          <a:p>
            <a:pPr algn="ctr"/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z. B. Atem-entspannung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D329EC5C-B57E-434A-A0E6-2443906E63D4}"/>
              </a:ext>
            </a:extLst>
          </p:cNvPr>
          <p:cNvSpPr/>
          <p:nvPr/>
        </p:nvSpPr>
        <p:spPr>
          <a:xfrm>
            <a:off x="475060" y="3951386"/>
            <a:ext cx="2185987" cy="9941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Individuell</a:t>
            </a:r>
          </a:p>
          <a:p>
            <a:pPr algn="ctr"/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z. B.  Musik hören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603C63F-FA32-49F9-9457-E075444DAEEB}"/>
              </a:ext>
            </a:extLst>
          </p:cNvPr>
          <p:cNvSpPr/>
          <p:nvPr/>
        </p:nvSpPr>
        <p:spPr>
          <a:xfrm>
            <a:off x="3059832" y="2352526"/>
            <a:ext cx="3096343" cy="685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Fremdbeeinflussungsverfahren</a:t>
            </a:r>
          </a:p>
          <a:p>
            <a:pPr algn="ctr"/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z. B. Massage</a:t>
            </a:r>
          </a:p>
        </p:txBody>
      </p:sp>
    </p:spTree>
    <p:extLst>
      <p:ext uri="{BB962C8B-B14F-4D97-AF65-F5344CB8AC3E}">
        <p14:creationId xmlns:p14="http://schemas.microsoft.com/office/powerpoint/2010/main" val="1877675502"/>
      </p:ext>
    </p:extLst>
  </p:cSld>
  <p:clrMapOvr>
    <a:masterClrMapping/>
  </p:clrMapOvr>
  <p:transition>
    <p:pull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A804BD38-2F54-425A-A898-F56CCB81ECB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75973765"/>
              </p:ext>
            </p:extLst>
          </p:nvPr>
        </p:nvGraphicFramePr>
        <p:xfrm>
          <a:off x="398722" y="1240010"/>
          <a:ext cx="6666614" cy="53590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9034">
                  <a:extLst>
                    <a:ext uri="{9D8B030D-6E8A-4147-A177-3AD203B41FA5}">
                      <a16:colId xmlns:a16="http://schemas.microsoft.com/office/drawing/2014/main" val="3257435272"/>
                    </a:ext>
                  </a:extLst>
                </a:gridCol>
                <a:gridCol w="5687580">
                  <a:extLst>
                    <a:ext uri="{9D8B030D-6E8A-4147-A177-3AD203B41FA5}">
                      <a16:colId xmlns:a16="http://schemas.microsoft.com/office/drawing/2014/main" val="3457778488"/>
                    </a:ext>
                  </a:extLst>
                </a:gridCol>
              </a:tblGrid>
              <a:tr h="66487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Übersicht - Verlauf des Unterrichtsvorhabens</a:t>
                      </a:r>
                    </a:p>
                  </a:txBody>
                  <a:tcPr marL="45188" marR="45188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929222"/>
                  </a:ext>
                </a:extLst>
              </a:tr>
              <a:tr h="586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Doppel-stunde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100709250"/>
                  </a:ext>
                </a:extLst>
              </a:tr>
              <a:tr h="492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Grundlagen einer gesunden Lebensführung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Durchführung von „Fitness-Angeboten“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702105"/>
                  </a:ext>
                </a:extLst>
              </a:tr>
              <a:tr h="492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Wirkungen von Fitness- und Gesundheitstraining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Ausdauerläufe  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829002297"/>
                  </a:ext>
                </a:extLst>
              </a:tr>
              <a:tr h="492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3-5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Gestaltung von Fitness- und Gesundheitstraining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Erstellung und Durchführung von Trainingsprogrammen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3465040407"/>
                  </a:ext>
                </a:extLst>
              </a:tr>
              <a:tr h="764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Funktionelle Gymnastik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Durchführung funktioneller Übungen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PTV: Beurteilung aktueller Fitnesstrends</a:t>
                      </a: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2666181909"/>
                  </a:ext>
                </a:extLst>
              </a:tr>
              <a:tr h="492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Entspannungstechniken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Entspannungstraining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1058395465"/>
                  </a:ext>
                </a:extLst>
              </a:tr>
              <a:tr h="461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energieliefernde Prozesse; gesunde Ernährung</a:t>
                      </a: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1053689805"/>
                  </a:ext>
                </a:extLst>
              </a:tr>
              <a:tr h="764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Langzeithausaufgabe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Lernzielkontrolle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391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9283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9753F2BF-32D5-4E23-874B-8062721B4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6800"/>
            <a:ext cx="8229600" cy="4246496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r>
              <a:rPr lang="de-DE" dirty="0"/>
              <a:t>Angesteuerte Kompetenzen des Inhaltsbereichs Wissen:</a:t>
            </a:r>
          </a:p>
          <a:p>
            <a:pPr lvl="1"/>
            <a:r>
              <a:rPr lang="de-DE" dirty="0"/>
              <a:t>TK (6)</a:t>
            </a:r>
          </a:p>
          <a:p>
            <a:pPr lvl="1"/>
            <a:r>
              <a:rPr lang="de-DE" dirty="0"/>
              <a:t>TK (7) teilweise</a:t>
            </a:r>
          </a:p>
          <a:p>
            <a:pPr lvl="1"/>
            <a:r>
              <a:rPr lang="de-DE" dirty="0"/>
              <a:t>TK (8)</a:t>
            </a:r>
          </a:p>
          <a:p>
            <a:pPr lvl="1"/>
            <a:r>
              <a:rPr lang="de-DE" dirty="0"/>
              <a:t>TK (9)</a:t>
            </a:r>
          </a:p>
          <a:p>
            <a:pPr lvl="1"/>
            <a:r>
              <a:rPr lang="de-DE" dirty="0"/>
              <a:t>TK (10)</a:t>
            </a:r>
          </a:p>
          <a:p>
            <a:pPr lvl="1"/>
            <a:r>
              <a:rPr lang="de-DE" dirty="0"/>
              <a:t>TK (11) teilweise</a:t>
            </a:r>
          </a:p>
          <a:p>
            <a:pPr lvl="1"/>
            <a:r>
              <a:rPr lang="de-DE" dirty="0"/>
              <a:t>TK (12) teilweise</a:t>
            </a:r>
          </a:p>
          <a:p>
            <a:pPr lvl="1"/>
            <a:r>
              <a:rPr lang="de-DE" dirty="0"/>
              <a:t>TK (13) teilweise</a:t>
            </a:r>
          </a:p>
          <a:p>
            <a:pPr lvl="1"/>
            <a:r>
              <a:rPr lang="de-DE" dirty="0"/>
              <a:t>TK (14)</a:t>
            </a:r>
          </a:p>
          <a:p>
            <a:pPr lvl="1"/>
            <a:r>
              <a:rPr lang="de-DE" dirty="0"/>
              <a:t>TK (15)</a:t>
            </a:r>
          </a:p>
          <a:p>
            <a:pPr lvl="1"/>
            <a:r>
              <a:rPr lang="de-DE" dirty="0"/>
              <a:t>TK (16) teilweise</a:t>
            </a:r>
          </a:p>
          <a:p>
            <a:pPr lvl="1"/>
            <a:r>
              <a:rPr lang="de-DE" dirty="0"/>
              <a:t>TK (17)</a:t>
            </a:r>
          </a:p>
          <a:p>
            <a:pPr lvl="1"/>
            <a:r>
              <a:rPr lang="de-DE" dirty="0"/>
              <a:t>TK (18)</a:t>
            </a:r>
          </a:p>
          <a:p>
            <a:pPr lvl="1"/>
            <a:r>
              <a:rPr lang="de-DE" dirty="0"/>
              <a:t>TK (19)</a:t>
            </a: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BE70EB1-9B60-4107-AF8F-AD6C0FDD4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968" y="955168"/>
            <a:ext cx="8229600" cy="1066800"/>
          </a:xfrm>
        </p:spPr>
        <p:txBody>
          <a:bodyPr/>
          <a:lstStyle/>
          <a:p>
            <a:pPr algn="ctr"/>
            <a:r>
              <a:rPr lang="de-DE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Fitness – Gesundheit – Wohlbefinden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117168"/>
      </p:ext>
    </p:extLst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7A6829-51AF-437A-8D68-0433B45E818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61975"/>
            <a:ext cx="8229600" cy="1066800"/>
          </a:xfrm>
        </p:spPr>
        <p:txBody>
          <a:bodyPr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Praxis-Theorie-Verknüpfung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63B0A9-574D-4B7F-9B74-1F38BFB81D1F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2836863"/>
            <a:ext cx="3886200" cy="23193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Praxis</a:t>
            </a:r>
          </a:p>
          <a:p>
            <a:pPr lvl="0"/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Fitness entwickeln [motorisch]</a:t>
            </a:r>
          </a:p>
          <a:p>
            <a:pPr marL="180975" lvl="1" indent="0">
              <a:buNone/>
            </a:pP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(1) ein individuelles Fitness-</a:t>
            </a:r>
          </a:p>
          <a:p>
            <a:pPr marL="180975" lvl="1" indent="0">
              <a:buNone/>
            </a:pPr>
            <a:r>
              <a:rPr lang="de-DE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training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ausführen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CE31213-E598-4DA5-9657-16640520E6CF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497388" y="2824163"/>
            <a:ext cx="4646612" cy="33877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Theorie</a:t>
            </a:r>
          </a:p>
          <a:p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Wissen (gesunde Lebensführung)</a:t>
            </a:r>
          </a:p>
          <a:p>
            <a:pPr marL="457200" lvl="1" indent="0">
              <a:buNone/>
            </a:pP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(15) die Bedeutung der Fitness für Gesundheit und Wohlbefinden erläutern</a:t>
            </a:r>
          </a:p>
          <a:p>
            <a:pPr marL="457200" lvl="1" indent="0">
              <a:buNone/>
            </a:pPr>
            <a:r>
              <a:rPr lang="de-DE" sz="180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19) die Bedeutung eigenen sportlichen Handelns für eine gesunde Lebensführung reflektieren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4CD87D3-4744-46E6-955A-E425696A67AB}"/>
              </a:ext>
            </a:extLst>
          </p:cNvPr>
          <p:cNvSpPr txBox="1"/>
          <p:nvPr/>
        </p:nvSpPr>
        <p:spPr>
          <a:xfrm>
            <a:off x="953477" y="1817507"/>
            <a:ext cx="72370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Themenbereich</a:t>
            </a:r>
          </a:p>
          <a:p>
            <a:pPr algn="ctr"/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Fitness trainieren – Gesundheitsbewusstsein entwickeln </a:t>
            </a:r>
          </a:p>
        </p:txBody>
      </p:sp>
    </p:spTree>
    <p:extLst>
      <p:ext uri="{BB962C8B-B14F-4D97-AF65-F5344CB8AC3E}">
        <p14:creationId xmlns:p14="http://schemas.microsoft.com/office/powerpoint/2010/main" val="3588631189"/>
      </p:ext>
    </p:extLst>
  </p:cSld>
  <p:clrMapOvr>
    <a:masterClrMapping/>
  </p:clrMapOvr>
  <p:transition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7A6829-51AF-437A-8D68-0433B45E818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61975"/>
            <a:ext cx="8229600" cy="1066800"/>
          </a:xfrm>
        </p:spPr>
        <p:txBody>
          <a:bodyPr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Praxis-Theorie-Verknüpfung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63B0A9-574D-4B7F-9B74-1F38BFB81D1F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1852613"/>
            <a:ext cx="3886200" cy="3889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Praxis</a:t>
            </a:r>
          </a:p>
          <a:p>
            <a:pPr lvl="0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Fitness entwickeln [motorisch]</a:t>
            </a:r>
          </a:p>
          <a:p>
            <a:pPr marL="446151" lvl="2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6151" lvl="2" indent="0">
              <a:buNone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(2) funktionelle Gymnastik, Mobilisations- und Dehnungsübungen zur Steigerung der Fitness und zur spezifischen Vorbereitung auf sportliche Belastungen anwenden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CE31213-E598-4DA5-9657-16640520E6CF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257800" y="1852613"/>
            <a:ext cx="3886200" cy="43513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Theorie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Wissen</a:t>
            </a:r>
          </a:p>
          <a:p>
            <a:pPr marL="109728" indent="0">
              <a:lnSpc>
                <a:spcPct val="200000"/>
              </a:lnSpc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2336" lvl="1" indent="0">
              <a:buNone/>
            </a:pP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(19) die Bedeutung eigenen sportlichen Handelns für eine gesunde Lebensführung reflektieren</a:t>
            </a:r>
            <a:endParaRPr lang="de-DE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909244"/>
      </p:ext>
    </p:extLst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7A6829-51AF-437A-8D68-0433B45E818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15900"/>
            <a:ext cx="8229600" cy="1066800"/>
          </a:xfrm>
        </p:spPr>
        <p:txBody>
          <a:bodyPr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Praxis-Theorie-Verknüpfung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63B0A9-574D-4B7F-9B74-1F38BFB81D1F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3302000"/>
            <a:ext cx="3886200" cy="2867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Praxis</a:t>
            </a:r>
          </a:p>
          <a:p>
            <a:pPr lvl="1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Bewegung und Entspannung</a:t>
            </a:r>
          </a:p>
          <a:p>
            <a:pPr marL="109728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CE31213-E598-4DA5-9657-16640520E6CF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257800" y="3302000"/>
            <a:ext cx="3886200" cy="25923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Theorie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Wissen </a:t>
            </a:r>
          </a:p>
          <a:p>
            <a:pPr marL="457200" lvl="1" indent="0">
              <a:buNone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(19) die Bedeutung eigenen sportlichen Handelns für eine gesunde Lebensführung reflektieren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40C25C2-D95C-43FB-A21B-46DC6CB0347E}"/>
              </a:ext>
            </a:extLst>
          </p:cNvPr>
          <p:cNvSpPr txBox="1"/>
          <p:nvPr/>
        </p:nvSpPr>
        <p:spPr>
          <a:xfrm>
            <a:off x="1085384" y="1484784"/>
            <a:ext cx="764016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09728"/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Leitperspektive – Prävention und Gesundheit (PG)</a:t>
            </a:r>
          </a:p>
          <a:p>
            <a:pPr marL="109728"/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/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Sportpädagogische Perspektiven</a:t>
            </a:r>
          </a:p>
          <a:p>
            <a:pPr marL="395478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Wahrnehmungsfähigkeit verbessern und Bewegungserfahrungen erweitern</a:t>
            </a:r>
          </a:p>
          <a:p>
            <a:pPr marL="395478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Gesundheit verbessern und Gesundheitsbewusstsein entwickeln</a:t>
            </a:r>
          </a:p>
        </p:txBody>
      </p:sp>
    </p:spTree>
    <p:extLst>
      <p:ext uri="{BB962C8B-B14F-4D97-AF65-F5344CB8AC3E}">
        <p14:creationId xmlns:p14="http://schemas.microsoft.com/office/powerpoint/2010/main" val="551779593"/>
      </p:ext>
    </p:extLst>
  </p:cSld>
  <p:clrMapOvr>
    <a:masterClrMapping/>
  </p:clrMapOvr>
  <p:transition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412051-1AD6-42B7-BFE7-0BADDCE42D7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92150"/>
            <a:ext cx="7329488" cy="1066800"/>
          </a:xfrm>
        </p:spPr>
        <p:txBody>
          <a:bodyPr>
            <a:normAutofit/>
          </a:bodyPr>
          <a:lstStyle/>
          <a:p>
            <a:pPr algn="ctr"/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Basispapier (2h)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50170A9-8FA7-4FBC-9A89-42B3D97779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819" y="1747794"/>
            <a:ext cx="7429554" cy="4091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060941"/>
      </p:ext>
    </p:extLst>
  </p:cSld>
  <p:clrMapOvr>
    <a:masterClrMapping/>
  </p:clrMapOvr>
  <p:transition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412051-1AD6-42B7-BFE7-0BADDCE42D7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92150"/>
            <a:ext cx="7329488" cy="1066800"/>
          </a:xfrm>
        </p:spPr>
        <p:txBody>
          <a:bodyPr>
            <a:normAutofit/>
          </a:bodyPr>
          <a:lstStyle/>
          <a:p>
            <a:pPr algn="ctr"/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Leitfrage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847739-C72D-4282-8629-57AE265D335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46263"/>
            <a:ext cx="7329488" cy="4032250"/>
          </a:xfrm>
        </p:spPr>
        <p:txBody>
          <a:bodyPr>
            <a:normAutofit/>
          </a:bodyPr>
          <a:lstStyle/>
          <a:p>
            <a:pPr marL="0" lvl="0" indent="0">
              <a:lnSpc>
                <a:spcPct val="120000"/>
              </a:lnSpc>
              <a:spcBef>
                <a:spcPts val="1000"/>
              </a:spcBef>
              <a:buClrTx/>
              <a:buNone/>
            </a:pPr>
            <a:endParaRPr lang="de-DE" dirty="0">
              <a:solidFill>
                <a:prstClr val="black"/>
              </a:solidFill>
            </a:endParaRPr>
          </a:p>
          <a:p>
            <a:pPr marL="0" lvl="0" indent="0" algn="ctr">
              <a:lnSpc>
                <a:spcPct val="120000"/>
              </a:lnSpc>
              <a:spcBef>
                <a:spcPts val="1000"/>
              </a:spcBef>
              <a:buClrTx/>
              <a:buNone/>
            </a:pPr>
            <a:r>
              <a:rPr lang="de-DE" sz="3200" dirty="0"/>
              <a:t>Welche Maßnahmen können Sie ergreifen, um zu ihrem persönlichen Wohlbefinden zu gelangen</a:t>
            </a:r>
            <a:r>
              <a:rPr lang="de-DE" dirty="0"/>
              <a:t>? 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4139402"/>
      </p:ext>
    </p:extLst>
  </p:cSld>
  <p:clrMapOvr>
    <a:masterClrMapping/>
  </p:clrMapOvr>
  <p:transition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A804BD38-2F54-425A-A898-F56CCB81ECB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68626655"/>
              </p:ext>
            </p:extLst>
          </p:nvPr>
        </p:nvGraphicFramePr>
        <p:xfrm>
          <a:off x="398722" y="1240010"/>
          <a:ext cx="6666614" cy="53590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9034">
                  <a:extLst>
                    <a:ext uri="{9D8B030D-6E8A-4147-A177-3AD203B41FA5}">
                      <a16:colId xmlns:a16="http://schemas.microsoft.com/office/drawing/2014/main" val="3257435272"/>
                    </a:ext>
                  </a:extLst>
                </a:gridCol>
                <a:gridCol w="5687580">
                  <a:extLst>
                    <a:ext uri="{9D8B030D-6E8A-4147-A177-3AD203B41FA5}">
                      <a16:colId xmlns:a16="http://schemas.microsoft.com/office/drawing/2014/main" val="3457778488"/>
                    </a:ext>
                  </a:extLst>
                </a:gridCol>
              </a:tblGrid>
              <a:tr h="66487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Übersicht - Verlauf des Unterrichtsvorhabens</a:t>
                      </a:r>
                    </a:p>
                  </a:txBody>
                  <a:tcPr marL="45188" marR="45188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929222"/>
                  </a:ext>
                </a:extLst>
              </a:tr>
              <a:tr h="586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Doppel-stunde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100709250"/>
                  </a:ext>
                </a:extLst>
              </a:tr>
              <a:tr h="492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Grundlagen einer gesunden Lebensführung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Durchführung von „Fitness-Angeboten“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702105"/>
                  </a:ext>
                </a:extLst>
              </a:tr>
              <a:tr h="492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Wirkungen von Fitness- und Gesundheitstraining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Ausdauerläufe  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829002297"/>
                  </a:ext>
                </a:extLst>
              </a:tr>
              <a:tr h="492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3-5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Gestaltung von Fitness- und Gesundheitstraining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Erstellung und Durchführung von Trainingsprogrammen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3465040407"/>
                  </a:ext>
                </a:extLst>
              </a:tr>
              <a:tr h="764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Funktionelle Gymnastik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Durchführung funktioneller Übungen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PTV: Beurteilung aktueller Fitnesstrends</a:t>
                      </a: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2666181909"/>
                  </a:ext>
                </a:extLst>
              </a:tr>
              <a:tr h="492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Entspannungstechniken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Praxis: Entspannungstraining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1058395465"/>
                  </a:ext>
                </a:extLst>
              </a:tr>
              <a:tr h="461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Theorie: energieliefernde Prozesse; gesunde Ernährung</a:t>
                      </a: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1053689805"/>
                  </a:ext>
                </a:extLst>
              </a:tr>
              <a:tr h="764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Langzeithausaufgabe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DE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Lernzielkontrolle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188" marR="45188" marT="0" marB="0" anchor="ctr"/>
                </a:tc>
                <a:extLst>
                  <a:ext uri="{0D108BD9-81ED-4DB2-BD59-A6C34878D82A}">
                    <a16:rowId xmlns:a16="http://schemas.microsoft.com/office/drawing/2014/main" val="2797391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7800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701EC6-7636-4C0F-BAD7-77959B98D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1640" y="1484784"/>
            <a:ext cx="2633425" cy="2834996"/>
          </a:xfrm>
        </p:spPr>
        <p:txBody>
          <a:bodyPr anchor="ctr">
            <a:normAutofit/>
          </a:bodyPr>
          <a:lstStyle/>
          <a:p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Grundlagen einer gesunden Lebensführung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4C5E0B1-50E1-47B3-909A-C9A4227317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5065" y="4258060"/>
            <a:ext cx="2633425" cy="860291"/>
          </a:xfrm>
        </p:spPr>
        <p:txBody>
          <a:bodyPr anchor="t">
            <a:noAutofit/>
          </a:bodyPr>
          <a:lstStyle/>
          <a:p>
            <a:r>
              <a:rPr lang="de-DE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gehört Ihrer Meinung nach dazu?</a:t>
            </a:r>
          </a:p>
        </p:txBody>
      </p:sp>
    </p:spTree>
    <p:extLst>
      <p:ext uri="{BB962C8B-B14F-4D97-AF65-F5344CB8AC3E}">
        <p14:creationId xmlns:p14="http://schemas.microsoft.com/office/powerpoint/2010/main" val="4200232491"/>
      </p:ext>
    </p:extLst>
  </p:cSld>
  <p:clrMapOvr>
    <a:masterClrMapping/>
  </p:clrMapOvr>
  <p:transition>
    <p:pull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tvorlage_KM-Rot ZSL-Logo">
  <a:themeElements>
    <a:clrScheme name="Benutzerdefiniert 6">
      <a:dk1>
        <a:srgbClr val="000000"/>
      </a:dk1>
      <a:lt1>
        <a:srgbClr val="FFFFC1"/>
      </a:lt1>
      <a:dk2>
        <a:srgbClr val="5F5F5F"/>
      </a:dk2>
      <a:lt2>
        <a:srgbClr val="BF0000"/>
      </a:lt2>
      <a:accent1>
        <a:srgbClr val="FF6D6D"/>
      </a:accent1>
      <a:accent2>
        <a:srgbClr val="BF0000"/>
      </a:accent2>
      <a:accent3>
        <a:srgbClr val="BF0000"/>
      </a:accent3>
      <a:accent4>
        <a:srgbClr val="920000"/>
      </a:accent4>
      <a:accent5>
        <a:srgbClr val="C9C9C9"/>
      </a:accent5>
      <a:accent6>
        <a:srgbClr val="920000"/>
      </a:accent6>
      <a:hlink>
        <a:srgbClr val="FF0000"/>
      </a:hlink>
      <a:folHlink>
        <a:srgbClr val="7030A0"/>
      </a:folHlink>
    </a:clrScheme>
    <a:fontScheme name="Rhe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1150</Words>
  <Application>Microsoft Office PowerPoint</Application>
  <PresentationFormat>Bildschirmpräsentation (4:3)</PresentationFormat>
  <Paragraphs>353</Paragraphs>
  <Slides>26</Slides>
  <Notes>24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1" baseType="lpstr">
      <vt:lpstr>Arial</vt:lpstr>
      <vt:lpstr>Calibri</vt:lpstr>
      <vt:lpstr>Garamond</vt:lpstr>
      <vt:lpstr>Georgia</vt:lpstr>
      <vt:lpstr>Formatvorlage_KM-Rot ZSL-Logo</vt:lpstr>
      <vt:lpstr>Praxis-Theorie-Verknüpfung am Beispiel   Fitness – Gesundheit – Wohlbefinden </vt:lpstr>
      <vt:lpstr>Praxis-Theorie-Verknüpfung</vt:lpstr>
      <vt:lpstr>Praxis-Theorie-Verknüpfung</vt:lpstr>
      <vt:lpstr>Praxis-Theorie-Verknüpfung</vt:lpstr>
      <vt:lpstr>Praxis-Theorie-Verknüpfung</vt:lpstr>
      <vt:lpstr>Basispapier (2h)</vt:lpstr>
      <vt:lpstr>Leitfrage</vt:lpstr>
      <vt:lpstr>PowerPoint-Präsentation</vt:lpstr>
      <vt:lpstr>Grundlagen einer gesunden Lebensführung</vt:lpstr>
      <vt:lpstr>Grundlagen einer gesunden Lebensführung</vt:lpstr>
      <vt:lpstr>Grundlagen einer gesunden Lebensführung</vt:lpstr>
      <vt:lpstr>PowerPoint-Präsentation</vt:lpstr>
      <vt:lpstr>Fitness – Gesundheit – Wohlbefinden  </vt:lpstr>
      <vt:lpstr>Fitness – Gesundheit – Wohlbefinden   </vt:lpstr>
      <vt:lpstr>Fitness – Gesundheit – Wohlbefinden  </vt:lpstr>
      <vt:lpstr>PowerPoint-Präsentation</vt:lpstr>
      <vt:lpstr>PowerPoint-Präsentation</vt:lpstr>
      <vt:lpstr>Fitness – Gesundheit – Wohlbefinden  </vt:lpstr>
      <vt:lpstr>Fitness – Gesundheit – Wohlbefinden</vt:lpstr>
      <vt:lpstr>PowerPoint-Präsentation</vt:lpstr>
      <vt:lpstr>Fitness – Gesundheit – Wohlbefinden </vt:lpstr>
      <vt:lpstr>PowerPoint-Präsentation</vt:lpstr>
      <vt:lpstr>Fitness – Gesundheit – Wohlbefinden </vt:lpstr>
      <vt:lpstr>Entspannungstechniken/Psychoregulation (nach Buskies)</vt:lpstr>
      <vt:lpstr>PowerPoint-Präsentation</vt:lpstr>
      <vt:lpstr>Fitness – Gesundheit – Wohlbefinden </vt:lpstr>
    </vt:vector>
  </TitlesOfParts>
  <Company>IZLBW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 ZSL</dc:title>
  <dc:creator>Christina Leichmann;Demian Sonnentag</dc:creator>
  <cp:lastModifiedBy>Christina Leichmann</cp:lastModifiedBy>
  <cp:revision>179</cp:revision>
  <cp:lastPrinted>2019-11-22T15:18:58Z</cp:lastPrinted>
  <dcterms:created xsi:type="dcterms:W3CDTF">2014-03-18T09:41:04Z</dcterms:created>
  <dcterms:modified xsi:type="dcterms:W3CDTF">2020-10-08T08:56:39Z</dcterms:modified>
</cp:coreProperties>
</file>