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691" r:id="rId3"/>
  </p:sldMasterIdLst>
  <p:notesMasterIdLst>
    <p:notesMasterId r:id="rId47"/>
  </p:notesMasterIdLst>
  <p:handoutMasterIdLst>
    <p:handoutMasterId r:id="rId48"/>
  </p:handoutMasterIdLst>
  <p:sldIdLst>
    <p:sldId id="299" r:id="rId4"/>
    <p:sldId id="312" r:id="rId5"/>
    <p:sldId id="313" r:id="rId6"/>
    <p:sldId id="266" r:id="rId7"/>
    <p:sldId id="268" r:id="rId8"/>
    <p:sldId id="270" r:id="rId9"/>
    <p:sldId id="304" r:id="rId10"/>
    <p:sldId id="273" r:id="rId11"/>
    <p:sldId id="274" r:id="rId12"/>
    <p:sldId id="275" r:id="rId13"/>
    <p:sldId id="277" r:id="rId14"/>
    <p:sldId id="308" r:id="rId15"/>
    <p:sldId id="306" r:id="rId16"/>
    <p:sldId id="341" r:id="rId17"/>
    <p:sldId id="301" r:id="rId18"/>
    <p:sldId id="300" r:id="rId19"/>
    <p:sldId id="315" r:id="rId20"/>
    <p:sldId id="290" r:id="rId21"/>
    <p:sldId id="291" r:id="rId22"/>
    <p:sldId id="316" r:id="rId23"/>
    <p:sldId id="333" r:id="rId24"/>
    <p:sldId id="317" r:id="rId25"/>
    <p:sldId id="329" r:id="rId26"/>
    <p:sldId id="334" r:id="rId27"/>
    <p:sldId id="336" r:id="rId28"/>
    <p:sldId id="337" r:id="rId29"/>
    <p:sldId id="335" r:id="rId30"/>
    <p:sldId id="318" r:id="rId31"/>
    <p:sldId id="319" r:id="rId32"/>
    <p:sldId id="320" r:id="rId33"/>
    <p:sldId id="321" r:id="rId34"/>
    <p:sldId id="342" r:id="rId35"/>
    <p:sldId id="338" r:id="rId36"/>
    <p:sldId id="339" r:id="rId37"/>
    <p:sldId id="340" r:id="rId38"/>
    <p:sldId id="322" r:id="rId39"/>
    <p:sldId id="323" r:id="rId40"/>
    <p:sldId id="330" r:id="rId41"/>
    <p:sldId id="325" r:id="rId42"/>
    <p:sldId id="331" r:id="rId43"/>
    <p:sldId id="327" r:id="rId44"/>
    <p:sldId id="310" r:id="rId45"/>
    <p:sldId id="343" r:id="rId4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7139" autoAdjust="0"/>
  </p:normalViewPr>
  <p:slideViewPr>
    <p:cSldViewPr>
      <p:cViewPr>
        <p:scale>
          <a:sx n="78" d="100"/>
          <a:sy n="78" d="100"/>
        </p:scale>
        <p:origin x="-2592"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92"/>
    </p:cViewPr>
  </p:sorterViewPr>
  <p:notesViewPr>
    <p:cSldViewPr>
      <p:cViewPr varScale="1">
        <p:scale>
          <a:sx n="50" d="100"/>
          <a:sy n="50" d="100"/>
        </p:scale>
        <p:origin x="-2636"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9950FA-FC8C-49E5-9245-832EAF160F99}" type="datetimeFigureOut">
              <a:rPr lang="de-DE" smtClean="0"/>
              <a:t>18.03.2016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A88752-69AC-4E64-92A4-59B722B12967}" type="slidenum">
              <a:rPr lang="de-DE" smtClean="0"/>
              <a:t>‹Nr.›</a:t>
            </a:fld>
            <a:endParaRPr lang="de-DE"/>
          </a:p>
        </p:txBody>
      </p:sp>
    </p:spTree>
    <p:extLst>
      <p:ext uri="{BB962C8B-B14F-4D97-AF65-F5344CB8AC3E}">
        <p14:creationId xmlns:p14="http://schemas.microsoft.com/office/powerpoint/2010/main" val="405058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6ABCC-F472-4F37-B8C1-262D8BC6AB95}" type="datetimeFigureOut">
              <a:rPr lang="de-DE" smtClean="0"/>
              <a:t>18.03.2016</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3646A-E05A-4216-8181-94D5FFFA1F0A}" type="slidenum">
              <a:rPr lang="de-DE" smtClean="0"/>
              <a:t>‹Nr.›</a:t>
            </a:fld>
            <a:endParaRPr lang="de-DE" dirty="0"/>
          </a:p>
        </p:txBody>
      </p:sp>
    </p:spTree>
    <p:extLst>
      <p:ext uri="{BB962C8B-B14F-4D97-AF65-F5344CB8AC3E}">
        <p14:creationId xmlns:p14="http://schemas.microsoft.com/office/powerpoint/2010/main" val="131668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8" name="Foliennummernplatzhalter 7"/>
          <p:cNvSpPr>
            <a:spLocks noGrp="1"/>
          </p:cNvSpPr>
          <p:nvPr>
            <p:ph type="sldNum" sz="quarter" idx="10"/>
          </p:nvPr>
        </p:nvSpPr>
        <p:spPr>
          <a:xfrm>
            <a:off x="664834" y="260480"/>
            <a:ext cx="399455" cy="141755"/>
          </a:xfrm>
        </p:spPr>
        <p:txBody>
          <a:bodyPr/>
          <a:lstStyle/>
          <a:p>
            <a:r>
              <a:rPr lang="de-DE" smtClean="0"/>
              <a:t>Seite </a:t>
            </a:r>
            <a:fld id="{F8FF1768-1DF2-410F-ABF6-E09C1CB8A556}" type="slidenum">
              <a:rPr lang="de-DE" smtClean="0"/>
              <a:pPr/>
              <a:t>1</a:t>
            </a:fld>
            <a:endParaRPr lang="de-DE" dirty="0"/>
          </a:p>
        </p:txBody>
      </p:sp>
      <p:sp>
        <p:nvSpPr>
          <p:cNvPr id="9" name="Kopfzeilenplatzhalter 8"/>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1083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Personalkompetenz</a:t>
            </a:r>
            <a:r>
              <a:rPr lang="de-DE" sz="1200" kern="1200" dirty="0" smtClean="0">
                <a:solidFill>
                  <a:schemeClr val="tx1"/>
                </a:solidFill>
                <a:effectLst/>
                <a:latin typeface="+mn-lt"/>
                <a:ea typeface="+mn-ea"/>
                <a:cs typeface="+mn-cs"/>
              </a:rPr>
              <a:t> umfasst den Anteil von Fähigkeiten, Fertigkeiten und Wissen, sich kritisch mit dem eigenen Verhalten zu beschäftigen (Selbstreflexion) und es bewusst zu steuern (Selbststeuerung). </a:t>
            </a: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Oder in anderen Worten:</a:t>
            </a:r>
          </a:p>
          <a:p>
            <a:endParaRPr lang="de-DE" b="1"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Bausteine der Personalkompetenz:</a:t>
            </a:r>
          </a:p>
          <a:p>
            <a:pPr marL="171450" indent="-171450">
              <a:buFont typeface="Arial" panose="020B0604020202020204" pitchFamily="34" charset="0"/>
              <a:buChar char="•"/>
            </a:pPr>
            <a:r>
              <a:rPr lang="de-DE" b="1" dirty="0" smtClean="0">
                <a:latin typeface="Arial" panose="020B0604020202020204" pitchFamily="34" charset="0"/>
                <a:cs typeface="Arial" panose="020B0604020202020204" pitchFamily="34" charset="0"/>
              </a:rPr>
              <a:t>Selbstreflexion</a:t>
            </a:r>
            <a:r>
              <a:rPr lang="de-DE" dirty="0" smtClean="0">
                <a:latin typeface="Arial" panose="020B0604020202020204" pitchFamily="34" charset="0"/>
                <a:cs typeface="Arial" panose="020B0604020202020204" pitchFamily="34" charset="0"/>
              </a:rPr>
              <a:t> </a:t>
            </a:r>
          </a:p>
          <a:p>
            <a:pPr marL="0" indent="0">
              <a:buFont typeface="Arial" panose="020B0604020202020204" pitchFamily="34" charset="0"/>
              <a:buNone/>
            </a:pPr>
            <a:r>
              <a:rPr lang="de-DE" dirty="0" smtClean="0">
                <a:latin typeface="Arial" panose="020B0604020202020204" pitchFamily="34" charset="0"/>
                <a:cs typeface="Arial" panose="020B0604020202020204" pitchFamily="34" charset="0"/>
              </a:rPr>
              <a:t>d.h.</a:t>
            </a:r>
            <a:r>
              <a:rPr lang="de-DE" baseline="0" dirty="0" smtClean="0">
                <a:latin typeface="Arial" panose="020B0604020202020204" pitchFamily="34" charset="0"/>
                <a:cs typeface="Arial" panose="020B0604020202020204" pitchFamily="34" charset="0"/>
              </a:rPr>
              <a:t> die Schülerinnen und Schüler sind in der Lage, </a:t>
            </a:r>
            <a:r>
              <a:rPr lang="de-DE" dirty="0" smtClean="0">
                <a:latin typeface="Arial" panose="020B0604020202020204" pitchFamily="34" charset="0"/>
                <a:cs typeface="Arial" panose="020B0604020202020204" pitchFamily="34" charset="0"/>
              </a:rPr>
              <a:t>eigene Stärken und Schwächen wahrzunehmen, sich realistische Ziele zu setzen und eigene Bedürfnisse zu erkennen.</a:t>
            </a:r>
          </a:p>
          <a:p>
            <a:pPr marL="171450" indent="-1714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b="1" dirty="0" smtClean="0">
                <a:latin typeface="Arial" panose="020B0604020202020204" pitchFamily="34" charset="0"/>
                <a:cs typeface="Arial" panose="020B0604020202020204" pitchFamily="34" charset="0"/>
              </a:rPr>
              <a:t>Selbststeuerung</a:t>
            </a:r>
            <a:endParaRPr lang="de-DE" b="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de-DE" dirty="0" smtClean="0">
                <a:latin typeface="Arial" panose="020B0604020202020204" pitchFamily="34" charset="0"/>
                <a:cs typeface="Arial" panose="020B0604020202020204" pitchFamily="34" charset="0"/>
              </a:rPr>
              <a:t>bedeutet, die Schülerinnen und Schüler sind fähig, Aufmerksamkeit und Konzentration, Motivation und Wille sowie Emotionen zu regulieren.</a:t>
            </a:r>
          </a:p>
          <a:p>
            <a:pPr marL="0" indent="0">
              <a:buFont typeface="Arial" panose="020B0604020202020204" pitchFamily="34" charset="0"/>
              <a:buNone/>
            </a:pPr>
            <a:endParaRPr lang="de-DE" dirty="0" smtClean="0">
              <a:latin typeface="Arial" panose="020B0604020202020204" pitchFamily="34" charset="0"/>
              <a:cs typeface="Arial" panose="020B0604020202020204" pitchFamily="34" charset="0"/>
            </a:endParaRPr>
          </a:p>
          <a:p>
            <a:r>
              <a:rPr lang="de-DE" sz="1200" kern="1200" dirty="0" smtClean="0">
                <a:solidFill>
                  <a:schemeClr val="tx1"/>
                </a:solidFill>
                <a:effectLst/>
                <a:latin typeface="+mn-lt"/>
                <a:ea typeface="+mn-ea"/>
                <a:cs typeface="+mn-cs"/>
              </a:rPr>
              <a:t>Die Schülerinnen und Schüler entwickeln ein Bild von sich selbst und besitzen Vertrauen in die eigenen Fähigkeiten. Sie kennen aber auch ihre Grenzen, setzen sich realistische Ziele und lernen, ihre Bedürfnisse wahrzunehmen (zum Beispiel das Bedürfnis nach Bewegung, Sicherheit oder nach sozialen Beziehungen) und diese auch zu äußern. Trotz Widerständen können sie sich weiter motivieren und den Willen aufbringen, eine Aufgabe zu Ende zu führen sowie ihre Aufmerksamkeit und Konzentration adäquat zu steuern.</a:t>
            </a:r>
          </a:p>
          <a:p>
            <a:pPr marL="0" indent="0">
              <a:buFont typeface="Arial" panose="020B0604020202020204" pitchFamily="34" charset="0"/>
              <a:buNone/>
            </a:pP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10</a:t>
            </a:fld>
            <a:endParaRPr lang="de-DE" dirty="0"/>
          </a:p>
        </p:txBody>
      </p:sp>
    </p:spTree>
    <p:extLst>
      <p:ext uri="{BB962C8B-B14F-4D97-AF65-F5344CB8AC3E}">
        <p14:creationId xmlns:p14="http://schemas.microsoft.com/office/powerpoint/2010/main" val="139139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Sozialkompetenz</a:t>
            </a:r>
            <a:r>
              <a:rPr lang="de-DE" sz="1200" kern="1200" dirty="0" smtClean="0">
                <a:solidFill>
                  <a:schemeClr val="tx1"/>
                </a:solidFill>
                <a:effectLst/>
                <a:latin typeface="+mn-lt"/>
                <a:ea typeface="+mn-ea"/>
                <a:cs typeface="+mn-cs"/>
              </a:rPr>
              <a:t> setzt sich aus einem vielschichtigen Komplex von Fähigkeiten, Fertigkeiten, Haltungen und Einstellungen sowie aus Wissen zusammen, der die Schülerinnen und Schüler befähigt, in sozialen Situationen ihre persönlichen Ziele zu erreichen und dabei positive soziale Beziehungen mit ihren Mitschülerinnen und Mitschülern aufzubauen und aufrechtzuerhalten.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C43646A-E05A-4216-8181-94D5FFFA1F0A}" type="slidenum">
              <a:rPr lang="de-DE" smtClean="0"/>
              <a:t>11</a:t>
            </a:fld>
            <a:endParaRPr lang="de-DE" dirty="0"/>
          </a:p>
        </p:txBody>
      </p:sp>
    </p:spTree>
    <p:extLst>
      <p:ext uri="{BB962C8B-B14F-4D97-AF65-F5344CB8AC3E}">
        <p14:creationId xmlns:p14="http://schemas.microsoft.com/office/powerpoint/2010/main" val="280154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Basis für die Anbahnung der prozessbezogenen Kompetenzen bilden die </a:t>
            </a:r>
            <a:r>
              <a:rPr lang="de-DE" sz="1200" b="1" kern="1200" dirty="0" smtClean="0">
                <a:solidFill>
                  <a:schemeClr val="tx1"/>
                </a:solidFill>
                <a:effectLst/>
                <a:latin typeface="+mn-lt"/>
                <a:ea typeface="+mn-ea"/>
                <a:cs typeface="+mn-cs"/>
              </a:rPr>
              <a:t>inhaltsbezogenen Kompetenzen</a:t>
            </a:r>
            <a:r>
              <a:rPr lang="de-DE" sz="1200" kern="1200" dirty="0" smtClean="0">
                <a:solidFill>
                  <a:schemeClr val="tx1"/>
                </a:solidFill>
                <a:effectLst/>
                <a:latin typeface="+mn-lt"/>
                <a:ea typeface="+mn-ea"/>
                <a:cs typeface="+mn-cs"/>
              </a:rPr>
              <a:t>, welche in Unterrichtsvorhaben konkretisiert werden.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 diesen Kompetenzbereichen wird einerseits das eigene sportliche Bewegungshandeln entwickelt (Erziehung zum Sport), anderseits werden personale und soziale Kompetenzen erworben (Erziehung im und durch Sport).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Diese Prozesse münden in die Bewegungs-, Personal- und Sozialkompetenz, welche in Wechselwirkungen mit der Reflexionskompetenz stehen.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inhaltsbezogenen Kompetenzen sind in acht Inhaltsbereiche gegliedert.</a:t>
            </a:r>
          </a:p>
          <a:p>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12</a:t>
            </a:fld>
            <a:endParaRPr lang="de-DE" dirty="0"/>
          </a:p>
        </p:txBody>
      </p:sp>
    </p:spTree>
    <p:extLst>
      <p:ext uri="{BB962C8B-B14F-4D97-AF65-F5344CB8AC3E}">
        <p14:creationId xmlns:p14="http://schemas.microsoft.com/office/powerpoint/2010/main" val="4958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Diese Systematisierung umfasst sowohl Sportarten in ihren schulischen Ausformungen wie auch Gestaltungsmöglichkeiten jenseits der Sportarten in dem jeweiligen Bereich. Dies ermöglicht aktuelle Veränderungen (Trendsportarten) in der sport- und bewegungsbezogenen Umwelt der Schülerinnen und Schüler sowie sportartenunabhängige und – übergreifende Inhalte zu </a:t>
            </a:r>
            <a:r>
              <a:rPr lang="de-DE" sz="1200" kern="1200" dirty="0" err="1" smtClean="0">
                <a:solidFill>
                  <a:schemeClr val="tx1"/>
                </a:solidFill>
                <a:effectLst/>
                <a:latin typeface="+mn-lt"/>
                <a:ea typeface="+mn-ea"/>
                <a:cs typeface="+mn-cs"/>
              </a:rPr>
              <a:t>berücksichtgen</a:t>
            </a:r>
            <a:r>
              <a:rPr lang="de-DE" sz="1200" kern="1200" dirty="0" smtClean="0">
                <a:solidFill>
                  <a:schemeClr val="tx1"/>
                </a:solidFill>
                <a:effectLst/>
                <a:latin typeface="+mn-lt"/>
                <a:ea typeface="+mn-ea"/>
                <a:cs typeface="+mn-cs"/>
              </a:rPr>
              <a:t>.</a:t>
            </a:r>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13</a:t>
            </a:fld>
            <a:endParaRPr lang="de-DE" dirty="0"/>
          </a:p>
        </p:txBody>
      </p:sp>
    </p:spTree>
    <p:extLst>
      <p:ext uri="{BB962C8B-B14F-4D97-AF65-F5344CB8AC3E}">
        <p14:creationId xmlns:p14="http://schemas.microsoft.com/office/powerpoint/2010/main" val="279408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Teilkompetenzen</a:t>
            </a:r>
            <a:r>
              <a:rPr lang="de-DE" baseline="0" dirty="0" smtClean="0"/>
              <a:t> (TK) sind untergliedert in:</a:t>
            </a:r>
          </a:p>
          <a:p>
            <a:pPr marL="171450" indent="-171450">
              <a:buFont typeface="Arial" panose="020B0604020202020204" pitchFamily="34" charset="0"/>
              <a:buChar char="•"/>
            </a:pPr>
            <a:r>
              <a:rPr lang="de-DE" b="1" baseline="0" dirty="0" smtClean="0"/>
              <a:t>motorische </a:t>
            </a:r>
          </a:p>
          <a:p>
            <a:pPr marL="171450" indent="-171450">
              <a:buFont typeface="Arial" panose="020B0604020202020204" pitchFamily="34" charset="0"/>
              <a:buChar char="•"/>
            </a:pPr>
            <a:r>
              <a:rPr lang="de-DE" b="1" baseline="0" dirty="0" smtClean="0"/>
              <a:t>Kognitiv/reflexive	</a:t>
            </a:r>
          </a:p>
          <a:p>
            <a:pPr marL="171450" indent="-171450">
              <a:buFont typeface="Arial" panose="020B0604020202020204" pitchFamily="34" charset="0"/>
              <a:buChar char="•"/>
            </a:pPr>
            <a:r>
              <a:rPr lang="de-DE" b="1" baseline="0" dirty="0" smtClean="0"/>
              <a:t>Kreativ/gestalterisch </a:t>
            </a:r>
            <a:r>
              <a:rPr lang="de-DE" baseline="0" dirty="0" smtClean="0"/>
              <a:t>Teilkompetenzen (diese sind aber nicht isoliert zu sehen, sondern immer auch miteinander verknüpft)</a:t>
            </a:r>
          </a:p>
          <a:p>
            <a:pPr marL="171450" indent="-171450">
              <a:buFont typeface="Arial" panose="020B0604020202020204" pitchFamily="34" charset="0"/>
              <a:buChar char="•"/>
            </a:pPr>
            <a:endParaRPr lang="de-DE" baseline="0" dirty="0" smtClean="0"/>
          </a:p>
          <a:p>
            <a:r>
              <a:rPr lang="de-DE" sz="1200" kern="1200" dirty="0" smtClean="0">
                <a:solidFill>
                  <a:schemeClr val="tx1"/>
                </a:solidFill>
                <a:effectLst/>
                <a:latin typeface="+mn-lt"/>
                <a:ea typeface="+mn-ea"/>
                <a:cs typeface="+mn-cs"/>
              </a:rPr>
              <a:t>Oder alternativ</a:t>
            </a:r>
            <a:r>
              <a:rPr lang="de-DE" sz="1200" kern="1200" baseline="0" dirty="0" smtClean="0">
                <a:solidFill>
                  <a:schemeClr val="tx1"/>
                </a:solidFill>
                <a:effectLst/>
                <a:latin typeface="+mn-lt"/>
                <a:ea typeface="+mn-ea"/>
                <a:cs typeface="+mn-cs"/>
              </a:rPr>
              <a:t> a</a:t>
            </a:r>
            <a:r>
              <a:rPr lang="de-DE" sz="1200" kern="1200" dirty="0" smtClean="0">
                <a:solidFill>
                  <a:schemeClr val="tx1"/>
                </a:solidFill>
                <a:effectLst/>
                <a:latin typeface="+mn-lt"/>
                <a:ea typeface="+mn-ea"/>
                <a:cs typeface="+mn-cs"/>
              </a:rPr>
              <a:t>usführlicher: </a:t>
            </a:r>
          </a:p>
          <a:p>
            <a:r>
              <a:rPr lang="de-DE" sz="1200" kern="1200" dirty="0" smtClean="0">
                <a:solidFill>
                  <a:schemeClr val="tx1"/>
                </a:solidFill>
                <a:effectLst/>
                <a:latin typeface="+mn-lt"/>
                <a:ea typeface="+mn-ea"/>
                <a:cs typeface="+mn-cs"/>
              </a:rPr>
              <a:t>Die inhaltsbezogenen Kompetenzen sind in motorische, kognitiv/reflexive und kreativ/gestalterische Teilkompetenzen gegliedert: </a:t>
            </a:r>
          </a:p>
          <a:p>
            <a:r>
              <a:rPr lang="de-DE" sz="1200" kern="1200" dirty="0" smtClean="0">
                <a:solidFill>
                  <a:schemeClr val="tx1"/>
                </a:solidFill>
                <a:effectLst/>
                <a:latin typeface="+mn-lt"/>
                <a:ea typeface="+mn-ea"/>
                <a:cs typeface="+mn-cs"/>
              </a:rPr>
              <a:t>Motorische Teilkompetenzen beziehen sich auf die Ausführung sportpraktischer Handlungen. </a:t>
            </a:r>
          </a:p>
          <a:p>
            <a:r>
              <a:rPr lang="de-DE" sz="1200" kern="1200" dirty="0" smtClean="0">
                <a:solidFill>
                  <a:schemeClr val="tx1"/>
                </a:solidFill>
                <a:effectLst/>
                <a:latin typeface="+mn-lt"/>
                <a:ea typeface="+mn-ea"/>
                <a:cs typeface="+mn-cs"/>
              </a:rPr>
              <a:t>Bei den kognitiv/reflexiven Teilkompetenzen steht die geistige Auseinandersetzung mit Bewegung und Sport im Mittelpunkt. </a:t>
            </a:r>
          </a:p>
          <a:p>
            <a:r>
              <a:rPr lang="de-DE" sz="1200" kern="1200" dirty="0" smtClean="0">
                <a:solidFill>
                  <a:schemeClr val="tx1"/>
                </a:solidFill>
                <a:effectLst/>
                <a:latin typeface="+mn-lt"/>
                <a:ea typeface="+mn-ea"/>
                <a:cs typeface="+mn-cs"/>
              </a:rPr>
              <a:t>Kreativ/gestalterische Teilkompetenzen, die nicht in allen Inhaltsbereichen ausgewiesen sind, können sowohl motorische als auch kognitive Anteile beinhalten. </a:t>
            </a:r>
          </a:p>
          <a:p>
            <a:pPr marL="171450" indent="-171450">
              <a:buFont typeface="Arial" panose="020B0604020202020204" pitchFamily="34" charset="0"/>
              <a:buChar char="•"/>
            </a:pPr>
            <a:endParaRPr lang="de-DE" baseline="0" dirty="0" smtClean="0"/>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1" baseline="0" dirty="0" smtClean="0"/>
              <a:t>Dies schafft eine größere Übersichtlichkeit. Allerdings und ist zu betonen:  </a:t>
            </a:r>
          </a:p>
          <a:p>
            <a:pPr marL="0" indent="0">
              <a:buFont typeface="Arial" panose="020B0604020202020204" pitchFamily="34" charset="0"/>
              <a:buNone/>
            </a:pPr>
            <a:r>
              <a:rPr lang="de-DE" b="1" dirty="0" smtClean="0"/>
              <a:t>Kognitiv/reflexive und kreativ/gestalterische</a:t>
            </a:r>
            <a:r>
              <a:rPr lang="de-DE" b="1" baseline="0" dirty="0" smtClean="0"/>
              <a:t> Kompetenzen </a:t>
            </a:r>
            <a:r>
              <a:rPr lang="de-DE" b="1" baseline="0" dirty="0" err="1" smtClean="0"/>
              <a:t>weren</a:t>
            </a:r>
            <a:r>
              <a:rPr lang="de-DE" b="1" baseline="0" dirty="0" smtClean="0"/>
              <a:t> nicht isoliert erworben. Sie sind immer in Verbindung mit den motorischen zu sehen.</a:t>
            </a:r>
          </a:p>
          <a:p>
            <a:pPr marL="0" indent="0">
              <a:buFont typeface="Arial" panose="020B0604020202020204" pitchFamily="34" charset="0"/>
              <a:buNone/>
            </a:pPr>
            <a:r>
              <a:rPr lang="de-DE" b="1" baseline="0" dirty="0" smtClean="0"/>
              <a:t>„So entwerfen die </a:t>
            </a:r>
            <a:r>
              <a:rPr lang="de-DE" b="1" baseline="0" dirty="0" err="1" smtClean="0"/>
              <a:t>SuS</a:t>
            </a:r>
            <a:r>
              <a:rPr lang="de-DE" b="1" baseline="0" dirty="0" smtClean="0"/>
              <a:t> nicht nur eine Choreographie auf dem Papier, sondern sie führen diese auch aus!“</a:t>
            </a:r>
            <a:endParaRPr lang="de-DE" b="1" dirty="0"/>
          </a:p>
        </p:txBody>
      </p:sp>
      <p:sp>
        <p:nvSpPr>
          <p:cNvPr id="4" name="Foliennummernplatzhalter 3"/>
          <p:cNvSpPr>
            <a:spLocks noGrp="1"/>
          </p:cNvSpPr>
          <p:nvPr>
            <p:ph type="sldNum" sz="quarter" idx="10"/>
          </p:nvPr>
        </p:nvSpPr>
        <p:spPr/>
        <p:txBody>
          <a:bodyPr/>
          <a:lstStyle/>
          <a:p>
            <a:fld id="{3C43646A-E05A-4216-8181-94D5FFFA1F0A}" type="slidenum">
              <a:rPr lang="de-DE" smtClean="0"/>
              <a:t>14</a:t>
            </a:fld>
            <a:endParaRPr lang="de-DE" dirty="0"/>
          </a:p>
        </p:txBody>
      </p:sp>
    </p:spTree>
    <p:extLst>
      <p:ext uri="{BB962C8B-B14F-4D97-AF65-F5344CB8AC3E}">
        <p14:creationId xmlns:p14="http://schemas.microsoft.com/office/powerpoint/2010/main" val="141389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Um den Doppelauftrag des erziehenden Sportunterrichts zu konkretisieren, ist der Unterricht so zu gestalten, dass die Schülerinnen und Schüler diesen aus verschiedenen sportpädagogischen Perspektiven erleben können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Diese gehen zurück auf KURZ, der sie als solche</a:t>
            </a:r>
            <a:r>
              <a:rPr lang="de-DE" sz="1200" kern="1200" baseline="0" dirty="0" smtClean="0">
                <a:solidFill>
                  <a:schemeClr val="tx1"/>
                </a:solidFill>
                <a:effectLst/>
                <a:latin typeface="+mn-lt"/>
                <a:ea typeface="+mn-ea"/>
                <a:cs typeface="+mn-cs"/>
              </a:rPr>
              <a:t> 1997 formuliert hat. </a:t>
            </a:r>
          </a:p>
          <a:p>
            <a:endParaRPr lang="de-DE" sz="1200"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C43646A-E05A-4216-8181-94D5FFFA1F0A}" type="slidenum">
              <a:rPr lang="de-DE" smtClean="0"/>
              <a:t>15</a:t>
            </a:fld>
            <a:endParaRPr lang="de-DE" dirty="0"/>
          </a:p>
        </p:txBody>
      </p:sp>
    </p:spTree>
    <p:extLst>
      <p:ext uri="{BB962C8B-B14F-4D97-AF65-F5344CB8AC3E}">
        <p14:creationId xmlns:p14="http://schemas.microsoft.com/office/powerpoint/2010/main" val="383006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 die pädagogischen</a:t>
            </a:r>
            <a:r>
              <a:rPr lang="de-DE" baseline="0" dirty="0" smtClean="0"/>
              <a:t> Perspektiven immer wieder in Erinnerung zu bringen, finden sich in den Hinweisspalten unter jedem Inhaltsbereich Perspektiven, die sich in diesem Fall besonders anbieten. Diese sind nicht verpflichtend! </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16</a:t>
            </a:fld>
            <a:endParaRPr lang="de-DE" dirty="0"/>
          </a:p>
        </p:txBody>
      </p:sp>
    </p:spTree>
    <p:extLst>
      <p:ext uri="{BB962C8B-B14F-4D97-AF65-F5344CB8AC3E}">
        <p14:creationId xmlns:p14="http://schemas.microsoft.com/office/powerpoint/2010/main" val="2163981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Zusammenfassend möchte ich nochmals darauf eingehen, warum die päd. Perspektiven zentral sind:</a:t>
            </a:r>
          </a:p>
          <a:p>
            <a:endParaRPr lang="de-DE" baseline="0" dirty="0" smtClean="0"/>
          </a:p>
        </p:txBody>
      </p:sp>
      <p:sp>
        <p:nvSpPr>
          <p:cNvPr id="4" name="Foliennummernplatzhalter 3"/>
          <p:cNvSpPr>
            <a:spLocks noGrp="1"/>
          </p:cNvSpPr>
          <p:nvPr>
            <p:ph type="sldNum" sz="quarter" idx="10"/>
          </p:nvPr>
        </p:nvSpPr>
        <p:spPr/>
        <p:txBody>
          <a:bodyPr/>
          <a:lstStyle/>
          <a:p>
            <a:fld id="{3C43646A-E05A-4216-8181-94D5FFFA1F0A}" type="slidenum">
              <a:rPr lang="de-DE" smtClean="0"/>
              <a:t>17</a:t>
            </a:fld>
            <a:endParaRPr lang="de-DE" dirty="0"/>
          </a:p>
        </p:txBody>
      </p:sp>
    </p:spTree>
    <p:extLst>
      <p:ext uri="{BB962C8B-B14F-4D97-AF65-F5344CB8AC3E}">
        <p14:creationId xmlns:p14="http://schemas.microsoft.com/office/powerpoint/2010/main" val="10359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18</a:t>
            </a:fld>
            <a:endParaRPr lang="de-DE" dirty="0"/>
          </a:p>
        </p:txBody>
      </p:sp>
    </p:spTree>
    <p:extLst>
      <p:ext uri="{BB962C8B-B14F-4D97-AF65-F5344CB8AC3E}">
        <p14:creationId xmlns:p14="http://schemas.microsoft.com/office/powerpoint/2010/main" val="79947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s</a:t>
            </a:r>
            <a:r>
              <a:rPr lang="de-DE" dirty="0" smtClean="0"/>
              <a:t>tufenspezifischen Hinweise finden sich in</a:t>
            </a:r>
            <a:r>
              <a:rPr lang="de-DE" baseline="0" dirty="0" smtClean="0"/>
              <a:t> den Leitgedanken. Hier wird zusammengefasst, was das „Spezifische“ in dieser Stufe ist. So heißt es beispielsweise in </a:t>
            </a:r>
            <a:r>
              <a:rPr lang="de-DE" baseline="0" dirty="0" err="1" smtClean="0"/>
              <a:t>Klase</a:t>
            </a:r>
            <a:r>
              <a:rPr lang="de-DE" baseline="0" dirty="0" smtClean="0"/>
              <a:t> 5/6:</a:t>
            </a:r>
          </a:p>
          <a:p>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„Das Bewegungs-, Spiel- und Sportangebot der Grundschule wird weitergeführt und vertieft. Entdeckendes Lernen und eigene Lernerfahrungen sind ein wichtiger Bestandteil des Unterrichts.</a:t>
            </a:r>
          </a:p>
          <a:p>
            <a:r>
              <a:rPr lang="de-DE" sz="1200" i="1" kern="1200" dirty="0" smtClean="0">
                <a:solidFill>
                  <a:schemeClr val="tx1"/>
                </a:solidFill>
                <a:effectLst/>
                <a:latin typeface="+mn-lt"/>
                <a:ea typeface="+mn-ea"/>
                <a:cs typeface="+mn-cs"/>
              </a:rPr>
              <a:t>Der Schwerpunkt des Sportunterrichts in den Klassen 5/6 liegt auf der Schulung und Verbesserung der koordinativen Fähigkeiten und der Ausbildung sportmotorischer und sportartspezifischer Grundlagen…“ </a:t>
            </a:r>
            <a:endParaRPr lang="de-DE" i="1" baseline="0" dirty="0" smtClean="0"/>
          </a:p>
          <a:p>
            <a:endParaRPr lang="de-DE" baseline="0" dirty="0" smtClean="0"/>
          </a:p>
          <a:p>
            <a:r>
              <a:rPr lang="de-DE" dirty="0" smtClean="0"/>
              <a:t>Die</a:t>
            </a:r>
            <a:r>
              <a:rPr lang="de-DE" baseline="0" dirty="0" smtClean="0"/>
              <a:t> organisatorischen Hinweise sind dann nachgeordnet.</a:t>
            </a:r>
          </a:p>
          <a:p>
            <a:endParaRPr lang="de-DE" baseline="0" dirty="0" smtClean="0"/>
          </a:p>
          <a:p>
            <a:r>
              <a:rPr lang="de-DE" baseline="0" dirty="0" smtClean="0"/>
              <a:t>Unterteilung in … Kompetenzen: Diese sind nicht isoliert zu vermitteln, Verdeutlichung Praxis-Theorie-Verknüpfung, Hinweis auf die fehlenden Niveaudifferenzierung im </a:t>
            </a:r>
            <a:r>
              <a:rPr lang="de-DE" baseline="0" dirty="0" err="1" smtClean="0"/>
              <a:t>SekI</a:t>
            </a:r>
            <a:r>
              <a:rPr lang="de-DE" baseline="0" dirty="0" smtClean="0"/>
              <a:t>-Plan  bei motorischen Teilkompetenzen und die Unterschiede/Erweiterung in den beiden anderen Teilbereichen</a:t>
            </a:r>
          </a:p>
          <a:p>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19</a:t>
            </a:fld>
            <a:endParaRPr lang="de-DE" dirty="0"/>
          </a:p>
        </p:txBody>
      </p:sp>
    </p:spTree>
    <p:extLst>
      <p:ext uri="{BB962C8B-B14F-4D97-AF65-F5344CB8AC3E}">
        <p14:creationId xmlns:p14="http://schemas.microsoft.com/office/powerpoint/2010/main" val="395142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baseline="0" dirty="0" smtClean="0">
                <a:latin typeface="Arial" panose="020B0604020202020204" pitchFamily="34" charset="0"/>
                <a:cs typeface="Arial" panose="020B0604020202020204" pitchFamily="34" charset="0"/>
              </a:rPr>
              <a:t>Vorwort und Einführung:</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In einem Vorwort</a:t>
            </a:r>
            <a:r>
              <a:rPr lang="de-DE" u="none" baseline="0" dirty="0" smtClean="0">
                <a:latin typeface="Arial" panose="020B0604020202020204" pitchFamily="34" charset="0"/>
                <a:cs typeface="Arial" panose="020B0604020202020204" pitchFamily="34" charset="0"/>
              </a:rPr>
              <a:t> wird Herr Minister Andreas </a:t>
            </a:r>
            <a:r>
              <a:rPr lang="de-DE" u="none" baseline="0" dirty="0" err="1" smtClean="0">
                <a:latin typeface="Arial" panose="020B0604020202020204" pitchFamily="34" charset="0"/>
                <a:cs typeface="Arial" panose="020B0604020202020204" pitchFamily="34" charset="0"/>
              </a:rPr>
              <a:t>Stoch</a:t>
            </a:r>
            <a:r>
              <a:rPr lang="de-DE" u="none" baseline="0" dirty="0" smtClean="0">
                <a:latin typeface="Arial" panose="020B0604020202020204" pitchFamily="34" charset="0"/>
                <a:cs typeface="Arial" panose="020B0604020202020204" pitchFamily="34" charset="0"/>
              </a:rPr>
              <a:t> MdL auf Anlass und Bedeutung der Bildungsplanreform 2016 eingehen. </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Der Orientierung an den Werten der christlich-abendländischen Kultur wird im Rahmen der Bildungsplanreform umfassend Rechnung getragen. Die Reform fußt auf den diesbezüglichen Vorgaben des Grundgesetzes und der Landesverfassung Baden-Württembergs.</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Diese übergeordnete Orientierung, der damit einhergehende Bildungs- und Erziehungsauftrag und auch die Leitperspektiven werden im Vorwort und der Einführung des Bildungsplans deutlich herausgestellt werden. Dort sollen auch weitere Themen von übergeordneter Bedeutung benannt werden, beispielsweise Demokratieerziehung</a:t>
            </a:r>
            <a:r>
              <a:rPr lang="de-DE" u="none" baseline="0" dirty="0" smtClean="0">
                <a:latin typeface="Arial" panose="020B0604020202020204" pitchFamily="34" charset="0"/>
                <a:cs typeface="Arial" panose="020B0604020202020204" pitchFamily="34" charset="0"/>
              </a:rPr>
              <a:t>, Inklusion, </a:t>
            </a:r>
            <a:r>
              <a:rPr lang="de-DE" u="none" dirty="0" smtClean="0">
                <a:latin typeface="Arial" panose="020B0604020202020204" pitchFamily="34" charset="0"/>
                <a:cs typeface="Arial" panose="020B0604020202020204" pitchFamily="34" charset="0"/>
              </a:rPr>
              <a:t>kulturelle Bildung oder </a:t>
            </a:r>
            <a:r>
              <a:rPr lang="de-DE" dirty="0" smtClean="0">
                <a:latin typeface="Arial" panose="020B0604020202020204" pitchFamily="34" charset="0"/>
                <a:cs typeface="Arial" panose="020B0604020202020204" pitchFamily="34" charset="0"/>
              </a:rPr>
              <a:t>Bewegungserziehung</a:t>
            </a:r>
            <a:r>
              <a:rPr lang="de-DE" u="none" dirty="0" smtClean="0">
                <a:latin typeface="Arial" panose="020B0604020202020204" pitchFamily="34" charset="0"/>
                <a:cs typeface="Arial" panose="020B0604020202020204" pitchFamily="34" charset="0"/>
              </a:rPr>
              <a:t>.</a:t>
            </a:r>
          </a:p>
          <a:p>
            <a:r>
              <a:rPr lang="de-DE" b="1" u="sng" baseline="0" dirty="0" smtClean="0">
                <a:latin typeface="Arial" panose="020B0604020202020204" pitchFamily="34" charset="0"/>
                <a:cs typeface="Arial" panose="020B0604020202020204" pitchFamily="34" charset="0"/>
              </a:rPr>
              <a:t>Fachpläne:</a:t>
            </a:r>
          </a:p>
          <a:p>
            <a:r>
              <a:rPr lang="de-DE" b="1" baseline="0" dirty="0" smtClean="0">
                <a:latin typeface="Arial" panose="020B0604020202020204" pitchFamily="34" charset="0"/>
                <a:cs typeface="Arial" panose="020B0604020202020204" pitchFamily="34" charset="0"/>
              </a:rPr>
              <a:t>Auf der Ebene der Fachpläne werden Bildungsziele umgesetzt und konkretisiert. </a:t>
            </a:r>
          </a:p>
          <a:p>
            <a:r>
              <a:rPr lang="de-DE" b="1" baseline="0" dirty="0" smtClean="0">
                <a:latin typeface="Arial" panose="020B0604020202020204" pitchFamily="34" charset="0"/>
                <a:cs typeface="Arial" panose="020B0604020202020204" pitchFamily="34" charset="0"/>
              </a:rPr>
              <a:t>Die neuen Fachpläne werden aus vier Teilen bestehen: </a:t>
            </a:r>
          </a:p>
          <a:p>
            <a:pPr marL="171450" indent="-171450">
              <a:buFont typeface="Arial" charset="0"/>
              <a:buChar char="•"/>
            </a:pPr>
            <a:r>
              <a:rPr lang="de-DE" b="1" baseline="0" dirty="0" smtClean="0">
                <a:latin typeface="Arial" panose="020B0604020202020204" pitchFamily="34" charset="0"/>
                <a:cs typeface="Arial" panose="020B0604020202020204" pitchFamily="34" charset="0"/>
              </a:rPr>
              <a:t>Leitgedanken,</a:t>
            </a:r>
          </a:p>
          <a:p>
            <a:pPr marL="171450" indent="-171450">
              <a:buFont typeface="Arial" charset="0"/>
              <a:buChar char="•"/>
            </a:pPr>
            <a:r>
              <a:rPr lang="de-DE" b="1" baseline="0" dirty="0" smtClean="0">
                <a:latin typeface="Arial" panose="020B0604020202020204" pitchFamily="34" charset="0"/>
                <a:cs typeface="Arial" panose="020B0604020202020204" pitchFamily="34" charset="0"/>
              </a:rPr>
              <a:t>prozessbezogene </a:t>
            </a:r>
            <a:r>
              <a:rPr lang="de-DE" b="1" dirty="0" smtClean="0">
                <a:latin typeface="Arial" panose="020B0604020202020204" pitchFamily="34" charset="0"/>
                <a:cs typeface="Arial" panose="020B0604020202020204" pitchFamily="34" charset="0"/>
              </a:rPr>
              <a:t>Kompetenzen, </a:t>
            </a:r>
          </a:p>
          <a:p>
            <a:pPr marL="171450" indent="-171450">
              <a:buFont typeface="Arial" charset="0"/>
              <a:buChar char="•"/>
            </a:pPr>
            <a:r>
              <a:rPr lang="de-DE" b="1" baseline="0" dirty="0" smtClean="0">
                <a:latin typeface="Arial" panose="020B0604020202020204" pitchFamily="34" charset="0"/>
                <a:cs typeface="Arial" panose="020B0604020202020204" pitchFamily="34" charset="0"/>
              </a:rPr>
              <a:t>Standards für inhaltsbezogene Kompetenzen,</a:t>
            </a:r>
          </a:p>
          <a:p>
            <a:pPr marL="171450" indent="-171450">
              <a:buFont typeface="Arial" charset="0"/>
              <a:buChar char="•"/>
            </a:pPr>
            <a:r>
              <a:rPr lang="de-DE" b="1" baseline="0" dirty="0" smtClean="0">
                <a:latin typeface="Arial" panose="020B0604020202020204" pitchFamily="34" charset="0"/>
                <a:cs typeface="Arial" panose="020B0604020202020204" pitchFamily="34" charset="0"/>
              </a:rPr>
              <a:t>Operatoren.</a:t>
            </a:r>
          </a:p>
          <a:p>
            <a:r>
              <a:rPr lang="de-DE" b="1" baseline="0" dirty="0" smtClean="0">
                <a:latin typeface="Arial" panose="020B0604020202020204" pitchFamily="34" charset="0"/>
                <a:cs typeface="Arial" panose="020B0604020202020204" pitchFamily="34" charset="0"/>
              </a:rPr>
              <a:t>Die neuen Fachpläne werden klar strukturierte Kompetenzbeschreibungen mit Aufschlüsselungen in Teilkompetenzen und einer Verweisstruktur zwischen Einzelkompetenzen enthalten</a:t>
            </a:r>
            <a:r>
              <a:rPr lang="de-DE" b="1" dirty="0" smtClean="0">
                <a:latin typeface="Arial" panose="020B0604020202020204" pitchFamily="34" charset="0"/>
                <a:cs typeface="Arial" panose="020B0604020202020204" pitchFamily="34" charset="0"/>
              </a:rPr>
              <a:t>.</a:t>
            </a:r>
          </a:p>
          <a:p>
            <a:r>
              <a:rPr lang="de-DE" b="1" baseline="0" dirty="0" smtClean="0">
                <a:latin typeface="Arial" panose="020B0604020202020204" pitchFamily="34" charset="0"/>
                <a:cs typeface="Arial" panose="020B0604020202020204" pitchFamily="34" charset="0"/>
              </a:rPr>
              <a:t>Die Leitperspektiven</a:t>
            </a:r>
            <a:r>
              <a:rPr lang="de-DE" b="1" dirty="0" smtClean="0">
                <a:latin typeface="Arial" panose="020B0604020202020204" pitchFamily="34" charset="0"/>
                <a:cs typeface="Arial" panose="020B0604020202020204" pitchFamily="34" charset="0"/>
              </a:rPr>
              <a:t> werden im Vorwort, in der Einführung und in den Leitgedanken zu jedem Fach genannt und in den Fachplänen konkret verankert. </a:t>
            </a:r>
            <a:endParaRPr lang="de-DE" b="1" baseline="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3C43646A-E05A-4216-8181-94D5FFFA1F0A}" type="slidenum">
              <a:rPr lang="de-DE" smtClean="0"/>
              <a:t>2</a:t>
            </a:fld>
            <a:endParaRPr lang="de-DE" dirty="0"/>
          </a:p>
        </p:txBody>
      </p:sp>
    </p:spTree>
    <p:extLst>
      <p:ext uri="{BB962C8B-B14F-4D97-AF65-F5344CB8AC3E}">
        <p14:creationId xmlns:p14="http://schemas.microsoft.com/office/powerpoint/2010/main" val="3428973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Folien helfen, wenn man den Plan nicht online zeigen kann!</a:t>
            </a:r>
          </a:p>
          <a:p>
            <a:endParaRPr lang="de-DE" dirty="0" smtClean="0"/>
          </a:p>
          <a:p>
            <a:r>
              <a:rPr lang="de-DE" dirty="0" smtClean="0"/>
              <a:t>Auf</a:t>
            </a:r>
            <a:r>
              <a:rPr lang="de-DE" baseline="0" dirty="0" smtClean="0"/>
              <a:t> der Startseite ist im roten Band das Fenster „Allgemein bildende Schulen“ anzuklicken.</a:t>
            </a:r>
          </a:p>
          <a:p>
            <a:endParaRPr lang="de-DE" baseline="0" dirty="0" smtClean="0"/>
          </a:p>
          <a:p>
            <a:r>
              <a:rPr lang="de-DE" baseline="0" dirty="0" smtClean="0"/>
              <a:t>Es öffnet sich eine Seite, auf welcher dann die Schulart und das Fach auswählt. </a:t>
            </a:r>
          </a:p>
          <a:p>
            <a:endParaRPr lang="de-DE" baseline="0" dirty="0" smtClean="0"/>
          </a:p>
        </p:txBody>
      </p:sp>
      <p:sp>
        <p:nvSpPr>
          <p:cNvPr id="4" name="Foliennummernplatzhalter 3"/>
          <p:cNvSpPr>
            <a:spLocks noGrp="1"/>
          </p:cNvSpPr>
          <p:nvPr>
            <p:ph type="sldNum" sz="quarter" idx="10"/>
          </p:nvPr>
        </p:nvSpPr>
        <p:spPr/>
        <p:txBody>
          <a:bodyPr/>
          <a:lstStyle/>
          <a:p>
            <a:fld id="{3C43646A-E05A-4216-8181-94D5FFFA1F0A}" type="slidenum">
              <a:rPr lang="de-DE" smtClean="0"/>
              <a:t>20</a:t>
            </a:fld>
            <a:endParaRPr lang="de-DE" dirty="0"/>
          </a:p>
        </p:txBody>
      </p:sp>
    </p:spTree>
    <p:extLst>
      <p:ext uri="{BB962C8B-B14F-4D97-AF65-F5344CB8AC3E}">
        <p14:creationId xmlns:p14="http://schemas.microsoft.com/office/powerpoint/2010/main" val="315642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Nach Auswahl: Gemeinsamer Bildungsplan der Sekundarstufe I, Klassen und Fach gelangt man zur nächsten Folie. </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21</a:t>
            </a:fld>
            <a:endParaRPr lang="de-DE" dirty="0"/>
          </a:p>
        </p:txBody>
      </p:sp>
    </p:spTree>
    <p:extLst>
      <p:ext uri="{BB962C8B-B14F-4D97-AF65-F5344CB8AC3E}">
        <p14:creationId xmlns:p14="http://schemas.microsoft.com/office/powerpoint/2010/main" val="2290351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Klick 1 öffnet die Leitgedanken (siehe nächste</a:t>
            </a:r>
            <a:r>
              <a:rPr lang="de-DE" baseline="0" dirty="0" smtClean="0"/>
              <a:t> Folie)</a:t>
            </a:r>
            <a:br>
              <a:rPr lang="de-DE" baseline="0" dirty="0" smtClean="0"/>
            </a:b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22</a:t>
            </a:fld>
            <a:endParaRPr lang="de-DE" dirty="0"/>
          </a:p>
        </p:txBody>
      </p:sp>
    </p:spTree>
    <p:extLst>
      <p:ext uri="{BB962C8B-B14F-4D97-AF65-F5344CB8AC3E}">
        <p14:creationId xmlns:p14="http://schemas.microsoft.com/office/powerpoint/2010/main" val="2363075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finden sich</a:t>
            </a:r>
            <a:r>
              <a:rPr lang="de-DE" baseline="0" dirty="0" smtClean="0"/>
              <a:t> die gesamten Leitgedanken.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23</a:t>
            </a:fld>
            <a:endParaRPr lang="de-DE" dirty="0"/>
          </a:p>
        </p:txBody>
      </p:sp>
    </p:spTree>
    <p:extLst>
      <p:ext uri="{BB962C8B-B14F-4D97-AF65-F5344CB8AC3E}">
        <p14:creationId xmlns:p14="http://schemas.microsoft.com/office/powerpoint/2010/main" val="3416314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Klick öffnet die prozessbezogenen Kompetenzbereiche</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24</a:t>
            </a:fld>
            <a:endParaRPr lang="de-DE" dirty="0"/>
          </a:p>
        </p:txBody>
      </p:sp>
    </p:spTree>
    <p:extLst>
      <p:ext uri="{BB962C8B-B14F-4D97-AF65-F5344CB8AC3E}">
        <p14:creationId xmlns:p14="http://schemas.microsoft.com/office/powerpoint/2010/main" val="2363075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findet sich die Auswahl</a:t>
            </a:r>
            <a:r>
              <a:rPr lang="de-DE" baseline="0" dirty="0" smtClean="0"/>
              <a:t> zu den 34 Bereichen.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25</a:t>
            </a:fld>
            <a:endParaRPr lang="de-DE" dirty="0"/>
          </a:p>
        </p:txBody>
      </p:sp>
    </p:spTree>
    <p:extLst>
      <p:ext uri="{BB962C8B-B14F-4D97-AF65-F5344CB8AC3E}">
        <p14:creationId xmlns:p14="http://schemas.microsoft.com/office/powerpoint/2010/main" val="1020085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erste Bereich der prozessbezogene</a:t>
            </a:r>
            <a:r>
              <a:rPr lang="de-DE" baseline="0" dirty="0" smtClean="0"/>
              <a:t>n Kompetenzen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26</a:t>
            </a:fld>
            <a:endParaRPr lang="de-DE" dirty="0"/>
          </a:p>
        </p:txBody>
      </p:sp>
    </p:spTree>
    <p:extLst>
      <p:ext uri="{BB962C8B-B14F-4D97-AF65-F5344CB8AC3E}">
        <p14:creationId xmlns:p14="http://schemas.microsoft.com/office/powerpoint/2010/main" val="2480179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Klick 2 öffnet die inhaltsbezogenen Kompetenzbereiche</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27</a:t>
            </a:fld>
            <a:endParaRPr lang="de-DE" dirty="0"/>
          </a:p>
        </p:txBody>
      </p:sp>
    </p:spTree>
    <p:extLst>
      <p:ext uri="{BB962C8B-B14F-4D97-AF65-F5344CB8AC3E}">
        <p14:creationId xmlns:p14="http://schemas.microsoft.com/office/powerpoint/2010/main" val="2363075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den inhaltsbezogenen Inhaltsbereichen finden wir nun mehrere Möglichkeiten, um Verknüpfungen zu anderen Bereichen herzustellen.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Diese sind über die farbigen Symbole anwählbar.</a:t>
            </a:r>
            <a:endParaRPr lang="de-DE" dirty="0" smtClean="0"/>
          </a:p>
          <a:p>
            <a:endParaRPr lang="de-DE" baseline="0" dirty="0" smtClean="0"/>
          </a:p>
          <a:p>
            <a:r>
              <a:rPr lang="de-DE" baseline="0" dirty="0" smtClean="0"/>
              <a:t>Klicken wir P an, dann öffnen sich die entsprechen prozessbezogenen Kompetenzen.</a:t>
            </a:r>
          </a:p>
          <a:p>
            <a:endParaRPr lang="de-DE" dirty="0" smtClean="0"/>
          </a:p>
          <a:p>
            <a:endParaRPr lang="de-DE" dirty="0" smtClean="0"/>
          </a:p>
          <a:p>
            <a:r>
              <a:rPr lang="de-DE" dirty="0" smtClean="0"/>
              <a:t>Zusätzliche</a:t>
            </a:r>
            <a:r>
              <a:rPr lang="de-DE" baseline="0" dirty="0" smtClean="0"/>
              <a:t> Info: </a:t>
            </a:r>
            <a:r>
              <a:rPr lang="de-DE" dirty="0" smtClean="0"/>
              <a:t>Ein Inhaltsbereich ist</a:t>
            </a:r>
            <a:r>
              <a:rPr lang="de-DE" baseline="0" dirty="0" smtClean="0"/>
              <a:t> dann jeweils so aufgebaut, wie Sie sehen. In der Nummerierung kann man nochmals die Klassenstufe nachvollziehen. </a:t>
            </a:r>
          </a:p>
          <a:p>
            <a:r>
              <a:rPr lang="de-DE" baseline="0" dirty="0" smtClean="0"/>
              <a:t>3.1… ist immer 5/6</a:t>
            </a:r>
          </a:p>
          <a:p>
            <a:r>
              <a:rPr lang="de-DE" baseline="0" dirty="0" smtClean="0"/>
              <a:t>3.2. … ist immer 7/8/9</a:t>
            </a:r>
          </a:p>
          <a:p>
            <a:r>
              <a:rPr lang="de-DE" baseline="0" dirty="0" smtClean="0"/>
              <a:t>3.3 … ist immer Klasse 10</a:t>
            </a:r>
          </a:p>
          <a:p>
            <a:endParaRPr lang="de-DE" baseline="0" dirty="0" smtClean="0"/>
          </a:p>
          <a:p>
            <a:r>
              <a:rPr lang="de-DE" baseline="0" dirty="0" smtClean="0"/>
              <a:t>(oder auf den Pfad hinweisen!)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28</a:t>
            </a:fld>
            <a:endParaRPr lang="de-DE" dirty="0"/>
          </a:p>
        </p:txBody>
      </p:sp>
    </p:spTree>
    <p:extLst>
      <p:ext uri="{BB962C8B-B14F-4D97-AF65-F5344CB8AC3E}">
        <p14:creationId xmlns:p14="http://schemas.microsoft.com/office/powerpoint/2010/main" val="908053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einen Klick auf I öffnet sich der Verweis auf die inhaltsbezogenen</a:t>
            </a:r>
            <a:r>
              <a:rPr lang="de-DE" baseline="0" dirty="0" smtClean="0"/>
              <a:t> Kompetenzbereiche, die hier zum Tragen kommen.</a:t>
            </a:r>
          </a:p>
        </p:txBody>
      </p:sp>
      <p:sp>
        <p:nvSpPr>
          <p:cNvPr id="4" name="Foliennummernplatzhalter 3"/>
          <p:cNvSpPr>
            <a:spLocks noGrp="1"/>
          </p:cNvSpPr>
          <p:nvPr>
            <p:ph type="sldNum" sz="quarter" idx="10"/>
          </p:nvPr>
        </p:nvSpPr>
        <p:spPr/>
        <p:txBody>
          <a:bodyPr/>
          <a:lstStyle/>
          <a:p>
            <a:fld id="{3C43646A-E05A-4216-8181-94D5FFFA1F0A}" type="slidenum">
              <a:rPr lang="de-DE" smtClean="0"/>
              <a:t>29</a:t>
            </a:fld>
            <a:endParaRPr lang="de-DE" dirty="0"/>
          </a:p>
        </p:txBody>
      </p:sp>
    </p:spTree>
    <p:extLst>
      <p:ext uri="{BB962C8B-B14F-4D97-AF65-F5344CB8AC3E}">
        <p14:creationId xmlns:p14="http://schemas.microsoft.com/office/powerpoint/2010/main" val="199983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9" y="4241011"/>
            <a:ext cx="5929464" cy="4377170"/>
          </a:xfrm>
        </p:spPr>
        <p:txBody>
          <a:bodyPr/>
          <a:lstStyle/>
          <a:p>
            <a:r>
              <a:rPr lang="de-DE" u="sng" dirty="0" smtClean="0">
                <a:latin typeface="Arial" panose="020B0604020202020204" pitchFamily="34" charset="0"/>
                <a:cs typeface="Arial" panose="020B0604020202020204" pitchFamily="34" charset="0"/>
              </a:rPr>
              <a:t>Die </a:t>
            </a:r>
            <a:r>
              <a:rPr lang="de-DE" u="sng" dirty="0">
                <a:latin typeface="Arial" panose="020B0604020202020204" pitchFamily="34" charset="0"/>
                <a:cs typeface="Arial" panose="020B0604020202020204" pitchFamily="34" charset="0"/>
              </a:rPr>
              <a:t>prozessbezogenen </a:t>
            </a:r>
            <a:r>
              <a:rPr lang="de-DE" u="sng" dirty="0" smtClean="0">
                <a:latin typeface="Arial" panose="020B0604020202020204" pitchFamily="34" charset="0"/>
                <a:cs typeface="Arial" panose="020B0604020202020204" pitchFamily="34" charset="0"/>
              </a:rPr>
              <a:t>Kompetenzen: </a:t>
            </a:r>
          </a:p>
          <a:p>
            <a:endParaRPr lang="de-DE"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a:t>
            </a:r>
            <a:r>
              <a:rPr lang="de-DE" dirty="0">
                <a:latin typeface="Arial" panose="020B0604020202020204" pitchFamily="34" charset="0"/>
                <a:cs typeface="Arial" panose="020B0604020202020204" pitchFamily="34" charset="0"/>
              </a:rPr>
              <a:t>auf das Ende des jeweiligen </a:t>
            </a:r>
            <a:r>
              <a:rPr lang="de-DE" dirty="0" smtClean="0">
                <a:latin typeface="Arial" panose="020B0604020202020204" pitchFamily="34" charset="0"/>
                <a:cs typeface="Arial" panose="020B0604020202020204" pitchFamily="34" charset="0"/>
              </a:rPr>
              <a:t>Bildungsganges </a:t>
            </a:r>
            <a:r>
              <a:rPr lang="de-DE" dirty="0">
                <a:latin typeface="Arial" panose="020B0604020202020204" pitchFamily="34" charset="0"/>
                <a:cs typeface="Arial" panose="020B0604020202020204" pitchFamily="34" charset="0"/>
              </a:rPr>
              <a:t>bezogen, </a:t>
            </a:r>
            <a:r>
              <a:rPr lang="de-DE" dirty="0" smtClean="0">
                <a:latin typeface="Arial" panose="020B0604020202020204" pitchFamily="34" charset="0"/>
                <a:cs typeface="Arial" panose="020B0604020202020204" pitchFamily="34" charset="0"/>
              </a:rPr>
              <a:t>z. B. </a:t>
            </a:r>
            <a:r>
              <a:rPr lang="de-DE" dirty="0">
                <a:latin typeface="Arial" panose="020B0604020202020204" pitchFamily="34" charset="0"/>
                <a:cs typeface="Arial" panose="020B0604020202020204" pitchFamily="34" charset="0"/>
              </a:rPr>
              <a:t>bei der Sekundarstufe I </a:t>
            </a:r>
            <a:r>
              <a:rPr lang="de-DE" dirty="0" smtClean="0">
                <a:latin typeface="Arial" panose="020B0604020202020204" pitchFamily="34" charset="0"/>
                <a:cs typeface="Arial" panose="020B0604020202020204" pitchFamily="34" charset="0"/>
              </a:rPr>
              <a:t>(Sek</a:t>
            </a:r>
            <a:r>
              <a:rPr lang="de-DE" baseline="0" dirty="0" smtClean="0">
                <a:latin typeface="Arial" panose="020B0604020202020204" pitchFamily="34" charset="0"/>
                <a:cs typeface="Arial" panose="020B0604020202020204" pitchFamily="34" charset="0"/>
              </a:rPr>
              <a:t> I) </a:t>
            </a:r>
            <a:r>
              <a:rPr lang="de-DE" dirty="0" smtClean="0">
                <a:latin typeface="Arial" panose="020B0604020202020204" pitchFamily="34" charset="0"/>
                <a:cs typeface="Arial" panose="020B0604020202020204" pitchFamily="34" charset="0"/>
              </a:rPr>
              <a:t>auf </a:t>
            </a:r>
            <a:r>
              <a:rPr lang="de-DE" dirty="0">
                <a:latin typeface="Arial" panose="020B0604020202020204" pitchFamily="34" charset="0"/>
                <a:cs typeface="Arial" panose="020B0604020202020204" pitchFamily="34" charset="0"/>
              </a:rPr>
              <a:t>den </a:t>
            </a:r>
            <a:r>
              <a:rPr lang="de-DE" u="sng" dirty="0" smtClean="0">
                <a:latin typeface="Arial" panose="020B0604020202020204" pitchFamily="34" charset="0"/>
                <a:cs typeface="Arial" panose="020B0604020202020204" pitchFamily="34" charset="0"/>
              </a:rPr>
              <a:t>Mittleren Schulabschluss</a:t>
            </a:r>
            <a:r>
              <a:rPr lang="de-DE" baseline="0"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MSA). </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Sie formieren sich im Bildungsprozess (daher prozessbezogen) </a:t>
            </a:r>
            <a:r>
              <a:rPr lang="de-DE" dirty="0" smtClean="0">
                <a:latin typeface="Arial" panose="020B0604020202020204" pitchFamily="34" charset="0"/>
                <a:cs typeface="Arial" panose="020B0604020202020204" pitchFamily="34" charset="0"/>
              </a:rPr>
              <a:t>und bilden </a:t>
            </a:r>
            <a:r>
              <a:rPr lang="de-DE" dirty="0">
                <a:latin typeface="Arial" panose="020B0604020202020204" pitchFamily="34" charset="0"/>
                <a:cs typeface="Arial" panose="020B0604020202020204" pitchFamily="34" charset="0"/>
              </a:rPr>
              <a:t>diejenigen Kompetenzen ab, die sich im Laufe des Entwicklungsprozesses über die gesamte </a:t>
            </a:r>
            <a:r>
              <a:rPr lang="de-DE" dirty="0" smtClean="0">
                <a:latin typeface="Arial" panose="020B0604020202020204" pitchFamily="34" charset="0"/>
                <a:cs typeface="Arial" panose="020B0604020202020204" pitchFamily="34" charset="0"/>
              </a:rPr>
              <a:t>Sekundarstufe </a:t>
            </a:r>
            <a:r>
              <a:rPr lang="de-DE" dirty="0">
                <a:latin typeface="Arial" panose="020B0604020202020204" pitchFamily="34" charset="0"/>
                <a:cs typeface="Arial" panose="020B0604020202020204" pitchFamily="34" charset="0"/>
              </a:rPr>
              <a:t>I (also </a:t>
            </a:r>
            <a:r>
              <a:rPr lang="de-DE" dirty="0" smtClean="0">
                <a:latin typeface="Arial" panose="020B0604020202020204" pitchFamily="34" charset="0"/>
                <a:cs typeface="Arial" panose="020B0604020202020204" pitchFamily="34" charset="0"/>
              </a:rPr>
              <a:t>i.d.R. bis </a:t>
            </a:r>
            <a:r>
              <a:rPr lang="de-DE" dirty="0">
                <a:latin typeface="Arial" panose="020B0604020202020204" pitchFamily="34" charset="0"/>
                <a:cs typeface="Arial" panose="020B0604020202020204" pitchFamily="34" charset="0"/>
              </a:rPr>
              <a:t>Klasse 10) individuell herausbilden. </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nicht auf Standardstufen,</a:t>
            </a:r>
            <a:r>
              <a:rPr lang="de-DE" baseline="0" dirty="0" smtClean="0">
                <a:latin typeface="Arial" panose="020B0604020202020204" pitchFamily="34" charset="0"/>
                <a:cs typeface="Arial" panose="020B0604020202020204" pitchFamily="34" charset="0"/>
              </a:rPr>
              <a:t> sondern </a:t>
            </a:r>
            <a:r>
              <a:rPr lang="de-DE" dirty="0" smtClean="0">
                <a:latin typeface="Arial" panose="020B0604020202020204" pitchFamily="34" charset="0"/>
                <a:cs typeface="Arial" panose="020B0604020202020204" pitchFamily="34" charset="0"/>
              </a:rPr>
              <a:t>auf den gesamten Bildungsgang bezogen. Darüber hinaus sind sie nicht </a:t>
            </a:r>
            <a:r>
              <a:rPr lang="de-DE" dirty="0">
                <a:latin typeface="Arial" panose="020B0604020202020204" pitchFamily="34" charset="0"/>
                <a:cs typeface="Arial" panose="020B0604020202020204" pitchFamily="34" charset="0"/>
              </a:rPr>
              <a:t>an spezifische Inhalte </a:t>
            </a:r>
            <a:r>
              <a:rPr lang="de-DE" dirty="0" smtClean="0">
                <a:latin typeface="Arial" panose="020B0604020202020204" pitchFamily="34" charset="0"/>
                <a:cs typeface="Arial" panose="020B0604020202020204" pitchFamily="34" charset="0"/>
              </a:rPr>
              <a:t>gebunden. Sie konkretisieren </a:t>
            </a:r>
            <a:r>
              <a:rPr lang="de-DE" dirty="0">
                <a:latin typeface="Arial" panose="020B0604020202020204" pitchFamily="34" charset="0"/>
                <a:cs typeface="Arial" panose="020B0604020202020204" pitchFamily="34" charset="0"/>
              </a:rPr>
              <a:t>sich aber </a:t>
            </a:r>
            <a:r>
              <a:rPr lang="de-DE" dirty="0" smtClean="0">
                <a:latin typeface="Arial" panose="020B0604020202020204" pitchFamily="34" charset="0"/>
                <a:cs typeface="Arial" panose="020B0604020202020204" pitchFamily="34" charset="0"/>
              </a:rPr>
              <a:t>in </a:t>
            </a:r>
            <a:r>
              <a:rPr lang="de-DE" dirty="0">
                <a:latin typeface="Arial" panose="020B0604020202020204" pitchFamily="34" charset="0"/>
                <a:cs typeface="Arial" panose="020B0604020202020204" pitchFamily="34" charset="0"/>
              </a:rPr>
              <a:t>den Standards für inhaltsbezogene Kompetenzen. </a:t>
            </a:r>
            <a:endParaRPr lang="de-DE"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a:p>
            <a:r>
              <a:rPr lang="de-DE" u="sng" dirty="0">
                <a:latin typeface="Arial" panose="020B0604020202020204" pitchFamily="34" charset="0"/>
                <a:cs typeface="Arial" panose="020B0604020202020204" pitchFamily="34" charset="0"/>
              </a:rPr>
              <a:t>Im Gegensatz zu den prozessbezogenen Kompetenzen </a:t>
            </a:r>
            <a:r>
              <a:rPr lang="de-DE" u="sng" dirty="0" smtClean="0">
                <a:latin typeface="Arial" panose="020B0604020202020204" pitchFamily="34" charset="0"/>
                <a:cs typeface="Arial" panose="020B0604020202020204" pitchFamily="34" charset="0"/>
              </a:rPr>
              <a:t>gilt für die Standards für inhaltsbezogene </a:t>
            </a:r>
            <a:r>
              <a:rPr lang="de-DE" u="sng" dirty="0">
                <a:latin typeface="Arial" panose="020B0604020202020204" pitchFamily="34" charset="0"/>
                <a:cs typeface="Arial" panose="020B0604020202020204" pitchFamily="34" charset="0"/>
              </a:rPr>
              <a:t>Kompetenzen </a:t>
            </a:r>
            <a:r>
              <a:rPr lang="de-DE" u="sng" dirty="0" smtClean="0">
                <a:latin typeface="Arial" panose="020B0604020202020204" pitchFamily="34" charset="0"/>
                <a:cs typeface="Arial" panose="020B0604020202020204" pitchFamily="34" charset="0"/>
              </a:rPr>
              <a:t>Folgendes</a:t>
            </a:r>
            <a:r>
              <a:rPr lang="de-DE" dirty="0" smtClean="0">
                <a:latin typeface="Arial" panose="020B0604020202020204" pitchFamily="34" charset="0"/>
                <a:cs typeface="Arial" panose="020B0604020202020204" pitchFamily="34" charset="0"/>
              </a:rPr>
              <a:t>:</a:t>
            </a:r>
          </a:p>
          <a:p>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auf </a:t>
            </a:r>
            <a:r>
              <a:rPr lang="de-DE" dirty="0">
                <a:latin typeface="Arial" panose="020B0604020202020204" pitchFamily="34" charset="0"/>
                <a:cs typeface="Arial" panose="020B0604020202020204" pitchFamily="34" charset="0"/>
              </a:rPr>
              <a:t>einzelne Stufen bezogen, beim gemeinsamen Plan der Sekundarstufe I also jeweils auf die </a:t>
            </a:r>
            <a:r>
              <a:rPr lang="de-DE" u="sng" dirty="0" smtClean="0">
                <a:latin typeface="Arial" panose="020B0604020202020204" pitchFamily="34" charset="0"/>
                <a:cs typeface="Arial" panose="020B0604020202020204" pitchFamily="34" charset="0"/>
              </a:rPr>
              <a:t>Orientierungsstufe</a:t>
            </a:r>
            <a:r>
              <a:rPr lang="de-DE" dirty="0" smtClean="0">
                <a:latin typeface="Arial" panose="020B0604020202020204" pitchFamily="34" charset="0"/>
                <a:cs typeface="Arial" panose="020B0604020202020204" pitchFamily="34" charset="0"/>
              </a:rPr>
              <a:t> (OS), </a:t>
            </a:r>
            <a:r>
              <a:rPr lang="de-DE" dirty="0">
                <a:latin typeface="Arial" panose="020B0604020202020204" pitchFamily="34" charset="0"/>
                <a:cs typeface="Arial" panose="020B0604020202020204" pitchFamily="34" charset="0"/>
              </a:rPr>
              <a:t>den </a:t>
            </a:r>
            <a:r>
              <a:rPr lang="de-DE" u="sng" dirty="0" smtClean="0">
                <a:latin typeface="Arial" panose="020B0604020202020204" pitchFamily="34" charset="0"/>
                <a:cs typeface="Arial" panose="020B0604020202020204" pitchFamily="34" charset="0"/>
              </a:rPr>
              <a:t>Hauptschulabschluss</a:t>
            </a:r>
            <a:r>
              <a:rPr lang="de-DE" dirty="0" smtClean="0">
                <a:latin typeface="Arial" panose="020B0604020202020204" pitchFamily="34" charset="0"/>
                <a:cs typeface="Arial" panose="020B0604020202020204" pitchFamily="34" charset="0"/>
              </a:rPr>
              <a:t> (HSA) </a:t>
            </a:r>
            <a:r>
              <a:rPr lang="de-DE" dirty="0">
                <a:latin typeface="Arial" panose="020B0604020202020204" pitchFamily="34" charset="0"/>
                <a:cs typeface="Arial" panose="020B0604020202020204" pitchFamily="34" charset="0"/>
              </a:rPr>
              <a:t>und den MSA. </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zeigen </a:t>
            </a:r>
            <a:r>
              <a:rPr lang="de-DE" dirty="0">
                <a:latin typeface="Arial" panose="020B0604020202020204" pitchFamily="34" charset="0"/>
                <a:cs typeface="Arial" panose="020B0604020202020204" pitchFamily="34" charset="0"/>
              </a:rPr>
              <a:t>auf, </a:t>
            </a:r>
            <a:r>
              <a:rPr lang="de-DE" dirty="0" smtClean="0">
                <a:latin typeface="Arial" panose="020B0604020202020204" pitchFamily="34" charset="0"/>
                <a:cs typeface="Arial" panose="020B0604020202020204" pitchFamily="34" charset="0"/>
              </a:rPr>
              <a:t>an welchen Inhalten die </a:t>
            </a:r>
            <a:r>
              <a:rPr lang="de-DE" dirty="0">
                <a:latin typeface="Arial" panose="020B0604020202020204" pitchFamily="34" charset="0"/>
                <a:cs typeface="Arial" panose="020B0604020202020204" pitchFamily="34" charset="0"/>
              </a:rPr>
              <a:t>Kompetenzen bis zu der jeweiligen </a:t>
            </a:r>
            <a:r>
              <a:rPr lang="de-DE" dirty="0" smtClean="0">
                <a:latin typeface="Arial" panose="020B0604020202020204" pitchFamily="34" charset="0"/>
                <a:cs typeface="Arial" panose="020B0604020202020204" pitchFamily="34" charset="0"/>
              </a:rPr>
              <a:t>Standardstufe erworben </a:t>
            </a:r>
            <a:r>
              <a:rPr lang="de-DE" dirty="0">
                <a:latin typeface="Arial" panose="020B0604020202020204" pitchFamily="34" charset="0"/>
                <a:cs typeface="Arial" panose="020B0604020202020204" pitchFamily="34" charset="0"/>
              </a:rPr>
              <a:t>werden </a:t>
            </a:r>
            <a:r>
              <a:rPr lang="de-DE" dirty="0" smtClean="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daher der Begriff </a:t>
            </a:r>
            <a:r>
              <a:rPr lang="de-DE" dirty="0" smtClean="0">
                <a:latin typeface="Arial" panose="020B0604020202020204" pitchFamily="34" charset="0"/>
                <a:cs typeface="Arial" panose="020B0604020202020204" pitchFamily="34" charset="0"/>
              </a:rPr>
              <a:t>„inhaltsbezogene Kompetenzen“).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a:t>
            </a:r>
            <a:r>
              <a:rPr lang="de-DE" dirty="0">
                <a:latin typeface="Arial" panose="020B0604020202020204" pitchFamily="34" charset="0"/>
                <a:cs typeface="Arial" panose="020B0604020202020204" pitchFamily="34" charset="0"/>
              </a:rPr>
              <a:t>definieren die fachlichen Anforderungen an die Schülerinnen und Schüler </a:t>
            </a:r>
            <a:r>
              <a:rPr lang="de-DE" dirty="0" smtClean="0">
                <a:latin typeface="Arial" panose="020B0604020202020204" pitchFamily="34" charset="0"/>
                <a:cs typeface="Arial" panose="020B0604020202020204" pitchFamily="34" charset="0"/>
              </a:rPr>
              <a:t>und </a:t>
            </a:r>
            <a:r>
              <a:rPr lang="de-DE" dirty="0">
                <a:latin typeface="Arial" panose="020B0604020202020204" pitchFamily="34" charset="0"/>
                <a:cs typeface="Arial" panose="020B0604020202020204" pitchFamily="34" charset="0"/>
              </a:rPr>
              <a:t>legen möglichst konkret und präzise fest, über welche fachlichen Kompetenzen die Schülerinnen und Schüler am Ende der jeweiligen </a:t>
            </a:r>
            <a:r>
              <a:rPr lang="de-DE" dirty="0" smtClean="0">
                <a:latin typeface="Arial" panose="020B0604020202020204" pitchFamily="34" charset="0"/>
                <a:cs typeface="Arial" panose="020B0604020202020204" pitchFamily="34" charset="0"/>
              </a:rPr>
              <a:t>Standardstufe </a:t>
            </a:r>
            <a:r>
              <a:rPr lang="de-DE" dirty="0">
                <a:latin typeface="Arial" panose="020B0604020202020204" pitchFamily="34" charset="0"/>
                <a:cs typeface="Arial" panose="020B0604020202020204" pitchFamily="34" charset="0"/>
              </a:rPr>
              <a:t>verfügen sollen. </a:t>
            </a:r>
            <a:endParaRPr lang="de-DE"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84148" y="260480"/>
            <a:ext cx="480144" cy="141755"/>
          </a:xfrm>
        </p:spPr>
        <p:txBody>
          <a:bodyPr/>
          <a:lstStyle/>
          <a:p>
            <a:r>
              <a:rPr lang="de-DE" smtClean="0"/>
              <a:t>Seite </a:t>
            </a:r>
            <a:fld id="{F8FF1768-1DF2-410F-ABF6-E09C1CB8A556}" type="slidenum">
              <a:rPr lang="de-DE" smtClean="0"/>
              <a:pPr/>
              <a:t>3</a:t>
            </a:fld>
            <a:endParaRPr lang="de-DE" dirty="0"/>
          </a:p>
        </p:txBody>
      </p:sp>
    </p:spTree>
    <p:extLst>
      <p:ext uri="{BB962C8B-B14F-4D97-AF65-F5344CB8AC3E}">
        <p14:creationId xmlns:p14="http://schemas.microsoft.com/office/powerpoint/2010/main" val="3385753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Über die blaue Fläche kann dann entsprechende Bereich aufgerufen werden.</a:t>
            </a:r>
          </a:p>
          <a:p>
            <a:endParaRPr lang="de-DE" baseline="0" dirty="0" smtClean="0"/>
          </a:p>
          <a:p>
            <a:r>
              <a:rPr lang="de-DE" baseline="0" dirty="0" smtClean="0"/>
              <a:t>L öffnet die entsprechenden Leitperspektiven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30</a:t>
            </a:fld>
            <a:endParaRPr lang="de-DE" dirty="0"/>
          </a:p>
        </p:txBody>
      </p:sp>
    </p:spTree>
    <p:extLst>
      <p:ext uri="{BB962C8B-B14F-4D97-AF65-F5344CB8AC3E}">
        <p14:creationId xmlns:p14="http://schemas.microsoft.com/office/powerpoint/2010/main" val="4262146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kann ich bei einem weiteren Klick der entsprechende</a:t>
            </a:r>
            <a:r>
              <a:rPr lang="de-DE" baseline="0" dirty="0" smtClean="0"/>
              <a:t> ausführlichere Text zur gewählten Leitperspektive angewählt werden.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31</a:t>
            </a:fld>
            <a:endParaRPr lang="de-DE" dirty="0"/>
          </a:p>
        </p:txBody>
      </p:sp>
    </p:spTree>
    <p:extLst>
      <p:ext uri="{BB962C8B-B14F-4D97-AF65-F5344CB8AC3E}">
        <p14:creationId xmlns:p14="http://schemas.microsoft.com/office/powerpoint/2010/main" val="2596596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Klick führt</a:t>
            </a:r>
            <a:r>
              <a:rPr lang="de-DE" baseline="0" dirty="0" smtClean="0"/>
              <a:t> uns auf den Text zu den Leitperspektiven – hier Prävention und Gesundheitsförderung (PG).</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32</a:t>
            </a:fld>
            <a:endParaRPr lang="de-DE" dirty="0"/>
          </a:p>
        </p:txBody>
      </p:sp>
    </p:spTree>
    <p:extLst>
      <p:ext uri="{BB962C8B-B14F-4D97-AF65-F5344CB8AC3E}">
        <p14:creationId xmlns:p14="http://schemas.microsoft.com/office/powerpoint/2010/main" val="1165547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dem Klick auf das F werden wir auf ein anderes Fach verwiesen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33</a:t>
            </a:fld>
            <a:endParaRPr lang="de-DE" dirty="0"/>
          </a:p>
        </p:txBody>
      </p:sp>
    </p:spTree>
    <p:extLst>
      <p:ext uri="{BB962C8B-B14F-4D97-AF65-F5344CB8AC3E}">
        <p14:creationId xmlns:p14="http://schemas.microsoft.com/office/powerpoint/2010/main" val="1002472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Bereiche können dann direkt aufgerufen werden.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34</a:t>
            </a:fld>
            <a:endParaRPr lang="de-DE" dirty="0"/>
          </a:p>
        </p:txBody>
      </p:sp>
    </p:spTree>
    <p:extLst>
      <p:ext uri="{BB962C8B-B14F-4D97-AF65-F5344CB8AC3E}">
        <p14:creationId xmlns:p14="http://schemas.microsoft.com/office/powerpoint/2010/main" val="607800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Klick auf F</a:t>
            </a:r>
            <a:r>
              <a:rPr lang="de-DE" baseline="0" dirty="0" smtClean="0"/>
              <a:t> zeigt mir dann natürlich den entsprechen Bereich im Sportplan.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35</a:t>
            </a:fld>
            <a:endParaRPr lang="de-DE" dirty="0"/>
          </a:p>
        </p:txBody>
      </p:sp>
    </p:spTree>
    <p:extLst>
      <p:ext uri="{BB962C8B-B14F-4D97-AF65-F5344CB8AC3E}">
        <p14:creationId xmlns:p14="http://schemas.microsoft.com/office/powerpoint/2010/main" val="1401189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für das Fach</a:t>
            </a:r>
            <a:r>
              <a:rPr lang="de-DE" baseline="0" dirty="0" smtClean="0"/>
              <a:t> ausgewählten/verwendeten Operatoren werden über die erste Seite angewählt, die wir im Sportplan sehen können.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36</a:t>
            </a:fld>
            <a:endParaRPr lang="de-DE" dirty="0"/>
          </a:p>
        </p:txBody>
      </p:sp>
    </p:spTree>
    <p:extLst>
      <p:ext uri="{BB962C8B-B14F-4D97-AF65-F5344CB8AC3E}">
        <p14:creationId xmlns:p14="http://schemas.microsoft.com/office/powerpoint/2010/main" val="2847614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Operatoren sind alphabetisch</a:t>
            </a:r>
            <a:r>
              <a:rPr lang="de-DE" baseline="0" dirty="0" smtClean="0"/>
              <a:t> geordnet. Welche Anforderungsbereiche dem jeweiligen Operator zugeordnet sind, entnehmen wir der letzten Spalte AFB </a:t>
            </a:r>
          </a:p>
          <a:p>
            <a:r>
              <a:rPr lang="de-DE" baseline="0" dirty="0" smtClean="0"/>
              <a:t>(</a:t>
            </a:r>
            <a:r>
              <a:rPr lang="de-DE" b="1" baseline="0" dirty="0" err="1" smtClean="0"/>
              <a:t>A</a:t>
            </a:r>
            <a:r>
              <a:rPr lang="de-DE" b="0" baseline="0" dirty="0" err="1" smtClean="0"/>
              <a:t>n</a:t>
            </a:r>
            <a:r>
              <a:rPr lang="de-DE" b="1" baseline="0" dirty="0" err="1" smtClean="0"/>
              <a:t>F</a:t>
            </a:r>
            <a:r>
              <a:rPr lang="de-DE" baseline="0" dirty="0" err="1" smtClean="0"/>
              <a:t>orderungs</a:t>
            </a:r>
            <a:r>
              <a:rPr lang="de-DE" b="1" baseline="0" dirty="0" err="1" smtClean="0"/>
              <a:t>B</a:t>
            </a:r>
            <a:r>
              <a:rPr lang="de-DE" baseline="0" dirty="0" err="1" smtClean="0"/>
              <a:t>ereich</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37</a:t>
            </a:fld>
            <a:endParaRPr lang="de-DE" dirty="0"/>
          </a:p>
        </p:txBody>
      </p:sp>
    </p:spTree>
    <p:extLst>
      <p:ext uri="{BB962C8B-B14F-4D97-AF65-F5344CB8AC3E}">
        <p14:creationId xmlns:p14="http://schemas.microsoft.com/office/powerpoint/2010/main" val="2263030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einem Klick auf die Anhänge</a:t>
            </a:r>
            <a:r>
              <a:rPr lang="de-DE" baseline="0" dirty="0" smtClean="0"/>
              <a:t> wird man in den Bereich der Anhänge navigiert.</a:t>
            </a:r>
          </a:p>
          <a:p>
            <a:r>
              <a:rPr lang="de-DE" baseline="0" dirty="0" smtClean="0"/>
              <a:t>Dort scrollt man sich durch die verschiedenen Unterpunkte:</a:t>
            </a:r>
          </a:p>
          <a:p>
            <a:endParaRPr lang="de-DE" baseline="0" dirty="0" smtClean="0"/>
          </a:p>
          <a:p>
            <a:r>
              <a:rPr lang="de-DE" baseline="0" dirty="0" smtClean="0"/>
              <a:t>5.1 Verweise (als Legende zu verstehen)</a:t>
            </a:r>
          </a:p>
          <a:p>
            <a:r>
              <a:rPr lang="de-DE" baseline="0" dirty="0" smtClean="0"/>
              <a:t>5.2 Abkürzungen </a:t>
            </a:r>
          </a:p>
          <a:p>
            <a:r>
              <a:rPr lang="de-DE" baseline="0" dirty="0" smtClean="0"/>
              <a:t>5.3 Geschlechtergerechte Sprache</a:t>
            </a:r>
          </a:p>
          <a:p>
            <a:r>
              <a:rPr lang="de-DE" baseline="0" dirty="0" smtClean="0"/>
              <a:t>5.4 Besondere Schriftauszeichnungen (z. B. Verwendung von Klammern in den Teilkompetenzen)</a:t>
            </a:r>
          </a:p>
          <a:p>
            <a:r>
              <a:rPr lang="de-DE" b="1" baseline="0" dirty="0" smtClean="0"/>
              <a:t>5.5 Glossar (hier werden zentrale sportspezifische Begrifflichkeiten definiert)</a:t>
            </a:r>
          </a:p>
          <a:p>
            <a:r>
              <a:rPr lang="de-DE" baseline="0" dirty="0" smtClean="0"/>
              <a:t>5.6 Schlussbemerkungen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38</a:t>
            </a:fld>
            <a:endParaRPr lang="de-DE" dirty="0"/>
          </a:p>
        </p:txBody>
      </p:sp>
    </p:spTree>
    <p:extLst>
      <p:ext uri="{BB962C8B-B14F-4D97-AF65-F5344CB8AC3E}">
        <p14:creationId xmlns:p14="http://schemas.microsoft.com/office/powerpoint/2010/main" val="2132234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39</a:t>
            </a:fld>
            <a:endParaRPr lang="de-DE" dirty="0"/>
          </a:p>
        </p:txBody>
      </p:sp>
    </p:spTree>
    <p:extLst>
      <p:ext uri="{BB962C8B-B14F-4D97-AF65-F5344CB8AC3E}">
        <p14:creationId xmlns:p14="http://schemas.microsoft.com/office/powerpoint/2010/main" val="81879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Im Fach</a:t>
            </a:r>
            <a:r>
              <a:rPr lang="de-DE" sz="1200" kern="1200" baseline="0" dirty="0" smtClean="0">
                <a:solidFill>
                  <a:schemeClr val="tx1"/>
                </a:solidFill>
                <a:effectLst/>
                <a:latin typeface="+mn-lt"/>
                <a:ea typeface="+mn-ea"/>
                <a:cs typeface="+mn-cs"/>
              </a:rPr>
              <a:t> Sport orientieren wir uns natürlich auch am allgemeinen Bildungs- und Erziehungsauftrag der Schule.</a:t>
            </a:r>
          </a:p>
          <a:p>
            <a:r>
              <a:rPr lang="de-DE" sz="1200" kern="1200" baseline="0" dirty="0" smtClean="0">
                <a:solidFill>
                  <a:schemeClr val="tx1"/>
                </a:solidFill>
                <a:effectLst/>
                <a:latin typeface="+mn-lt"/>
                <a:ea typeface="+mn-ea"/>
                <a:cs typeface="+mn-cs"/>
              </a:rPr>
              <a:t>Wir orientieren uns am Erziehenden Unterricht</a:t>
            </a:r>
          </a:p>
          <a:p>
            <a:endParaRPr lang="de-DE" sz="1200" kern="1200" baseline="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Ziele des Schulsports werden durch dessen Doppelauftrag bestimmt, welcher sich als „Erziehung zum Sport und Erziehung im und durch den Sport“ beschreiben lässt. </a:t>
            </a:r>
            <a:endParaRPr lang="de-DE" sz="1200"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C43646A-E05A-4216-8181-94D5FFFA1F0A}" type="slidenum">
              <a:rPr lang="de-DE" smtClean="0"/>
              <a:t>4</a:t>
            </a:fld>
            <a:endParaRPr lang="de-DE" dirty="0"/>
          </a:p>
        </p:txBody>
      </p:sp>
    </p:spTree>
    <p:extLst>
      <p:ext uri="{BB962C8B-B14F-4D97-AF65-F5344CB8AC3E}">
        <p14:creationId xmlns:p14="http://schemas.microsoft.com/office/powerpoint/2010/main" val="3573636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Plan kann auch ausgedruckt werden, hierzu einfach auf „Drucken“ klicken.</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40</a:t>
            </a:fld>
            <a:endParaRPr lang="de-DE" dirty="0"/>
          </a:p>
        </p:txBody>
      </p:sp>
    </p:spTree>
    <p:extLst>
      <p:ext uri="{BB962C8B-B14F-4D97-AF65-F5344CB8AC3E}">
        <p14:creationId xmlns:p14="http://schemas.microsoft.com/office/powerpoint/2010/main" val="1879445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Wichtig: Das erscheinende Datum ist immer das Datum des Ausdrucks. Es heißt nicht, dass etwas an der Version geändert wurde!</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41</a:t>
            </a:fld>
            <a:endParaRPr lang="de-DE" dirty="0"/>
          </a:p>
        </p:txBody>
      </p:sp>
    </p:spTree>
    <p:extLst>
      <p:ext uri="{BB962C8B-B14F-4D97-AF65-F5344CB8AC3E}">
        <p14:creationId xmlns:p14="http://schemas.microsoft.com/office/powerpoint/2010/main" val="1820651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42</a:t>
            </a:fld>
            <a:endParaRPr lang="de-DE" dirty="0"/>
          </a:p>
        </p:txBody>
      </p:sp>
    </p:spTree>
    <p:extLst>
      <p:ext uri="{BB962C8B-B14F-4D97-AF65-F5344CB8AC3E}">
        <p14:creationId xmlns:p14="http://schemas.microsoft.com/office/powerpoint/2010/main" val="1938165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Fach Sport beziehen wir uns natürlich</a:t>
            </a:r>
            <a:r>
              <a:rPr lang="de-DE" baseline="0" dirty="0" smtClean="0"/>
              <a:t> auch auf den allgemeinen Bildungs- und Erziehungsauftrag der Schule. </a:t>
            </a:r>
          </a:p>
          <a:p>
            <a:r>
              <a:rPr lang="de-DE" baseline="0" dirty="0" smtClean="0"/>
              <a:t>Wie schon im BP 2004 nimmt der Doppelauftrag des Schulsports für unser Fach eine zentrale Rolle ein.</a:t>
            </a:r>
          </a:p>
          <a:p>
            <a:pPr marL="228600" indent="-228600">
              <a:buAutoNum type="arabicPeriod"/>
            </a:pPr>
            <a:r>
              <a:rPr lang="de-DE" b="1" u="sng" baseline="0" dirty="0" smtClean="0"/>
              <a:t>Erziehung zum Sport </a:t>
            </a:r>
            <a:r>
              <a:rPr lang="de-DE" baseline="0" dirty="0" smtClean="0"/>
              <a:t>oder auch: </a:t>
            </a:r>
          </a:p>
          <a:p>
            <a:pPr marL="0" indent="0">
              <a:buNone/>
            </a:pPr>
            <a:r>
              <a:rPr lang="de-DE" sz="1200" b="1" kern="1200" dirty="0" smtClean="0">
                <a:solidFill>
                  <a:schemeClr val="tx1"/>
                </a:solidFill>
                <a:effectLst/>
                <a:latin typeface="+mn-lt"/>
                <a:ea typeface="+mn-ea"/>
                <a:cs typeface="+mn-cs"/>
              </a:rPr>
              <a:t>Sachgebietserschließung</a:t>
            </a:r>
            <a:r>
              <a:rPr lang="de-DE" sz="1200" kern="1200" dirty="0" smtClean="0">
                <a:solidFill>
                  <a:schemeClr val="tx1"/>
                </a:solidFill>
                <a:effectLst/>
                <a:latin typeface="+mn-lt"/>
                <a:ea typeface="+mn-ea"/>
                <a:cs typeface="+mn-cs"/>
              </a:rPr>
              <a:t> : Schulsport soll einerseits für die Bewegungskultur unserer Gesellschaft qualifizieren, </a:t>
            </a:r>
          </a:p>
          <a:p>
            <a:r>
              <a:rPr lang="de-DE" sz="1200" kern="1200" dirty="0" smtClean="0">
                <a:solidFill>
                  <a:schemeClr val="tx1"/>
                </a:solidFill>
                <a:effectLst/>
                <a:latin typeface="+mn-lt"/>
                <a:ea typeface="+mn-ea"/>
                <a:cs typeface="+mn-cs"/>
              </a:rPr>
              <a:t>das heißt die notwendigen konditionellen, koordinativen,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technischen und taktischen Kompetenzen vermitteln </a:t>
            </a:r>
          </a:p>
          <a:p>
            <a:r>
              <a:rPr lang="de-DE" sz="1200" kern="1200" dirty="0" smtClean="0">
                <a:solidFill>
                  <a:schemeClr val="tx1"/>
                </a:solidFill>
                <a:effectLst/>
                <a:latin typeface="+mn-lt"/>
                <a:ea typeface="+mn-ea"/>
                <a:cs typeface="+mn-cs"/>
              </a:rPr>
              <a:t>2. </a:t>
            </a:r>
            <a:r>
              <a:rPr lang="de-DE" sz="1200" b="1" u="sng" kern="1200" dirty="0" smtClean="0">
                <a:solidFill>
                  <a:schemeClr val="tx1"/>
                </a:solidFill>
                <a:effectLst/>
                <a:latin typeface="+mn-lt"/>
                <a:ea typeface="+mn-ea"/>
                <a:cs typeface="+mn-cs"/>
              </a:rPr>
              <a:t>Erziehung </a:t>
            </a:r>
            <a:r>
              <a:rPr lang="de-DE" sz="1200" b="1" i="1" u="sng" kern="1200" dirty="0" smtClean="0">
                <a:solidFill>
                  <a:srgbClr val="FF0000"/>
                </a:solidFill>
                <a:effectLst/>
                <a:latin typeface="+mn-lt"/>
                <a:ea typeface="+mn-ea"/>
                <a:cs typeface="+mn-cs"/>
              </a:rPr>
              <a:t>im und durch </a:t>
            </a:r>
            <a:r>
              <a:rPr lang="de-DE" sz="1200" b="1" u="sng" kern="1200" dirty="0" smtClean="0">
                <a:solidFill>
                  <a:schemeClr val="tx1"/>
                </a:solidFill>
                <a:effectLst/>
                <a:latin typeface="+mn-lt"/>
                <a:ea typeface="+mn-ea"/>
                <a:cs typeface="+mn-cs"/>
              </a:rPr>
              <a:t>den Sport</a:t>
            </a:r>
            <a:r>
              <a:rPr lang="de-DE" sz="1200" b="1" u="sng" kern="1200" baseline="0" dirty="0" smtClean="0">
                <a:solidFill>
                  <a:schemeClr val="tx1"/>
                </a:solidFill>
                <a:effectLst/>
                <a:latin typeface="+mn-lt"/>
                <a:ea typeface="+mn-ea"/>
                <a:cs typeface="+mn-cs"/>
              </a:rPr>
              <a:t> </a:t>
            </a:r>
            <a:r>
              <a:rPr lang="de-DE" sz="1200" kern="1200" baseline="0" dirty="0" smtClean="0">
                <a:solidFill>
                  <a:schemeClr val="tx1"/>
                </a:solidFill>
                <a:effectLst/>
                <a:latin typeface="+mn-lt"/>
                <a:ea typeface="+mn-ea"/>
                <a:cs typeface="+mn-cs"/>
              </a:rPr>
              <a:t>oder auch</a:t>
            </a:r>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Persönlichkeitsbildung</a:t>
            </a:r>
            <a:r>
              <a:rPr lang="de-DE" sz="1200" kern="1200" dirty="0" smtClean="0">
                <a:solidFill>
                  <a:schemeClr val="tx1"/>
                </a:solidFill>
                <a:effectLst/>
                <a:latin typeface="+mn-lt"/>
                <a:ea typeface="+mn-ea"/>
                <a:cs typeface="+mn-cs"/>
              </a:rPr>
              <a:t>: Schulsport soll andererseits zur Persönlichkeitsbildung beitragen, also personale und soziale Kompetenzen vermitteln, </a:t>
            </a:r>
          </a:p>
          <a:p>
            <a:r>
              <a:rPr lang="de-DE" sz="1200" i="1" kern="1200" dirty="0" smtClean="0">
                <a:solidFill>
                  <a:schemeClr val="tx1"/>
                </a:solidFill>
                <a:effectLst/>
                <a:latin typeface="+mn-lt"/>
                <a:ea typeface="+mn-ea"/>
                <a:cs typeface="+mn-cs"/>
              </a:rPr>
              <a:t>die einerseits im Sport benötigt werden </a:t>
            </a:r>
            <a:r>
              <a:rPr lang="de-DE" sz="1200" kern="1200" dirty="0" smtClean="0">
                <a:solidFill>
                  <a:schemeClr val="tx1"/>
                </a:solidFill>
                <a:effectLst/>
                <a:latin typeface="+mn-lt"/>
                <a:ea typeface="+mn-ea"/>
                <a:cs typeface="+mn-cs"/>
              </a:rPr>
              <a:t>und eventuell auch über den Sport hinausgehen. </a:t>
            </a:r>
          </a:p>
          <a:p>
            <a:r>
              <a:rPr lang="de-DE" sz="1200" kern="1200" dirty="0" smtClean="0">
                <a:solidFill>
                  <a:schemeClr val="tx1"/>
                </a:solidFill>
                <a:effectLst/>
                <a:latin typeface="+mn-lt"/>
                <a:ea typeface="+mn-ea"/>
                <a:cs typeface="+mn-cs"/>
              </a:rPr>
              <a:t>(Hinweis zur Kursivschreibung: Der wissenschaftliche Berater der</a:t>
            </a:r>
            <a:r>
              <a:rPr lang="de-DE" sz="1200" kern="1200" baseline="0" dirty="0" smtClean="0">
                <a:solidFill>
                  <a:schemeClr val="tx1"/>
                </a:solidFill>
                <a:effectLst/>
                <a:latin typeface="+mn-lt"/>
                <a:ea typeface="+mn-ea"/>
                <a:cs typeface="+mn-cs"/>
              </a:rPr>
              <a:t> Bildungsplankommission </a:t>
            </a:r>
            <a:r>
              <a:rPr lang="de-DE" sz="1200" kern="1200" dirty="0" smtClean="0">
                <a:solidFill>
                  <a:schemeClr val="tx1"/>
                </a:solidFill>
                <a:effectLst/>
                <a:latin typeface="+mn-lt"/>
                <a:ea typeface="+mn-ea"/>
                <a:cs typeface="+mn-cs"/>
              </a:rPr>
              <a:t>Prof.</a:t>
            </a:r>
            <a:r>
              <a:rPr lang="de-DE" sz="1200" kern="1200" baseline="0" dirty="0" smtClean="0">
                <a:solidFill>
                  <a:schemeClr val="tx1"/>
                </a:solidFill>
                <a:effectLst/>
                <a:latin typeface="+mn-lt"/>
                <a:ea typeface="+mn-ea"/>
                <a:cs typeface="+mn-cs"/>
              </a:rPr>
              <a:t> Dr. Neumann wies darauf hin, dass die Transferforschung nicht unbedingt beweist, dass sich Effekte auch außerhalb des Sports feststellen lassen. Zitat „Ehrlicher wäre es deswegen von ‚Erziehung </a:t>
            </a:r>
            <a:r>
              <a:rPr lang="de-DE" sz="1200" b="1" i="1" kern="1200" baseline="0" dirty="0" smtClean="0">
                <a:solidFill>
                  <a:schemeClr val="tx1"/>
                </a:solidFill>
                <a:effectLst/>
                <a:latin typeface="+mn-lt"/>
                <a:ea typeface="+mn-ea"/>
                <a:cs typeface="+mn-cs"/>
              </a:rPr>
              <a:t>im und durch </a:t>
            </a:r>
            <a:r>
              <a:rPr lang="de-DE" sz="1200" kern="1200" baseline="0" dirty="0" smtClean="0">
                <a:solidFill>
                  <a:schemeClr val="tx1"/>
                </a:solidFill>
                <a:effectLst/>
                <a:latin typeface="+mn-lt"/>
                <a:ea typeface="+mn-ea"/>
                <a:cs typeface="+mn-cs"/>
              </a:rPr>
              <a:t>den Sport‘ zu sprechen.“)</a:t>
            </a:r>
            <a:endParaRPr lang="de-DE" sz="1200" kern="1200" dirty="0" smtClean="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C43646A-E05A-4216-8181-94D5FFFA1F0A}" type="slidenum">
              <a:rPr lang="de-DE" smtClean="0"/>
              <a:t>5</a:t>
            </a:fld>
            <a:endParaRPr lang="de-DE" dirty="0"/>
          </a:p>
        </p:txBody>
      </p:sp>
    </p:spTree>
    <p:extLst>
      <p:ext uri="{BB962C8B-B14F-4D97-AF65-F5344CB8AC3E}">
        <p14:creationId xmlns:p14="http://schemas.microsoft.com/office/powerpoint/2010/main" val="253960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Arial" panose="020B0604020202020204" pitchFamily="34" charset="0"/>
                <a:cs typeface="Arial" panose="020B0604020202020204" pitchFamily="34" charset="0"/>
              </a:rPr>
              <a:t>Schülerinnen und Schüler sind handlungsfähig, wenn sie</a:t>
            </a:r>
          </a:p>
          <a:p>
            <a:endParaRPr lang="de-DE"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1200" dirty="0" smtClean="0">
                <a:latin typeface="Arial" panose="020B0604020202020204" pitchFamily="34" charset="0"/>
                <a:cs typeface="Arial" panose="020B0604020202020204" pitchFamily="34" charset="0"/>
              </a:rPr>
              <a:t>sportbezogene Handlungsformen qualifiziert ausüben bzw. nachvollziehen können.</a:t>
            </a:r>
          </a:p>
          <a:p>
            <a:pPr marL="342900" indent="-342900">
              <a:buFont typeface="Arial" panose="020B0604020202020204" pitchFamily="34" charset="0"/>
              <a:buChar char="•"/>
            </a:pPr>
            <a:endParaRPr lang="de-DE"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1200" dirty="0" smtClean="0">
                <a:latin typeface="Arial" panose="020B0604020202020204" pitchFamily="34" charset="0"/>
                <a:cs typeface="Arial" panose="020B0604020202020204" pitchFamily="34" charset="0"/>
              </a:rPr>
              <a:t>das Ausüben bzw. Nachvollziehen auf der Grundlage reflexiv erworbener Handlungsorientierungen selbstbestimmt und verantwortlich regulieren können.</a:t>
            </a:r>
          </a:p>
          <a:p>
            <a:pPr marL="342900" indent="-342900">
              <a:buFont typeface="Arial" panose="020B0604020202020204" pitchFamily="34" charset="0"/>
              <a:buChar char="•"/>
            </a:pPr>
            <a:endParaRPr lang="de-DE"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1200" dirty="0" smtClean="0">
                <a:latin typeface="Arial" panose="020B0604020202020204" pitchFamily="34" charset="0"/>
                <a:cs typeface="Arial" panose="020B0604020202020204" pitchFamily="34" charset="0"/>
              </a:rPr>
              <a:t>die Handlungsorientierungen aufgrund ihrer Fähigkeiten und Bereitschaften realisieren können.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6</a:t>
            </a:fld>
            <a:endParaRPr lang="de-DE" dirty="0"/>
          </a:p>
        </p:txBody>
      </p:sp>
    </p:spTree>
    <p:extLst>
      <p:ext uri="{BB962C8B-B14F-4D97-AF65-F5344CB8AC3E}">
        <p14:creationId xmlns:p14="http://schemas.microsoft.com/office/powerpoint/2010/main" val="151503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SuS müssen</a:t>
            </a:r>
          </a:p>
          <a:p>
            <a:endParaRPr lang="de-DE" dirty="0" smtClean="0"/>
          </a:p>
          <a:p>
            <a:pPr marL="228600" indent="-228600" algn="l">
              <a:buFont typeface="+mj-lt"/>
              <a:buAutoNum type="arabicPeriod"/>
            </a:pPr>
            <a:r>
              <a:rPr lang="de-DE" dirty="0" smtClean="0"/>
              <a:t>Bewegung, Spiel und Sport in ihrer Sinnvielfalt erkennen und verstehen lernen </a:t>
            </a:r>
            <a:r>
              <a:rPr lang="de-DE" dirty="0" smtClean="0">
                <a:solidFill>
                  <a:srgbClr val="FF0000"/>
                </a:solidFill>
              </a:rPr>
              <a:t>– </a:t>
            </a:r>
            <a:r>
              <a:rPr lang="de-DE" i="1" dirty="0" smtClean="0">
                <a:solidFill>
                  <a:srgbClr val="FF0000"/>
                </a:solidFill>
              </a:rPr>
              <a:t>früher ein Aspekt der  Fachkompetenz; Bewegung</a:t>
            </a:r>
            <a:r>
              <a:rPr lang="de-DE" i="1" baseline="0" dirty="0" smtClean="0">
                <a:solidFill>
                  <a:srgbClr val="FF0000"/>
                </a:solidFill>
              </a:rPr>
              <a:t> erhält so mehr Gewicht</a:t>
            </a:r>
            <a:endParaRPr lang="de-DE" i="1" dirty="0" smtClean="0">
              <a:solidFill>
                <a:srgbClr val="FF0000"/>
              </a:solidFill>
            </a:endParaRPr>
          </a:p>
          <a:p>
            <a:pPr marL="228600" indent="-228600" algn="l">
              <a:buFont typeface="+mj-lt"/>
              <a:buAutoNum type="arabicPeriod"/>
            </a:pPr>
            <a:r>
              <a:rPr lang="de-DE" dirty="0" smtClean="0"/>
              <a:t>die Sinnvielfalt von Bewegung, Spiel und Sport in ihrer Relevanz für das individuelle Bewegungshandeln beurteilen – </a:t>
            </a:r>
            <a:r>
              <a:rPr lang="de-DE" i="1" dirty="0" smtClean="0"/>
              <a:t>ganz neu und unterstreicht</a:t>
            </a:r>
            <a:r>
              <a:rPr lang="de-DE" i="1" baseline="0" dirty="0" smtClean="0"/>
              <a:t> die Bedeutung der Kognition </a:t>
            </a:r>
            <a:endParaRPr lang="de-DE" i="1" dirty="0" smtClean="0"/>
          </a:p>
          <a:p>
            <a:pPr marL="228600" indent="-228600">
              <a:buFont typeface="+mj-lt"/>
              <a:buAutoNum type="arabicPeriod"/>
            </a:pPr>
            <a:r>
              <a:rPr lang="de-DE" dirty="0" smtClean="0"/>
              <a:t>für ihren</a:t>
            </a:r>
            <a:r>
              <a:rPr lang="de-DE" baseline="0" dirty="0" smtClean="0"/>
              <a:t> Lebensentwurf handlungsrelevante Entscheidungen treffen, </a:t>
            </a:r>
            <a:r>
              <a:rPr lang="de-DE" i="1" baseline="0" dirty="0" smtClean="0"/>
              <a:t>unterstreicht den Aspekt der Eigenverantwortlichkeit im Rahmen von Kompetenzerwerb</a:t>
            </a:r>
          </a:p>
          <a:p>
            <a:pPr marL="228600" indent="-228600">
              <a:buFont typeface="+mj-lt"/>
              <a:buAutoNum type="arabicPeriod"/>
            </a:pPr>
            <a:r>
              <a:rPr lang="de-DE" i="0" baseline="0" dirty="0" smtClean="0"/>
              <a:t>diese selbstbestimmten Handlungsentscheidungen </a:t>
            </a:r>
            <a:r>
              <a:rPr lang="de-DE" baseline="0" dirty="0" smtClean="0"/>
              <a:t>im eigenen spielerischen und sportlichen Bewegungshandeln </a:t>
            </a:r>
            <a:r>
              <a:rPr lang="de-DE" i="1" baseline="0" dirty="0" smtClean="0"/>
              <a:t>im jeweiligen Sozialgefüge</a:t>
            </a:r>
            <a:r>
              <a:rPr lang="de-DE" baseline="0" dirty="0" smtClean="0"/>
              <a:t> realisieren</a:t>
            </a:r>
          </a:p>
          <a:p>
            <a:pPr marL="228600" indent="-228600">
              <a:buFont typeface="+mj-lt"/>
              <a:buAutoNum type="arabicPeriod"/>
            </a:pPr>
            <a:endParaRPr lang="de-DE" baseline="0" dirty="0" smtClean="0"/>
          </a:p>
          <a:p>
            <a:pPr marL="0" indent="0">
              <a:buFont typeface="+mj-lt"/>
              <a:buNone/>
            </a:pPr>
            <a:r>
              <a:rPr lang="de-DE" baseline="0" dirty="0" smtClean="0"/>
              <a:t>→ erforderliche Kompetenzen: Bewegungskompetenz, Reflexionskompetenz, Personalkompetenz und Sozialkompetenz</a:t>
            </a:r>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7</a:t>
            </a:fld>
            <a:endParaRPr lang="de-DE" dirty="0"/>
          </a:p>
        </p:txBody>
      </p:sp>
    </p:spTree>
    <p:extLst>
      <p:ext uri="{BB962C8B-B14F-4D97-AF65-F5344CB8AC3E}">
        <p14:creationId xmlns:p14="http://schemas.microsoft.com/office/powerpoint/2010/main" val="226803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Begriff „Bewegungskompetenz“ geht auf Klafki zurück, der der Bewegungskompetenz eine Bildungsdimension zuschreibt. Für ihn ist der verantwortliche Umgang mit dem eigenen Körper und damit eine vielseitige Ausbildung der Motorik als Körper- oder Bewegungsbildung ein unerlässlicher Bestandteil der Allgemeinen Bildung. </a:t>
            </a:r>
          </a:p>
          <a:p>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Bewegungskompetenz</a:t>
            </a:r>
            <a:r>
              <a:rPr lang="de-DE" sz="1200" kern="1200" dirty="0" smtClean="0">
                <a:solidFill>
                  <a:schemeClr val="tx1"/>
                </a:solidFill>
                <a:effectLst/>
                <a:latin typeface="+mn-lt"/>
                <a:ea typeface="+mn-ea"/>
                <a:cs typeface="+mn-cs"/>
              </a:rPr>
              <a:t> umfasst bewegungsbezogene Kompetenzen in den Bereichen konditionelle Anforderungen, koordinative Fähigkeiten, technische Fertigkeiten, Bewegungsgestaltung, Bewegungsausdruck und die Anwendung grundlegenden Fachwissens. Sie beschreibt den motorischen Anteil der Kompetenzen, die den Schülerinnen und Schülern die aktive Teilnahme an der Bewegungs-, Spiel- und Sportkultur ermöglichen.</a:t>
            </a:r>
          </a:p>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C43646A-E05A-4216-8181-94D5FFFA1F0A}" type="slidenum">
              <a:rPr lang="de-DE" smtClean="0"/>
              <a:t>8</a:t>
            </a:fld>
            <a:endParaRPr lang="de-DE" dirty="0"/>
          </a:p>
        </p:txBody>
      </p:sp>
    </p:spTree>
    <p:extLst>
      <p:ext uri="{BB962C8B-B14F-4D97-AF65-F5344CB8AC3E}">
        <p14:creationId xmlns:p14="http://schemas.microsoft.com/office/powerpoint/2010/main" val="148674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mn-lt"/>
                <a:ea typeface="+mn-ea"/>
                <a:cs typeface="+mn-cs"/>
              </a:rPr>
              <a:t>Die </a:t>
            </a:r>
            <a:r>
              <a:rPr lang="de-DE" sz="1200" b="1" kern="1200" dirty="0" smtClean="0">
                <a:solidFill>
                  <a:schemeClr val="tx1"/>
                </a:solidFill>
                <a:effectLst/>
                <a:latin typeface="+mn-lt"/>
                <a:ea typeface="+mn-ea"/>
                <a:cs typeface="+mn-cs"/>
              </a:rPr>
              <a:t>Reflexionskompetenz</a:t>
            </a:r>
            <a:r>
              <a:rPr lang="de-DE" sz="1200" b="0" kern="1200" dirty="0" smtClean="0">
                <a:solidFill>
                  <a:schemeClr val="tx1"/>
                </a:solidFill>
                <a:effectLst/>
                <a:latin typeface="+mn-lt"/>
                <a:ea typeface="+mn-ea"/>
                <a:cs typeface="+mn-cs"/>
              </a:rPr>
              <a:t> bezieht sich auf das Hinterfragen und Beurteilen von Phänomenen und Fragestellungen aus Bewegung, Spiel und Sport.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mn-lt"/>
                <a:ea typeface="+mn-ea"/>
                <a:cs typeface="+mn-cs"/>
              </a:rPr>
              <a:t>Reflexionskompetenz stützt sich auf die sportpraktischen Erfahrungen eines mehrperspektivischen Sportunterrichts und auf fachliche sowie methodische Kenntnisse.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mn-lt"/>
                <a:ea typeface="+mn-ea"/>
                <a:cs typeface="+mn-cs"/>
              </a:rPr>
              <a:t>Diese Kompetenz versetzt die Schülerinnen und Schüler in die Lage, ihre lebenslange sportliche Aktivität auf einen selbst gewählten Sinn hin zu gestalten und sich kritisch mit der Ambivalenz des Sports, das heißt mit den Entwicklungschancen und Gefahren des Sports, auseinanderzusetzen.</a:t>
            </a:r>
          </a:p>
          <a:p>
            <a:endParaRPr lang="de-DE" dirty="0"/>
          </a:p>
        </p:txBody>
      </p:sp>
      <p:sp>
        <p:nvSpPr>
          <p:cNvPr id="4" name="Foliennummernplatzhalter 3"/>
          <p:cNvSpPr>
            <a:spLocks noGrp="1"/>
          </p:cNvSpPr>
          <p:nvPr>
            <p:ph type="sldNum" sz="quarter" idx="10"/>
          </p:nvPr>
        </p:nvSpPr>
        <p:spPr/>
        <p:txBody>
          <a:bodyPr/>
          <a:lstStyle/>
          <a:p>
            <a:fld id="{3C43646A-E05A-4216-8181-94D5FFFA1F0A}" type="slidenum">
              <a:rPr lang="de-DE" smtClean="0"/>
              <a:t>9</a:t>
            </a:fld>
            <a:endParaRPr lang="de-DE" dirty="0"/>
          </a:p>
        </p:txBody>
      </p:sp>
    </p:spTree>
    <p:extLst>
      <p:ext uri="{BB962C8B-B14F-4D97-AF65-F5344CB8AC3E}">
        <p14:creationId xmlns:p14="http://schemas.microsoft.com/office/powerpoint/2010/main" val="152248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endParaRPr lang="de-DE" dirty="0"/>
          </a:p>
        </p:txBody>
      </p:sp>
      <p:sp>
        <p:nvSpPr>
          <p:cNvPr id="4" name="Foliennummernplatzhalter 3"/>
          <p:cNvSpPr>
            <a:spLocks noGrp="1"/>
          </p:cNvSpPr>
          <p:nvPr>
            <p:ph type="sldNum" sz="quarter" idx="11"/>
          </p:nvPr>
        </p:nvSpPr>
        <p:spPr/>
        <p:txBody>
          <a:bodyPr/>
          <a:lstStyle/>
          <a:p>
            <a:fld id="{B6D8F290-DA26-4F34-AB92-74757EC31EFC}" type="slidenum">
              <a:rPr lang="de-DE" smtClean="0"/>
              <a:t>‹Nr.›</a:t>
            </a:fld>
            <a:endParaRPr lang="de-DE" dirty="0"/>
          </a:p>
        </p:txBody>
      </p:sp>
    </p:spTree>
    <p:extLst>
      <p:ext uri="{BB962C8B-B14F-4D97-AF65-F5344CB8AC3E}">
        <p14:creationId xmlns:p14="http://schemas.microsoft.com/office/powerpoint/2010/main" val="3927131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p:txBody>
          <a:bodyPr/>
          <a:lstStyle>
            <a:lvl1pPr>
              <a:defRPr/>
            </a:lvl1pPr>
          </a:lstStyle>
          <a:p>
            <a:fld id="{B6D8F290-DA26-4F34-AB92-74757EC31EFC}"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249603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74150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66CCC257-0737-4D37-B7E3-80FC978530BD}" type="datetimeFigureOut">
              <a:rPr lang="de-DE" smtClean="0"/>
              <a:t>18.03.2016</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B6D8F290-DA26-4F34-AB92-74757EC31EFC}" type="slidenum">
              <a:rPr lang="de-DE" smtClean="0"/>
              <a:t>‹Nr.›</a:t>
            </a:fld>
            <a:endParaRPr lang="de-DE" dirty="0"/>
          </a:p>
        </p:txBody>
      </p:sp>
    </p:spTree>
    <p:extLst>
      <p:ext uri="{BB962C8B-B14F-4D97-AF65-F5344CB8AC3E}">
        <p14:creationId xmlns:p14="http://schemas.microsoft.com/office/powerpoint/2010/main" val="418896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a:xfrm>
            <a:off x="179388" y="6381750"/>
            <a:ext cx="5768975" cy="365125"/>
          </a:xfrm>
        </p:spPr>
        <p:txBody>
          <a:bodyPr/>
          <a:lstStyle>
            <a:lvl1pPr>
              <a:defRPr sz="1000" dirty="0" smtClean="0"/>
            </a:lvl1pPr>
          </a:lstStyle>
          <a:p>
            <a:pPr>
              <a:defRPr/>
            </a:pPr>
            <a:r>
              <a:rPr lang="de-DE" dirty="0"/>
              <a:t>Bildungsplanreform 2015 Baden-Württemberg</a:t>
            </a:r>
          </a:p>
        </p:txBody>
      </p:sp>
      <p:sp>
        <p:nvSpPr>
          <p:cNvPr id="3" name="Foliennummernplatzhalter 3"/>
          <p:cNvSpPr>
            <a:spLocks noGrp="1"/>
          </p:cNvSpPr>
          <p:nvPr>
            <p:ph type="sldNum" sz="quarter" idx="11"/>
          </p:nvPr>
        </p:nvSpPr>
        <p:spPr>
          <a:xfrm>
            <a:off x="6732588" y="6381750"/>
            <a:ext cx="2133600" cy="365125"/>
          </a:xfrm>
        </p:spPr>
        <p:txBody>
          <a:bodyPr/>
          <a:lstStyle>
            <a:lvl1pPr>
              <a:defRPr/>
            </a:lvl1pPr>
          </a:lstStyle>
          <a:p>
            <a:pPr>
              <a:defRPr/>
            </a:pPr>
            <a:fld id="{45DCA45A-D2B5-419E-A69F-EDFE8819E9FB}" type="slidenum">
              <a:rPr lang="de-DE"/>
              <a:pPr>
                <a:defRPr/>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Fußzeilenplatzhalter 3"/>
          <p:cNvSpPr>
            <a:spLocks noGrp="1"/>
          </p:cNvSpPr>
          <p:nvPr>
            <p:ph type="ftr" sz="quarter" idx="10"/>
          </p:nvPr>
        </p:nvSpPr>
        <p:spPr/>
        <p:txBody>
          <a:bodyPr/>
          <a:lstStyle>
            <a:lvl1pPr>
              <a:defRPr dirty="0" smtClean="0">
                <a:latin typeface="Arial" pitchFamily="34" charset="0"/>
                <a:cs typeface="Arial" pitchFamily="34" charset="0"/>
              </a:defRPr>
            </a:lvl1pPr>
          </a:lstStyle>
          <a:p>
            <a:pPr>
              <a:defRPr/>
            </a:pPr>
            <a:r>
              <a:rPr lang="de-DE" dirty="0"/>
              <a:t>Bildungsplanreform 2015/2016 Baden-Württemberg</a:t>
            </a:r>
          </a:p>
        </p:txBody>
      </p:sp>
      <p:sp>
        <p:nvSpPr>
          <p:cNvPr id="3" name="Foliennummernplatzhalter 4"/>
          <p:cNvSpPr>
            <a:spLocks noGrp="1"/>
          </p:cNvSpPr>
          <p:nvPr>
            <p:ph type="sldNum" sz="quarter" idx="11"/>
          </p:nvPr>
        </p:nvSpPr>
        <p:spPr/>
        <p:txBody>
          <a:bodyPr/>
          <a:lstStyle>
            <a:lvl1pPr>
              <a:defRPr/>
            </a:lvl1pPr>
          </a:lstStyle>
          <a:p>
            <a:pPr>
              <a:defRPr/>
            </a:pPr>
            <a:fld id="{D6F36AC8-ADE4-4770-B71C-4E52B1B07AD5}" type="slidenum">
              <a:rPr lang="de-DE"/>
              <a:pPr>
                <a:defRPr/>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15491512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5"/>
          <p:cNvSpPr>
            <a:spLocks noGrp="1"/>
          </p:cNvSpPr>
          <p:nvPr>
            <p:ph type="sldNum" sz="quarter" idx="10"/>
          </p:nvPr>
        </p:nvSpPr>
        <p:spPr/>
        <p:txBody>
          <a:bodyPr/>
          <a:lstStyle>
            <a:lvl1pPr>
              <a:defRPr/>
            </a:lvl1pPr>
          </a:lstStyle>
          <a:p>
            <a:pPr>
              <a:defRPr/>
            </a:pPr>
            <a:endParaRPr lang="de-DE">
              <a:solidFill>
                <a:prstClr val="black">
                  <a:tint val="75000"/>
                </a:prstClr>
              </a:solidFill>
            </a:endParaRPr>
          </a:p>
        </p:txBody>
      </p:sp>
    </p:spTree>
    <p:extLst>
      <p:ext uri="{BB962C8B-B14F-4D97-AF65-F5344CB8AC3E}">
        <p14:creationId xmlns:p14="http://schemas.microsoft.com/office/powerpoint/2010/main" val="190631425"/>
      </p:ext>
    </p:extLst>
  </p:cSld>
  <p:clrMapOvr>
    <a:masterClrMapping/>
  </p:clrMapOvr>
  <p:transition spd="med">
    <p:fade/>
  </p:transition>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6" name="Fußzeilenplatzhalter 4"/>
          <p:cNvSpPr txBox="1">
            <a:spLocks/>
          </p:cNvSpPr>
          <p:nvPr/>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4" name="Fußzeilenplatzhalter 4"/>
          <p:cNvSpPr txBox="1">
            <a:spLocks/>
          </p:cNvSpPr>
          <p:nvPr/>
        </p:nvSpPr>
        <p:spPr>
          <a:xfrm>
            <a:off x="252413" y="6453188"/>
            <a:ext cx="719137" cy="365125"/>
          </a:xfrm>
          <a:prstGeom prst="rect">
            <a:avLst/>
          </a:prstGeom>
        </p:spPr>
        <p:txBody>
          <a:bodyPr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a:defRPr/>
            </a:pPr>
            <a:fld id="{CE47456B-FB51-453F-BAC9-D6B890ACCA39}" type="slidenum">
              <a:rPr lang="de-DE" smtClean="0">
                <a:solidFill>
                  <a:prstClr val="black">
                    <a:tint val="75000"/>
                  </a:prstClr>
                </a:solidFill>
              </a:rPr>
              <a:pPr>
                <a:defRPr/>
              </a:pPr>
              <a:t>‹Nr.›</a:t>
            </a:fld>
            <a:endParaRPr lang="de-DE" dirty="0">
              <a:solidFill>
                <a:prstClr val="black">
                  <a:tint val="75000"/>
                </a:prstClr>
              </a:solidFill>
            </a:endParaRP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2298962382"/>
      </p:ext>
    </p:extLst>
  </p:cSld>
  <p:clrMapOvr>
    <a:masterClrMapping/>
  </p:clrMapOvr>
  <p:transition spd="med">
    <p:fade/>
  </p:transition>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5" name="Fußzeilenplatzhalter 4"/>
          <p:cNvSpPr txBox="1">
            <a:spLocks/>
          </p:cNvSpPr>
          <p:nvPr/>
        </p:nvSpPr>
        <p:spPr>
          <a:xfrm>
            <a:off x="252413" y="6453188"/>
            <a:ext cx="719137" cy="365125"/>
          </a:xfrm>
          <a:prstGeom prst="rect">
            <a:avLst/>
          </a:prstGeom>
        </p:spPr>
        <p:txBody>
          <a:bodyPr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a:defRPr/>
            </a:pPr>
            <a:endParaRPr lang="de-DE" dirty="0">
              <a:solidFill>
                <a:prstClr val="black">
                  <a:tint val="75000"/>
                </a:prstClr>
              </a:solidFill>
            </a:endParaRP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526900136"/>
      </p:ext>
    </p:extLst>
  </p:cSld>
  <p:clrMapOvr>
    <a:masterClrMapping/>
  </p:clrMapOvr>
  <p:transition spd="med">
    <p:fade/>
  </p:transition>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57009693"/>
      </p:ext>
    </p:extLst>
  </p:cSld>
  <p:clrMapOvr>
    <a:masterClrMapping/>
  </p:clrMapOvr>
  <p:transition spd="med">
    <p:fade/>
  </p:transition>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Fußzeilenplatzhalter 4"/>
          <p:cNvSpPr txBox="1">
            <a:spLocks/>
          </p:cNvSpPr>
          <p:nvPr/>
        </p:nvSpPr>
        <p:spPr>
          <a:xfrm>
            <a:off x="252413" y="6453188"/>
            <a:ext cx="719137" cy="365125"/>
          </a:xfrm>
          <a:prstGeom prst="rect">
            <a:avLst/>
          </a:prstGeom>
        </p:spPr>
        <p:txBody>
          <a:bodyPr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a:defRPr/>
            </a:pPr>
            <a:fld id="{29E0961F-74CA-4EFC-8DC5-1C8A54F90C97}"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062440214"/>
      </p:ext>
    </p:extLst>
  </p:cSld>
  <p:clrMapOvr>
    <a:masterClrMapping/>
  </p:clrMapOvr>
  <p:transition spd="med">
    <p:fade/>
  </p:transition>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pPr>
              <a:defRPr/>
            </a:pPr>
            <a:r>
              <a:rPr lang="de-DE">
                <a:solidFill>
                  <a:prstClr val="black">
                    <a:tint val="75000"/>
                  </a:prstClr>
                </a:solidFill>
              </a:rPr>
              <a:t>TITEL DES VORTRAGS</a:t>
            </a:r>
          </a:p>
        </p:txBody>
      </p:sp>
      <p:sp>
        <p:nvSpPr>
          <p:cNvPr id="3" name="Foliennummernplatzhalter 3"/>
          <p:cNvSpPr>
            <a:spLocks noGrp="1"/>
          </p:cNvSpPr>
          <p:nvPr>
            <p:ph type="sldNum" sz="quarter" idx="11"/>
          </p:nvPr>
        </p:nvSpPr>
        <p:spPr/>
        <p:txBody>
          <a:bodyPr/>
          <a:lstStyle>
            <a:lvl1pPr>
              <a:defRPr/>
            </a:lvl1pPr>
          </a:lstStyle>
          <a:p>
            <a:pPr>
              <a:defRPr/>
            </a:pPr>
            <a:fld id="{60771F46-9FEC-4E32-AFA5-D7AC6F7C5474}"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420632321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a:xfrm>
            <a:off x="8316913" y="6381750"/>
            <a:ext cx="719137" cy="311150"/>
          </a:xfrm>
        </p:spPr>
        <p:txBody>
          <a:bodyPr/>
          <a:lstStyle>
            <a:lvl1pPr>
              <a:defRPr sz="1000">
                <a:latin typeface="Arial" pitchFamily="34" charset="0"/>
                <a:cs typeface="Arial" pitchFamily="34" charset="0"/>
              </a:defRPr>
            </a:lvl1pPr>
          </a:lstStyle>
          <a:p>
            <a:pPr>
              <a:defRPr/>
            </a:pPr>
            <a:fld id="{FF3CB754-3CEA-4D40-B0DE-74773E395D81}"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092142833"/>
      </p:ext>
    </p:extLst>
  </p:cSld>
  <p:clrMapOvr>
    <a:masterClrMapping/>
  </p:clrMapOvr>
  <p:transition spd="med">
    <p:fade/>
  </p:transition>
  <p:hf sldNum="0" hdr="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13DAB795-64F7-482A-8056-188A849ED7CA}"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960688428"/>
      </p:ext>
    </p:extLst>
  </p:cSld>
  <p:clrMapOvr>
    <a:masterClrMapping/>
  </p:clrMapOvr>
  <p:transition spd="med">
    <p:fade/>
  </p:transition>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E44FF1D8-308F-4462-B20D-AAEB68BB4000}"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53921652"/>
      </p:ext>
    </p:extLst>
  </p:cSld>
  <p:clrMapOvr>
    <a:masterClrMapping/>
  </p:clrMapOvr>
  <p:transition spd="med">
    <p:fade/>
  </p:transition>
  <p:hf sldNum="0"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Fußzeilenplatzhalter 4"/>
          <p:cNvSpPr>
            <a:spLocks noGrp="1"/>
          </p:cNvSpPr>
          <p:nvPr>
            <p:ph type="ftr" sz="quarter" idx="10"/>
          </p:nvPr>
        </p:nvSpPr>
        <p:spPr/>
        <p:txBody>
          <a:bodyPr/>
          <a:lstStyle>
            <a:lvl1pPr>
              <a:defRPr/>
            </a:lvl1pPr>
          </a:lstStyle>
          <a:p>
            <a:pPr>
              <a:defRPr/>
            </a:pPr>
            <a:r>
              <a:rPr lang="de-DE">
                <a:solidFill>
                  <a:prstClr val="black">
                    <a:tint val="75000"/>
                  </a:prstClr>
                </a:solidFill>
              </a:rPr>
              <a:t>TITEL DES VORTRAGS</a:t>
            </a:r>
          </a:p>
        </p:txBody>
      </p:sp>
      <p:sp>
        <p:nvSpPr>
          <p:cNvPr id="4" name="Foliennummernplatzhalter 5"/>
          <p:cNvSpPr>
            <a:spLocks noGrp="1"/>
          </p:cNvSpPr>
          <p:nvPr>
            <p:ph type="sldNum" sz="quarter" idx="11"/>
          </p:nvPr>
        </p:nvSpPr>
        <p:spPr/>
        <p:txBody>
          <a:bodyPr/>
          <a:lstStyle>
            <a:lvl1pPr>
              <a:defRPr/>
            </a:lvl1pPr>
          </a:lstStyle>
          <a:p>
            <a:pPr>
              <a:defRPr/>
            </a:pPr>
            <a:fld id="{53DD9792-F912-482D-AD46-341B4C8174C5}"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500357450"/>
      </p:ext>
    </p:extLst>
  </p:cSld>
  <p:clrMapOvr>
    <a:masterClrMapping/>
  </p:clrMapOvr>
  <p:transition spd="med">
    <p:fade/>
  </p:transition>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866775"/>
            <a:ext cx="9144000" cy="433388"/>
          </a:xfrm>
          <a:prstGeom prst="rect">
            <a:avLst/>
          </a:prstGeom>
          <a:solidFill>
            <a:srgbClr val="FC854A"/>
          </a:solidFill>
        </p:spPr>
        <p:txBody>
          <a:bodyPr/>
          <a:lstStyle/>
          <a:p>
            <a:r>
              <a:rPr lang="de-DE" smtClean="0"/>
              <a:t>Titelmasterformat durch Klicken bearbeiten</a:t>
            </a:r>
            <a:endParaRPr lang="de-DE"/>
          </a:p>
        </p:txBody>
      </p:sp>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10"/>
          </p:nvPr>
        </p:nvSpPr>
        <p:spPr>
          <a:xfrm>
            <a:off x="250825" y="6356350"/>
            <a:ext cx="5768975" cy="365125"/>
          </a:xfrm>
        </p:spPr>
        <p:txBody>
          <a:bodyPr/>
          <a:lstStyle>
            <a:lvl1pPr algn="l" fontAlgn="auto">
              <a:spcBef>
                <a:spcPts val="0"/>
              </a:spcBef>
              <a:spcAft>
                <a:spcPts val="0"/>
              </a:spcAft>
              <a:defRPr sz="1000">
                <a:solidFill>
                  <a:schemeClr val="tx1">
                    <a:tint val="75000"/>
                  </a:schemeClr>
                </a:solidFill>
                <a:latin typeface="Arial" pitchFamily="34" charset="0"/>
                <a:cs typeface="Arial" pitchFamily="34" charset="0"/>
              </a:defRPr>
            </a:lvl1pPr>
          </a:lstStyle>
          <a:p>
            <a:pPr>
              <a:defRPr/>
            </a:pPr>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8725"/>
            <a:ext cx="2133600" cy="365125"/>
          </a:xfrm>
        </p:spPr>
        <p:txBody>
          <a:bodyPr/>
          <a:lstStyle>
            <a:lvl1pPr>
              <a:defRPr/>
            </a:lvl1pPr>
          </a:lstStyle>
          <a:p>
            <a:pPr>
              <a:defRPr/>
            </a:pPr>
            <a:fld id="{D6ED7EE8-D329-4104-BE7C-82343263214A}"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260851886"/>
      </p:ext>
    </p:extLst>
  </p:cSld>
  <p:clrMapOvr>
    <a:masterClrMapping/>
  </p:clrMapOvr>
  <p:transition spd="med">
    <p:fade/>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1A4CDDC5-D420-481C-B182-75FB1690DA92}"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588756511"/>
      </p:ext>
    </p:extLst>
  </p:cSld>
  <p:clrMapOvr>
    <a:masterClrMapping/>
  </p:clrMapOvr>
  <p:transition spd="med">
    <p:fade/>
  </p:transition>
  <p:hf sldNum="0" hdr="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DD99FAB8-3D36-4B8A-96B8-44B80E306534}"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271207014"/>
      </p:ext>
    </p:extLst>
  </p:cSld>
  <p:clrMapOvr>
    <a:masterClrMapping/>
  </p:clrMapOvr>
  <p:transition spd="med">
    <p:fade/>
  </p:transition>
  <p:hf sldNum="0" hdr="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67563AF5-E080-4FD6-9907-A3CCA44DD89F}"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971531363"/>
      </p:ext>
    </p:extLst>
  </p:cSld>
  <p:clrMapOvr>
    <a:masterClrMapping/>
  </p:clrMapOvr>
  <p:transition spd="med">
    <p:fade/>
  </p:transition>
  <p:hf sldNum="0" hdr="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6B829569-4764-4822-875B-CFDE38321A7B}"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056679635"/>
      </p:ext>
    </p:extLst>
  </p:cSld>
  <p:clrMapOvr>
    <a:masterClrMapping/>
  </p:clrMapOvr>
  <p:transition spd="med">
    <p:fade/>
  </p:transition>
  <p:hf sldNum="0" hdr="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72D0F0CF-F6CB-4046-9C0A-F248E44D596B}"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342361790"/>
      </p:ext>
    </p:extLst>
  </p:cSld>
  <p:clrMapOvr>
    <a:masterClrMapping/>
  </p:clrMapOvr>
  <p:transition spd="med">
    <p:fade/>
  </p:transition>
  <p:hf sldNum="0" hdr="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CF3A8D60-39E0-4A8B-9666-CB5988CA9E80}"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013887681"/>
      </p:ext>
    </p:extLst>
  </p:cSld>
  <p:clrMapOvr>
    <a:masterClrMapping/>
  </p:clrMapOvr>
  <p:transition spd="med">
    <p:fade/>
  </p:transition>
  <p:hf sldNum="0" hdr="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1EF5B711-5A60-41BF-B7D8-E03C342966FC}"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13723816"/>
      </p:ext>
    </p:extLst>
  </p:cSld>
  <p:clrMapOvr>
    <a:masterClrMapping/>
  </p:clrMapOvr>
  <p:transition spd="med">
    <p:fade/>
  </p:transition>
  <p:hf sldNum="0" hdr="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4B303030-312C-4FAC-BD70-40D1A3D0FFB1}"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759534779"/>
      </p:ext>
    </p:extLst>
  </p:cSld>
  <p:clrMapOvr>
    <a:masterClrMapping/>
  </p:clrMapOvr>
  <p:transition spd="med">
    <p:fade/>
  </p:transition>
  <p:hf sldNum="0" hdr="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274971F8-D29F-47F7-B860-DF74208291EA}"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648076407"/>
      </p:ext>
    </p:extLst>
  </p:cSld>
  <p:clrMapOvr>
    <a:masterClrMapping/>
  </p:clrMapOvr>
  <p:transition spd="med">
    <p:fade/>
  </p:transition>
  <p:hf sldNum="0" hdr="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5"/>
          <p:cNvSpPr>
            <a:spLocks noGrp="1"/>
          </p:cNvSpPr>
          <p:nvPr>
            <p:ph type="sldNum" sz="quarter" idx="10"/>
          </p:nvPr>
        </p:nvSpPr>
        <p:spPr/>
        <p:txBody>
          <a:bodyPr/>
          <a:lstStyle>
            <a:lvl1pPr>
              <a:defRPr/>
            </a:lvl1pPr>
          </a:lstStyle>
          <a:p>
            <a:pPr>
              <a:defRPr/>
            </a:pPr>
            <a:endParaRPr lang="de-DE">
              <a:solidFill>
                <a:prstClr val="black">
                  <a:tint val="75000"/>
                </a:prstClr>
              </a:solidFill>
            </a:endParaRPr>
          </a:p>
        </p:txBody>
      </p:sp>
    </p:spTree>
    <p:extLst>
      <p:ext uri="{BB962C8B-B14F-4D97-AF65-F5344CB8AC3E}">
        <p14:creationId xmlns:p14="http://schemas.microsoft.com/office/powerpoint/2010/main" val="2371537072"/>
      </p:ext>
    </p:extLst>
  </p:cSld>
  <p:clrMapOvr>
    <a:masterClrMapping/>
  </p:clrMapOvr>
  <p:transition spd="med">
    <p:fade/>
  </p:transition>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70256CDE-E2D6-4800-A0A9-6CA3D24BB9D1}"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540324322"/>
      </p:ext>
    </p:extLst>
  </p:cSld>
  <p:clrMapOvr>
    <a:masterClrMapping/>
  </p:clrMapOvr>
  <p:transition spd="med">
    <p:fade/>
  </p:transition>
  <p:hf sldNum="0" hdr="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a:xfrm>
            <a:off x="8316913" y="6381750"/>
            <a:ext cx="719137" cy="311150"/>
          </a:xfrm>
        </p:spPr>
        <p:txBody>
          <a:bodyPr/>
          <a:lstStyle>
            <a:lvl1pPr>
              <a:defRPr sz="1000">
                <a:latin typeface="Arial" pitchFamily="34" charset="0"/>
                <a:cs typeface="Arial" pitchFamily="34" charset="0"/>
              </a:defRPr>
            </a:lvl1pPr>
          </a:lstStyle>
          <a:p>
            <a:pPr>
              <a:defRPr/>
            </a:pPr>
            <a:fld id="{2C1BD73E-7D7B-4ADE-B252-C5E5503ECA6F}"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898394026"/>
      </p:ext>
    </p:extLst>
  </p:cSld>
  <p:clrMapOvr>
    <a:masterClrMapping/>
  </p:clrMapOvr>
  <p:transition spd="med">
    <p:fade/>
  </p:transition>
  <p:hf sldNum="0" hdr="0"/>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06DCCCAC-8963-4ABA-A67A-C05294EA52CC}"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944715155"/>
      </p:ext>
    </p:extLst>
  </p:cSld>
  <p:clrMapOvr>
    <a:masterClrMapping/>
  </p:clrMapOvr>
  <p:transition spd="med">
    <p:fade/>
  </p:transition>
  <p:hf sldNum="0" hdr="0"/>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a:solidFill>
                  <a:prstClr val="black">
                    <a:tint val="75000"/>
                  </a:prstClr>
                </a:solidFill>
              </a:rPr>
              <a:t>Bildungsplanreform 2015 Baden-Württemberg</a:t>
            </a:r>
          </a:p>
        </p:txBody>
      </p:sp>
      <p:sp>
        <p:nvSpPr>
          <p:cNvPr id="5" name="Foliennummernplatzhalter 5"/>
          <p:cNvSpPr>
            <a:spLocks noGrp="1"/>
          </p:cNvSpPr>
          <p:nvPr>
            <p:ph type="sldNum" sz="quarter" idx="11"/>
          </p:nvPr>
        </p:nvSpPr>
        <p:spPr/>
        <p:txBody>
          <a:bodyPr/>
          <a:lstStyle>
            <a:lvl1pPr>
              <a:defRPr/>
            </a:lvl1pPr>
          </a:lstStyle>
          <a:p>
            <a:pPr>
              <a:defRPr/>
            </a:pPr>
            <a:fld id="{D0E0BFEC-FF9F-4FAD-B90A-3AD025FA1BB7}"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5021401"/>
      </p:ext>
    </p:extLst>
  </p:cSld>
  <p:clrMapOvr>
    <a:masterClrMapping/>
  </p:clrMapOvr>
  <p:transition spd="med">
    <p:fade/>
  </p:transition>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endParaRPr lang="de-DE" dirty="0"/>
          </a:p>
        </p:txBody>
      </p:sp>
      <p:sp>
        <p:nvSpPr>
          <p:cNvPr id="3" name="Foliennummernplatzhalter 3"/>
          <p:cNvSpPr>
            <a:spLocks noGrp="1"/>
          </p:cNvSpPr>
          <p:nvPr>
            <p:ph type="sldNum" sz="quarter" idx="11"/>
          </p:nvPr>
        </p:nvSpPr>
        <p:spPr/>
        <p:txBody>
          <a:bodyPr/>
          <a:lstStyle>
            <a:lvl1pPr>
              <a:defRPr/>
            </a:lvl1pPr>
          </a:lstStyle>
          <a:p>
            <a:fld id="{B6D8F290-DA26-4F34-AB92-74757EC31EFC}"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401215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10"/>
          </p:nvPr>
        </p:nvSpPr>
        <p:spPr>
          <a:xfrm>
            <a:off x="107950" y="6453188"/>
            <a:ext cx="3743325" cy="365125"/>
          </a:xfrm>
        </p:spPr>
        <p:txBody>
          <a:bodyPr/>
          <a:lstStyle>
            <a:lvl1pPr algn="ctr">
              <a:defRPr/>
            </a:lvl1pPr>
          </a:lstStyle>
          <a:p>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6D8F290-DA26-4F34-AB92-74757EC31EFC}" type="slidenum">
              <a:rPr lang="de-DE" smtClean="0"/>
              <a:t>‹Nr.›</a:t>
            </a:fld>
            <a:endParaRPr lang="de-DE" dirty="0"/>
          </a:p>
        </p:txBody>
      </p:sp>
    </p:spTree>
    <p:extLst>
      <p:ext uri="{BB962C8B-B14F-4D97-AF65-F5344CB8AC3E}">
        <p14:creationId xmlns:p14="http://schemas.microsoft.com/office/powerpoint/2010/main" val="380509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 Id="rId30"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6.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image" Target="../media/image5.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image" Target="../media/image1.jpeg"/><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4.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3.xml"/><Relationship Id="rId30"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endParaRPr lang="de-DE" dirty="0"/>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6D8F290-DA26-4F34-AB92-74757EC31EFC}" type="slidenum">
              <a:rPr lang="de-DE" smtClean="0"/>
              <a:t>‹Nr.›</a:t>
            </a:fld>
            <a:endParaRPr lang="de-DE" dirty="0"/>
          </a:p>
        </p:txBody>
      </p:sp>
      <p:sp>
        <p:nvSpPr>
          <p:cNvPr id="10" name="Textfeld 9"/>
          <p:cNvSpPr txBox="1"/>
          <p:nvPr/>
        </p:nvSpPr>
        <p:spPr>
          <a:xfrm>
            <a:off x="223838" y="1012825"/>
            <a:ext cx="8696325" cy="4318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1031" name="Grafik 1"/>
          <p:cNvPicPr>
            <a:picLocks noChangeAspect="1"/>
          </p:cNvPicPr>
          <p:nvPr/>
        </p:nvPicPr>
        <p:blipFill>
          <a:blip r:embed="rId27"/>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p:nvPicPr>
        <p:blipFill>
          <a:blip r:embed="rId29"/>
          <a:stretch>
            <a:fillRect/>
          </a:stretch>
        </p:blipFill>
        <p:spPr>
          <a:xfrm flipV="1">
            <a:off x="217104" y="6021288"/>
            <a:ext cx="8712968" cy="36008"/>
          </a:xfrm>
          <a:prstGeom prst="rect">
            <a:avLst/>
          </a:prstGeom>
        </p:spPr>
      </p:pic>
      <p:pic>
        <p:nvPicPr>
          <p:cNvPr id="12" name="Picture 6"/>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563888" y="82550"/>
            <a:ext cx="1636509" cy="908104"/>
          </a:xfrm>
          <a:prstGeom prst="rect">
            <a:avLst/>
          </a:prstGeom>
          <a:noFill/>
          <a:ln>
            <a:noFill/>
          </a:ln>
          <a:extLst/>
        </p:spPr>
      </p:pic>
      <p:pic>
        <p:nvPicPr>
          <p:cNvPr id="3074" name="Picture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04026" y="246881"/>
            <a:ext cx="21161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126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a:defRPr/>
            </a:pPr>
            <a:r>
              <a:rPr lang="de-DE" dirty="0"/>
              <a:t>Bildungsplanreform 2015  Baden-Württemberg</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D871FE0-0DAB-4403-8604-13663C652FBC}"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cs typeface="Arial" pitchFamily="34" charset="0"/>
              </a:defRPr>
            </a:lvl1pPr>
          </a:lstStyle>
          <a:p>
            <a:pPr>
              <a:defRPr/>
            </a:pPr>
            <a:r>
              <a:rPr lang="de-DE">
                <a:solidFill>
                  <a:prstClr val="black">
                    <a:tint val="75000"/>
                  </a:prstClr>
                </a:solidFill>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E27982-3861-46FA-87C6-DA96EBAF8C26}" type="slidenum">
              <a:rPr lang="de-DE">
                <a:solidFill>
                  <a:prstClr val="black">
                    <a:tint val="75000"/>
                  </a:prstClr>
                </a:solidFill>
                <a:cs typeface="Arial" charset="0"/>
              </a:rPr>
              <a:pPr>
                <a:defRPr/>
              </a:pPr>
              <a:t>‹Nr.›</a:t>
            </a:fld>
            <a:endParaRPr lang="de-DE">
              <a:solidFill>
                <a:prstClr val="black">
                  <a:tint val="75000"/>
                </a:prstClr>
              </a:solidFill>
              <a:cs typeface="Arial" charset="0"/>
            </a:endParaRPr>
          </a:p>
        </p:txBody>
      </p:sp>
      <p:sp>
        <p:nvSpPr>
          <p:cNvPr id="2053" name="Textfeld 9"/>
          <p:cNvSpPr txBox="1">
            <a:spLocks noChangeArrowheads="1"/>
          </p:cNvSpPr>
          <p:nvPr/>
        </p:nvSpPr>
        <p:spPr bwMode="auto">
          <a:xfrm>
            <a:off x="223838" y="1012825"/>
            <a:ext cx="8696325" cy="431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endParaRPr lang="de-DE" altLang="de-DE" sz="2800" b="1" smtClean="0">
              <a:solidFill>
                <a:prstClr val="black"/>
              </a:solidFill>
            </a:endParaRPr>
          </a:p>
        </p:txBody>
      </p:sp>
      <p:pic>
        <p:nvPicPr>
          <p:cNvPr id="2054" name="Grafik 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241300" y="82550"/>
            <a:ext cx="1873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Bild 7" descr="Bildungdieallengerechtwird.tif"/>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956550" y="6105525"/>
            <a:ext cx="1023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Bild 8"/>
          <p:cNvPicPr>
            <a:picLocks/>
          </p:cNvPicPr>
          <p:nvPr/>
        </p:nvPicPr>
        <p:blipFill>
          <a:blip r:embed="rId30">
            <a:extLst>
              <a:ext uri="{28A0092B-C50C-407E-A947-70E740481C1C}">
                <a14:useLocalDpi xmlns:a14="http://schemas.microsoft.com/office/drawing/2010/main" val="0"/>
              </a:ext>
            </a:extLst>
          </a:blip>
          <a:srcRect/>
          <a:stretch>
            <a:fillRect/>
          </a:stretch>
        </p:blipFill>
        <p:spPr bwMode="auto">
          <a:xfrm flipV="1">
            <a:off x="217488" y="6021388"/>
            <a:ext cx="87122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63938" y="82550"/>
            <a:ext cx="1636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04025" y="247650"/>
            <a:ext cx="2116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81153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ransition spd="med">
    <p:fade/>
  </p:transition>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0" fontAlgn="base" hangingPunct="0">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bildungsplaene-bw.de/"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29.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32.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32.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32.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www.bildungsplaene-bw.d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Yasmin.Baur-Fettah@lis.kv.bwl.d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3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4113021"/>
            <a:ext cx="9144000" cy="1332203"/>
          </a:xfrm>
        </p:spPr>
        <p:txBody>
          <a:bodyPr>
            <a:normAutofit fontScale="90000"/>
          </a:bodyPr>
          <a:lstStyle/>
          <a:p>
            <a:pPr eaLnBrk="0" hangingPunct="0"/>
            <a:r>
              <a:rPr lang="de-DE" dirty="0" smtClean="0">
                <a:latin typeface="Calibri"/>
                <a:cs typeface="Calibri"/>
              </a:rPr>
              <a:t>Bildungsplan 2016</a:t>
            </a:r>
            <a:br>
              <a:rPr lang="de-DE" dirty="0" smtClean="0">
                <a:latin typeface="Calibri"/>
                <a:cs typeface="Calibri"/>
              </a:rPr>
            </a:br>
            <a:r>
              <a:rPr lang="de-DE" dirty="0" smtClean="0">
                <a:latin typeface="Calibri"/>
                <a:cs typeface="Calibri"/>
              </a:rPr>
              <a:t>Sport Sek I</a:t>
            </a:r>
            <a:endParaRPr lang="de-DE" sz="3400" dirty="0">
              <a:latin typeface="Calibri"/>
              <a:cs typeface="Calibri"/>
            </a:endParaRPr>
          </a:p>
        </p:txBody>
      </p:sp>
      <p:sp>
        <p:nvSpPr>
          <p:cNvPr id="7" name="Rectangle 3"/>
          <p:cNvSpPr>
            <a:spLocks noGrp="1" noChangeArrowheads="1"/>
          </p:cNvSpPr>
          <p:nvPr>
            <p:ph type="subTitle" idx="1"/>
          </p:nvPr>
        </p:nvSpPr>
        <p:spPr>
          <a:xfrm>
            <a:off x="0" y="5661248"/>
            <a:ext cx="9144000" cy="936104"/>
          </a:xfrm>
        </p:spPr>
        <p:txBody>
          <a:bodyPr/>
          <a:lstStyle/>
          <a:p>
            <a:r>
              <a:rPr lang="de-DE" sz="1600" dirty="0" smtClean="0"/>
              <a:t>Dipl. Päd. Yasmin Baur-Fettah</a:t>
            </a:r>
            <a:br>
              <a:rPr lang="de-DE" sz="1600" dirty="0" smtClean="0"/>
            </a:br>
            <a:endParaRPr lang="de-DE" sz="1600" dirty="0" smtClean="0"/>
          </a:p>
          <a:p>
            <a:r>
              <a:rPr lang="de-DE" sz="1600" dirty="0" smtClean="0"/>
              <a:t>Fortbildung am LIS, 14. Oktober </a:t>
            </a:r>
            <a:r>
              <a:rPr lang="de-DE" sz="1600" dirty="0" smtClean="0"/>
              <a:t>2015, aktualisiert im März 2016</a:t>
            </a:r>
            <a:endParaRPr lang="de-DE" sz="1600" dirty="0"/>
          </a:p>
        </p:txBody>
      </p:sp>
      <p:sp>
        <p:nvSpPr>
          <p:cNvPr id="2" name="Textfeld 1"/>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a:t>
            </a:r>
            <a:endParaRPr lang="de-DE" sz="11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628800"/>
            <a:ext cx="3528392" cy="2344789"/>
          </a:xfrm>
          <a:prstGeom prst="rect">
            <a:avLst/>
          </a:prstGeom>
        </p:spPr>
      </p:pic>
    </p:spTree>
    <p:extLst>
      <p:ext uri="{BB962C8B-B14F-4D97-AF65-F5344CB8AC3E}">
        <p14:creationId xmlns:p14="http://schemas.microsoft.com/office/powerpoint/2010/main" val="1493655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83568" y="1731842"/>
            <a:ext cx="290816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de-DE" sz="2400" dirty="0" smtClean="0">
                <a:latin typeface="Arial" panose="020B0604020202020204" pitchFamily="34" charset="0"/>
                <a:cs typeface="Arial" panose="020B0604020202020204" pitchFamily="34" charset="0"/>
              </a:rPr>
              <a:t>Personalkompetenz</a:t>
            </a:r>
            <a:endParaRPr lang="de-DE" sz="2400" dirty="0">
              <a:latin typeface="Arial" panose="020B0604020202020204" pitchFamily="34" charset="0"/>
              <a:cs typeface="Arial" panose="020B0604020202020204" pitchFamily="34" charset="0"/>
            </a:endParaRPr>
          </a:p>
        </p:txBody>
      </p:sp>
      <p:sp>
        <p:nvSpPr>
          <p:cNvPr id="4" name="Textfeld 3"/>
          <p:cNvSpPr txBox="1"/>
          <p:nvPr/>
        </p:nvSpPr>
        <p:spPr>
          <a:xfrm>
            <a:off x="683569" y="2708920"/>
            <a:ext cx="8352928"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umfasst die Verbesserung </a:t>
            </a:r>
            <a:r>
              <a:rPr lang="de-DE" dirty="0">
                <a:latin typeface="Arial" panose="020B0604020202020204" pitchFamily="34" charset="0"/>
                <a:cs typeface="Arial" panose="020B0604020202020204" pitchFamily="34" charset="0"/>
              </a:rPr>
              <a:t>der individuellen Leistungsbereitschaft und </a:t>
            </a:r>
            <a:r>
              <a:rPr lang="de-DE" dirty="0" smtClean="0">
                <a:latin typeface="Arial" panose="020B0604020202020204" pitchFamily="34" charset="0"/>
                <a:cs typeface="Arial" panose="020B0604020202020204" pitchFamily="34" charset="0"/>
              </a:rPr>
              <a:t>Leistungsfähigkeit.</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beinhaltet die Steigerung </a:t>
            </a:r>
            <a:r>
              <a:rPr lang="de-DE" dirty="0">
                <a:latin typeface="Arial" panose="020B0604020202020204" pitchFamily="34" charset="0"/>
                <a:cs typeface="Arial" panose="020B0604020202020204" pitchFamily="34" charset="0"/>
              </a:rPr>
              <a:t>des </a:t>
            </a:r>
            <a:r>
              <a:rPr lang="de-DE" dirty="0" smtClean="0">
                <a:latin typeface="Arial" panose="020B0604020202020204" pitchFamily="34" charset="0"/>
                <a:cs typeface="Arial" panose="020B0604020202020204" pitchFamily="34" charset="0"/>
              </a:rPr>
              <a:t>Selbstwertgefühls.</a:t>
            </a: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beinhaltet korrektes </a:t>
            </a:r>
            <a:r>
              <a:rPr lang="de-DE" dirty="0">
                <a:latin typeface="Arial" panose="020B0604020202020204" pitchFamily="34" charset="0"/>
                <a:cs typeface="Arial" panose="020B0604020202020204" pitchFamily="34" charset="0"/>
              </a:rPr>
              <a:t>Einschätzen von Zielen, Risiken, eigenen Leistungen und eigenem </a:t>
            </a:r>
            <a:r>
              <a:rPr lang="de-DE" dirty="0" smtClean="0">
                <a:latin typeface="Arial" panose="020B0604020202020204" pitchFamily="34" charset="0"/>
                <a:cs typeface="Arial" panose="020B0604020202020204" pitchFamily="34" charset="0"/>
              </a:rPr>
              <a:t>Lernfortschritt.</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zeigt sich im angemessenen </a:t>
            </a:r>
            <a:r>
              <a:rPr lang="de-DE" dirty="0">
                <a:latin typeface="Arial" panose="020B0604020202020204" pitchFamily="34" charset="0"/>
                <a:cs typeface="Arial" panose="020B0604020202020204" pitchFamily="34" charset="0"/>
              </a:rPr>
              <a:t>Verhalten bei Sieg und </a:t>
            </a:r>
            <a:r>
              <a:rPr lang="de-DE" dirty="0" smtClean="0">
                <a:latin typeface="Arial" panose="020B0604020202020204" pitchFamily="34" charset="0"/>
                <a:cs typeface="Arial" panose="020B0604020202020204" pitchFamily="34" charset="0"/>
              </a:rPr>
              <a:t>Niederlage</a:t>
            </a:r>
            <a:endParaRPr lang="de-DE" dirty="0">
              <a:latin typeface="Arial" panose="020B0604020202020204" pitchFamily="34" charset="0"/>
              <a:cs typeface="Arial" panose="020B0604020202020204" pitchFamily="34" charset="0"/>
            </a:endParaRPr>
          </a:p>
        </p:txBody>
      </p:sp>
      <p:sp>
        <p:nvSpPr>
          <p:cNvPr id="5" name="Titel 1"/>
          <p:cNvSpPr txBox="1">
            <a:spLocks/>
          </p:cNvSpPr>
          <p:nvPr/>
        </p:nvSpPr>
        <p:spPr>
          <a:xfrm>
            <a:off x="411484" y="908720"/>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800" dirty="0" smtClean="0">
                <a:latin typeface="Arial" panose="020B0604020202020204" pitchFamily="34" charset="0"/>
                <a:cs typeface="Arial" panose="020B0604020202020204" pitchFamily="34" charset="0"/>
              </a:rPr>
              <a:t>Prozessbezogene Kompetenzen</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306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70654" y="1607656"/>
            <a:ext cx="253146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de-DE" sz="2400" dirty="0" smtClean="0">
                <a:latin typeface="Arial" panose="020B0604020202020204" pitchFamily="34" charset="0"/>
                <a:cs typeface="Arial" panose="020B0604020202020204" pitchFamily="34" charset="0"/>
              </a:rPr>
              <a:t>Sozialkompetenz</a:t>
            </a:r>
            <a:endParaRPr lang="de-DE" sz="2400" dirty="0">
              <a:latin typeface="Arial" panose="020B0604020202020204" pitchFamily="34" charset="0"/>
              <a:cs typeface="Arial" panose="020B0604020202020204" pitchFamily="34" charset="0"/>
            </a:endParaRPr>
          </a:p>
        </p:txBody>
      </p:sp>
      <p:sp>
        <p:nvSpPr>
          <p:cNvPr id="5" name="Textfeld 4"/>
          <p:cNvSpPr txBox="1"/>
          <p:nvPr/>
        </p:nvSpPr>
        <p:spPr>
          <a:xfrm>
            <a:off x="670654" y="2492896"/>
            <a:ext cx="8221826"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e-DE" dirty="0" smtClean="0">
                <a:latin typeface="Arial" panose="020B0604020202020204" pitchFamily="34" charset="0"/>
                <a:cs typeface="Arial" panose="020B0604020202020204" pitchFamily="34" charset="0"/>
              </a:rPr>
              <a:t>umfasst die Fertigkeiten, Fähigkeiten und das Wissen zur</a:t>
            </a:r>
          </a:p>
          <a:p>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Kommunikation als Fundament für jede gelingende Interaktion.</a:t>
            </a: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Kooperation und Konkurrenz, um aktiv und produktiv an Gruppenprozessen teilnehmen zu können.</a:t>
            </a: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Lösung von Konflikten, um gemeinsam sportlich handeln zu können.</a:t>
            </a: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Einhaltung von Regeln und Normen als Grundlage für ein respektvolles Verhalten gegenüber Mit- und Gegenspieler (Fairplay). </a:t>
            </a:r>
          </a:p>
          <a:p>
            <a:endParaRPr lang="de-DE" dirty="0">
              <a:latin typeface="Arial" panose="020B0604020202020204" pitchFamily="34" charset="0"/>
              <a:cs typeface="Arial" panose="020B0604020202020204" pitchFamily="34" charset="0"/>
            </a:endParaRPr>
          </a:p>
        </p:txBody>
      </p:sp>
      <p:sp>
        <p:nvSpPr>
          <p:cNvPr id="6" name="Titel 1"/>
          <p:cNvSpPr txBox="1">
            <a:spLocks/>
          </p:cNvSpPr>
          <p:nvPr/>
        </p:nvSpPr>
        <p:spPr>
          <a:xfrm>
            <a:off x="411484" y="908720"/>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800" dirty="0" smtClean="0">
                <a:latin typeface="Arial" panose="020B0604020202020204" pitchFamily="34" charset="0"/>
                <a:cs typeface="Arial" panose="020B0604020202020204" pitchFamily="34" charset="0"/>
              </a:rPr>
              <a:t>Prozessbezogene Kompetenzen</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142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8229600" cy="576064"/>
          </a:xfrm>
        </p:spPr>
        <p:txBody>
          <a:bodyPr/>
          <a:lstStyle/>
          <a:p>
            <a:r>
              <a:rPr lang="de-DE" sz="2800" dirty="0" smtClean="0">
                <a:latin typeface="Arial" panose="020B0604020202020204" pitchFamily="34" charset="0"/>
                <a:cs typeface="Arial" panose="020B0604020202020204" pitchFamily="34" charset="0"/>
              </a:rPr>
              <a:t>Struktur des Bildungsplans</a:t>
            </a:r>
            <a:endParaRPr lang="de-DE" sz="2800" dirty="0">
              <a:latin typeface="Arial" panose="020B0604020202020204" pitchFamily="34" charset="0"/>
              <a:cs typeface="Arial" panose="020B0604020202020204" pitchFamily="34" charset="0"/>
            </a:endParaRPr>
          </a:p>
        </p:txBody>
      </p:sp>
      <p:sp>
        <p:nvSpPr>
          <p:cNvPr id="4" name="Rechteck 3"/>
          <p:cNvSpPr/>
          <p:nvPr/>
        </p:nvSpPr>
        <p:spPr>
          <a:xfrm>
            <a:off x="827584" y="5638075"/>
            <a:ext cx="6624736" cy="677108"/>
          </a:xfrm>
          <a:prstGeom prst="rect">
            <a:avLst/>
          </a:prstGeom>
        </p:spPr>
        <p:txBody>
          <a:bodyPr wrap="square">
            <a:spAutoFit/>
          </a:bodyPr>
          <a:lstStyle/>
          <a:p>
            <a:r>
              <a:rPr lang="de-DE" sz="1200" dirty="0">
                <a:latin typeface="Arial" panose="020B0604020202020204" pitchFamily="34" charset="0"/>
                <a:cs typeface="Arial" panose="020B0604020202020204" pitchFamily="34" charset="0"/>
              </a:rPr>
              <a:t>Abb. 1: Inhaltsbezogene und </a:t>
            </a:r>
            <a:r>
              <a:rPr lang="de-DE" sz="1200" dirty="0" smtClean="0">
                <a:latin typeface="Arial" panose="020B0604020202020204" pitchFamily="34" charset="0"/>
                <a:cs typeface="Arial" panose="020B0604020202020204" pitchFamily="34" charset="0"/>
              </a:rPr>
              <a:t>prozessbezogene </a:t>
            </a:r>
            <a:r>
              <a:rPr lang="de-DE" sz="1200" dirty="0" smtClean="0">
                <a:latin typeface="Arial" panose="020B0604020202020204" pitchFamily="34" charset="0"/>
                <a:cs typeface="Arial" panose="020B0604020202020204" pitchFamily="34" charset="0"/>
              </a:rPr>
              <a:t>Kompetenzen </a:t>
            </a:r>
            <a:r>
              <a:rPr lang="de-DE" sz="1200" dirty="0" smtClean="0"/>
              <a:t>(© </a:t>
            </a:r>
            <a:r>
              <a:rPr lang="de-DE" sz="1200" dirty="0"/>
              <a:t>Landesinstitut für Schulsport, Schulkunst und Schulmusik)</a:t>
            </a:r>
          </a:p>
          <a:p>
            <a:endParaRPr lang="de-DE" sz="1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403958"/>
            <a:ext cx="4392488" cy="431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09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58168" y="1489020"/>
            <a:ext cx="4636735" cy="39549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e-DE" sz="2200" dirty="0" smtClean="0">
                <a:latin typeface="Arial" panose="020B0604020202020204" pitchFamily="34" charset="0"/>
                <a:cs typeface="Arial" panose="020B0604020202020204" pitchFamily="34" charset="0"/>
              </a:rPr>
              <a:t>gegliedert in 8 Inhaltsbereichen:</a:t>
            </a:r>
          </a:p>
          <a:p>
            <a:pPr marL="342900" indent="-342900">
              <a:buFont typeface="+mj-lt"/>
              <a:buAutoNum type="arabicPeriod"/>
            </a:pPr>
            <a:r>
              <a:rPr lang="de-DE" sz="2000" dirty="0" smtClean="0">
                <a:solidFill>
                  <a:srgbClr val="FF0000"/>
                </a:solidFill>
                <a:latin typeface="Arial" panose="020B0604020202020204" pitchFamily="34" charset="0"/>
                <a:cs typeface="Arial" panose="020B0604020202020204" pitchFamily="34" charset="0"/>
              </a:rPr>
              <a:t>Spielen</a:t>
            </a:r>
          </a:p>
          <a:p>
            <a:pPr marL="342900" indent="-342900">
              <a:buFont typeface="+mj-lt"/>
              <a:buAutoNum type="arabicPeriod"/>
            </a:pPr>
            <a:r>
              <a:rPr lang="de-DE" sz="2000" dirty="0" smtClean="0">
                <a:solidFill>
                  <a:srgbClr val="FF0000"/>
                </a:solidFill>
                <a:latin typeface="Arial" panose="020B0604020202020204" pitchFamily="34" charset="0"/>
                <a:cs typeface="Arial" panose="020B0604020202020204" pitchFamily="34" charset="0"/>
              </a:rPr>
              <a:t>Laufen, Springen, Werfen</a:t>
            </a:r>
          </a:p>
          <a:p>
            <a:pPr marL="342900" indent="-342900">
              <a:buFont typeface="+mj-lt"/>
              <a:buAutoNum type="arabicPeriod"/>
            </a:pPr>
            <a:r>
              <a:rPr lang="de-DE" sz="2000" dirty="0" smtClean="0">
                <a:solidFill>
                  <a:srgbClr val="FF0000"/>
                </a:solidFill>
                <a:latin typeface="Arial" panose="020B0604020202020204" pitchFamily="34" charset="0"/>
                <a:cs typeface="Arial" panose="020B0604020202020204" pitchFamily="34" charset="0"/>
              </a:rPr>
              <a:t>Bewegen an Geräten</a:t>
            </a:r>
          </a:p>
          <a:p>
            <a:pPr marL="342900" indent="-342900">
              <a:buFont typeface="+mj-lt"/>
              <a:buAutoNum type="arabicPeriod"/>
            </a:pPr>
            <a:r>
              <a:rPr lang="de-DE" sz="2000" dirty="0" smtClean="0">
                <a:solidFill>
                  <a:srgbClr val="FF0000"/>
                </a:solidFill>
                <a:latin typeface="Arial" panose="020B0604020202020204" pitchFamily="34" charset="0"/>
                <a:cs typeface="Arial" panose="020B0604020202020204" pitchFamily="34" charset="0"/>
              </a:rPr>
              <a:t>Bewegen im Wasser</a:t>
            </a:r>
          </a:p>
          <a:p>
            <a:pPr marL="342900" indent="-342900">
              <a:buFont typeface="+mj-lt"/>
              <a:buAutoNum type="arabicPeriod"/>
            </a:pPr>
            <a:r>
              <a:rPr lang="de-DE" sz="2000" dirty="0" smtClean="0">
                <a:solidFill>
                  <a:srgbClr val="FF0000"/>
                </a:solidFill>
                <a:latin typeface="Arial" panose="020B0604020202020204" pitchFamily="34" charset="0"/>
                <a:cs typeface="Arial" panose="020B0604020202020204" pitchFamily="34" charset="0"/>
              </a:rPr>
              <a:t>Tanzen, Gestalten, Darstellen</a:t>
            </a:r>
          </a:p>
          <a:p>
            <a:pPr marL="342900" indent="-342900">
              <a:buFont typeface="+mj-lt"/>
              <a:buAutoNum type="arabicPeriod"/>
            </a:pPr>
            <a:r>
              <a:rPr lang="de-DE" sz="2000" dirty="0" smtClean="0">
                <a:solidFill>
                  <a:srgbClr val="FF0000"/>
                </a:solidFill>
                <a:latin typeface="Arial" panose="020B0604020202020204" pitchFamily="34" charset="0"/>
                <a:cs typeface="Arial" panose="020B0604020202020204" pitchFamily="34" charset="0"/>
              </a:rPr>
              <a:t>Fitness entwickeln</a:t>
            </a:r>
          </a:p>
          <a:p>
            <a:pPr marL="342900" indent="-342900">
              <a:buFont typeface="+mj-lt"/>
              <a:buAutoNum type="arabicPeriod"/>
            </a:pPr>
            <a:r>
              <a:rPr lang="de-DE" sz="2000" dirty="0" smtClean="0">
                <a:solidFill>
                  <a:srgbClr val="00B050"/>
                </a:solidFill>
                <a:latin typeface="Arial" panose="020B0604020202020204" pitchFamily="34" charset="0"/>
                <a:cs typeface="Arial" panose="020B0604020202020204" pitchFamily="34" charset="0"/>
              </a:rPr>
              <a:t>Miteinander/gegeneinander kämpfen</a:t>
            </a:r>
          </a:p>
          <a:p>
            <a:pPr marL="342900" indent="-342900">
              <a:buFont typeface="+mj-lt"/>
              <a:buAutoNum type="arabicPeriod"/>
            </a:pPr>
            <a:r>
              <a:rPr lang="de-DE" sz="2000" dirty="0" smtClean="0">
                <a:solidFill>
                  <a:srgbClr val="00B050"/>
                </a:solidFill>
                <a:latin typeface="Arial" panose="020B0604020202020204" pitchFamily="34" charset="0"/>
                <a:cs typeface="Arial" panose="020B0604020202020204" pitchFamily="34" charset="0"/>
              </a:rPr>
              <a:t>Fahren – Rollen - Gleiten</a:t>
            </a:r>
          </a:p>
          <a:p>
            <a:pPr marL="342900" indent="-342900">
              <a:buFont typeface="+mj-lt"/>
              <a:buAutoNum type="arabicPeriod"/>
            </a:pPr>
            <a:r>
              <a:rPr lang="de-DE" sz="2000" dirty="0" smtClean="0">
                <a:solidFill>
                  <a:srgbClr val="00B050"/>
                </a:solidFill>
                <a:latin typeface="Arial" panose="020B0604020202020204" pitchFamily="34" charset="0"/>
                <a:cs typeface="Arial" panose="020B0604020202020204" pitchFamily="34" charset="0"/>
              </a:rPr>
              <a:t>Spielen </a:t>
            </a:r>
          </a:p>
          <a:p>
            <a:pPr marL="342900" indent="-342900">
              <a:buFont typeface="+mj-lt"/>
              <a:buAutoNum type="arabicPeriod"/>
            </a:pPr>
            <a:r>
              <a:rPr lang="de-DE" sz="2000" dirty="0" smtClean="0">
                <a:solidFill>
                  <a:srgbClr val="00B050"/>
                </a:solidFill>
                <a:latin typeface="Arial" panose="020B0604020202020204" pitchFamily="34" charset="0"/>
                <a:cs typeface="Arial" panose="020B0604020202020204" pitchFamily="34" charset="0"/>
              </a:rPr>
              <a:t>Tanzen, Gestalten, Darstellen</a:t>
            </a:r>
            <a:endParaRPr lang="de-DE" sz="2000" dirty="0">
              <a:solidFill>
                <a:srgbClr val="00B050"/>
              </a:solidFill>
              <a:latin typeface="Arial" panose="020B0604020202020204" pitchFamily="34" charset="0"/>
              <a:cs typeface="Arial" panose="020B0604020202020204" pitchFamily="34" charset="0"/>
            </a:endParaRPr>
          </a:p>
        </p:txBody>
      </p:sp>
      <p:sp>
        <p:nvSpPr>
          <p:cNvPr id="7" name="Textfeld 6"/>
          <p:cNvSpPr txBox="1"/>
          <p:nvPr/>
        </p:nvSpPr>
        <p:spPr>
          <a:xfrm>
            <a:off x="5696562" y="2891660"/>
            <a:ext cx="2924006"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de-DE" sz="2400" b="1" dirty="0" smtClean="0">
                <a:solidFill>
                  <a:srgbClr val="FF0000"/>
                </a:solidFill>
                <a:latin typeface="Arial" panose="020B0604020202020204" pitchFamily="34" charset="0"/>
                <a:cs typeface="Arial" panose="020B0604020202020204" pitchFamily="34" charset="0"/>
              </a:rPr>
              <a:t>Pflichtbereich</a:t>
            </a:r>
            <a:endParaRPr lang="de-DE" sz="2400" b="1" dirty="0">
              <a:solidFill>
                <a:srgbClr val="FF0000"/>
              </a:solidFill>
              <a:latin typeface="Arial" panose="020B0604020202020204" pitchFamily="34" charset="0"/>
              <a:cs typeface="Arial" panose="020B0604020202020204" pitchFamily="34" charset="0"/>
            </a:endParaRPr>
          </a:p>
        </p:txBody>
      </p:sp>
      <p:sp>
        <p:nvSpPr>
          <p:cNvPr id="8" name="Textfeld 7"/>
          <p:cNvSpPr txBox="1"/>
          <p:nvPr/>
        </p:nvSpPr>
        <p:spPr>
          <a:xfrm>
            <a:off x="5677948" y="4385664"/>
            <a:ext cx="2924006"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de-DE" sz="2400" b="1" dirty="0" smtClean="0">
                <a:solidFill>
                  <a:srgbClr val="00B050"/>
                </a:solidFill>
                <a:latin typeface="Arial" panose="020B0604020202020204" pitchFamily="34" charset="0"/>
                <a:cs typeface="Arial" panose="020B0604020202020204" pitchFamily="34" charset="0"/>
              </a:rPr>
              <a:t>Wahlpflichtbereich</a:t>
            </a:r>
            <a:endParaRPr lang="de-DE" sz="2400" b="1" dirty="0">
              <a:solidFill>
                <a:srgbClr val="00B050"/>
              </a:solidFill>
              <a:latin typeface="Arial" panose="020B0604020202020204" pitchFamily="34" charset="0"/>
              <a:cs typeface="Arial" panose="020B0604020202020204" pitchFamily="34" charset="0"/>
            </a:endParaRPr>
          </a:p>
        </p:txBody>
      </p:sp>
      <p:sp>
        <p:nvSpPr>
          <p:cNvPr id="9" name="Geschweifte Klammer rechts 8"/>
          <p:cNvSpPr/>
          <p:nvPr/>
        </p:nvSpPr>
        <p:spPr>
          <a:xfrm>
            <a:off x="4923431" y="2014870"/>
            <a:ext cx="371472" cy="170216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solidFill>
                <a:srgbClr val="FF0000"/>
              </a:solidFill>
            </a:endParaRPr>
          </a:p>
        </p:txBody>
      </p:sp>
      <p:sp>
        <p:nvSpPr>
          <p:cNvPr id="10" name="Geschweifte Klammer rechts 9"/>
          <p:cNvSpPr/>
          <p:nvPr/>
        </p:nvSpPr>
        <p:spPr>
          <a:xfrm>
            <a:off x="4923431" y="3789040"/>
            <a:ext cx="371472" cy="1368151"/>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solidFill>
                <a:srgbClr val="FF0000"/>
              </a:solidFill>
            </a:endParaRPr>
          </a:p>
        </p:txBody>
      </p:sp>
      <p:sp>
        <p:nvSpPr>
          <p:cNvPr id="11" name="Titel 1"/>
          <p:cNvSpPr txBox="1">
            <a:spLocks/>
          </p:cNvSpPr>
          <p:nvPr/>
        </p:nvSpPr>
        <p:spPr>
          <a:xfrm>
            <a:off x="411484" y="908720"/>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600" b="1" dirty="0">
                <a:latin typeface="Arial" panose="020B0604020202020204" pitchFamily="34" charset="0"/>
                <a:cs typeface="Arial" panose="020B0604020202020204" pitchFamily="34" charset="0"/>
              </a:rPr>
              <a:t>Inhaltsbezogene </a:t>
            </a:r>
            <a:r>
              <a:rPr lang="de-DE" sz="2600" b="1" dirty="0" smtClean="0">
                <a:latin typeface="Arial" panose="020B0604020202020204" pitchFamily="34" charset="0"/>
                <a:cs typeface="Arial" panose="020B0604020202020204" pitchFamily="34" charset="0"/>
              </a:rPr>
              <a:t>Kompetenzen SEK I</a:t>
            </a:r>
            <a:endParaRPr lang="de-DE" sz="2600" b="1" dirty="0"/>
          </a:p>
        </p:txBody>
      </p:sp>
      <p:pic>
        <p:nvPicPr>
          <p:cNvPr id="13" name="Picture 6" descr="http://www.appartements-enzian.com/system/html/skifahren-14c22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299" y="3404033"/>
            <a:ext cx="1440532" cy="96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hdr-detmold.de/sport/erprob_b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8239" y="1480220"/>
            <a:ext cx="1881920" cy="1411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58168" y="5368006"/>
            <a:ext cx="784887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e-DE" dirty="0" smtClean="0">
                <a:solidFill>
                  <a:srgbClr val="FF0000"/>
                </a:solidFill>
              </a:rPr>
              <a:t>Im Profilfach der Gemeinschaftsschule kommt im Pflichtbereich der Inhaltsbereich „Wissen“ hinzu. </a:t>
            </a:r>
            <a:endParaRPr lang="de-DE" dirty="0">
              <a:solidFill>
                <a:srgbClr val="FF0000"/>
              </a:solidFill>
            </a:endParaRPr>
          </a:p>
        </p:txBody>
      </p:sp>
    </p:spTree>
    <p:extLst>
      <p:ext uri="{BB962C8B-B14F-4D97-AF65-F5344CB8AC3E}">
        <p14:creationId xmlns:p14="http://schemas.microsoft.com/office/powerpoint/2010/main" val="97389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779" y="4926191"/>
            <a:ext cx="4120483" cy="156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787" y="980728"/>
            <a:ext cx="4130469" cy="224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787" y="3140968"/>
            <a:ext cx="3991490" cy="178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892287">
            <a:off x="1831317" y="1524576"/>
            <a:ext cx="523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892287">
            <a:off x="1928993" y="3105448"/>
            <a:ext cx="523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892287">
            <a:off x="1870373" y="4905648"/>
            <a:ext cx="523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9552" y="1502799"/>
            <a:ext cx="1502324" cy="646331"/>
          </a:xfrm>
          <a:prstGeom prst="rect">
            <a:avLst/>
          </a:prstGeom>
          <a:solidFill>
            <a:srgbClr val="FFC000"/>
          </a:solidFill>
          <a:ln>
            <a:solidFill>
              <a:srgbClr val="FF0000"/>
            </a:solidFill>
          </a:ln>
        </p:spPr>
        <p:txBody>
          <a:bodyPr wrap="square" rtlCol="0">
            <a:spAutoFit/>
          </a:bodyPr>
          <a:lstStyle/>
          <a:p>
            <a:pPr algn="ctr"/>
            <a:r>
              <a:rPr lang="de-DE" b="1" dirty="0" smtClean="0">
                <a:solidFill>
                  <a:srgbClr val="FF0000"/>
                </a:solidFill>
              </a:rPr>
              <a:t>Motorische TK</a:t>
            </a:r>
            <a:endParaRPr lang="de-DE" b="1" dirty="0">
              <a:solidFill>
                <a:srgbClr val="FF0000"/>
              </a:solidFill>
            </a:endParaRPr>
          </a:p>
        </p:txBody>
      </p:sp>
      <p:sp>
        <p:nvSpPr>
          <p:cNvPr id="4" name="Textfeld 3"/>
          <p:cNvSpPr txBox="1"/>
          <p:nvPr/>
        </p:nvSpPr>
        <p:spPr>
          <a:xfrm>
            <a:off x="259551" y="2983500"/>
            <a:ext cx="1502324" cy="923330"/>
          </a:xfrm>
          <a:prstGeom prst="rect">
            <a:avLst/>
          </a:prstGeom>
          <a:solidFill>
            <a:srgbClr val="FFC000"/>
          </a:solidFill>
          <a:ln>
            <a:solidFill>
              <a:srgbClr val="FF0000"/>
            </a:solidFill>
          </a:ln>
        </p:spPr>
        <p:txBody>
          <a:bodyPr wrap="square" rtlCol="0">
            <a:spAutoFit/>
          </a:bodyPr>
          <a:lstStyle>
            <a:defPPr>
              <a:defRPr lang="de-DE"/>
            </a:defPPr>
            <a:lvl1pPr algn="ctr">
              <a:defRPr>
                <a:solidFill>
                  <a:srgbClr val="FF0000"/>
                </a:solidFill>
              </a:defRPr>
            </a:lvl1pPr>
          </a:lstStyle>
          <a:p>
            <a:r>
              <a:rPr lang="de-DE" b="1" dirty="0" smtClean="0"/>
              <a:t>Kognitiv/</a:t>
            </a:r>
          </a:p>
          <a:p>
            <a:r>
              <a:rPr lang="de-DE" b="1" dirty="0" smtClean="0"/>
              <a:t>reflexive</a:t>
            </a:r>
            <a:endParaRPr lang="de-DE" b="1" dirty="0"/>
          </a:p>
          <a:p>
            <a:r>
              <a:rPr lang="de-DE" b="1" dirty="0" smtClean="0"/>
              <a:t>TK</a:t>
            </a:r>
            <a:endParaRPr lang="de-DE" b="1" dirty="0"/>
          </a:p>
        </p:txBody>
      </p:sp>
      <p:sp>
        <p:nvSpPr>
          <p:cNvPr id="5" name="Textfeld 4"/>
          <p:cNvSpPr txBox="1"/>
          <p:nvPr/>
        </p:nvSpPr>
        <p:spPr>
          <a:xfrm>
            <a:off x="298233" y="4787304"/>
            <a:ext cx="1502324" cy="923330"/>
          </a:xfrm>
          <a:prstGeom prst="rect">
            <a:avLst/>
          </a:prstGeom>
          <a:solidFill>
            <a:srgbClr val="FFC000"/>
          </a:solidFill>
          <a:ln>
            <a:solidFill>
              <a:srgbClr val="FF0000"/>
            </a:solidFill>
          </a:ln>
        </p:spPr>
        <p:txBody>
          <a:bodyPr wrap="square" rtlCol="0">
            <a:spAutoFit/>
          </a:bodyPr>
          <a:lstStyle>
            <a:defPPr>
              <a:defRPr lang="de-DE"/>
            </a:defPPr>
            <a:lvl1pPr algn="ctr">
              <a:defRPr b="1">
                <a:solidFill>
                  <a:srgbClr val="FF0000"/>
                </a:solidFill>
              </a:defRPr>
            </a:lvl1pPr>
          </a:lstStyle>
          <a:p>
            <a:r>
              <a:rPr lang="de-DE" dirty="0"/>
              <a:t>Kreativ</a:t>
            </a:r>
            <a:r>
              <a:rPr lang="de-DE" dirty="0" smtClean="0"/>
              <a:t>/</a:t>
            </a:r>
          </a:p>
          <a:p>
            <a:r>
              <a:rPr lang="de-DE" dirty="0" smtClean="0"/>
              <a:t>gestalterische </a:t>
            </a:r>
            <a:endParaRPr lang="de-DE" dirty="0"/>
          </a:p>
          <a:p>
            <a:r>
              <a:rPr lang="de-DE" dirty="0" smtClean="0"/>
              <a:t>TK</a:t>
            </a:r>
            <a:endParaRPr lang="de-DE" dirty="0"/>
          </a:p>
        </p:txBody>
      </p:sp>
    </p:spTree>
    <p:extLst>
      <p:ext uri="{BB962C8B-B14F-4D97-AF65-F5344CB8AC3E}">
        <p14:creationId xmlns:p14="http://schemas.microsoft.com/office/powerpoint/2010/main" val="209621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4270" y="2204863"/>
            <a:ext cx="8820472" cy="38164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spcAft>
                <a:spcPts val="1200"/>
              </a:spcAft>
              <a:buFont typeface="Arial" panose="020B0604020202020204" pitchFamily="34" charset="0"/>
              <a:buChar char="•"/>
            </a:pPr>
            <a:r>
              <a:rPr lang="de-DE" sz="2400" dirty="0" smtClean="0">
                <a:latin typeface="Arial" panose="020B0604020202020204" pitchFamily="34" charset="0"/>
                <a:cs typeface="Arial" panose="020B0604020202020204" pitchFamily="34" charset="0"/>
              </a:rPr>
              <a:t>Das Leisten erfahren und reflektieren </a:t>
            </a:r>
            <a:endParaRPr lang="de-DE" sz="24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de-DE" sz="2400" dirty="0" smtClean="0">
                <a:latin typeface="Arial" panose="020B0604020202020204" pitchFamily="34" charset="0"/>
                <a:cs typeface="Arial" panose="020B0604020202020204" pitchFamily="34" charset="0"/>
              </a:rPr>
              <a:t>Wahrnehmungsfähigkeit verbessern und Bewegungserfahrungen erweitern</a:t>
            </a:r>
          </a:p>
          <a:p>
            <a:pPr marL="342900" indent="-342900">
              <a:spcAft>
                <a:spcPts val="1200"/>
              </a:spcAft>
              <a:buFont typeface="Arial" panose="020B0604020202020204" pitchFamily="34" charset="0"/>
              <a:buChar char="•"/>
            </a:pPr>
            <a:r>
              <a:rPr lang="de-DE" sz="2400" dirty="0" smtClean="0">
                <a:latin typeface="Arial" panose="020B0604020202020204" pitchFamily="34" charset="0"/>
                <a:cs typeface="Arial" panose="020B0604020202020204" pitchFamily="34" charset="0"/>
              </a:rPr>
              <a:t>Sich körperlich ausdrücken und Bewegungen gestalten</a:t>
            </a:r>
          </a:p>
          <a:p>
            <a:pPr marL="342900" indent="-342900">
              <a:spcAft>
                <a:spcPts val="1200"/>
              </a:spcAft>
              <a:buFont typeface="Arial" panose="020B0604020202020204" pitchFamily="34" charset="0"/>
              <a:buChar char="•"/>
            </a:pPr>
            <a:r>
              <a:rPr lang="de-DE" sz="2400" dirty="0" smtClean="0">
                <a:latin typeface="Arial" panose="020B0604020202020204" pitchFamily="34" charset="0"/>
                <a:cs typeface="Arial" panose="020B0604020202020204" pitchFamily="34" charset="0"/>
              </a:rPr>
              <a:t>Etwas wagen und verantworten</a:t>
            </a:r>
          </a:p>
          <a:p>
            <a:pPr marL="342900" indent="-342900">
              <a:spcAft>
                <a:spcPts val="1200"/>
              </a:spcAft>
              <a:buFont typeface="Arial" panose="020B0604020202020204" pitchFamily="34" charset="0"/>
              <a:buChar char="•"/>
            </a:pPr>
            <a:r>
              <a:rPr lang="de-DE" sz="2400" dirty="0" smtClean="0">
                <a:latin typeface="Arial" panose="020B0604020202020204" pitchFamily="34" charset="0"/>
                <a:cs typeface="Arial" panose="020B0604020202020204" pitchFamily="34" charset="0"/>
              </a:rPr>
              <a:t>Gemeinsam handeln, wettkämpfen und sich verständigen</a:t>
            </a:r>
          </a:p>
          <a:p>
            <a:pPr marL="342900" indent="-342900">
              <a:spcAft>
                <a:spcPts val="1200"/>
              </a:spcAft>
              <a:buFont typeface="Arial" panose="020B0604020202020204" pitchFamily="34" charset="0"/>
              <a:buChar char="•"/>
            </a:pPr>
            <a:r>
              <a:rPr lang="de-DE" sz="2400" dirty="0" smtClean="0">
                <a:latin typeface="Arial" panose="020B0604020202020204" pitchFamily="34" charset="0"/>
                <a:cs typeface="Arial" panose="020B0604020202020204" pitchFamily="34" charset="0"/>
              </a:rPr>
              <a:t>Gesundheit verbessern und Gesundheitsbewusstsein entwickeln</a:t>
            </a:r>
            <a:endParaRPr lang="de-DE" sz="2400" dirty="0">
              <a:latin typeface="Arial" panose="020B0604020202020204" pitchFamily="34" charset="0"/>
              <a:cs typeface="Arial" panose="020B0604020202020204" pitchFamily="34" charset="0"/>
            </a:endParaRPr>
          </a:p>
        </p:txBody>
      </p:sp>
      <p:sp>
        <p:nvSpPr>
          <p:cNvPr id="5" name="Titel 1"/>
          <p:cNvSpPr txBox="1">
            <a:spLocks/>
          </p:cNvSpPr>
          <p:nvPr/>
        </p:nvSpPr>
        <p:spPr>
          <a:xfrm>
            <a:off x="411484" y="980728"/>
            <a:ext cx="8229600" cy="107099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800" dirty="0" smtClean="0">
                <a:latin typeface="Arial" panose="020B0604020202020204" pitchFamily="34" charset="0"/>
                <a:cs typeface="Arial" panose="020B0604020202020204" pitchFamily="34" charset="0"/>
              </a:rPr>
              <a:t>Pädagogische Perspektiven</a:t>
            </a:r>
            <a:endParaRPr lang="de-DE" sz="2800" dirty="0"/>
          </a:p>
        </p:txBody>
      </p:sp>
      <p:sp>
        <p:nvSpPr>
          <p:cNvPr id="2" name="Textfeld 1"/>
          <p:cNvSpPr txBox="1"/>
          <p:nvPr/>
        </p:nvSpPr>
        <p:spPr>
          <a:xfrm>
            <a:off x="344270" y="1620087"/>
            <a:ext cx="4585422"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de-DE" sz="2800" b="1" dirty="0" smtClean="0"/>
              <a:t>6 pädagogische Perspektiven:</a:t>
            </a:r>
            <a:endParaRPr lang="de-DE" sz="2800" b="1" dirty="0"/>
          </a:p>
        </p:txBody>
      </p:sp>
    </p:spTree>
    <p:extLst>
      <p:ext uri="{BB962C8B-B14F-4D97-AF65-F5344CB8AC3E}">
        <p14:creationId xmlns:p14="http://schemas.microsoft.com/office/powerpoint/2010/main" val="1051207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43945" y="2420888"/>
            <a:ext cx="8692549" cy="830997"/>
          </a:xfrm>
          <a:prstGeom prst="rect">
            <a:avLst/>
          </a:prstGeom>
          <a:noFill/>
        </p:spPr>
        <p:txBody>
          <a:bodyPr wrap="square" rtlCol="0">
            <a:spAutoFit/>
          </a:bodyPr>
          <a:lstStyle/>
          <a:p>
            <a:pPr marL="342900" indent="-342900">
              <a:buFont typeface="Arial" panose="020B0604020202020204" pitchFamily="34" charset="0"/>
              <a:buChar char="•"/>
            </a:pPr>
            <a:endParaRPr lang="de-DE" sz="2400" dirty="0" smtClean="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1858983012"/>
              </p:ext>
            </p:extLst>
          </p:nvPr>
        </p:nvGraphicFramePr>
        <p:xfrm>
          <a:off x="1331640" y="1844824"/>
          <a:ext cx="6255443" cy="3805700"/>
        </p:xfrm>
        <a:graphic>
          <a:graphicData uri="http://schemas.openxmlformats.org/drawingml/2006/table">
            <a:tbl>
              <a:tblPr firstRow="1" firstCol="1" lastRow="1" bandRow="1"/>
              <a:tblGrid>
                <a:gridCol w="6255443">
                  <a:extLst>
                    <a:ext uri="{9D8B030D-6E8A-4147-A177-3AD203B41FA5}">
                      <a16:colId xmlns:a16="http://schemas.microsoft.com/office/drawing/2014/main" xmlns="" val="20000"/>
                    </a:ext>
                  </a:extLst>
                </a:gridCol>
              </a:tblGrid>
              <a:tr h="0">
                <a:tc>
                  <a:txBody>
                    <a:bodyPr/>
                    <a:lstStyle/>
                    <a:p>
                      <a:pPr algn="ctr">
                        <a:lnSpc>
                          <a:spcPct val="150000"/>
                        </a:lnSpc>
                        <a:spcBef>
                          <a:spcPts val="600"/>
                        </a:spcBef>
                        <a:spcAft>
                          <a:spcPts val="600"/>
                        </a:spcAft>
                      </a:pPr>
                      <a:r>
                        <a:rPr lang="de-DE" sz="800" b="1" dirty="0">
                          <a:effectLst/>
                          <a:latin typeface="Arial"/>
                          <a:ea typeface="Calibri"/>
                          <a:cs typeface="Times New Roman"/>
                        </a:rPr>
                        <a:t>kreativ / gestalterisch</a:t>
                      </a:r>
                    </a:p>
                  </a:txBody>
                  <a:tcPr marL="86522" marR="86522" marT="57482" marB="574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8259">
                <a:tc>
                  <a:txBody>
                    <a:bodyPr/>
                    <a:lstStyle/>
                    <a:p>
                      <a:pPr marL="342900" lvl="0" indent="-342900" algn="just">
                        <a:lnSpc>
                          <a:spcPct val="115000"/>
                        </a:lnSpc>
                        <a:spcAft>
                          <a:spcPts val="0"/>
                        </a:spcAft>
                        <a:buFont typeface="+mj-lt"/>
                        <a:buAutoNum type="arabicParenBoth"/>
                        <a:tabLst>
                          <a:tab pos="259080" algn="l"/>
                        </a:tabLst>
                      </a:pPr>
                      <a:r>
                        <a:rPr lang="de-DE" sz="1000" dirty="0">
                          <a:effectLst/>
                          <a:latin typeface="Arial"/>
                          <a:ea typeface="Calibri"/>
                          <a:cs typeface="Times New Roman"/>
                        </a:rPr>
                        <a:t> </a:t>
                      </a:r>
                      <a:r>
                        <a:rPr lang="de-DE" sz="1000" dirty="0">
                          <a:effectLst/>
                          <a:latin typeface="Arial"/>
                          <a:ea typeface="Times New Roman"/>
                          <a:cs typeface="Arial"/>
                        </a:rPr>
                        <a:t>Spielregeln selbstständig verändern</a:t>
                      </a:r>
                      <a:r>
                        <a:rPr lang="de-DE" sz="1000" dirty="0">
                          <a:effectLst/>
                          <a:latin typeface="Arial"/>
                          <a:ea typeface="Calibri"/>
                          <a:cs typeface="Times New Roman"/>
                        </a:rPr>
                        <a:t> (zum Beispiel </a:t>
                      </a:r>
                      <a:r>
                        <a:rPr lang="de-DE" sz="1000" dirty="0" err="1">
                          <a:effectLst/>
                          <a:latin typeface="Arial"/>
                          <a:ea typeface="Calibri"/>
                          <a:cs typeface="Times New Roman"/>
                        </a:rPr>
                        <a:t>Torgröße</a:t>
                      </a:r>
                      <a:r>
                        <a:rPr lang="de-DE" sz="1000" dirty="0">
                          <a:effectLst/>
                          <a:latin typeface="Arial"/>
                          <a:ea typeface="Calibri"/>
                          <a:cs typeface="Times New Roman"/>
                        </a:rPr>
                        <a:t>, Spielerzahl)</a:t>
                      </a:r>
                      <a:endParaRPr lang="de-DE" sz="1000" dirty="0">
                        <a:effectLst/>
                        <a:latin typeface="Arial"/>
                        <a:ea typeface="Times New Roman"/>
                        <a:cs typeface="Times New Roman"/>
                      </a:endParaRPr>
                    </a:p>
                  </a:txBody>
                  <a:tcPr marL="86522" marR="86522" marT="57482" marB="574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1"/>
                  </a:ext>
                </a:extLst>
              </a:tr>
              <a:tr h="268259">
                <a:tc>
                  <a:txBody>
                    <a:bodyPr/>
                    <a:lstStyle/>
                    <a:p>
                      <a:pPr marL="342900" lvl="0" indent="-342900" algn="just">
                        <a:lnSpc>
                          <a:spcPct val="115000"/>
                        </a:lnSpc>
                        <a:spcAft>
                          <a:spcPts val="0"/>
                        </a:spcAft>
                        <a:buFont typeface="+mj-lt"/>
                        <a:buAutoNum type="arabicParenBoth"/>
                        <a:tabLst>
                          <a:tab pos="259080" algn="l"/>
                        </a:tabLst>
                      </a:pPr>
                      <a:r>
                        <a:rPr lang="de-DE" sz="1000" dirty="0">
                          <a:effectLst/>
                          <a:latin typeface="Arial"/>
                          <a:ea typeface="Times New Roman"/>
                          <a:cs typeface="Times New Roman"/>
                        </a:rPr>
                        <a:t> Spiele wettkampfgemäß </a:t>
                      </a:r>
                      <a:r>
                        <a:rPr lang="de-DE" sz="1000" dirty="0" smtClean="0">
                          <a:effectLst/>
                          <a:latin typeface="Arial"/>
                          <a:ea typeface="Times New Roman"/>
                          <a:cs typeface="Times New Roman"/>
                        </a:rPr>
                        <a:t>organisieren</a:t>
                      </a:r>
                      <a:endParaRPr lang="de-DE" sz="1000" dirty="0">
                        <a:effectLst/>
                        <a:latin typeface="Arial"/>
                        <a:ea typeface="Times New Roman"/>
                        <a:cs typeface="Times New Roman"/>
                      </a:endParaRPr>
                    </a:p>
                  </a:txBody>
                  <a:tcPr marL="86522" marR="86522" marT="57482" marB="574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2"/>
                  </a:ext>
                </a:extLst>
              </a:tr>
              <a:tr h="1092323">
                <a:tc>
                  <a:txBody>
                    <a:bodyPr/>
                    <a:lstStyle/>
                    <a:p>
                      <a:pPr marL="342900" lvl="0" indent="-342900">
                        <a:spcBef>
                          <a:spcPts val="300"/>
                        </a:spcBef>
                        <a:spcAft>
                          <a:spcPts val="300"/>
                        </a:spcAft>
                        <a:buSzPts val="900"/>
                        <a:buFont typeface="Symbol"/>
                        <a:buBlip>
                          <a:blip r:embed="rId3"/>
                        </a:buBlip>
                        <a:tabLst>
                          <a:tab pos="144145" algn="l"/>
                          <a:tab pos="228600" algn="l"/>
                          <a:tab pos="540385" algn="l"/>
                        </a:tabLst>
                      </a:pPr>
                      <a:r>
                        <a:rPr lang="de-DE" sz="1000" dirty="0">
                          <a:effectLst/>
                          <a:latin typeface="Arial"/>
                          <a:ea typeface="Times New Roman"/>
                          <a:cs typeface="Times New Roman"/>
                        </a:rPr>
                        <a:t>2.2 	Bewegungskompetenz 4</a:t>
                      </a:r>
                    </a:p>
                    <a:p>
                      <a:pPr marL="342900" lvl="0" indent="-342900">
                        <a:spcBef>
                          <a:spcPts val="300"/>
                        </a:spcBef>
                        <a:spcAft>
                          <a:spcPts val="300"/>
                        </a:spcAft>
                        <a:buSzPts val="900"/>
                        <a:buFont typeface="Symbol"/>
                        <a:buBlip>
                          <a:blip r:embed="rId3"/>
                        </a:buBlip>
                        <a:tabLst>
                          <a:tab pos="144145" algn="l"/>
                          <a:tab pos="228600" algn="l"/>
                          <a:tab pos="540385" algn="l"/>
                        </a:tabLst>
                      </a:pPr>
                      <a:r>
                        <a:rPr lang="de-DE" sz="1000" dirty="0">
                          <a:effectLst/>
                          <a:latin typeface="Arial"/>
                          <a:ea typeface="Times New Roman"/>
                          <a:cs typeface="Times New Roman"/>
                        </a:rPr>
                        <a:t>2.2. 	</a:t>
                      </a:r>
                      <a:r>
                        <a:rPr lang="de-DE" sz="1000" dirty="0" smtClean="0">
                          <a:effectLst/>
                          <a:latin typeface="Arial"/>
                          <a:ea typeface="Times New Roman"/>
                          <a:cs typeface="Times New Roman"/>
                        </a:rPr>
                        <a:t>Reflexions- und Urteilskompetenz </a:t>
                      </a:r>
                      <a:r>
                        <a:rPr lang="de-DE" sz="1000" dirty="0">
                          <a:effectLst/>
                          <a:latin typeface="Arial"/>
                          <a:ea typeface="Times New Roman"/>
                          <a:cs typeface="Times New Roman"/>
                        </a:rPr>
                        <a:t>1, 2, 3 </a:t>
                      </a:r>
                    </a:p>
                    <a:p>
                      <a:pPr marL="342900" lvl="0" indent="-342900">
                        <a:spcBef>
                          <a:spcPts val="300"/>
                        </a:spcBef>
                        <a:spcAft>
                          <a:spcPts val="300"/>
                        </a:spcAft>
                        <a:buSzPts val="900"/>
                        <a:buFont typeface="Symbol"/>
                        <a:buBlip>
                          <a:blip r:embed="rId3"/>
                        </a:buBlip>
                        <a:tabLst>
                          <a:tab pos="144145" algn="l"/>
                          <a:tab pos="228600" algn="l"/>
                          <a:tab pos="540385" algn="l"/>
                        </a:tabLst>
                      </a:pPr>
                      <a:r>
                        <a:rPr lang="de-DE" sz="1000" dirty="0">
                          <a:effectLst/>
                          <a:latin typeface="Arial"/>
                          <a:ea typeface="Times New Roman"/>
                          <a:cs typeface="Times New Roman"/>
                        </a:rPr>
                        <a:t>2.3 	Selbstkompetenz 1, 5, 6</a:t>
                      </a:r>
                    </a:p>
                    <a:p>
                      <a:pPr marL="342900" lvl="0" indent="-342900">
                        <a:spcBef>
                          <a:spcPts val="300"/>
                        </a:spcBef>
                        <a:spcAft>
                          <a:spcPts val="300"/>
                        </a:spcAft>
                        <a:buSzPts val="900"/>
                        <a:buFont typeface="Symbol"/>
                        <a:buBlip>
                          <a:blip r:embed="rId3"/>
                        </a:buBlip>
                        <a:tabLst>
                          <a:tab pos="144145" algn="l"/>
                          <a:tab pos="228600" algn="l"/>
                          <a:tab pos="540385" algn="l"/>
                        </a:tabLst>
                      </a:pPr>
                      <a:r>
                        <a:rPr lang="de-DE" sz="1000" dirty="0">
                          <a:effectLst/>
                          <a:latin typeface="Arial"/>
                          <a:ea typeface="Times New Roman"/>
                          <a:cs typeface="Times New Roman"/>
                        </a:rPr>
                        <a:t>2.4 	Sozialkompetenz 1, 2, 3, 4, 6, 7</a:t>
                      </a:r>
                    </a:p>
                    <a:p>
                      <a:pPr marL="342900" lvl="0" indent="-342900">
                        <a:spcBef>
                          <a:spcPts val="300"/>
                        </a:spcBef>
                        <a:spcAft>
                          <a:spcPts val="300"/>
                        </a:spcAft>
                        <a:buSzPts val="900"/>
                        <a:buFont typeface="Symbol"/>
                        <a:buBlip>
                          <a:blip r:embed="rId4"/>
                        </a:buBlip>
                        <a:tabLst>
                          <a:tab pos="144145" algn="l"/>
                          <a:tab pos="504190" algn="l"/>
                        </a:tabLst>
                      </a:pPr>
                      <a:r>
                        <a:rPr lang="de-DE" sz="1000" dirty="0">
                          <a:effectLst/>
                          <a:latin typeface="Arial"/>
                          <a:ea typeface="Calibri"/>
                          <a:cs typeface="Times New Roman"/>
                        </a:rPr>
                        <a:t>	BTV </a:t>
                      </a:r>
                    </a:p>
                  </a:txBody>
                  <a:tcPr marL="86522" marR="86522" marT="57482" marB="574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13526">
                <a:tc>
                  <a:txBody>
                    <a:bodyPr/>
                    <a:lstStyle/>
                    <a:p>
                      <a:pPr algn="just">
                        <a:lnSpc>
                          <a:spcPct val="115000"/>
                        </a:lnSpc>
                        <a:spcBef>
                          <a:spcPts val="300"/>
                        </a:spcBef>
                        <a:spcAft>
                          <a:spcPts val="300"/>
                        </a:spcAft>
                      </a:pPr>
                      <a:r>
                        <a:rPr lang="de-DE" sz="1600" dirty="0">
                          <a:effectLst/>
                          <a:latin typeface="Arial"/>
                          <a:ea typeface="Calibri"/>
                          <a:cs typeface="Times New Roman"/>
                        </a:rPr>
                        <a:t>Hinweis:</a:t>
                      </a:r>
                    </a:p>
                    <a:p>
                      <a:pPr algn="just">
                        <a:lnSpc>
                          <a:spcPct val="115000"/>
                        </a:lnSpc>
                        <a:spcBef>
                          <a:spcPts val="300"/>
                        </a:spcBef>
                        <a:spcAft>
                          <a:spcPts val="300"/>
                        </a:spcAft>
                      </a:pPr>
                      <a:r>
                        <a:rPr lang="de-DE" sz="1600" dirty="0">
                          <a:effectLst/>
                          <a:latin typeface="Arial"/>
                          <a:ea typeface="Calibri"/>
                          <a:cs typeface="Times New Roman"/>
                        </a:rPr>
                        <a:t>Bei der Vermittlung dieses Inhaltsbereichs bietet sich u. a. die </a:t>
                      </a:r>
                      <a:r>
                        <a:rPr lang="de-DE" sz="1600" dirty="0" smtClean="0">
                          <a:effectLst/>
                          <a:latin typeface="Arial"/>
                          <a:ea typeface="Calibri"/>
                          <a:cs typeface="Times New Roman"/>
                        </a:rPr>
                        <a:t>pädagogische</a:t>
                      </a:r>
                      <a:r>
                        <a:rPr lang="de-DE" sz="1600" baseline="0" dirty="0" smtClean="0">
                          <a:effectLst/>
                          <a:latin typeface="Arial"/>
                          <a:ea typeface="Calibri"/>
                          <a:cs typeface="Times New Roman"/>
                        </a:rPr>
                        <a:t> </a:t>
                      </a:r>
                      <a:r>
                        <a:rPr lang="de-DE" sz="1600" dirty="0" smtClean="0">
                          <a:effectLst/>
                          <a:latin typeface="Arial"/>
                          <a:ea typeface="Calibri"/>
                          <a:cs typeface="Times New Roman"/>
                        </a:rPr>
                        <a:t>Perspektive </a:t>
                      </a:r>
                      <a:r>
                        <a:rPr lang="de-DE" sz="1600" dirty="0">
                          <a:effectLst/>
                          <a:latin typeface="Arial"/>
                          <a:ea typeface="Calibri"/>
                          <a:cs typeface="Times New Roman"/>
                        </a:rPr>
                        <a:t>„gemeinsam handeln, </a:t>
                      </a:r>
                      <a:r>
                        <a:rPr lang="de-DE" sz="1600" dirty="0" err="1">
                          <a:effectLst/>
                          <a:latin typeface="Arial"/>
                          <a:ea typeface="Calibri"/>
                          <a:cs typeface="Times New Roman"/>
                        </a:rPr>
                        <a:t>wettkämpfen</a:t>
                      </a:r>
                      <a:r>
                        <a:rPr lang="de-DE" sz="1600" dirty="0">
                          <a:effectLst/>
                          <a:latin typeface="Arial"/>
                          <a:ea typeface="Calibri"/>
                          <a:cs typeface="Times New Roman"/>
                        </a:rPr>
                        <a:t> und sich verständigen“ an.</a:t>
                      </a:r>
                    </a:p>
                    <a:p>
                      <a:pPr algn="just">
                        <a:lnSpc>
                          <a:spcPct val="115000"/>
                        </a:lnSpc>
                        <a:spcBef>
                          <a:spcPts val="300"/>
                        </a:spcBef>
                        <a:spcAft>
                          <a:spcPts val="300"/>
                        </a:spcAft>
                      </a:pPr>
                      <a:r>
                        <a:rPr lang="de-DE" sz="800" dirty="0">
                          <a:effectLst/>
                          <a:latin typeface="Arial"/>
                          <a:ea typeface="Calibri"/>
                          <a:cs typeface="Times New Roman"/>
                        </a:rPr>
                        <a:t> </a:t>
                      </a:r>
                    </a:p>
                    <a:p>
                      <a:pPr marL="0" lvl="0" indent="0" algn="just">
                        <a:lnSpc>
                          <a:spcPct val="115000"/>
                        </a:lnSpc>
                        <a:spcBef>
                          <a:spcPts val="300"/>
                        </a:spcBef>
                        <a:spcAft>
                          <a:spcPts val="300"/>
                        </a:spcAft>
                        <a:buFont typeface="Arial"/>
                        <a:buNone/>
                        <a:tabLst>
                          <a:tab pos="107950" algn="l"/>
                        </a:tabLst>
                      </a:pPr>
                      <a:endParaRPr lang="de-DE" sz="800" dirty="0">
                        <a:effectLst/>
                        <a:latin typeface="Arial"/>
                        <a:ea typeface="Calibri"/>
                        <a:cs typeface="Times New Roman"/>
                      </a:endParaRPr>
                    </a:p>
                  </a:txBody>
                  <a:tcPr marL="86522" marR="86522" marT="57482" marB="574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4"/>
                  </a:ext>
                </a:extLst>
              </a:tr>
            </a:tbl>
          </a:graphicData>
        </a:graphic>
      </p:graphicFrame>
      <p:sp>
        <p:nvSpPr>
          <p:cNvPr id="9" name="Rechteck 8"/>
          <p:cNvSpPr/>
          <p:nvPr/>
        </p:nvSpPr>
        <p:spPr>
          <a:xfrm>
            <a:off x="251520" y="997307"/>
            <a:ext cx="8640960" cy="400110"/>
          </a:xfrm>
          <a:prstGeom prst="rect">
            <a:avLst/>
          </a:prstGeom>
        </p:spPr>
        <p:txBody>
          <a:bodyPr wrap="square">
            <a:spAutoFit/>
          </a:bodyPr>
          <a:lstStyle/>
          <a:p>
            <a:pPr lvl="0"/>
            <a:r>
              <a:rPr lang="de-DE" sz="2000" b="1" dirty="0">
                <a:solidFill>
                  <a:prstClr val="black"/>
                </a:solidFill>
                <a:latin typeface="Arial" panose="020B0604020202020204" pitchFamily="34" charset="0"/>
                <a:cs typeface="Arial" panose="020B0604020202020204" pitchFamily="34" charset="0"/>
              </a:rPr>
              <a:t>Didaktische </a:t>
            </a:r>
            <a:r>
              <a:rPr lang="de-DE" sz="2000" b="1" dirty="0" smtClean="0">
                <a:solidFill>
                  <a:prstClr val="black"/>
                </a:solidFill>
                <a:latin typeface="Arial" panose="020B0604020202020204" pitchFamily="34" charset="0"/>
                <a:cs typeface="Arial" panose="020B0604020202020204" pitchFamily="34" charset="0"/>
              </a:rPr>
              <a:t>Umsetzung: Inhaltsbereich „Spielen“ Sek I</a:t>
            </a:r>
            <a:endParaRPr lang="de-DE"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65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418" y="1628800"/>
            <a:ext cx="8517731" cy="33239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spcAft>
                <a:spcPts val="1800"/>
              </a:spcAft>
            </a:pPr>
            <a:r>
              <a:rPr lang="de-DE" sz="2000" dirty="0" smtClean="0">
                <a:latin typeface="Arial" panose="020B0604020202020204" pitchFamily="34" charset="0"/>
                <a:cs typeface="Arial" panose="020B0604020202020204" pitchFamily="34" charset="0"/>
              </a:rPr>
              <a:t>Sie </a:t>
            </a:r>
          </a:p>
          <a:p>
            <a:pPr marL="342900" indent="-342900">
              <a:spcAft>
                <a:spcPts val="1800"/>
              </a:spcAft>
              <a:buFont typeface="Arial" panose="020B0604020202020204" pitchFamily="34" charset="0"/>
              <a:buChar char="•"/>
            </a:pPr>
            <a:r>
              <a:rPr lang="de-DE" sz="2000" dirty="0" smtClean="0">
                <a:latin typeface="Arial" panose="020B0604020202020204" pitchFamily="34" charset="0"/>
                <a:cs typeface="Arial" panose="020B0604020202020204" pitchFamily="34" charset="0"/>
              </a:rPr>
              <a:t>zeigen akzentuierte Sichtweisen auf die Unterrichtsgestaltung (pädagogische Zielsetzung).</a:t>
            </a:r>
          </a:p>
          <a:p>
            <a:pPr marL="342900" indent="-342900">
              <a:spcAft>
                <a:spcPts val="1200"/>
              </a:spcAft>
              <a:buFont typeface="Arial" panose="020B0604020202020204" pitchFamily="34" charset="0"/>
              <a:buChar char="•"/>
            </a:pPr>
            <a:r>
              <a:rPr lang="de-DE" sz="2000" dirty="0" smtClean="0">
                <a:latin typeface="Arial" panose="020B0604020202020204" pitchFamily="34" charset="0"/>
                <a:cs typeface="Arial" panose="020B0604020202020204" pitchFamily="34" charset="0"/>
              </a:rPr>
              <a:t>ermöglichen den Schülerinnen und Schüler das pädagogisch </a:t>
            </a:r>
            <a:r>
              <a:rPr lang="de-DE" sz="2000" dirty="0">
                <a:latin typeface="Arial" panose="020B0604020202020204" pitchFamily="34" charset="0"/>
                <a:cs typeface="Arial" panose="020B0604020202020204" pitchFamily="34" charset="0"/>
              </a:rPr>
              <a:t>B</a:t>
            </a:r>
            <a:r>
              <a:rPr lang="de-DE" sz="2000" dirty="0" smtClean="0">
                <a:latin typeface="Arial" panose="020B0604020202020204" pitchFamily="34" charset="0"/>
                <a:cs typeface="Arial" panose="020B0604020202020204" pitchFamily="34" charset="0"/>
              </a:rPr>
              <a:t>edeutungsvolle von sportlichen </a:t>
            </a:r>
            <a:r>
              <a:rPr lang="de-DE" sz="2000" dirty="0">
                <a:latin typeface="Arial" panose="020B0604020202020204" pitchFamily="34" charset="0"/>
                <a:cs typeface="Arial" panose="020B0604020202020204" pitchFamily="34" charset="0"/>
              </a:rPr>
              <a:t>A</a:t>
            </a:r>
            <a:r>
              <a:rPr lang="de-DE" sz="2000" dirty="0" smtClean="0">
                <a:latin typeface="Arial" panose="020B0604020202020204" pitchFamily="34" charset="0"/>
                <a:cs typeface="Arial" panose="020B0604020202020204" pitchFamily="34" charset="0"/>
              </a:rPr>
              <a:t>ktivitäten zu erleben und zu erkennen (individuelle Sinngebung).</a:t>
            </a:r>
          </a:p>
          <a:p>
            <a:pPr marL="342900" indent="-342900">
              <a:spcAft>
                <a:spcPts val="1200"/>
              </a:spcAft>
              <a:buFont typeface="Arial" panose="020B0604020202020204" pitchFamily="34" charset="0"/>
              <a:buChar char="•"/>
            </a:pPr>
            <a:r>
              <a:rPr lang="de-DE" sz="2000" dirty="0" smtClean="0">
                <a:latin typeface="Arial" panose="020B0604020202020204" pitchFamily="34" charset="0"/>
                <a:cs typeface="Arial" panose="020B0604020202020204" pitchFamily="34" charset="0"/>
              </a:rPr>
              <a:t>bestimmen die didaktische Intention des Unterrichts.</a:t>
            </a:r>
            <a:endParaRPr lang="de-DE" sz="20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de-DE" sz="2000" dirty="0" smtClean="0">
                <a:latin typeface="Arial" panose="020B0604020202020204" pitchFamily="34" charset="0"/>
                <a:cs typeface="Arial" panose="020B0604020202020204" pitchFamily="34" charset="0"/>
              </a:rPr>
              <a:t>verleihen dem Sport in der Schule eine pädagogische Profilierung.</a:t>
            </a:r>
            <a:endParaRPr lang="de-DE" sz="2000" dirty="0">
              <a:latin typeface="Arial" panose="020B0604020202020204" pitchFamily="34" charset="0"/>
              <a:cs typeface="Arial" panose="020B0604020202020204" pitchFamily="34" charset="0"/>
            </a:endParaRPr>
          </a:p>
        </p:txBody>
      </p:sp>
      <p:sp>
        <p:nvSpPr>
          <p:cNvPr id="5" name="Titel 1"/>
          <p:cNvSpPr txBox="1">
            <a:spLocks/>
          </p:cNvSpPr>
          <p:nvPr/>
        </p:nvSpPr>
        <p:spPr>
          <a:xfrm>
            <a:off x="411484" y="908720"/>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de-DE" sz="4000" dirty="0"/>
          </a:p>
        </p:txBody>
      </p:sp>
      <p:sp>
        <p:nvSpPr>
          <p:cNvPr id="2" name="Rechteck 1"/>
          <p:cNvSpPr/>
          <p:nvPr/>
        </p:nvSpPr>
        <p:spPr>
          <a:xfrm>
            <a:off x="611560" y="977513"/>
            <a:ext cx="7344816" cy="523220"/>
          </a:xfrm>
          <a:prstGeom prst="rect">
            <a:avLst/>
          </a:prstGeom>
        </p:spPr>
        <p:txBody>
          <a:bodyPr wrap="square">
            <a:spAutoFit/>
          </a:bodyPr>
          <a:lstStyle/>
          <a:p>
            <a:pPr lvl="0"/>
            <a:r>
              <a:rPr lang="de-DE" sz="2800" dirty="0">
                <a:solidFill>
                  <a:prstClr val="black"/>
                </a:solidFill>
                <a:latin typeface="Arial" panose="020B0604020202020204" pitchFamily="34" charset="0"/>
                <a:cs typeface="Arial" panose="020B0604020202020204" pitchFamily="34" charset="0"/>
              </a:rPr>
              <a:t>Bedeutung der pädagogischen Perspektiven</a:t>
            </a:r>
          </a:p>
        </p:txBody>
      </p:sp>
    </p:spTree>
    <p:extLst>
      <p:ext uri="{BB962C8B-B14F-4D97-AF65-F5344CB8AC3E}">
        <p14:creationId xmlns:p14="http://schemas.microsoft.com/office/powerpoint/2010/main" val="413983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58158" y="1484784"/>
            <a:ext cx="8568952"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de-DE"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400" dirty="0" smtClean="0">
                <a:latin typeface="Arial" panose="020B0604020202020204" pitchFamily="34" charset="0"/>
                <a:cs typeface="Arial" panose="020B0604020202020204" pitchFamily="34" charset="0"/>
              </a:rPr>
              <a:t>Zwei-Ebenen-Modell </a:t>
            </a:r>
            <a:r>
              <a:rPr lang="de-DE" sz="2400" dirty="0">
                <a:latin typeface="Arial" panose="020B0604020202020204" pitchFamily="34" charset="0"/>
                <a:cs typeface="Arial" panose="020B0604020202020204" pitchFamily="34" charset="0"/>
              </a:rPr>
              <a:t>aus </a:t>
            </a:r>
            <a:r>
              <a:rPr lang="de-DE" sz="2400" dirty="0" smtClean="0">
                <a:latin typeface="Arial" panose="020B0604020202020204" pitchFamily="34" charset="0"/>
                <a:cs typeface="Arial" panose="020B0604020202020204" pitchFamily="34" charset="0"/>
              </a:rPr>
              <a:t>prozessbezogenen </a:t>
            </a:r>
            <a:r>
              <a:rPr lang="de-DE" sz="2400" dirty="0">
                <a:latin typeface="Arial" panose="020B0604020202020204" pitchFamily="34" charset="0"/>
                <a:cs typeface="Arial" panose="020B0604020202020204" pitchFamily="34" charset="0"/>
              </a:rPr>
              <a:t>und inhaltsbezogenen </a:t>
            </a:r>
            <a:r>
              <a:rPr lang="de-DE" sz="2400" dirty="0" smtClean="0">
                <a:latin typeface="Arial" panose="020B0604020202020204" pitchFamily="34" charset="0"/>
                <a:cs typeface="Arial" panose="020B0604020202020204" pitchFamily="34" charset="0"/>
              </a:rPr>
              <a:t>Kompetenzen</a:t>
            </a:r>
          </a:p>
          <a:p>
            <a:pPr marL="342900" indent="-342900" fontAlgn="t">
              <a:buFont typeface="Arial" panose="020B0604020202020204" pitchFamily="34" charset="0"/>
              <a:buChar char="•"/>
            </a:pPr>
            <a:endParaRPr lang="de-DE" sz="2400" dirty="0">
              <a:latin typeface="Arial" panose="020B0604020202020204" pitchFamily="34" charset="0"/>
              <a:cs typeface="Arial" panose="020B0604020202020204" pitchFamily="34" charset="0"/>
            </a:endParaRPr>
          </a:p>
          <a:p>
            <a:pPr marL="342900" indent="-342900" fontAlgn="t">
              <a:buFont typeface="Arial" panose="020B0604020202020204" pitchFamily="34" charset="0"/>
              <a:buChar char="•"/>
            </a:pPr>
            <a:r>
              <a:rPr lang="de-DE" sz="2400" dirty="0" smtClean="0">
                <a:latin typeface="Arial" panose="020B0604020202020204" pitchFamily="34" charset="0"/>
                <a:cs typeface="Arial" panose="020B0604020202020204" pitchFamily="34" charset="0"/>
              </a:rPr>
              <a:t>Sportliche</a:t>
            </a:r>
            <a:r>
              <a:rPr lang="de-DE" sz="2400" dirty="0" smtClean="0">
                <a:solidFill>
                  <a:srgbClr val="FF0000"/>
                </a:solidFill>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Handlungskompetenz </a:t>
            </a:r>
            <a:r>
              <a:rPr lang="de-DE" sz="2400" dirty="0">
                <a:latin typeface="Arial" panose="020B0604020202020204" pitchFamily="34" charset="0"/>
                <a:cs typeface="Arial" panose="020B0604020202020204" pitchFamily="34" charset="0"/>
              </a:rPr>
              <a:t>ergibt sich aus Bewegungs-</a:t>
            </a:r>
            <a:r>
              <a:rPr lang="de-DE" sz="2400" dirty="0">
                <a:solidFill>
                  <a:schemeClr val="tx1"/>
                </a:solidFill>
                <a:latin typeface="Arial" panose="020B0604020202020204" pitchFamily="34" charset="0"/>
                <a:cs typeface="Arial" panose="020B0604020202020204" pitchFamily="34" charset="0"/>
              </a:rPr>
              <a:t>, </a:t>
            </a:r>
            <a:r>
              <a:rPr lang="de-DE" sz="2400" dirty="0" smtClean="0">
                <a:solidFill>
                  <a:schemeClr val="tx1"/>
                </a:solidFill>
                <a:latin typeface="Arial" panose="020B0604020202020204" pitchFamily="34" charset="0"/>
                <a:cs typeface="Arial" panose="020B0604020202020204" pitchFamily="34" charset="0"/>
              </a:rPr>
              <a:t>Reflexions- und Urteils-, </a:t>
            </a:r>
            <a:r>
              <a:rPr lang="de-DE" sz="2400" dirty="0" smtClean="0">
                <a:latin typeface="Arial" panose="020B0604020202020204" pitchFamily="34" charset="0"/>
                <a:cs typeface="Arial" panose="020B0604020202020204" pitchFamily="34" charset="0"/>
              </a:rPr>
              <a:t>Personal- </a:t>
            </a:r>
            <a:r>
              <a:rPr lang="de-DE" sz="2400" dirty="0">
                <a:latin typeface="Arial" panose="020B0604020202020204" pitchFamily="34" charset="0"/>
                <a:cs typeface="Arial" panose="020B0604020202020204" pitchFamily="34" charset="0"/>
              </a:rPr>
              <a:t>und </a:t>
            </a:r>
            <a:r>
              <a:rPr lang="de-DE" sz="2400" dirty="0" smtClean="0">
                <a:latin typeface="Arial" panose="020B0604020202020204" pitchFamily="34" charset="0"/>
                <a:cs typeface="Arial" panose="020B0604020202020204" pitchFamily="34" charset="0"/>
              </a:rPr>
              <a:t>Sozialkompetenz</a:t>
            </a:r>
          </a:p>
          <a:p>
            <a:pPr marL="342900" indent="-342900" fontAlgn="t">
              <a:buFont typeface="Arial" panose="020B0604020202020204" pitchFamily="34" charset="0"/>
              <a:buChar char="•"/>
            </a:pPr>
            <a:endParaRPr lang="de-DE" sz="2400" dirty="0">
              <a:latin typeface="Arial" panose="020B0604020202020204" pitchFamily="34" charset="0"/>
              <a:cs typeface="Arial" panose="020B0604020202020204" pitchFamily="34" charset="0"/>
            </a:endParaRPr>
          </a:p>
          <a:p>
            <a:pPr marL="342900" indent="-342900" fontAlgn="t">
              <a:buFont typeface="Arial" panose="020B0604020202020204" pitchFamily="34" charset="0"/>
              <a:buChar char="•"/>
            </a:pPr>
            <a:r>
              <a:rPr lang="de-DE" sz="2400" dirty="0" smtClean="0">
                <a:latin typeface="Arial" panose="020B0604020202020204" pitchFamily="34" charset="0"/>
                <a:cs typeface="Arial" panose="020B0604020202020204" pitchFamily="34" charset="0"/>
              </a:rPr>
              <a:t>die pädagogischen </a:t>
            </a:r>
            <a:r>
              <a:rPr lang="de-DE" sz="2400" dirty="0">
                <a:latin typeface="Arial" panose="020B0604020202020204" pitchFamily="34" charset="0"/>
                <a:cs typeface="Arial" panose="020B0604020202020204" pitchFamily="34" charset="0"/>
              </a:rPr>
              <a:t>Perspektiven </a:t>
            </a:r>
            <a:r>
              <a:rPr lang="de-DE" sz="2400" dirty="0" smtClean="0">
                <a:latin typeface="Arial" panose="020B0604020202020204" pitchFamily="34" charset="0"/>
                <a:cs typeface="Arial" panose="020B0604020202020204" pitchFamily="34" charset="0"/>
              </a:rPr>
              <a:t>haben den Stellenwert didaktischer Intentionen und so eine höhere Verbindlichkeit</a:t>
            </a:r>
          </a:p>
          <a:p>
            <a:pPr marL="342900" indent="-342900" fontAlgn="t">
              <a:buFont typeface="Arial" panose="020B0604020202020204" pitchFamily="34" charset="0"/>
              <a:buChar char="•"/>
            </a:pPr>
            <a:endParaRPr lang="de-DE" sz="2400" dirty="0" smtClean="0">
              <a:latin typeface="Arial" panose="020B0604020202020204" pitchFamily="34" charset="0"/>
              <a:cs typeface="Arial" panose="020B0604020202020204" pitchFamily="34" charset="0"/>
            </a:endParaRPr>
          </a:p>
          <a:p>
            <a:pPr marL="342900" indent="-342900" fontAlgn="t">
              <a:buFont typeface="Arial" panose="020B0604020202020204" pitchFamily="34" charset="0"/>
              <a:buChar char="•"/>
            </a:pPr>
            <a:r>
              <a:rPr lang="de-DE" sz="2400" dirty="0" smtClean="0">
                <a:latin typeface="Arial" panose="020B0604020202020204" pitchFamily="34" charset="0"/>
                <a:cs typeface="Arial" panose="020B0604020202020204" pitchFamily="34" charset="0"/>
              </a:rPr>
              <a:t>Inhaltsbereiche anstelle von Sportarten</a:t>
            </a:r>
          </a:p>
        </p:txBody>
      </p:sp>
      <p:sp>
        <p:nvSpPr>
          <p:cNvPr id="6" name="Titel 1"/>
          <p:cNvSpPr>
            <a:spLocks noGrp="1"/>
          </p:cNvSpPr>
          <p:nvPr>
            <p:ph type="title"/>
          </p:nvPr>
        </p:nvSpPr>
        <p:spPr>
          <a:xfrm>
            <a:off x="421196" y="937403"/>
            <a:ext cx="8229600" cy="619389"/>
          </a:xfrm>
        </p:spPr>
        <p:txBody>
          <a:bodyPr>
            <a:normAutofit/>
          </a:bodyPr>
          <a:lstStyle/>
          <a:p>
            <a:r>
              <a:rPr lang="de-DE" sz="2800" dirty="0" smtClean="0">
                <a:latin typeface="Arial" panose="020B0604020202020204" pitchFamily="34" charset="0"/>
                <a:cs typeface="Arial" panose="020B0604020202020204" pitchFamily="34" charset="0"/>
              </a:rPr>
              <a:t>Bildungsplan 2016 – </a:t>
            </a:r>
            <a:r>
              <a:rPr lang="de-DE" sz="2800" dirty="0" smtClean="0">
                <a:solidFill>
                  <a:srgbClr val="FF0000"/>
                </a:solidFill>
                <a:latin typeface="Arial" panose="020B0604020202020204" pitchFamily="34" charset="0"/>
                <a:cs typeface="Arial" panose="020B0604020202020204" pitchFamily="34" charset="0"/>
              </a:rPr>
              <a:t>Was ist neu?</a:t>
            </a:r>
            <a:endParaRPr lang="de-DE" sz="2800" dirty="0">
              <a:solidFill>
                <a:srgbClr val="FF0000"/>
              </a:solidFill>
            </a:endParaRPr>
          </a:p>
        </p:txBody>
      </p:sp>
    </p:spTree>
    <p:extLst>
      <p:ext uri="{BB962C8B-B14F-4D97-AF65-F5344CB8AC3E}">
        <p14:creationId xmlns:p14="http://schemas.microsoft.com/office/powerpoint/2010/main" val="112715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1628799"/>
            <a:ext cx="8605464" cy="40934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fontAlgn="t">
              <a:spcAft>
                <a:spcPts val="1200"/>
              </a:spcAft>
              <a:buFont typeface="Arial" panose="020B0604020202020204" pitchFamily="34" charset="0"/>
              <a:buChar char="•"/>
            </a:pPr>
            <a:r>
              <a:rPr lang="de-DE" sz="2200" dirty="0" smtClean="0">
                <a:latin typeface="Arial" panose="020B0604020202020204" pitchFamily="34" charset="0"/>
                <a:cs typeface="Arial" panose="020B0604020202020204" pitchFamily="34" charset="0"/>
              </a:rPr>
              <a:t>Inhaltsbereiche </a:t>
            </a:r>
            <a:r>
              <a:rPr lang="de-DE" sz="2200" dirty="0">
                <a:latin typeface="Arial" panose="020B0604020202020204" pitchFamily="34" charset="0"/>
                <a:cs typeface="Arial" panose="020B0604020202020204" pitchFamily="34" charset="0"/>
              </a:rPr>
              <a:t>gegliedert in Pflicht- und Wahlpflichtbereich mit </a:t>
            </a:r>
            <a:r>
              <a:rPr lang="de-DE" sz="2200" dirty="0" smtClean="0">
                <a:latin typeface="Arial" panose="020B0604020202020204" pitchFamily="34" charset="0"/>
                <a:cs typeface="Arial" panose="020B0604020202020204" pitchFamily="34" charset="0"/>
              </a:rPr>
              <a:t>verpflichtenden stufenspezifischen und organisatorischen Hinweisen (Leitgedanken)</a:t>
            </a:r>
            <a:endParaRPr lang="de-DE" sz="22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de-DE" sz="2200" dirty="0">
                <a:latin typeface="Arial" panose="020B0604020202020204" pitchFamily="34" charset="0"/>
                <a:cs typeface="Arial" panose="020B0604020202020204" pitchFamily="34" charset="0"/>
              </a:rPr>
              <a:t>Kompetenzen </a:t>
            </a:r>
            <a:r>
              <a:rPr lang="de-DE" sz="2200" dirty="0" smtClean="0">
                <a:latin typeface="Arial" panose="020B0604020202020204" pitchFamily="34" charset="0"/>
                <a:cs typeface="Arial" panose="020B0604020202020204" pitchFamily="34" charset="0"/>
              </a:rPr>
              <a:t>sind differenzierter</a:t>
            </a:r>
            <a:r>
              <a:rPr lang="de-DE" sz="2200" dirty="0">
                <a:latin typeface="Arial" panose="020B0604020202020204" pitchFamily="34" charset="0"/>
                <a:cs typeface="Arial" panose="020B0604020202020204" pitchFamily="34" charset="0"/>
              </a:rPr>
              <a:t>, konkreter und verbindlicher </a:t>
            </a:r>
            <a:r>
              <a:rPr lang="de-DE" sz="2200" dirty="0" smtClean="0">
                <a:latin typeface="Arial" panose="020B0604020202020204" pitchFamily="34" charset="0"/>
                <a:cs typeface="Arial" panose="020B0604020202020204" pitchFamily="34" charset="0"/>
              </a:rPr>
              <a:t>ausgestaltet</a:t>
            </a:r>
          </a:p>
          <a:p>
            <a:pPr marL="342900" indent="-342900">
              <a:spcAft>
                <a:spcPts val="1200"/>
              </a:spcAft>
              <a:buFont typeface="Arial" panose="020B0604020202020204" pitchFamily="34" charset="0"/>
              <a:buChar char="•"/>
            </a:pPr>
            <a:r>
              <a:rPr lang="de-DE" sz="2200" dirty="0" smtClean="0">
                <a:latin typeface="Arial" panose="020B0604020202020204" pitchFamily="34" charset="0"/>
                <a:cs typeface="Arial" panose="020B0604020202020204" pitchFamily="34" charset="0"/>
              </a:rPr>
              <a:t>Unterteilung in motorische, kognitiv/reflexive und kreativ/gestalterische Kompetenzen</a:t>
            </a:r>
          </a:p>
          <a:p>
            <a:pPr marL="342900" indent="-342900">
              <a:spcAft>
                <a:spcPts val="1200"/>
              </a:spcAft>
              <a:buFont typeface="Arial" panose="020B0604020202020204" pitchFamily="34" charset="0"/>
              <a:buChar char="•"/>
            </a:pPr>
            <a:r>
              <a:rPr lang="de-DE" sz="2200" dirty="0" smtClean="0">
                <a:latin typeface="Arial" panose="020B0604020202020204" pitchFamily="34" charset="0"/>
                <a:cs typeface="Arial" panose="020B0604020202020204" pitchFamily="34" charset="0"/>
              </a:rPr>
              <a:t>Sek I: Kompetenzen sind abschlussbezogen: OS = Kl. 5/6; HSA = Kl. 7/8/9; MSA = Kl. 10</a:t>
            </a:r>
            <a:endParaRPr lang="de-DE" sz="22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de-DE" sz="2200" dirty="0" smtClean="0">
                <a:latin typeface="Arial" panose="020B0604020202020204" pitchFamily="34" charset="0"/>
                <a:cs typeface="Arial" panose="020B0604020202020204" pitchFamily="34" charset="0"/>
              </a:rPr>
              <a:t>Kerncurriculum = 75% </a:t>
            </a:r>
            <a:endParaRPr lang="de-DE" sz="2200" dirty="0">
              <a:latin typeface="Arial" panose="020B0604020202020204" pitchFamily="34" charset="0"/>
              <a:cs typeface="Arial" panose="020B0604020202020204" pitchFamily="34" charset="0"/>
            </a:endParaRPr>
          </a:p>
        </p:txBody>
      </p:sp>
      <p:sp>
        <p:nvSpPr>
          <p:cNvPr id="6" name="Titel 1"/>
          <p:cNvSpPr>
            <a:spLocks noGrp="1"/>
          </p:cNvSpPr>
          <p:nvPr>
            <p:ph type="title"/>
          </p:nvPr>
        </p:nvSpPr>
        <p:spPr>
          <a:xfrm>
            <a:off x="421196" y="937403"/>
            <a:ext cx="8229600" cy="547381"/>
          </a:xfrm>
        </p:spPr>
        <p:txBody>
          <a:bodyPr>
            <a:normAutofit/>
          </a:bodyPr>
          <a:lstStyle/>
          <a:p>
            <a:r>
              <a:rPr lang="de-DE" sz="2800" dirty="0">
                <a:latin typeface="Arial" panose="020B0604020202020204" pitchFamily="34" charset="0"/>
                <a:cs typeface="Arial" panose="020B0604020202020204" pitchFamily="34" charset="0"/>
              </a:rPr>
              <a:t>Bildungsplan 2016 – </a:t>
            </a:r>
            <a:r>
              <a:rPr lang="de-DE" sz="2800" dirty="0">
                <a:solidFill>
                  <a:srgbClr val="FF0000"/>
                </a:solidFill>
                <a:latin typeface="Arial" panose="020B0604020202020204" pitchFamily="34" charset="0"/>
                <a:cs typeface="Arial" panose="020B0604020202020204" pitchFamily="34" charset="0"/>
              </a:rPr>
              <a:t>Was </a:t>
            </a:r>
            <a:r>
              <a:rPr lang="de-DE" sz="2800" dirty="0" smtClean="0">
                <a:solidFill>
                  <a:srgbClr val="FF0000"/>
                </a:solidFill>
                <a:latin typeface="Arial" panose="020B0604020202020204" pitchFamily="34" charset="0"/>
                <a:cs typeface="Arial" panose="020B0604020202020204" pitchFamily="34" charset="0"/>
              </a:rPr>
              <a:t>ist neu?</a:t>
            </a:r>
            <a:endParaRPr lang="de-DE" sz="2800" dirty="0"/>
          </a:p>
        </p:txBody>
      </p:sp>
    </p:spTree>
    <p:extLst>
      <p:ext uri="{BB962C8B-B14F-4D97-AF65-F5344CB8AC3E}">
        <p14:creationId xmlns:p14="http://schemas.microsoft.com/office/powerpoint/2010/main" val="3643039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1600" y="836712"/>
            <a:ext cx="7772400" cy="1470025"/>
          </a:xfrm>
        </p:spPr>
        <p:txBody>
          <a:bodyPr/>
          <a:lstStyle/>
          <a:p>
            <a:r>
              <a:rPr lang="de-DE" sz="4000" dirty="0">
                <a:cs typeface="Calibri"/>
              </a:rPr>
              <a:t>Aufbau der Bildungspläne </a:t>
            </a:r>
            <a:r>
              <a:rPr lang="de-DE" dirty="0">
                <a:cs typeface="Calibri"/>
              </a:rPr>
              <a:t/>
            </a:r>
            <a:br>
              <a:rPr lang="de-DE" dirty="0">
                <a:cs typeface="Calibri"/>
              </a:rPr>
            </a:br>
            <a:endParaRPr lang="de-DE" dirty="0"/>
          </a:p>
        </p:txBody>
      </p:sp>
      <p:sp>
        <p:nvSpPr>
          <p:cNvPr id="3" name="Untertitel 2"/>
          <p:cNvSpPr>
            <a:spLocks noGrp="1"/>
          </p:cNvSpPr>
          <p:nvPr>
            <p:ph type="subTitle" idx="1"/>
          </p:nvPr>
        </p:nvSpPr>
        <p:spPr/>
        <p:txBody>
          <a:bodyPr/>
          <a:lstStyle/>
          <a:p>
            <a:endParaRPr lang="de-DE" dirty="0"/>
          </a:p>
        </p:txBody>
      </p:sp>
      <p:sp>
        <p:nvSpPr>
          <p:cNvPr id="4" name="Textfeld 3"/>
          <p:cNvSpPr txBox="1"/>
          <p:nvPr/>
        </p:nvSpPr>
        <p:spPr>
          <a:xfrm>
            <a:off x="899592" y="2060848"/>
            <a:ext cx="7632848" cy="369332"/>
          </a:xfrm>
          <a:prstGeom prst="rect">
            <a:avLst/>
          </a:prstGeom>
          <a:noFill/>
        </p:spPr>
        <p:txBody>
          <a:bodyPr wrap="square" rtlCol="0">
            <a:spAutoFit/>
          </a:bodyPr>
          <a:lstStyle/>
          <a:p>
            <a:endParaRPr lang="de-DE" dirty="0"/>
          </a:p>
        </p:txBody>
      </p:sp>
      <p:sp>
        <p:nvSpPr>
          <p:cNvPr id="5" name="Abgerundetes Rechteck 4"/>
          <p:cNvSpPr/>
          <p:nvPr/>
        </p:nvSpPr>
        <p:spPr>
          <a:xfrm>
            <a:off x="251520" y="1700808"/>
            <a:ext cx="86409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Vorwort </a:t>
            </a:r>
          </a:p>
          <a:p>
            <a:r>
              <a:rPr lang="de-DE" sz="2000" dirty="0" smtClean="0">
                <a:latin typeface="Arial" panose="020B0604020202020204" pitchFamily="34" charset="0"/>
                <a:cs typeface="Arial" panose="020B0604020202020204" pitchFamily="34" charset="0"/>
              </a:rPr>
              <a:t> Einführung </a:t>
            </a:r>
            <a:endParaRPr lang="de-DE" sz="2000" dirty="0">
              <a:latin typeface="Arial" panose="020B0604020202020204" pitchFamily="34" charset="0"/>
              <a:cs typeface="Arial" panose="020B0604020202020204" pitchFamily="34" charset="0"/>
            </a:endParaRPr>
          </a:p>
        </p:txBody>
      </p:sp>
      <p:sp>
        <p:nvSpPr>
          <p:cNvPr id="6" name="Abgerundetes Rechteck 5"/>
          <p:cNvSpPr/>
          <p:nvPr/>
        </p:nvSpPr>
        <p:spPr>
          <a:xfrm>
            <a:off x="4572000" y="1700213"/>
            <a:ext cx="1872208" cy="792162"/>
          </a:xfrm>
          <a:prstGeom prst="roundRect">
            <a:avLst/>
          </a:prstGeom>
          <a:solidFill>
            <a:srgbClr val="FFFFCC">
              <a:alpha val="72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smtClean="0">
                <a:solidFill>
                  <a:srgbClr val="F7994B"/>
                </a:solidFill>
                <a:latin typeface="Arial" panose="020B0604020202020204" pitchFamily="34" charset="0"/>
                <a:cs typeface="Arial" panose="020B0604020202020204" pitchFamily="34" charset="0"/>
              </a:rPr>
              <a:t>Leit-</a:t>
            </a:r>
          </a:p>
          <a:p>
            <a:pPr algn="ctr"/>
            <a:r>
              <a:rPr lang="de-DE" sz="1800" b="1" dirty="0" smtClean="0">
                <a:solidFill>
                  <a:srgbClr val="F7994B"/>
                </a:solidFill>
                <a:latin typeface="Arial" panose="020B0604020202020204" pitchFamily="34" charset="0"/>
                <a:cs typeface="Arial" panose="020B0604020202020204" pitchFamily="34" charset="0"/>
              </a:rPr>
              <a:t>perspektiven</a:t>
            </a:r>
            <a:endParaRPr lang="de-DE" sz="1800" b="1" dirty="0">
              <a:solidFill>
                <a:srgbClr val="F7994B"/>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8" y="2624262"/>
            <a:ext cx="8742363"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bgerundetes Rechteck 7"/>
          <p:cNvSpPr/>
          <p:nvPr/>
        </p:nvSpPr>
        <p:spPr>
          <a:xfrm>
            <a:off x="251551" y="3251300"/>
            <a:ext cx="8640960" cy="1008112"/>
          </a:xfrm>
          <a:prstGeom prst="roundRect">
            <a:avLst/>
          </a:prstGeom>
          <a:solidFill>
            <a:srgbClr val="FFFFCC">
              <a:alpha val="7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de-DE" sz="2000" dirty="0" smtClean="0">
                <a:solidFill>
                  <a:schemeClr val="tx1"/>
                </a:solidFill>
                <a:latin typeface="Arial" panose="020B0604020202020204" pitchFamily="34" charset="0"/>
                <a:cs typeface="Arial" panose="020B0604020202020204" pitchFamily="34" charset="0"/>
              </a:rPr>
              <a:t>Leitgedanken</a:t>
            </a:r>
            <a:endParaRPr lang="de-DE" sz="2000" dirty="0">
              <a:solidFill>
                <a:schemeClr val="tx1"/>
              </a:solidFill>
              <a:latin typeface="Arial" panose="020B0604020202020204" pitchFamily="34" charset="0"/>
              <a:cs typeface="Arial" panose="020B0604020202020204" pitchFamily="34" charset="0"/>
            </a:endParaRPr>
          </a:p>
          <a:p>
            <a:pPr marL="342900" indent="-342900">
              <a:buFont typeface="Arial" pitchFamily="34" charset="0"/>
              <a:buChar char="•"/>
            </a:pPr>
            <a:r>
              <a:rPr lang="de-DE" sz="2000" dirty="0">
                <a:solidFill>
                  <a:schemeClr val="tx1"/>
                </a:solidFill>
                <a:latin typeface="Arial" panose="020B0604020202020204" pitchFamily="34" charset="0"/>
                <a:cs typeface="Arial" panose="020B0604020202020204" pitchFamily="34" charset="0"/>
              </a:rPr>
              <a:t>Prozessbezogene Kompetenzen </a:t>
            </a:r>
          </a:p>
          <a:p>
            <a:pPr marL="342900" indent="-342900">
              <a:buFont typeface="Arial" pitchFamily="34" charset="0"/>
              <a:buChar char="•"/>
            </a:pPr>
            <a:r>
              <a:rPr lang="de-DE" sz="2000" dirty="0">
                <a:solidFill>
                  <a:schemeClr val="tx1"/>
                </a:solidFill>
                <a:latin typeface="Arial" panose="020B0604020202020204" pitchFamily="34" charset="0"/>
                <a:cs typeface="Arial" panose="020B0604020202020204" pitchFamily="34" charset="0"/>
              </a:rPr>
              <a:t>Inhaltsbezogene </a:t>
            </a:r>
            <a:r>
              <a:rPr lang="de-DE" sz="2000" dirty="0" smtClean="0">
                <a:solidFill>
                  <a:schemeClr val="tx1"/>
                </a:solidFill>
                <a:latin typeface="Arial" panose="020B0604020202020204" pitchFamily="34" charset="0"/>
                <a:cs typeface="Arial" panose="020B0604020202020204" pitchFamily="34" charset="0"/>
              </a:rPr>
              <a:t>Kompetenzen</a:t>
            </a:r>
          </a:p>
        </p:txBody>
      </p:sp>
      <p:sp>
        <p:nvSpPr>
          <p:cNvPr id="9" name="Abgerundetes Rechteck 8"/>
          <p:cNvSpPr/>
          <p:nvPr/>
        </p:nvSpPr>
        <p:spPr>
          <a:xfrm>
            <a:off x="4638700" y="3263950"/>
            <a:ext cx="1872208" cy="1008112"/>
          </a:xfrm>
          <a:prstGeom prst="roundRect">
            <a:avLst/>
          </a:prstGeom>
          <a:noFill/>
          <a:ln w="25400">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000" b="1" dirty="0" smtClean="0">
                <a:solidFill>
                  <a:srgbClr val="F7994B"/>
                </a:solidFill>
                <a:latin typeface="Arial" panose="020B0604020202020204" pitchFamily="34" charset="0"/>
                <a:cs typeface="Arial" panose="020B0604020202020204" pitchFamily="34" charset="0"/>
              </a:rPr>
              <a:t>Leit-perspektiven</a:t>
            </a:r>
            <a:endParaRPr lang="de-DE" sz="2000" b="1" dirty="0">
              <a:solidFill>
                <a:srgbClr val="F7994B"/>
              </a:solidFill>
              <a:latin typeface="Arial" panose="020B0604020202020204" pitchFamily="34" charset="0"/>
              <a:cs typeface="Arial" panose="020B0604020202020204" pitchFamily="34" charset="0"/>
            </a:endParaRPr>
          </a:p>
        </p:txBody>
      </p:sp>
      <p:sp>
        <p:nvSpPr>
          <p:cNvPr id="10" name="Abgerundetes Rechteck 9"/>
          <p:cNvSpPr/>
          <p:nvPr/>
        </p:nvSpPr>
        <p:spPr>
          <a:xfrm>
            <a:off x="6588224" y="3335958"/>
            <a:ext cx="2160240" cy="864096"/>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800" b="1" dirty="0" smtClean="0">
                <a:solidFill>
                  <a:srgbClr val="F7994B"/>
                </a:solidFill>
                <a:latin typeface="Arial" panose="020B0604020202020204" pitchFamily="34" charset="0"/>
                <a:cs typeface="Arial" panose="020B0604020202020204" pitchFamily="34" charset="0"/>
              </a:rPr>
              <a:t>fachübergreifende,</a:t>
            </a:r>
          </a:p>
          <a:p>
            <a:pPr algn="ctr"/>
            <a:r>
              <a:rPr lang="de-DE" sz="1800" b="1" dirty="0" smtClean="0">
                <a:solidFill>
                  <a:srgbClr val="F7994B"/>
                </a:solidFill>
                <a:latin typeface="Arial" panose="020B0604020202020204" pitchFamily="34" charset="0"/>
                <a:cs typeface="Arial" panose="020B0604020202020204" pitchFamily="34" charset="0"/>
              </a:rPr>
              <a:t>spiralcurriculare Verankerung</a:t>
            </a:r>
            <a:endParaRPr lang="de-DE" sz="1800" b="1" dirty="0">
              <a:solidFill>
                <a:srgbClr val="F7994B"/>
              </a:solidFill>
              <a:latin typeface="Arial" panose="020B0604020202020204" pitchFamily="34" charset="0"/>
              <a:cs typeface="Arial" panose="020B0604020202020204" pitchFamily="34" charset="0"/>
            </a:endParaRPr>
          </a:p>
        </p:txBody>
      </p:sp>
      <p:sp>
        <p:nvSpPr>
          <p:cNvPr id="11" name="Abgerundetes Rechteck 10"/>
          <p:cNvSpPr/>
          <p:nvPr/>
        </p:nvSpPr>
        <p:spPr>
          <a:xfrm>
            <a:off x="303759" y="4886450"/>
            <a:ext cx="8640960" cy="9908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latin typeface="Arial" panose="020B0604020202020204" pitchFamily="34" charset="0"/>
                <a:cs typeface="Arial" panose="020B0604020202020204" pitchFamily="34" charset="0"/>
              </a:rPr>
              <a:t>Anhang: </a:t>
            </a:r>
          </a:p>
          <a:p>
            <a:pPr algn="ctr"/>
            <a:r>
              <a:rPr lang="de-DE" sz="2000" dirty="0" smtClean="0">
                <a:latin typeface="Arial" panose="020B0604020202020204" pitchFamily="34" charset="0"/>
                <a:cs typeface="Arial" panose="020B0604020202020204" pitchFamily="34" charset="0"/>
              </a:rPr>
              <a:t>Glossar</a:t>
            </a:r>
          </a:p>
        </p:txBody>
      </p:sp>
    </p:spTree>
    <p:extLst>
      <p:ext uri="{BB962C8B-B14F-4D97-AF65-F5344CB8AC3E}">
        <p14:creationId xmlns:p14="http://schemas.microsoft.com/office/powerpoint/2010/main" val="1451010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08720"/>
            <a:ext cx="8229600" cy="1143000"/>
          </a:xfrm>
        </p:spPr>
        <p:txBody>
          <a:bodyPr/>
          <a:lstStyle/>
          <a:p>
            <a:r>
              <a:rPr lang="de-DE" sz="3600" dirty="0" smtClean="0"/>
              <a:t>Navigation durch den Onlineplan</a:t>
            </a:r>
            <a:endParaRPr lang="de-DE" sz="3600" dirty="0"/>
          </a:p>
        </p:txBody>
      </p:sp>
      <p:sp>
        <p:nvSpPr>
          <p:cNvPr id="3" name="Textfeld 2"/>
          <p:cNvSpPr txBox="1"/>
          <p:nvPr/>
        </p:nvSpPr>
        <p:spPr>
          <a:xfrm>
            <a:off x="1485110" y="1502509"/>
            <a:ext cx="6552728" cy="800219"/>
          </a:xfrm>
          <a:prstGeom prst="rect">
            <a:avLst/>
          </a:prstGeom>
          <a:noFill/>
        </p:spPr>
        <p:txBody>
          <a:bodyPr wrap="square" rtlCol="0">
            <a:spAutoFit/>
          </a:bodyPr>
          <a:lstStyle/>
          <a:p>
            <a:r>
              <a:rPr lang="de-DE" sz="2800" dirty="0" smtClean="0">
                <a:latin typeface="Arial" panose="020B0604020202020204" pitchFamily="34" charset="0"/>
                <a:cs typeface="Arial" panose="020B0604020202020204" pitchFamily="34" charset="0"/>
                <a:hlinkClick r:id="rId3"/>
              </a:rPr>
              <a:t>http://www.bildungsplaene-bw.de</a:t>
            </a:r>
            <a:r>
              <a:rPr lang="de-DE" sz="2800" dirty="0" smtClean="0">
                <a:latin typeface="Arial" panose="020B0604020202020204" pitchFamily="34" charset="0"/>
                <a:cs typeface="Arial" panose="020B0604020202020204" pitchFamily="34" charset="0"/>
              </a:rPr>
              <a:t> </a:t>
            </a:r>
          </a:p>
          <a:p>
            <a:endParaRPr lang="de-DE" dirty="0"/>
          </a:p>
        </p:txBody>
      </p:sp>
      <p:sp>
        <p:nvSpPr>
          <p:cNvPr id="4" name="Textfeld 3"/>
          <p:cNvSpPr txBox="1"/>
          <p:nvPr/>
        </p:nvSpPr>
        <p:spPr>
          <a:xfrm>
            <a:off x="1187624" y="2852936"/>
            <a:ext cx="7056784" cy="369332"/>
          </a:xfrm>
          <a:prstGeom prst="rect">
            <a:avLst/>
          </a:prstGeom>
          <a:noFill/>
        </p:spPr>
        <p:txBody>
          <a:bodyPr wrap="square" rtlCol="0">
            <a:spAutoFit/>
          </a:bodyPr>
          <a:lstStyle/>
          <a:p>
            <a:pPr algn="ctr"/>
            <a:endParaRPr lang="de-DE"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110" y="2064128"/>
            <a:ext cx="6115594" cy="386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239852" y="3000741"/>
            <a:ext cx="64807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711" y="3132731"/>
            <a:ext cx="774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074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204864"/>
            <a:ext cx="8229600" cy="1143000"/>
          </a:xfrm>
        </p:spPr>
        <p:txBody>
          <a:bodyPr/>
          <a:lstStyle/>
          <a:p>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330" y="1124744"/>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732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9173" y="1401059"/>
            <a:ext cx="5844608"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feil nach rechts 1"/>
          <p:cNvSpPr/>
          <p:nvPr/>
        </p:nvSpPr>
        <p:spPr>
          <a:xfrm rot="1999678">
            <a:off x="2399870" y="2833813"/>
            <a:ext cx="589868" cy="395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816" y="2639018"/>
            <a:ext cx="774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864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95488" cy="959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69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401059"/>
            <a:ext cx="5844608"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924" y="2967037"/>
            <a:ext cx="774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feil nach rechts 8"/>
          <p:cNvSpPr/>
          <p:nvPr/>
        </p:nvSpPr>
        <p:spPr>
          <a:xfrm rot="19837731">
            <a:off x="2398807" y="3379822"/>
            <a:ext cx="589868" cy="395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98287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556792"/>
            <a:ext cx="7066822"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910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412776"/>
            <a:ext cx="6832878"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796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9173" y="1401059"/>
            <a:ext cx="5844608"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feil nach rechts 3"/>
          <p:cNvSpPr/>
          <p:nvPr/>
        </p:nvSpPr>
        <p:spPr>
          <a:xfrm rot="2719753">
            <a:off x="4272077" y="3283766"/>
            <a:ext cx="589868" cy="395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a:t>
            </a:r>
            <a:endParaRPr lang="de-DE" dirty="0"/>
          </a:p>
        </p:txBody>
      </p:sp>
    </p:spTree>
    <p:extLst>
      <p:ext uri="{BB962C8B-B14F-4D97-AF65-F5344CB8AC3E}">
        <p14:creationId xmlns:p14="http://schemas.microsoft.com/office/powerpoint/2010/main" val="495737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507838" cy="460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005064"/>
            <a:ext cx="523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436031" y="3812374"/>
            <a:ext cx="720080" cy="369332"/>
          </a:xfrm>
          <a:prstGeom prst="rect">
            <a:avLst/>
          </a:prstGeom>
          <a:noFill/>
        </p:spPr>
        <p:txBody>
          <a:bodyPr wrap="square" rtlCol="0">
            <a:spAutoFit/>
          </a:bodyPr>
          <a:lstStyle/>
          <a:p>
            <a:r>
              <a:rPr lang="de-DE" dirty="0"/>
              <a:t>K</a:t>
            </a:r>
            <a:r>
              <a:rPr lang="de-DE" dirty="0" smtClean="0"/>
              <a:t>lick</a:t>
            </a:r>
            <a:endParaRPr lang="de-DE" dirty="0"/>
          </a:p>
        </p:txBody>
      </p:sp>
    </p:spTree>
    <p:extLst>
      <p:ext uri="{BB962C8B-B14F-4D97-AF65-F5344CB8AC3E}">
        <p14:creationId xmlns:p14="http://schemas.microsoft.com/office/powerpoint/2010/main" val="343706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44624"/>
            <a:ext cx="7069239"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1907704" y="2085837"/>
            <a:ext cx="589868" cy="395400"/>
          </a:xfrm>
          <a:prstGeom prs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a:t>
            </a:r>
            <a:endParaRPr lang="de-DE"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590" y="4075899"/>
            <a:ext cx="7747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98877">
            <a:off x="3178332" y="3813961"/>
            <a:ext cx="523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3235" y="2145037"/>
            <a:ext cx="2146293" cy="276999"/>
          </a:xfrm>
          <a:prstGeom prst="rect">
            <a:avLst/>
          </a:prstGeom>
          <a:solidFill>
            <a:schemeClr val="tx2">
              <a:lumMod val="20000"/>
              <a:lumOff val="80000"/>
            </a:schemeClr>
          </a:solidFill>
          <a:ln>
            <a:solidFill>
              <a:schemeClr val="accent1"/>
            </a:solidFill>
          </a:ln>
        </p:spPr>
        <p:txBody>
          <a:bodyPr wrap="none" rtlCol="0">
            <a:spAutoFit/>
          </a:bodyPr>
          <a:lstStyle/>
          <a:p>
            <a:r>
              <a:rPr lang="de-DE" sz="1200" dirty="0" smtClean="0"/>
              <a:t>Prozessbezogene Kompetenzen</a:t>
            </a:r>
            <a:endParaRPr lang="de-DE" sz="1200" dirty="0"/>
          </a:p>
        </p:txBody>
      </p:sp>
    </p:spTree>
    <p:extLst>
      <p:ext uri="{BB962C8B-B14F-4D97-AF65-F5344CB8AC3E}">
        <p14:creationId xmlns:p14="http://schemas.microsoft.com/office/powerpoint/2010/main" val="3719361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3"/>
          <p:cNvSpPr txBox="1">
            <a:spLocks noChangeArrowheads="1"/>
          </p:cNvSpPr>
          <p:nvPr/>
        </p:nvSpPr>
        <p:spPr bwMode="auto">
          <a:xfrm>
            <a:off x="248246" y="960909"/>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a:t>
            </a:r>
            <a:endParaRPr lang="de-DE" sz="2800" dirty="0">
              <a:latin typeface="Calibri"/>
              <a:cs typeface="Calibri"/>
            </a:endParaRPr>
          </a:p>
        </p:txBody>
      </p:sp>
      <p:sp>
        <p:nvSpPr>
          <p:cNvPr id="4" name="Textfeld 3"/>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10</a:t>
            </a:r>
            <a:endParaRPr lang="de-DE" sz="1100" dirty="0">
              <a:latin typeface="Arial" panose="020B0604020202020204" pitchFamily="34" charset="0"/>
              <a:cs typeface="Arial" panose="020B0604020202020204" pitchFamily="34" charset="0"/>
            </a:endParaRPr>
          </a:p>
        </p:txBody>
      </p:sp>
      <p:sp>
        <p:nvSpPr>
          <p:cNvPr id="6" name="Abgerundetes Rechteck 5"/>
          <p:cNvSpPr/>
          <p:nvPr/>
        </p:nvSpPr>
        <p:spPr>
          <a:xfrm>
            <a:off x="1835696" y="1988840"/>
            <a:ext cx="6192688" cy="960107"/>
          </a:xfrm>
          <a:prstGeom prst="roundRect">
            <a:avLst/>
          </a:prstGeom>
        </p:spPr>
        <p:style>
          <a:lnRef idx="2">
            <a:schemeClr val="accent2"/>
          </a:lnRef>
          <a:fillRef idx="1">
            <a:schemeClr val="lt1"/>
          </a:fillRef>
          <a:effectRef idx="0">
            <a:schemeClr val="accent2"/>
          </a:effectRef>
          <a:fontRef idx="minor">
            <a:schemeClr val="dk1"/>
          </a:fontRef>
        </p:style>
        <p:txBody>
          <a:bodyPr lIns="54000" rIns="54000" rtlCol="0" anchor="ctr"/>
          <a:lstStyle/>
          <a:p>
            <a:pPr algn="ctr"/>
            <a:r>
              <a:rPr lang="de-DE" sz="2000" b="1" dirty="0" smtClean="0">
                <a:latin typeface="Arial" panose="020B0604020202020204" pitchFamily="34" charset="0"/>
                <a:cs typeface="Arial" panose="020B0604020202020204" pitchFamily="34" charset="0"/>
              </a:rPr>
              <a:t>Prozessbezogene Kompetenzen</a:t>
            </a:r>
          </a:p>
          <a:p>
            <a:pPr algn="ctr"/>
            <a:endParaRPr lang="de-DE" sz="1200" b="1"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übergreifend</a:t>
            </a:r>
            <a:r>
              <a:rPr lang="de-DE" sz="2000" dirty="0">
                <a:latin typeface="Arial" panose="020B0604020202020204" pitchFamily="34" charset="0"/>
                <a:cs typeface="Arial" panose="020B0604020202020204" pitchFamily="34" charset="0"/>
              </a:rPr>
              <a:t>, allgemeine Ziele des Fachs betreffend</a:t>
            </a:r>
          </a:p>
        </p:txBody>
      </p:sp>
      <p:sp>
        <p:nvSpPr>
          <p:cNvPr id="7" name="Abgerundetes Rechteck 6"/>
          <p:cNvSpPr/>
          <p:nvPr/>
        </p:nvSpPr>
        <p:spPr>
          <a:xfrm>
            <a:off x="1835696" y="3212976"/>
            <a:ext cx="6192688" cy="1656184"/>
          </a:xfrm>
          <a:prstGeom prst="roundRect">
            <a:avLst/>
          </a:prstGeom>
        </p:spPr>
        <p:style>
          <a:lnRef idx="2">
            <a:schemeClr val="accent6"/>
          </a:lnRef>
          <a:fillRef idx="1">
            <a:schemeClr val="lt1"/>
          </a:fillRef>
          <a:effectRef idx="0">
            <a:schemeClr val="accent6"/>
          </a:effectRef>
          <a:fontRef idx="minor">
            <a:schemeClr val="dk1"/>
          </a:fontRef>
        </p:style>
        <p:txBody>
          <a:bodyPr lIns="54000" rIns="54000" rtlCol="0" anchor="ctr"/>
          <a:lstStyle/>
          <a:p>
            <a:pPr algn="ctr"/>
            <a:r>
              <a:rPr lang="de-DE" sz="2000" b="1" dirty="0" smtClean="0">
                <a:latin typeface="Arial" panose="020B0604020202020204" pitchFamily="34" charset="0"/>
                <a:cs typeface="Arial" panose="020B0604020202020204" pitchFamily="34" charset="0"/>
              </a:rPr>
              <a:t>Standards für inhaltsbezogene Kompetenzen </a:t>
            </a:r>
          </a:p>
          <a:p>
            <a:pPr algn="ctr"/>
            <a:endParaRPr lang="de-DE" sz="1200"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Kompetenzbeschreibung</a:t>
            </a:r>
          </a:p>
          <a:p>
            <a:pPr marL="342900" indent="-342900" algn="ctr">
              <a:buFont typeface="Arial" pitchFamily="34" charset="0"/>
              <a:buChar char="•"/>
            </a:pPr>
            <a:endParaRPr lang="de-DE" sz="2000"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Teilkompetenzen mit Kenntnissen</a:t>
            </a:r>
            <a:endParaRPr lang="de-DE" sz="2000" dirty="0">
              <a:latin typeface="Arial" panose="020B0604020202020204" pitchFamily="34" charset="0"/>
              <a:cs typeface="Arial" panose="020B0604020202020204" pitchFamily="34" charset="0"/>
            </a:endParaRPr>
          </a:p>
        </p:txBody>
      </p:sp>
      <p:sp>
        <p:nvSpPr>
          <p:cNvPr id="2" name="Textfeld 1"/>
          <p:cNvSpPr txBox="1"/>
          <p:nvPr/>
        </p:nvSpPr>
        <p:spPr>
          <a:xfrm>
            <a:off x="1907704" y="1556792"/>
            <a:ext cx="6013176" cy="369332"/>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Bildungsabschnitte: Grundschule, HSA, MSA, Abitur </a:t>
            </a:r>
            <a:endParaRPr lang="de-DE" sz="1800" b="1" dirty="0">
              <a:solidFill>
                <a:srgbClr val="C00000"/>
              </a:solidFill>
              <a:latin typeface="Arial" panose="020B0604020202020204" pitchFamily="34" charset="0"/>
              <a:cs typeface="Arial" panose="020B0604020202020204" pitchFamily="34" charset="0"/>
            </a:endParaRPr>
          </a:p>
        </p:txBody>
      </p:sp>
      <p:sp>
        <p:nvSpPr>
          <p:cNvPr id="8" name="Textfeld 7"/>
          <p:cNvSpPr txBox="1"/>
          <p:nvPr/>
        </p:nvSpPr>
        <p:spPr>
          <a:xfrm>
            <a:off x="1907704" y="5013176"/>
            <a:ext cx="7272808" cy="923330"/>
          </a:xfrm>
          <a:prstGeom prst="rect">
            <a:avLst/>
          </a:prstGeom>
          <a:noFill/>
        </p:spPr>
        <p:txBody>
          <a:bodyPr wrap="square" rtlCol="0">
            <a:spAutoFit/>
          </a:bodyPr>
          <a:lstStyle/>
          <a:p>
            <a:r>
              <a:rPr lang="de-DE" sz="1800" b="1" dirty="0" smtClean="0">
                <a:solidFill>
                  <a:srgbClr val="FF9933"/>
                </a:solidFill>
                <a:latin typeface="Arial" panose="020B0604020202020204" pitchFamily="34" charset="0"/>
                <a:cs typeface="Arial" panose="020B0604020202020204" pitchFamily="34" charset="0"/>
              </a:rPr>
              <a:t>Standardstufen:	</a:t>
            </a:r>
            <a:r>
              <a:rPr lang="de-DE" sz="1800" b="1" dirty="0" smtClean="0">
                <a:solidFill>
                  <a:schemeClr val="bg1">
                    <a:lumMod val="65000"/>
                  </a:schemeClr>
                </a:solidFill>
                <a:latin typeface="Arial" panose="020B0604020202020204" pitchFamily="34" charset="0"/>
                <a:cs typeface="Arial" panose="020B0604020202020204" pitchFamily="34" charset="0"/>
              </a:rPr>
              <a:t>2 - 4 		(</a:t>
            </a:r>
            <a:r>
              <a:rPr lang="de-DE" sz="1800" b="1" i="1" dirty="0" smtClean="0">
                <a:solidFill>
                  <a:schemeClr val="bg1">
                    <a:lumMod val="65000"/>
                  </a:schemeClr>
                </a:solidFill>
                <a:latin typeface="Arial" panose="020B0604020202020204" pitchFamily="34" charset="0"/>
                <a:cs typeface="Arial" panose="020B0604020202020204" pitchFamily="34" charset="0"/>
              </a:rPr>
              <a:t>Grundschule</a:t>
            </a:r>
            <a:r>
              <a:rPr lang="de-DE" sz="1800" b="1" dirty="0" smtClean="0">
                <a:solidFill>
                  <a:schemeClr val="bg1">
                    <a:lumMod val="65000"/>
                  </a:schemeClr>
                </a:solidFill>
                <a:latin typeface="Arial" panose="020B0604020202020204" pitchFamily="34" charset="0"/>
                <a:cs typeface="Arial" panose="020B0604020202020204" pitchFamily="34" charset="0"/>
              </a:rPr>
              <a:t>)</a:t>
            </a:r>
          </a:p>
          <a:p>
            <a:r>
              <a:rPr lang="de-DE" sz="1800" b="1" dirty="0" smtClean="0">
                <a:solidFill>
                  <a:srgbClr val="FF9933"/>
                </a:solidFill>
                <a:latin typeface="Arial" panose="020B0604020202020204" pitchFamily="34" charset="0"/>
                <a:cs typeface="Arial" panose="020B0604020202020204" pitchFamily="34" charset="0"/>
              </a:rPr>
              <a:t>	            	</a:t>
            </a:r>
            <a:r>
              <a:rPr lang="de-DE" b="1" dirty="0" smtClean="0">
                <a:solidFill>
                  <a:srgbClr val="FF0000"/>
                </a:solidFill>
                <a:latin typeface="Arial" panose="020B0604020202020204" pitchFamily="34" charset="0"/>
                <a:cs typeface="Arial" panose="020B0604020202020204" pitchFamily="34" charset="0"/>
              </a:rPr>
              <a:t>5/6</a:t>
            </a:r>
            <a:r>
              <a:rPr lang="de-DE" sz="1800" b="1" dirty="0" smtClean="0">
                <a:solidFill>
                  <a:srgbClr val="FF0000"/>
                </a:solidFill>
                <a:latin typeface="Arial" panose="020B0604020202020204" pitchFamily="34" charset="0"/>
                <a:cs typeface="Arial" panose="020B0604020202020204" pitchFamily="34" charset="0"/>
              </a:rPr>
              <a:t> – 7/8/9 - 10	(</a:t>
            </a:r>
            <a:r>
              <a:rPr lang="de-DE" sz="1800" b="1" i="1" dirty="0" smtClean="0">
                <a:solidFill>
                  <a:srgbClr val="FF0000"/>
                </a:solidFill>
                <a:latin typeface="Arial" panose="020B0604020202020204" pitchFamily="34" charset="0"/>
                <a:cs typeface="Arial" panose="020B0604020202020204" pitchFamily="34" charset="0"/>
              </a:rPr>
              <a:t>gemeinsamer Plan</a:t>
            </a:r>
            <a:r>
              <a:rPr lang="de-DE" sz="1800" b="1" dirty="0" smtClean="0">
                <a:solidFill>
                  <a:srgbClr val="FF0000"/>
                </a:solidFill>
                <a:latin typeface="Arial" panose="020B0604020202020204" pitchFamily="34" charset="0"/>
                <a:cs typeface="Arial" panose="020B0604020202020204" pitchFamily="34" charset="0"/>
              </a:rPr>
              <a:t>)</a:t>
            </a:r>
          </a:p>
          <a:p>
            <a:r>
              <a:rPr lang="de-DE" sz="1800" b="1" dirty="0" smtClean="0">
                <a:solidFill>
                  <a:srgbClr val="FF9933"/>
                </a:solidFill>
                <a:latin typeface="Arial" panose="020B0604020202020204" pitchFamily="34" charset="0"/>
                <a:cs typeface="Arial" panose="020B0604020202020204" pitchFamily="34" charset="0"/>
              </a:rPr>
              <a:t>	            	</a:t>
            </a:r>
            <a:r>
              <a:rPr lang="de-DE" sz="1800" b="1" dirty="0" smtClean="0">
                <a:solidFill>
                  <a:schemeClr val="bg1">
                    <a:lumMod val="65000"/>
                  </a:schemeClr>
                </a:solidFill>
                <a:latin typeface="Arial" panose="020B0604020202020204" pitchFamily="34" charset="0"/>
                <a:cs typeface="Arial" panose="020B0604020202020204" pitchFamily="34" charset="0"/>
              </a:rPr>
              <a:t>6 - 8 - 10 - 12 	(</a:t>
            </a:r>
            <a:r>
              <a:rPr lang="de-DE" sz="1800" b="1" i="1" dirty="0" smtClean="0">
                <a:solidFill>
                  <a:schemeClr val="bg1">
                    <a:lumMod val="65000"/>
                  </a:schemeClr>
                </a:solidFill>
                <a:latin typeface="Arial" panose="020B0604020202020204" pitchFamily="34" charset="0"/>
                <a:cs typeface="Arial" panose="020B0604020202020204" pitchFamily="34" charset="0"/>
              </a:rPr>
              <a:t>Gymnasium</a:t>
            </a:r>
            <a:r>
              <a:rPr lang="de-DE" sz="1800" b="1" dirty="0" smtClean="0">
                <a:solidFill>
                  <a:schemeClr val="bg1">
                    <a:lumMod val="65000"/>
                  </a:schemeClr>
                </a:solidFill>
                <a:latin typeface="Arial" panose="020B0604020202020204" pitchFamily="34" charset="0"/>
                <a:cs typeface="Arial" panose="020B0604020202020204" pitchFamily="34" charset="0"/>
              </a:rPr>
              <a:t>)  </a:t>
            </a:r>
            <a:endParaRPr lang="de-DE" sz="1800" b="1" dirty="0">
              <a:solidFill>
                <a:schemeClr val="bg1">
                  <a:lumMod val="65000"/>
                </a:schemeClr>
              </a:solidFill>
              <a:latin typeface="Arial" panose="020B0604020202020204" pitchFamily="34" charset="0"/>
              <a:cs typeface="Arial" panose="020B0604020202020204" pitchFamily="34" charset="0"/>
            </a:endParaRPr>
          </a:p>
        </p:txBody>
      </p:sp>
      <p:sp>
        <p:nvSpPr>
          <p:cNvPr id="3" name="Richtungspfeil 2"/>
          <p:cNvSpPr/>
          <p:nvPr/>
        </p:nvSpPr>
        <p:spPr>
          <a:xfrm>
            <a:off x="251520" y="1988840"/>
            <a:ext cx="1800200" cy="100811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800" dirty="0" smtClean="0">
                <a:latin typeface="Arial" panose="020B0604020202020204" pitchFamily="34" charset="0"/>
                <a:cs typeface="Arial" panose="020B0604020202020204" pitchFamily="34" charset="0"/>
              </a:rPr>
              <a:t>Ende des Bildungs-abschnitts </a:t>
            </a:r>
            <a:endParaRPr lang="de-DE" sz="1800" dirty="0">
              <a:latin typeface="Arial" panose="020B0604020202020204" pitchFamily="34" charset="0"/>
              <a:cs typeface="Arial" panose="020B0604020202020204" pitchFamily="34" charset="0"/>
            </a:endParaRPr>
          </a:p>
        </p:txBody>
      </p:sp>
      <p:sp>
        <p:nvSpPr>
          <p:cNvPr id="10" name="Richtungspfeil 9"/>
          <p:cNvSpPr/>
          <p:nvPr/>
        </p:nvSpPr>
        <p:spPr>
          <a:xfrm>
            <a:off x="251520" y="3501008"/>
            <a:ext cx="1800200" cy="115212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sz="1800" dirty="0" smtClean="0">
                <a:latin typeface="Arial" panose="020B0604020202020204" pitchFamily="34" charset="0"/>
                <a:cs typeface="Arial" panose="020B0604020202020204" pitchFamily="34" charset="0"/>
              </a:rPr>
              <a:t>Standards für jeweilige Stufe</a:t>
            </a:r>
            <a:endParaRPr lang="de-DE" sz="1800" dirty="0">
              <a:latin typeface="Arial" panose="020B0604020202020204" pitchFamily="34" charset="0"/>
              <a:cs typeface="Arial" panose="020B0604020202020204" pitchFamily="34" charset="0"/>
            </a:endParaRPr>
          </a:p>
        </p:txBody>
      </p:sp>
      <p:sp>
        <p:nvSpPr>
          <p:cNvPr id="9" name="Nach links gekrümmter Pfeil 8"/>
          <p:cNvSpPr/>
          <p:nvPr/>
        </p:nvSpPr>
        <p:spPr>
          <a:xfrm>
            <a:off x="8028384" y="2492896"/>
            <a:ext cx="504056" cy="1584176"/>
          </a:xfrm>
          <a:prstGeom prst="curvedLeftArrow">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solidFill>
                <a:schemeClr val="tx1"/>
              </a:solidFill>
            </a:endParaRPr>
          </a:p>
        </p:txBody>
      </p:sp>
      <p:sp>
        <p:nvSpPr>
          <p:cNvPr id="12" name="Nach links gekrümmter Pfeil 11"/>
          <p:cNvSpPr/>
          <p:nvPr/>
        </p:nvSpPr>
        <p:spPr>
          <a:xfrm>
            <a:off x="8028384" y="2636912"/>
            <a:ext cx="360040" cy="1152128"/>
          </a:xfrm>
          <a:prstGeom prst="curvedLeftArrow">
            <a:avLst/>
          </a:prstGeom>
          <a:solidFill>
            <a:schemeClr val="accent6">
              <a:lumMod val="75000"/>
            </a:schemeClr>
          </a:solidFill>
          <a:ln>
            <a:noFill/>
          </a:ln>
          <a:scene3d>
            <a:camera prst="orthographicFront">
              <a:rot lat="10800000" lon="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solidFill>
                <a:schemeClr val="tx1"/>
              </a:solidFill>
            </a:endParaRPr>
          </a:p>
        </p:txBody>
      </p:sp>
      <p:sp>
        <p:nvSpPr>
          <p:cNvPr id="11" name="Textfeld 10"/>
          <p:cNvSpPr txBox="1"/>
          <p:nvPr/>
        </p:nvSpPr>
        <p:spPr>
          <a:xfrm>
            <a:off x="8460432" y="1988840"/>
            <a:ext cx="461665" cy="2520280"/>
          </a:xfrm>
          <a:prstGeom prst="rect">
            <a:avLst/>
          </a:prstGeom>
          <a:noFill/>
        </p:spPr>
        <p:txBody>
          <a:bodyPr vert="vert270" wrap="square" rtlCol="0">
            <a:spAutoFit/>
          </a:bodyPr>
          <a:lstStyle/>
          <a:p>
            <a:r>
              <a:rPr lang="de-DE" sz="1800" dirty="0" smtClean="0">
                <a:latin typeface="Arial" panose="020B0604020202020204" pitchFamily="34" charset="0"/>
                <a:cs typeface="Arial" panose="020B0604020202020204" pitchFamily="34" charset="0"/>
              </a:rPr>
              <a:t>Verknüpfung / Verweise </a:t>
            </a:r>
            <a:endParaRPr lang="de-DE" sz="1800" dirty="0">
              <a:latin typeface="Arial" panose="020B0604020202020204" pitchFamily="34" charset="0"/>
              <a:cs typeface="Arial" panose="020B0604020202020204" pitchFamily="34" charset="0"/>
            </a:endParaRPr>
          </a:p>
        </p:txBody>
      </p:sp>
      <p:cxnSp>
        <p:nvCxnSpPr>
          <p:cNvPr id="14" name="Gerade Verbindung mit Pfeil 13"/>
          <p:cNvCxnSpPr/>
          <p:nvPr/>
        </p:nvCxnSpPr>
        <p:spPr>
          <a:xfrm>
            <a:off x="4932040" y="4149080"/>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60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7872274"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830674">
            <a:off x="2699792" y="5049648"/>
            <a:ext cx="523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307" y="3717032"/>
            <a:ext cx="62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9886" y="5064728"/>
            <a:ext cx="774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802651" y="3807131"/>
            <a:ext cx="2099806" cy="276999"/>
          </a:xfrm>
          <a:prstGeom prst="rect">
            <a:avLst/>
          </a:prstGeom>
          <a:solidFill>
            <a:schemeClr val="tx2">
              <a:lumMod val="20000"/>
              <a:lumOff val="80000"/>
            </a:schemeClr>
          </a:solidFill>
        </p:spPr>
        <p:txBody>
          <a:bodyPr wrap="none" rtlCol="0">
            <a:spAutoFit/>
          </a:bodyPr>
          <a:lstStyle/>
          <a:p>
            <a:r>
              <a:rPr lang="de-DE" sz="1200" dirty="0" smtClean="0"/>
              <a:t>Inhaltsbezogene Kompetenzen</a:t>
            </a:r>
            <a:endParaRPr lang="de-DE" sz="1200" dirty="0"/>
          </a:p>
        </p:txBody>
      </p:sp>
    </p:spTree>
    <p:extLst>
      <p:ext uri="{BB962C8B-B14F-4D97-AF65-F5344CB8AC3E}">
        <p14:creationId xmlns:p14="http://schemas.microsoft.com/office/powerpoint/2010/main" val="2001929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7191457"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348880"/>
            <a:ext cx="62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82225">
            <a:off x="1845384" y="2545386"/>
            <a:ext cx="744537" cy="72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670" y="2806080"/>
            <a:ext cx="774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720291" y="2438980"/>
            <a:ext cx="1296144" cy="276999"/>
          </a:xfrm>
          <a:prstGeom prst="rect">
            <a:avLst/>
          </a:prstGeom>
          <a:solidFill>
            <a:schemeClr val="tx2">
              <a:lumMod val="20000"/>
              <a:lumOff val="80000"/>
            </a:schemeClr>
          </a:solidFill>
        </p:spPr>
        <p:txBody>
          <a:bodyPr wrap="square" rtlCol="0">
            <a:spAutoFit/>
          </a:bodyPr>
          <a:lstStyle/>
          <a:p>
            <a:r>
              <a:rPr lang="de-DE" sz="1200" b="1" dirty="0" smtClean="0"/>
              <a:t>Leitperspektiven</a:t>
            </a:r>
            <a:endParaRPr lang="de-DE" sz="1200" b="1" dirty="0"/>
          </a:p>
        </p:txBody>
      </p:sp>
    </p:spTree>
    <p:extLst>
      <p:ext uri="{BB962C8B-B14F-4D97-AF65-F5344CB8AC3E}">
        <p14:creationId xmlns:p14="http://schemas.microsoft.com/office/powerpoint/2010/main" val="961874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6268268" cy="469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116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268760"/>
            <a:ext cx="6642118"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49061">
            <a:off x="2641726" y="4773817"/>
            <a:ext cx="9874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669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7026416"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823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77148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549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268760"/>
            <a:ext cx="737768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975"/>
            <a:ext cx="9934575"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82225">
            <a:off x="513900" y="4777633"/>
            <a:ext cx="744537" cy="72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8" y="4992126"/>
            <a:ext cx="774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659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9642" y="1484313"/>
            <a:ext cx="6836154"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527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268760"/>
            <a:ext cx="737768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975"/>
            <a:ext cx="9934575"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4203">
            <a:off x="513884" y="4907927"/>
            <a:ext cx="764636" cy="72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74759"/>
            <a:ext cx="774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13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19188" cy="978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979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484" y="908720"/>
            <a:ext cx="8229600" cy="1143000"/>
          </a:xfrm>
        </p:spPr>
        <p:txBody>
          <a:bodyPr/>
          <a:lstStyle/>
          <a:p>
            <a:r>
              <a:rPr lang="de-DE" sz="2800" dirty="0">
                <a:latin typeface="Arial" panose="020B0604020202020204" pitchFamily="34" charset="0"/>
                <a:cs typeface="Arial" panose="020B0604020202020204" pitchFamily="34" charset="0"/>
              </a:rPr>
              <a:t>Bildungsplan </a:t>
            </a:r>
            <a:r>
              <a:rPr lang="de-DE" sz="2800" dirty="0" smtClean="0">
                <a:latin typeface="Arial" panose="020B0604020202020204" pitchFamily="34" charset="0"/>
                <a:cs typeface="Arial" panose="020B0604020202020204" pitchFamily="34" charset="0"/>
              </a:rPr>
              <a:t>2016 – Leitgedanken </a:t>
            </a:r>
            <a:endParaRPr lang="de-DE" sz="2800" dirty="0"/>
          </a:p>
        </p:txBody>
      </p:sp>
      <p:sp>
        <p:nvSpPr>
          <p:cNvPr id="5" name="Pfeil nach unten 4"/>
          <p:cNvSpPr/>
          <p:nvPr/>
        </p:nvSpPr>
        <p:spPr>
          <a:xfrm>
            <a:off x="4162810" y="2846943"/>
            <a:ext cx="484632" cy="978408"/>
          </a:xfrm>
          <a:prstGeom prst="downArrow">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7" name="Abgerundetes Rechteck 6"/>
          <p:cNvSpPr/>
          <p:nvPr/>
        </p:nvSpPr>
        <p:spPr>
          <a:xfrm>
            <a:off x="254954" y="3933056"/>
            <a:ext cx="8784976" cy="18722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latin typeface="Arial" panose="020B0604020202020204" pitchFamily="34" charset="0"/>
                <a:cs typeface="Arial" panose="020B0604020202020204" pitchFamily="34" charset="0"/>
              </a:rPr>
              <a:t> </a:t>
            </a:r>
            <a:r>
              <a:rPr lang="de-DE" sz="2000" b="1" dirty="0">
                <a:latin typeface="Arial" panose="020B0604020202020204" pitchFamily="34" charset="0"/>
                <a:cs typeface="Arial" panose="020B0604020202020204" pitchFamily="34" charset="0"/>
              </a:rPr>
              <a:t>Doppelauftrag des Schulsports:</a:t>
            </a:r>
          </a:p>
          <a:p>
            <a:endParaRPr lang="de-DE" sz="2000" dirty="0">
              <a:latin typeface="Arial" panose="020B0604020202020204" pitchFamily="34" charset="0"/>
              <a:cs typeface="Arial" panose="020B0604020202020204" pitchFamily="34" charset="0"/>
            </a:endParaRPr>
          </a:p>
          <a:p>
            <a:pPr algn="ctr"/>
            <a:r>
              <a:rPr lang="de-DE" sz="2000" dirty="0">
                <a:latin typeface="Arial" panose="020B0604020202020204" pitchFamily="34" charset="0"/>
                <a:cs typeface="Arial" panose="020B0604020202020204" pitchFamily="34" charset="0"/>
              </a:rPr>
              <a:t>Erziehung zum Sport</a:t>
            </a:r>
          </a:p>
          <a:p>
            <a:pPr algn="ctr"/>
            <a:r>
              <a:rPr lang="de-DE" sz="2000" dirty="0">
                <a:latin typeface="Arial" panose="020B0604020202020204" pitchFamily="34" charset="0"/>
                <a:cs typeface="Arial" panose="020B0604020202020204" pitchFamily="34" charset="0"/>
              </a:rPr>
              <a:t>+ </a:t>
            </a:r>
          </a:p>
          <a:p>
            <a:pPr algn="ctr"/>
            <a:r>
              <a:rPr lang="de-DE" sz="2000" dirty="0">
                <a:latin typeface="Arial" panose="020B0604020202020204" pitchFamily="34" charset="0"/>
                <a:cs typeface="Arial" panose="020B0604020202020204" pitchFamily="34" charset="0"/>
              </a:rPr>
              <a:t>Erziehung im und durch den Sport </a:t>
            </a:r>
          </a:p>
          <a:p>
            <a:endParaRPr lang="de-DE" sz="2000" dirty="0">
              <a:latin typeface="Arial" panose="020B0604020202020204" pitchFamily="34" charset="0"/>
              <a:cs typeface="Arial" panose="020B0604020202020204" pitchFamily="34" charset="0"/>
            </a:endParaRPr>
          </a:p>
        </p:txBody>
      </p:sp>
      <p:sp>
        <p:nvSpPr>
          <p:cNvPr id="8" name="Abgerundetes Rechteck 7"/>
          <p:cNvSpPr/>
          <p:nvPr/>
        </p:nvSpPr>
        <p:spPr>
          <a:xfrm>
            <a:off x="225660" y="1556792"/>
            <a:ext cx="8640960" cy="1033701"/>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sz="2000" b="1" dirty="0" smtClean="0">
              <a:latin typeface="Arial" panose="020B0604020202020204" pitchFamily="34" charset="0"/>
              <a:cs typeface="Arial" panose="020B0604020202020204" pitchFamily="34" charset="0"/>
            </a:endParaRPr>
          </a:p>
          <a:p>
            <a:pPr algn="ctr"/>
            <a:endParaRPr lang="de-DE" sz="2000" b="1" dirty="0">
              <a:latin typeface="Arial" panose="020B0604020202020204" pitchFamily="34" charset="0"/>
              <a:cs typeface="Arial" panose="020B0604020202020204" pitchFamily="34" charset="0"/>
            </a:endParaRPr>
          </a:p>
          <a:p>
            <a:pPr algn="ctr"/>
            <a:r>
              <a:rPr lang="de-DE" sz="2000" b="1" dirty="0" smtClean="0">
                <a:latin typeface="Arial" panose="020B0604020202020204" pitchFamily="34" charset="0"/>
                <a:cs typeface="Arial" panose="020B0604020202020204" pitchFamily="34" charset="0"/>
              </a:rPr>
              <a:t>Rahmenvorgabe </a:t>
            </a:r>
            <a:r>
              <a:rPr lang="de-DE" sz="2000" b="1" dirty="0">
                <a:latin typeface="Arial" panose="020B0604020202020204" pitchFamily="34" charset="0"/>
                <a:cs typeface="Arial" panose="020B0604020202020204" pitchFamily="34" charset="0"/>
              </a:rPr>
              <a:t>für den Schulsport</a:t>
            </a:r>
            <a:r>
              <a:rPr lang="de-DE" sz="2000" dirty="0" smtClean="0">
                <a:latin typeface="Arial" panose="020B0604020202020204" pitchFamily="34" charset="0"/>
                <a:cs typeface="Arial" panose="020B0604020202020204" pitchFamily="34" charset="0"/>
              </a:rPr>
              <a:t>:</a:t>
            </a:r>
          </a:p>
          <a:p>
            <a:pPr algn="ctr"/>
            <a:endParaRPr lang="de-DE" sz="2000" dirty="0" smtClean="0">
              <a:latin typeface="Arial" panose="020B0604020202020204" pitchFamily="34" charset="0"/>
              <a:cs typeface="Arial" panose="020B0604020202020204" pitchFamily="34" charset="0"/>
            </a:endParaRPr>
          </a:p>
          <a:p>
            <a:pPr algn="ctr"/>
            <a:r>
              <a:rPr lang="de-DE" sz="2000" dirty="0">
                <a:latin typeface="Arial" panose="020B0604020202020204" pitchFamily="34" charset="0"/>
                <a:cs typeface="Arial" panose="020B0604020202020204" pitchFamily="34" charset="0"/>
              </a:rPr>
              <a:t>Bildungs- und Erziehungsauftrag der Schule</a:t>
            </a:r>
          </a:p>
          <a:p>
            <a:pPr algn="ctr"/>
            <a:endParaRPr lang="de-DE" sz="2000" dirty="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66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268760"/>
            <a:ext cx="737768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565"/>
            <a:ext cx="9934575"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33701">
            <a:off x="5562725" y="5497164"/>
            <a:ext cx="744537" cy="72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7098" y="5610852"/>
            <a:ext cx="774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406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7644" y="1484313"/>
            <a:ext cx="77201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05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628800"/>
            <a:ext cx="8229600" cy="4352925"/>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de-DE" sz="3600" b="1" dirty="0" smtClean="0">
                <a:solidFill>
                  <a:schemeClr val="accent2">
                    <a:lumMod val="75000"/>
                  </a:schemeClr>
                </a:solidFill>
                <a:latin typeface="Arial" panose="020B0604020202020204" pitchFamily="34" charset="0"/>
                <a:cs typeface="Arial" panose="020B0604020202020204" pitchFamily="34" charset="0"/>
              </a:rPr>
              <a:t>Vielen Dank für Ihre Aufmerksamkeit! </a:t>
            </a:r>
          </a:p>
          <a:p>
            <a:pPr marL="0" indent="0" algn="ctr">
              <a:buNone/>
            </a:pPr>
            <a:endParaRPr lang="de-DE" sz="1600" i="1" dirty="0" smtClean="0">
              <a:latin typeface="Arial" panose="020B0604020202020204" pitchFamily="34" charset="0"/>
              <a:cs typeface="Arial" panose="020B0604020202020204" pitchFamily="34" charset="0"/>
            </a:endParaRPr>
          </a:p>
          <a:p>
            <a:pPr marL="0" indent="0" algn="ctr">
              <a:buNone/>
            </a:pPr>
            <a:r>
              <a:rPr lang="de-DE" sz="3200" dirty="0" smtClean="0">
                <a:latin typeface="Arial" panose="020B0604020202020204" pitchFamily="34" charset="0"/>
                <a:cs typeface="Arial" panose="020B0604020202020204" pitchFamily="34" charset="0"/>
              </a:rPr>
              <a:t>Die Anhörungsfassung finden Sie unter:</a:t>
            </a:r>
          </a:p>
          <a:p>
            <a:pPr marL="0" indent="0" algn="ctr">
              <a:buNone/>
            </a:pPr>
            <a:r>
              <a:rPr lang="de-DE" sz="3200" dirty="0">
                <a:latin typeface="Arial" panose="020B0604020202020204" pitchFamily="34" charset="0"/>
                <a:cs typeface="Arial" panose="020B0604020202020204" pitchFamily="34" charset="0"/>
                <a:hlinkClick r:id="rId3"/>
              </a:rPr>
              <a:t>http://</a:t>
            </a:r>
            <a:r>
              <a:rPr lang="de-DE" sz="3200" dirty="0" smtClean="0">
                <a:latin typeface="Arial" panose="020B0604020202020204" pitchFamily="34" charset="0"/>
                <a:cs typeface="Arial" panose="020B0604020202020204" pitchFamily="34" charset="0"/>
                <a:hlinkClick r:id="rId3"/>
              </a:rPr>
              <a:t>www.bildungsplaene-bw.de</a:t>
            </a:r>
            <a:r>
              <a:rPr lang="de-DE" sz="3200" dirty="0" smtClean="0">
                <a:latin typeface="Arial" panose="020B0604020202020204" pitchFamily="34" charset="0"/>
                <a:cs typeface="Arial" panose="020B0604020202020204" pitchFamily="34" charset="0"/>
              </a:rPr>
              <a:t> </a:t>
            </a:r>
          </a:p>
          <a:p>
            <a:pPr marL="0" indent="0" algn="ctr">
              <a:buNone/>
            </a:pPr>
            <a:endParaRPr lang="de-DE" sz="2800" dirty="0" smtClean="0">
              <a:latin typeface="Arial" panose="020B0604020202020204" pitchFamily="34" charset="0"/>
              <a:cs typeface="Arial" panose="020B0604020202020204" pitchFamily="34" charset="0"/>
            </a:endParaRPr>
          </a:p>
          <a:p>
            <a:pPr marL="0" indent="0" algn="ctr">
              <a:buNone/>
            </a:pPr>
            <a:r>
              <a:rPr lang="de-DE" dirty="0" smtClean="0">
                <a:latin typeface="Arial" panose="020B0604020202020204" pitchFamily="34" charset="0"/>
                <a:cs typeface="Arial" panose="020B0604020202020204" pitchFamily="34" charset="0"/>
              </a:rPr>
              <a:t>Bei Fragen jeglicher Art wenden Sie sich bitte an das LIS:</a:t>
            </a:r>
            <a:endParaRPr lang="de-DE" dirty="0">
              <a:latin typeface="Arial" panose="020B0604020202020204" pitchFamily="34" charset="0"/>
              <a:cs typeface="Arial" panose="020B0604020202020204" pitchFamily="34" charset="0"/>
            </a:endParaRPr>
          </a:p>
          <a:p>
            <a:pPr marL="0" indent="0" algn="ctr">
              <a:buNone/>
            </a:pPr>
            <a:r>
              <a:rPr lang="de-DE" dirty="0" smtClean="0">
                <a:latin typeface="Arial" panose="020B0604020202020204" pitchFamily="34" charset="0"/>
                <a:cs typeface="Arial" panose="020B0604020202020204" pitchFamily="34" charset="0"/>
                <a:hlinkClick r:id="rId4"/>
              </a:rPr>
              <a:t>Yasmin.Baur-Fettah@lis.kv.bwl.de</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847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
          <p:cNvSpPr txBox="1">
            <a:spLocks noChangeArrowheads="1"/>
          </p:cNvSpPr>
          <p:nvPr/>
        </p:nvSpPr>
        <p:spPr bwMode="auto">
          <a:xfrm>
            <a:off x="98425" y="4365625"/>
            <a:ext cx="1512888" cy="460375"/>
          </a:xfrm>
          <a:prstGeom prst="rect">
            <a:avLst/>
          </a:prstGeom>
          <a:solidFill>
            <a:schemeClr val="accent6">
              <a:lumMod val="20000"/>
              <a:lumOff val="80000"/>
            </a:schemeClr>
          </a:solidFill>
          <a:ln w="9525">
            <a:solidFill>
              <a:srgbClr val="000000"/>
            </a:solidFill>
            <a:miter lim="800000"/>
            <a:headEnd/>
            <a:tailEnd/>
          </a:ln>
        </p:spPr>
        <p:txBody>
          <a:bodyPr>
            <a:spAutoFit/>
          </a:bodyPr>
          <a:lstStyle/>
          <a:p>
            <a:pPr fontAlgn="base">
              <a:spcBef>
                <a:spcPct val="0"/>
              </a:spcBef>
              <a:defRPr/>
            </a:pPr>
            <a:r>
              <a:rPr lang="de-DE" sz="1200" b="1" dirty="0">
                <a:solidFill>
                  <a:prstClr val="black"/>
                </a:solidFill>
                <a:ea typeface="Calibri"/>
                <a:cs typeface="Arial" pitchFamily="34" charset="0"/>
              </a:rPr>
              <a:t>Verweis auf Leitperspektiven</a:t>
            </a:r>
          </a:p>
        </p:txBody>
      </p:sp>
      <p:sp>
        <p:nvSpPr>
          <p:cNvPr id="7" name="Textfeld 2"/>
          <p:cNvSpPr txBox="1">
            <a:spLocks noChangeArrowheads="1"/>
          </p:cNvSpPr>
          <p:nvPr/>
        </p:nvSpPr>
        <p:spPr bwMode="auto">
          <a:xfrm>
            <a:off x="98425" y="2566988"/>
            <a:ext cx="1625600" cy="646112"/>
          </a:xfrm>
          <a:prstGeom prst="rect">
            <a:avLst/>
          </a:prstGeom>
          <a:solidFill>
            <a:schemeClr val="accent6">
              <a:lumMod val="20000"/>
              <a:lumOff val="80000"/>
            </a:schemeClr>
          </a:solidFill>
          <a:ln w="9525">
            <a:solidFill>
              <a:srgbClr val="000000"/>
            </a:solidFill>
            <a:miter lim="800000"/>
            <a:headEnd/>
            <a:tailEnd/>
          </a:ln>
        </p:spPr>
        <p:txBody>
          <a:bodyPr>
            <a:spAutoFit/>
          </a:bodyPr>
          <a:lstStyle/>
          <a:p>
            <a:pPr fontAlgn="base">
              <a:spcBef>
                <a:spcPct val="0"/>
              </a:spcBef>
              <a:defRPr/>
            </a:pPr>
            <a:r>
              <a:rPr lang="de-DE" sz="1200" b="1" dirty="0">
                <a:solidFill>
                  <a:prstClr val="black"/>
                </a:solidFill>
                <a:ea typeface="Calibri"/>
                <a:cs typeface="Arial" pitchFamily="34" charset="0"/>
              </a:rPr>
              <a:t>Verweis auf prozessbezogene Kompetenzen</a:t>
            </a:r>
          </a:p>
        </p:txBody>
      </p:sp>
      <p:sp>
        <p:nvSpPr>
          <p:cNvPr id="8" name="Textfeld 2"/>
          <p:cNvSpPr txBox="1">
            <a:spLocks noChangeArrowheads="1"/>
          </p:cNvSpPr>
          <p:nvPr/>
        </p:nvSpPr>
        <p:spPr bwMode="auto">
          <a:xfrm>
            <a:off x="98425" y="5091113"/>
            <a:ext cx="1511300" cy="830262"/>
          </a:xfrm>
          <a:prstGeom prst="rect">
            <a:avLst/>
          </a:prstGeom>
          <a:solidFill>
            <a:schemeClr val="accent2">
              <a:lumMod val="60000"/>
              <a:lumOff val="40000"/>
            </a:schemeClr>
          </a:solidFill>
          <a:ln w="9525">
            <a:solidFill>
              <a:srgbClr val="000000"/>
            </a:solidFill>
            <a:miter lim="800000"/>
            <a:headEnd/>
            <a:tailEnd/>
          </a:ln>
        </p:spPr>
        <p:txBody>
          <a:bodyPr>
            <a:spAutoFit/>
          </a:bodyPr>
          <a:lstStyle/>
          <a:p>
            <a:pPr fontAlgn="base">
              <a:spcBef>
                <a:spcPct val="0"/>
              </a:spcBef>
              <a:defRPr/>
            </a:pPr>
            <a:r>
              <a:rPr lang="de-DE" sz="1200" b="1" dirty="0">
                <a:solidFill>
                  <a:prstClr val="black"/>
                </a:solidFill>
                <a:ea typeface="Calibri"/>
                <a:cs typeface="Arial" pitchFamily="34" charset="0"/>
              </a:rPr>
              <a:t>Querverweis auf Standards für inhaltsbezogene Kompetenzen</a:t>
            </a:r>
          </a:p>
        </p:txBody>
      </p:sp>
      <p:sp>
        <p:nvSpPr>
          <p:cNvPr id="9" name="Textfeld 2"/>
          <p:cNvSpPr txBox="1">
            <a:spLocks noChangeArrowheads="1"/>
          </p:cNvSpPr>
          <p:nvPr/>
        </p:nvSpPr>
        <p:spPr bwMode="auto">
          <a:xfrm>
            <a:off x="193675" y="2105025"/>
            <a:ext cx="1511300" cy="277813"/>
          </a:xfrm>
          <a:prstGeom prst="rect">
            <a:avLst/>
          </a:prstGeom>
          <a:solidFill>
            <a:schemeClr val="accent6">
              <a:lumMod val="75000"/>
            </a:schemeClr>
          </a:solidFill>
          <a:ln w="9525">
            <a:solidFill>
              <a:srgbClr val="000000"/>
            </a:solidFill>
            <a:miter lim="800000"/>
            <a:headEnd/>
            <a:tailEnd/>
          </a:ln>
        </p:spPr>
        <p:txBody>
          <a:bodyPr>
            <a:spAutoFit/>
          </a:bodyPr>
          <a:lstStyle/>
          <a:p>
            <a:pPr>
              <a:defRPr/>
            </a:pPr>
            <a:r>
              <a:rPr lang="de-DE" sz="1200" b="1" kern="0" dirty="0">
                <a:solidFill>
                  <a:prstClr val="white"/>
                </a:solidFill>
                <a:ea typeface="Calibri"/>
                <a:cs typeface="Arial" pitchFamily="34" charset="0"/>
              </a:rPr>
              <a:t>Teilkompetenzen</a:t>
            </a:r>
          </a:p>
        </p:txBody>
      </p:sp>
      <p:sp>
        <p:nvSpPr>
          <p:cNvPr id="10" name="Textfeld 2"/>
          <p:cNvSpPr txBox="1">
            <a:spLocks noChangeArrowheads="1"/>
          </p:cNvSpPr>
          <p:nvPr/>
        </p:nvSpPr>
        <p:spPr bwMode="auto">
          <a:xfrm>
            <a:off x="152400" y="3429000"/>
            <a:ext cx="1511300" cy="461963"/>
          </a:xfrm>
          <a:prstGeom prst="rect">
            <a:avLst/>
          </a:prstGeom>
          <a:solidFill>
            <a:srgbClr val="F0BABA"/>
          </a:solidFill>
          <a:ln w="9525">
            <a:solidFill>
              <a:srgbClr val="000000"/>
            </a:solidFill>
            <a:miter lim="800000"/>
            <a:headEnd/>
            <a:tailEnd/>
          </a:ln>
        </p:spPr>
        <p:txBody>
          <a:bodyPr>
            <a:spAutoFit/>
          </a:bodyPr>
          <a:lstStyle/>
          <a:p>
            <a:pPr fontAlgn="base">
              <a:spcBef>
                <a:spcPct val="0"/>
              </a:spcBef>
              <a:defRPr/>
            </a:pPr>
            <a:r>
              <a:rPr lang="de-DE" sz="1200" b="1" dirty="0">
                <a:solidFill>
                  <a:prstClr val="black"/>
                </a:solidFill>
                <a:ea typeface="Calibri"/>
                <a:cs typeface="Arial" pitchFamily="34" charset="0"/>
              </a:rPr>
              <a:t>Querverweis auf andere Fächern</a:t>
            </a:r>
          </a:p>
        </p:txBody>
      </p:sp>
      <p:cxnSp>
        <p:nvCxnSpPr>
          <p:cNvPr id="12" name="Gerade Verbindung mit Pfeil 11"/>
          <p:cNvCxnSpPr/>
          <p:nvPr/>
        </p:nvCxnSpPr>
        <p:spPr>
          <a:xfrm flipV="1">
            <a:off x="1530350" y="4538663"/>
            <a:ext cx="631825"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1530350" y="3155950"/>
            <a:ext cx="631825"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9" idx="3"/>
          </p:cNvCxnSpPr>
          <p:nvPr/>
        </p:nvCxnSpPr>
        <p:spPr>
          <a:xfrm>
            <a:off x="1704975" y="2244725"/>
            <a:ext cx="457200" cy="138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1574800" y="3560763"/>
            <a:ext cx="615950" cy="1530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4" name="Textfeld 27"/>
          <p:cNvSpPr txBox="1">
            <a:spLocks noChangeArrowheads="1"/>
          </p:cNvSpPr>
          <p:nvPr/>
        </p:nvSpPr>
        <p:spPr bwMode="auto">
          <a:xfrm>
            <a:off x="539750" y="911225"/>
            <a:ext cx="7661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Font typeface="Wingdings" pitchFamily="2" charset="2"/>
              <a:buChar char="§"/>
              <a:defRPr sz="2400">
                <a:solidFill>
                  <a:schemeClr val="tx1"/>
                </a:solidFill>
                <a:latin typeface="Arial" charset="0"/>
              </a:defRPr>
            </a:lvl1pPr>
            <a:lvl2pPr marL="742950" indent="-285750" eaLnBrk="0" hangingPunct="0">
              <a:spcBef>
                <a:spcPct val="20000"/>
              </a:spcBef>
              <a:buClr>
                <a:schemeClr val="bg2"/>
              </a:buClr>
              <a:buFont typeface="Wingdings" pitchFamily="2" charset="2"/>
              <a:buChar char="§"/>
              <a:defRPr sz="22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6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tx1"/>
                </a:solidFill>
                <a:latin typeface="Arial" charset="0"/>
              </a:defRPr>
            </a:lvl9pPr>
          </a:lstStyle>
          <a:p>
            <a:pPr eaLnBrk="1" fontAlgn="base" hangingPunct="1">
              <a:spcBef>
                <a:spcPct val="0"/>
              </a:spcBef>
              <a:spcAft>
                <a:spcPct val="0"/>
              </a:spcAft>
              <a:buClrTx/>
              <a:buFontTx/>
              <a:buNone/>
              <a:defRPr/>
            </a:pPr>
            <a:r>
              <a:rPr lang="de-DE" altLang="de-DE" sz="3600" b="1" dirty="0" smtClean="0">
                <a:solidFill>
                  <a:prstClr val="black"/>
                </a:solidFill>
                <a:latin typeface="Calibri"/>
                <a:cs typeface="Arial" charset="0"/>
              </a:rPr>
              <a:t>   Die Schülerinnen und Schüler können</a:t>
            </a:r>
          </a:p>
          <a:p>
            <a:pPr eaLnBrk="1" fontAlgn="base" hangingPunct="1">
              <a:spcBef>
                <a:spcPct val="0"/>
              </a:spcBef>
              <a:spcAft>
                <a:spcPct val="0"/>
              </a:spcAft>
              <a:buClrTx/>
              <a:buFontTx/>
              <a:buNone/>
              <a:defRPr/>
            </a:pPr>
            <a:endParaRPr lang="de-DE" altLang="de-DE" sz="1800" dirty="0" smtClean="0">
              <a:solidFill>
                <a:prstClr val="black"/>
              </a:solidFill>
              <a:cs typeface="Arial" charset="0"/>
            </a:endParaRPr>
          </a:p>
        </p:txBody>
      </p:sp>
      <p:cxnSp>
        <p:nvCxnSpPr>
          <p:cNvPr id="31" name="Gerade Verbindung mit Pfeil 30"/>
          <p:cNvCxnSpPr/>
          <p:nvPr/>
        </p:nvCxnSpPr>
        <p:spPr>
          <a:xfrm flipV="1">
            <a:off x="1530350" y="4724400"/>
            <a:ext cx="631825" cy="814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 name="Inhaltsplatzhalter 2"/>
          <p:cNvGraphicFramePr>
            <a:graphicFrameLocks noGrp="1"/>
          </p:cNvGraphicFramePr>
          <p:nvPr>
            <p:ph idx="1"/>
          </p:nvPr>
        </p:nvGraphicFramePr>
        <p:xfrm>
          <a:off x="2046288" y="1563688"/>
          <a:ext cx="6448425" cy="3384549"/>
        </p:xfrm>
        <a:graphic>
          <a:graphicData uri="http://schemas.openxmlformats.org/drawingml/2006/table">
            <a:tbl>
              <a:tblPr firstRow="1" firstCol="1" lastRow="1" bandRow="1"/>
              <a:tblGrid>
                <a:gridCol w="2148786">
                  <a:extLst>
                    <a:ext uri="{9D8B030D-6E8A-4147-A177-3AD203B41FA5}">
                      <a16:colId xmlns:a16="http://schemas.microsoft.com/office/drawing/2014/main" xmlns="" val="20000"/>
                    </a:ext>
                  </a:extLst>
                </a:gridCol>
                <a:gridCol w="2149475">
                  <a:extLst>
                    <a:ext uri="{9D8B030D-6E8A-4147-A177-3AD203B41FA5}">
                      <a16:colId xmlns:a16="http://schemas.microsoft.com/office/drawing/2014/main" xmlns="" val="20001"/>
                    </a:ext>
                  </a:extLst>
                </a:gridCol>
                <a:gridCol w="2150164">
                  <a:extLst>
                    <a:ext uri="{9D8B030D-6E8A-4147-A177-3AD203B41FA5}">
                      <a16:colId xmlns:a16="http://schemas.microsoft.com/office/drawing/2014/main" xmlns="" val="20002"/>
                    </a:ext>
                  </a:extLst>
                </a:gridCol>
              </a:tblGrid>
              <a:tr h="295878">
                <a:tc>
                  <a:txBody>
                    <a:bodyPr/>
                    <a:lstStyle/>
                    <a:p>
                      <a:pPr algn="ctr">
                        <a:spcBef>
                          <a:spcPts val="300"/>
                        </a:spcBef>
                        <a:spcAft>
                          <a:spcPts val="300"/>
                        </a:spcAft>
                      </a:pPr>
                      <a:r>
                        <a:rPr lang="de-DE" sz="1000" b="1" dirty="0">
                          <a:effectLst/>
                          <a:latin typeface="Arial"/>
                          <a:ea typeface="Times New Roman"/>
                          <a:cs typeface="Times New Roman"/>
                        </a:rPr>
                        <a:t>G1</a:t>
                      </a:r>
                    </a:p>
                  </a:txBody>
                  <a:tcPr marL="107959" marR="107959" marT="71733" marB="71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spcBef>
                          <a:spcPts val="300"/>
                        </a:spcBef>
                        <a:spcAft>
                          <a:spcPts val="300"/>
                        </a:spcAft>
                      </a:pPr>
                      <a:r>
                        <a:rPr lang="de-DE" sz="1000" b="1" dirty="0">
                          <a:effectLst/>
                          <a:latin typeface="Arial"/>
                          <a:ea typeface="Times New Roman"/>
                          <a:cs typeface="Times New Roman"/>
                        </a:rPr>
                        <a:t>M1</a:t>
                      </a:r>
                    </a:p>
                  </a:txBody>
                  <a:tcPr marL="107959" marR="107959" marT="71733" marB="71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algn="ctr">
                        <a:spcBef>
                          <a:spcPts val="300"/>
                        </a:spcBef>
                        <a:spcAft>
                          <a:spcPts val="300"/>
                        </a:spcAft>
                      </a:pPr>
                      <a:r>
                        <a:rPr lang="de-DE" sz="1000" b="1">
                          <a:effectLst/>
                          <a:latin typeface="Arial"/>
                          <a:ea typeface="Times New Roman"/>
                          <a:cs typeface="Times New Roman"/>
                        </a:rPr>
                        <a:t>E1</a:t>
                      </a:r>
                    </a:p>
                  </a:txBody>
                  <a:tcPr marL="107959" marR="107959" marT="71733" marB="71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2D2"/>
                    </a:solidFill>
                  </a:tcPr>
                </a:tc>
                <a:extLst>
                  <a:ext uri="{0D108BD9-81ED-4DB2-BD59-A6C34878D82A}">
                    <a16:rowId xmlns:a16="http://schemas.microsoft.com/office/drawing/2014/main" xmlns="" val="10000"/>
                  </a:ext>
                </a:extLst>
              </a:tr>
              <a:tr h="295878">
                <a:tc gridSpan="3">
                  <a:txBody>
                    <a:bodyPr/>
                    <a:lstStyle/>
                    <a:p>
                      <a:pPr algn="ctr">
                        <a:spcBef>
                          <a:spcPts val="300"/>
                        </a:spcBef>
                        <a:spcAft>
                          <a:spcPts val="300"/>
                        </a:spcAft>
                      </a:pPr>
                      <a:r>
                        <a:rPr lang="de-DE" sz="1000" b="1">
                          <a:effectLst/>
                          <a:latin typeface="Arial"/>
                          <a:ea typeface="Calibri"/>
                          <a:cs typeface="Times New Roman"/>
                        </a:rPr>
                        <a:t>motorisch</a:t>
                      </a:r>
                    </a:p>
                  </a:txBody>
                  <a:tcPr marL="107959" marR="107959" marT="71733" marB="71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0001"/>
                  </a:ext>
                </a:extLst>
              </a:tr>
              <a:tr h="1405442">
                <a:tc>
                  <a:txBody>
                    <a:bodyPr/>
                    <a:lstStyle/>
                    <a:p>
                      <a:pPr algn="just">
                        <a:lnSpc>
                          <a:spcPct val="115000"/>
                        </a:lnSpc>
                        <a:spcAft>
                          <a:spcPts val="0"/>
                        </a:spcAft>
                        <a:tabLst>
                          <a:tab pos="1854200" algn="r"/>
                        </a:tabLst>
                      </a:pPr>
                      <a:r>
                        <a:rPr lang="de-DE" sz="1200" dirty="0">
                          <a:effectLst/>
                          <a:latin typeface="Arial"/>
                          <a:ea typeface="Times New Roman"/>
                          <a:cs typeface="Times New Roman"/>
                        </a:rPr>
                        <a:t>(1) können in einem Koordinations- und/oder Konditionstest ein alters- und entwicklungsgemäß durchschnittliches Ergebnis erreichen</a:t>
                      </a:r>
                    </a:p>
                  </a:txBody>
                  <a:tcPr marL="107959" marR="107959" marT="71733" marB="71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15000"/>
                        </a:lnSpc>
                        <a:spcAft>
                          <a:spcPts val="0"/>
                        </a:spcAft>
                        <a:tabLst>
                          <a:tab pos="1854200" algn="r"/>
                        </a:tabLst>
                      </a:pPr>
                      <a:r>
                        <a:rPr lang="de-DE" sz="1200" dirty="0">
                          <a:effectLst/>
                          <a:latin typeface="Arial"/>
                          <a:ea typeface="Times New Roman"/>
                          <a:cs typeface="Times New Roman"/>
                        </a:rPr>
                        <a:t>(1) können in einem Koordinations- und/oder Konditionstest ein alters- und entwicklungsgemäß durchschnittliches Ergebnis erreichen</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15000"/>
                        </a:lnSpc>
                        <a:spcAft>
                          <a:spcPts val="0"/>
                        </a:spcAft>
                        <a:tabLst>
                          <a:tab pos="1854200" algn="r"/>
                        </a:tabLst>
                      </a:pPr>
                      <a:r>
                        <a:rPr lang="de-DE" sz="1200" dirty="0">
                          <a:effectLst/>
                          <a:latin typeface="Arial"/>
                          <a:ea typeface="Times New Roman"/>
                          <a:cs typeface="Times New Roman"/>
                        </a:rPr>
                        <a:t>(1) können in einem Koordinations- und/oder Konditionstest ein alters- und entwicklungsgemäß durchschnittliches Ergebnis erreichen</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2"/>
                  </a:ext>
                </a:extLst>
              </a:tr>
              <a:tr h="564125">
                <a:tc>
                  <a:txBody>
                    <a:bodyPr/>
                    <a:lstStyle/>
                    <a:p>
                      <a:pPr algn="just">
                        <a:lnSpc>
                          <a:spcPct val="115000"/>
                        </a:lnSpc>
                        <a:spcAft>
                          <a:spcPts val="0"/>
                        </a:spcAft>
                        <a:tabLst>
                          <a:tab pos="1854200" algn="r"/>
                        </a:tabLst>
                      </a:pPr>
                      <a:r>
                        <a:rPr lang="de-DE" sz="1200" dirty="0">
                          <a:effectLst/>
                          <a:latin typeface="Arial"/>
                          <a:ea typeface="Times New Roman"/>
                          <a:cs typeface="Times New Roman"/>
                        </a:rPr>
                        <a:t>(2) sich unter Anleitung sachgerecht aufwärmen</a:t>
                      </a:r>
                    </a:p>
                  </a:txBody>
                  <a:tcPr marL="107959" marR="107959" marT="71733" marB="71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854200" algn="r"/>
                        </a:tabLst>
                      </a:pPr>
                      <a:r>
                        <a:rPr lang="de-DE" sz="1200">
                          <a:effectLst/>
                          <a:latin typeface="Arial"/>
                          <a:ea typeface="Times New Roman"/>
                          <a:cs typeface="Times New Roman"/>
                        </a:rPr>
                        <a:t>(2) sich unter Anleitung sachgerecht aufwärmen</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854200" algn="r"/>
                        </a:tabLst>
                      </a:pPr>
                      <a:r>
                        <a:rPr lang="de-DE" sz="1200" dirty="0">
                          <a:effectLst/>
                          <a:latin typeface="Arial"/>
                          <a:ea typeface="Times New Roman"/>
                          <a:cs typeface="Times New Roman"/>
                        </a:rPr>
                        <a:t>(2) sich unter Anleitung sachgerecht aufwärmen</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23226">
                <a:tc gridSpan="3">
                  <a:txBody>
                    <a:bodyPr/>
                    <a:lstStyle/>
                    <a:p>
                      <a:pPr marL="342900" lvl="0" indent="-342900" algn="just">
                        <a:lnSpc>
                          <a:spcPct val="115000"/>
                        </a:lnSpc>
                        <a:spcAft>
                          <a:spcPts val="0"/>
                        </a:spcAft>
                        <a:buSzPts val="900"/>
                        <a:buFont typeface="Symbol"/>
                        <a:buBlip>
                          <a:blip r:embed="rId3"/>
                        </a:buBlip>
                        <a:tabLst>
                          <a:tab pos="144145" algn="l"/>
                          <a:tab pos="504190" algn="l"/>
                          <a:tab pos="144145" algn="l"/>
                          <a:tab pos="540385" algn="l"/>
                          <a:tab pos="1488440" algn="l"/>
                        </a:tabLst>
                      </a:pPr>
                      <a:r>
                        <a:rPr lang="de-DE" sz="800" dirty="0">
                          <a:effectLst/>
                          <a:latin typeface="Arial"/>
                          <a:ea typeface="Times New Roman"/>
                          <a:cs typeface="Times New Roman"/>
                        </a:rPr>
                        <a:t>2.1	Bewegungskompetenz 1</a:t>
                      </a:r>
                    </a:p>
                    <a:p>
                      <a:pPr marL="342900" lvl="0" indent="-342900" algn="just">
                        <a:lnSpc>
                          <a:spcPct val="115000"/>
                        </a:lnSpc>
                        <a:spcAft>
                          <a:spcPts val="0"/>
                        </a:spcAft>
                        <a:buSzPts val="900"/>
                        <a:buFont typeface="Symbol"/>
                        <a:buBlip>
                          <a:blip r:embed="rId3"/>
                        </a:buBlip>
                        <a:tabLst>
                          <a:tab pos="144145" algn="l"/>
                          <a:tab pos="504190" algn="l"/>
                          <a:tab pos="144145" algn="l"/>
                          <a:tab pos="540385" algn="l"/>
                          <a:tab pos="1488440" algn="l"/>
                        </a:tabLst>
                      </a:pPr>
                      <a:r>
                        <a:rPr lang="de-DE" sz="800" dirty="0">
                          <a:effectLst/>
                          <a:latin typeface="Arial"/>
                          <a:ea typeface="Times New Roman"/>
                          <a:cs typeface="Times New Roman"/>
                        </a:rPr>
                        <a:t>2.3	Personalkompetenz 1, 6</a:t>
                      </a:r>
                    </a:p>
                    <a:p>
                      <a:pPr marL="342900" lvl="0" indent="-342900" algn="just">
                        <a:lnSpc>
                          <a:spcPct val="150000"/>
                        </a:lnSpc>
                        <a:spcBef>
                          <a:spcPts val="300"/>
                        </a:spcBef>
                        <a:spcAft>
                          <a:spcPts val="300"/>
                        </a:spcAft>
                        <a:buSzPts val="900"/>
                        <a:buFont typeface="Symbol"/>
                        <a:buBlip>
                          <a:blip r:embed="rId4"/>
                        </a:buBlip>
                        <a:tabLst>
                          <a:tab pos="144145" algn="l"/>
                          <a:tab pos="504190" algn="l"/>
                          <a:tab pos="144145" algn="l"/>
                          <a:tab pos="540385" algn="l"/>
                        </a:tabLst>
                      </a:pPr>
                      <a:r>
                        <a:rPr lang="de-DE" sz="800" dirty="0">
                          <a:effectLst/>
                          <a:latin typeface="Arial"/>
                          <a:ea typeface="Calibri"/>
                          <a:cs typeface="Times New Roman"/>
                        </a:rPr>
                        <a:t>	PG</a:t>
                      </a:r>
                    </a:p>
                    <a:p>
                      <a:pPr marL="342900" lvl="0" indent="-342900">
                        <a:lnSpc>
                          <a:spcPct val="115000"/>
                        </a:lnSpc>
                        <a:spcAft>
                          <a:spcPts val="100"/>
                        </a:spcAft>
                        <a:buSzPts val="900"/>
                        <a:buFont typeface="Symbol"/>
                        <a:buBlip>
                          <a:blip r:embed="rId5"/>
                        </a:buBlip>
                        <a:tabLst>
                          <a:tab pos="144145" algn="l"/>
                          <a:tab pos="504190" algn="l"/>
                          <a:tab pos="144145" algn="l"/>
                          <a:tab pos="540385" algn="l"/>
                        </a:tabLst>
                      </a:pPr>
                      <a:r>
                        <a:rPr lang="de-DE" sz="800" dirty="0">
                          <a:effectLst/>
                          <a:latin typeface="Arial"/>
                          <a:ea typeface="Calibri"/>
                          <a:cs typeface="Times New Roman"/>
                        </a:rPr>
                        <a:t>alle anderen inhaltsbezogenen Kompetenzbereiche</a:t>
                      </a:r>
                    </a:p>
                  </a:txBody>
                  <a:tcPr marL="107959" marR="107959" marT="71733" marB="71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0004"/>
                  </a:ext>
                </a:extLst>
              </a:tr>
            </a:tbl>
          </a:graphicData>
        </a:graphic>
      </p:graphicFrame>
      <p:sp>
        <p:nvSpPr>
          <p:cNvPr id="17" name="Textfeld 16"/>
          <p:cNvSpPr txBox="1"/>
          <p:nvPr/>
        </p:nvSpPr>
        <p:spPr>
          <a:xfrm>
            <a:off x="2162175" y="5378450"/>
            <a:ext cx="6124575" cy="319088"/>
          </a:xfrm>
          <a:prstGeom prst="rect">
            <a:avLst/>
          </a:prstGeom>
          <a:noFill/>
        </p:spPr>
        <p:txBody>
          <a:bodyPr wrap="none">
            <a:spAutoFit/>
          </a:bodyPr>
          <a:lstStyle/>
          <a:p>
            <a:pPr marL="342900" indent="-342900">
              <a:lnSpc>
                <a:spcPct val="115000"/>
              </a:lnSpc>
              <a:spcBef>
                <a:spcPts val="300"/>
              </a:spcBef>
              <a:spcAft>
                <a:spcPts val="300"/>
              </a:spcAft>
              <a:buSzPts val="900"/>
              <a:buFontTx/>
              <a:buBlip>
                <a:blip r:embed="rId6"/>
              </a:buBlip>
              <a:tabLst>
                <a:tab pos="144145" algn="l"/>
                <a:tab pos="504190" algn="l"/>
              </a:tabLst>
              <a:defRPr/>
            </a:pPr>
            <a:r>
              <a:rPr lang="de-DE" sz="1400" dirty="0">
                <a:solidFill>
                  <a:srgbClr val="000000"/>
                </a:solidFill>
                <a:latin typeface="Arial"/>
                <a:ea typeface="Calibri"/>
                <a:cs typeface="Arial" charset="0"/>
              </a:rPr>
              <a:t>Biologie: Körperbau und Bewegung; Atmung, Blut und Kreislaufsystem</a:t>
            </a:r>
          </a:p>
        </p:txBody>
      </p:sp>
      <p:sp>
        <p:nvSpPr>
          <p:cNvPr id="44070" name="Textfeld 18"/>
          <p:cNvSpPr txBox="1">
            <a:spLocks noChangeArrowheads="1"/>
          </p:cNvSpPr>
          <p:nvPr/>
        </p:nvSpPr>
        <p:spPr bwMode="auto">
          <a:xfrm>
            <a:off x="2162175" y="5030788"/>
            <a:ext cx="3121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7F7F"/>
              </a:buClr>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200">
                <a:solidFill>
                  <a:schemeClr val="tx1"/>
                </a:solidFill>
                <a:latin typeface="Arial" charset="0"/>
                <a:cs typeface="Arial" charset="0"/>
              </a:defRPr>
            </a:lvl2pPr>
            <a:lvl3pPr marL="1143000" indent="-228600" eaLnBrk="0" hangingPunct="0">
              <a:spcBef>
                <a:spcPct val="20000"/>
              </a:spcBef>
              <a:buClr>
                <a:srgbClr val="7F7F7F"/>
              </a:buClr>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a:solidFill>
                  <a:schemeClr val="tx1"/>
                </a:solidFill>
                <a:latin typeface="Arial" charset="0"/>
                <a:cs typeface="Arial" charset="0"/>
              </a:defRPr>
            </a:lvl4pPr>
            <a:lvl5pPr marL="2057400" indent="-228600" eaLnBrk="0" hangingPunct="0">
              <a:spcBef>
                <a:spcPct val="20000"/>
              </a:spcBef>
              <a:buFont typeface="Arial" charset="0"/>
              <a:buChar char="»"/>
              <a:defRPr>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cs typeface="Arial" charset="0"/>
              </a:defRPr>
            </a:lvl9pPr>
          </a:lstStyle>
          <a:p>
            <a:pPr eaLnBrk="1" fontAlgn="base" hangingPunct="1">
              <a:spcBef>
                <a:spcPct val="0"/>
              </a:spcBef>
              <a:spcAft>
                <a:spcPct val="0"/>
              </a:spcAft>
              <a:buClrTx/>
              <a:buFontTx/>
              <a:buNone/>
            </a:pPr>
            <a:r>
              <a:rPr lang="de-DE" altLang="de-DE" sz="1400" smtClean="0">
                <a:solidFill>
                  <a:prstClr val="black"/>
                </a:solidFill>
              </a:rPr>
              <a:t>Als Beispiel aus einer anderen Stufe:</a:t>
            </a:r>
          </a:p>
        </p:txBody>
      </p:sp>
    </p:spTree>
    <p:extLst>
      <p:ext uri="{BB962C8B-B14F-4D97-AF65-F5344CB8AC3E}">
        <p14:creationId xmlns:p14="http://schemas.microsoft.com/office/powerpoint/2010/main" val="107872255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45693" y="2177494"/>
            <a:ext cx="2749471" cy="40011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r>
              <a:rPr lang="de-DE" sz="2000" b="1" dirty="0">
                <a:latin typeface="Arial" pitchFamily="34" charset="0"/>
                <a:cs typeface="Arial" pitchFamily="34" charset="0"/>
              </a:rPr>
              <a:t>Erziehung zum Sport</a:t>
            </a:r>
          </a:p>
        </p:txBody>
      </p:sp>
      <p:sp>
        <p:nvSpPr>
          <p:cNvPr id="8" name="Rectangle 6"/>
          <p:cNvSpPr>
            <a:spLocks noChangeArrowheads="1"/>
          </p:cNvSpPr>
          <p:nvPr/>
        </p:nvSpPr>
        <p:spPr bwMode="auto">
          <a:xfrm>
            <a:off x="411484" y="4052058"/>
            <a:ext cx="2406428" cy="70788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r>
              <a:rPr lang="de-DE" sz="2000" b="1" dirty="0">
                <a:latin typeface="Arial" pitchFamily="34" charset="0"/>
                <a:cs typeface="Arial" pitchFamily="34" charset="0"/>
              </a:rPr>
              <a:t>Erziehung </a:t>
            </a:r>
            <a:r>
              <a:rPr lang="de-DE" sz="2000" b="1" dirty="0" smtClean="0">
                <a:latin typeface="Arial" pitchFamily="34" charset="0"/>
                <a:cs typeface="Arial" pitchFamily="34" charset="0"/>
              </a:rPr>
              <a:t>im und </a:t>
            </a:r>
          </a:p>
          <a:p>
            <a:r>
              <a:rPr lang="de-DE" sz="2000" b="1" dirty="0" smtClean="0">
                <a:latin typeface="Arial" pitchFamily="34" charset="0"/>
                <a:cs typeface="Arial" pitchFamily="34" charset="0"/>
              </a:rPr>
              <a:t>durch Sport</a:t>
            </a:r>
            <a:endParaRPr lang="de-DE" sz="2000" b="1" dirty="0">
              <a:latin typeface="Arial" pitchFamily="34" charset="0"/>
              <a:cs typeface="Arial" pitchFamily="34" charset="0"/>
            </a:endParaRPr>
          </a:p>
        </p:txBody>
      </p:sp>
      <p:sp>
        <p:nvSpPr>
          <p:cNvPr id="9" name="Rectangle 7"/>
          <p:cNvSpPr>
            <a:spLocks noChangeArrowheads="1"/>
          </p:cNvSpPr>
          <p:nvPr/>
        </p:nvSpPr>
        <p:spPr bwMode="auto">
          <a:xfrm>
            <a:off x="4553513" y="3615105"/>
            <a:ext cx="4051470" cy="20313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endParaRPr lang="de-DE" dirty="0" smtClean="0">
              <a:latin typeface="Arial" panose="020B0604020202020204" pitchFamily="34" charset="0"/>
              <a:cs typeface="Arial" panose="020B0604020202020204" pitchFamily="34" charset="0"/>
            </a:endParaRPr>
          </a:p>
          <a:p>
            <a:pPr algn="ctr"/>
            <a:r>
              <a:rPr lang="de-DE" b="1" dirty="0" smtClean="0">
                <a:latin typeface="Arial" panose="020B0604020202020204" pitchFamily="34" charset="0"/>
                <a:cs typeface="Arial" panose="020B0604020202020204" pitchFamily="34" charset="0"/>
              </a:rPr>
              <a:t>Entwicklungsförderung </a:t>
            </a:r>
          </a:p>
          <a:p>
            <a:pPr algn="ctr"/>
            <a:r>
              <a:rPr lang="de-DE" b="1" dirty="0" smtClean="0">
                <a:latin typeface="Arial" panose="020B0604020202020204" pitchFamily="34" charset="0"/>
                <a:cs typeface="Arial" panose="020B0604020202020204" pitchFamily="34" charset="0"/>
              </a:rPr>
              <a:t>durch </a:t>
            </a:r>
          </a:p>
          <a:p>
            <a:pPr algn="ctr"/>
            <a:r>
              <a:rPr lang="de-DE" b="1" dirty="0" smtClean="0">
                <a:latin typeface="Arial" panose="020B0604020202020204" pitchFamily="34" charset="0"/>
                <a:cs typeface="Arial" panose="020B0604020202020204" pitchFamily="34" charset="0"/>
              </a:rPr>
              <a:t>Bewegung</a:t>
            </a:r>
            <a:r>
              <a:rPr lang="de-DE" b="1" dirty="0">
                <a:latin typeface="Arial" panose="020B0604020202020204" pitchFamily="34" charset="0"/>
                <a:cs typeface="Arial" panose="020B0604020202020204" pitchFamily="34" charset="0"/>
              </a:rPr>
              <a:t>, Spiel und </a:t>
            </a:r>
            <a:r>
              <a:rPr lang="de-DE" b="1" dirty="0" smtClean="0">
                <a:latin typeface="Arial" panose="020B0604020202020204" pitchFamily="34" charset="0"/>
                <a:cs typeface="Arial" panose="020B0604020202020204" pitchFamily="34" charset="0"/>
              </a:rPr>
              <a:t>Sport</a:t>
            </a:r>
          </a:p>
          <a:p>
            <a:pPr algn="ctr"/>
            <a:endParaRPr lang="de-DE" b="1" dirty="0">
              <a:latin typeface="Arial" panose="020B0604020202020204" pitchFamily="34" charset="0"/>
              <a:cs typeface="Arial" panose="020B0604020202020204" pitchFamily="34" charset="0"/>
            </a:endParaRPr>
          </a:p>
          <a:p>
            <a:pPr algn="ctr"/>
            <a:r>
              <a:rPr lang="de-DE" b="1" dirty="0" smtClean="0">
                <a:latin typeface="Arial" panose="020B0604020202020204" pitchFamily="34" charset="0"/>
                <a:cs typeface="Arial" panose="020B0604020202020204" pitchFamily="34" charset="0"/>
              </a:rPr>
              <a:t>(Persönlichkeitsbildung)</a:t>
            </a:r>
          </a:p>
          <a:p>
            <a:pPr algn="ctr"/>
            <a:endParaRPr lang="de-DE" dirty="0">
              <a:latin typeface="Arial" panose="020B0604020202020204" pitchFamily="34" charset="0"/>
              <a:cs typeface="Arial" panose="020B0604020202020204" pitchFamily="34" charset="0"/>
            </a:endParaRPr>
          </a:p>
        </p:txBody>
      </p:sp>
      <p:sp>
        <p:nvSpPr>
          <p:cNvPr id="11" name="Rectangle 5"/>
          <p:cNvSpPr>
            <a:spLocks noChangeArrowheads="1"/>
          </p:cNvSpPr>
          <p:nvPr/>
        </p:nvSpPr>
        <p:spPr bwMode="auto">
          <a:xfrm>
            <a:off x="4553513" y="1555780"/>
            <a:ext cx="4042776" cy="187322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de-DE" b="1" dirty="0">
                <a:latin typeface="Arial" panose="020B0604020202020204" pitchFamily="34" charset="0"/>
                <a:cs typeface="Arial" panose="020B0604020202020204" pitchFamily="34" charset="0"/>
              </a:rPr>
              <a:t>Erschließung </a:t>
            </a:r>
            <a:endParaRPr lang="de-DE" b="1" dirty="0" smtClean="0">
              <a:latin typeface="Arial" panose="020B0604020202020204" pitchFamily="34" charset="0"/>
              <a:cs typeface="Arial" panose="020B0604020202020204" pitchFamily="34" charset="0"/>
            </a:endParaRPr>
          </a:p>
          <a:p>
            <a:pPr algn="ctr"/>
            <a:r>
              <a:rPr lang="de-DE" b="1" dirty="0" smtClean="0">
                <a:latin typeface="Arial" panose="020B0604020202020204" pitchFamily="34" charset="0"/>
                <a:cs typeface="Arial" panose="020B0604020202020204" pitchFamily="34" charset="0"/>
              </a:rPr>
              <a:t>der </a:t>
            </a:r>
          </a:p>
          <a:p>
            <a:pPr algn="ctr"/>
            <a:r>
              <a:rPr lang="de-DE" b="1" dirty="0" smtClean="0">
                <a:latin typeface="Arial" panose="020B0604020202020204" pitchFamily="34" charset="0"/>
                <a:cs typeface="Arial" panose="020B0604020202020204" pitchFamily="34" charset="0"/>
              </a:rPr>
              <a:t>Bewegungs-</a:t>
            </a:r>
            <a:r>
              <a:rPr lang="de-DE" b="1" dirty="0">
                <a:latin typeface="Arial" panose="020B0604020202020204" pitchFamily="34" charset="0"/>
                <a:cs typeface="Arial" panose="020B0604020202020204" pitchFamily="34" charset="0"/>
              </a:rPr>
              <a:t>, Spiel- und </a:t>
            </a:r>
            <a:r>
              <a:rPr lang="de-DE" b="1" dirty="0" smtClean="0">
                <a:latin typeface="Arial" panose="020B0604020202020204" pitchFamily="34" charset="0"/>
                <a:cs typeface="Arial" panose="020B0604020202020204" pitchFamily="34" charset="0"/>
              </a:rPr>
              <a:t>Sportkultur</a:t>
            </a:r>
          </a:p>
          <a:p>
            <a:pPr algn="ctr"/>
            <a:endParaRPr lang="de-DE" b="1" dirty="0">
              <a:latin typeface="Arial" panose="020B0604020202020204" pitchFamily="34" charset="0"/>
              <a:cs typeface="Arial" panose="020B0604020202020204" pitchFamily="34" charset="0"/>
            </a:endParaRPr>
          </a:p>
          <a:p>
            <a:pPr algn="ctr"/>
            <a:r>
              <a:rPr lang="de-DE" b="1" dirty="0" smtClean="0">
                <a:latin typeface="Arial" panose="020B0604020202020204" pitchFamily="34" charset="0"/>
                <a:cs typeface="Arial" panose="020B0604020202020204" pitchFamily="34" charset="0"/>
              </a:rPr>
              <a:t>(Sacherschließung)</a:t>
            </a:r>
          </a:p>
          <a:p>
            <a:pPr algn="ctr"/>
            <a:endParaRPr lang="de-DE" sz="2400" dirty="0">
              <a:latin typeface="Arial" panose="020B0604020202020204" pitchFamily="34" charset="0"/>
              <a:cs typeface="Arial" panose="020B0604020202020204" pitchFamily="34" charset="0"/>
            </a:endParaRPr>
          </a:p>
        </p:txBody>
      </p:sp>
      <p:sp>
        <p:nvSpPr>
          <p:cNvPr id="12" name="Titel 1"/>
          <p:cNvSpPr txBox="1">
            <a:spLocks/>
          </p:cNvSpPr>
          <p:nvPr/>
        </p:nvSpPr>
        <p:spPr>
          <a:xfrm>
            <a:off x="411484" y="984280"/>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800" dirty="0">
                <a:latin typeface="Arial" panose="020B0604020202020204" pitchFamily="34" charset="0"/>
                <a:cs typeface="Arial" panose="020B0604020202020204" pitchFamily="34" charset="0"/>
              </a:rPr>
              <a:t>Bildungsplan 2016 – </a:t>
            </a:r>
            <a:r>
              <a:rPr lang="de-DE" sz="2800" dirty="0" smtClean="0">
                <a:latin typeface="Arial" panose="020B0604020202020204" pitchFamily="34" charset="0"/>
                <a:cs typeface="Arial" panose="020B0604020202020204" pitchFamily="34" charset="0"/>
              </a:rPr>
              <a:t>Leitgedanken</a:t>
            </a:r>
            <a:endParaRPr lang="de-DE" sz="2800" dirty="0"/>
          </a:p>
        </p:txBody>
      </p:sp>
      <p:sp>
        <p:nvSpPr>
          <p:cNvPr id="2" name="Pfeil nach rechts 1"/>
          <p:cNvSpPr/>
          <p:nvPr/>
        </p:nvSpPr>
        <p:spPr>
          <a:xfrm>
            <a:off x="3347864" y="2177494"/>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feil nach rechts 2"/>
          <p:cNvSpPr/>
          <p:nvPr/>
        </p:nvSpPr>
        <p:spPr>
          <a:xfrm>
            <a:off x="3324256" y="4163685"/>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231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85615" y="1916832"/>
            <a:ext cx="8496944" cy="39395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de-DE" sz="2000" dirty="0">
              <a:latin typeface="Arial" panose="020B0604020202020204" pitchFamily="34" charset="0"/>
              <a:cs typeface="Arial" panose="020B0604020202020204" pitchFamily="34" charset="0"/>
            </a:endParaRPr>
          </a:p>
          <a:p>
            <a:pPr algn="ctr"/>
            <a:r>
              <a:rPr lang="de-DE" sz="2800" b="1" dirty="0" smtClean="0">
                <a:latin typeface="Arial" panose="020B0604020202020204" pitchFamily="34" charset="0"/>
                <a:cs typeface="Arial" panose="020B0604020202020204" pitchFamily="34" charset="0"/>
              </a:rPr>
              <a:t>Sportliche Handlungskompetenz</a:t>
            </a:r>
          </a:p>
          <a:p>
            <a:pPr algn="ctr"/>
            <a:endParaRPr lang="de-DE" sz="2000" b="1" dirty="0">
              <a:latin typeface="Arial" panose="020B0604020202020204" pitchFamily="34" charset="0"/>
              <a:cs typeface="Arial" panose="020B0604020202020204" pitchFamily="34" charset="0"/>
            </a:endParaRPr>
          </a:p>
          <a:p>
            <a:pPr algn="ctr"/>
            <a:r>
              <a:rPr lang="de-DE" dirty="0" smtClean="0">
                <a:latin typeface="Arial" panose="020B0604020202020204" pitchFamily="34" charset="0"/>
                <a:cs typeface="Arial" panose="020B0604020202020204" pitchFamily="34" charset="0"/>
              </a:rPr>
              <a:t>bedeutet</a:t>
            </a:r>
          </a:p>
          <a:p>
            <a:pPr algn="ctr"/>
            <a:endParaRPr lang="de-DE" dirty="0">
              <a:latin typeface="Arial" panose="020B0604020202020204" pitchFamily="34" charset="0"/>
              <a:cs typeface="Arial" panose="020B0604020202020204" pitchFamily="34" charset="0"/>
            </a:endParaRPr>
          </a:p>
          <a:p>
            <a:pPr marL="342900" indent="-342900">
              <a:buFont typeface="+mj-lt"/>
              <a:buAutoNum type="arabicPeriod"/>
            </a:pPr>
            <a:r>
              <a:rPr lang="de-DE" dirty="0" smtClean="0">
                <a:latin typeface="Arial" panose="020B0604020202020204" pitchFamily="34" charset="0"/>
                <a:cs typeface="Arial" panose="020B0604020202020204" pitchFamily="34" charset="0"/>
              </a:rPr>
              <a:t>Schülerinnen und Schüler sind in der Lage, mit der Vielfalt, Unterschiedlichkeit und Veränderbarkeit von Bewegungs-, Spiel- und Sportaktivitäten kompetent umzugehen.</a:t>
            </a:r>
          </a:p>
          <a:p>
            <a:pPr marL="342900" indent="-342900">
              <a:buFont typeface="+mj-lt"/>
              <a:buAutoNum type="arabicPeriod"/>
            </a:pPr>
            <a:endParaRPr lang="de-DE" dirty="0">
              <a:latin typeface="Arial" panose="020B0604020202020204" pitchFamily="34" charset="0"/>
              <a:cs typeface="Arial" panose="020B0604020202020204" pitchFamily="34" charset="0"/>
            </a:endParaRPr>
          </a:p>
          <a:p>
            <a:pPr marL="342900" indent="-342900">
              <a:buFont typeface="+mj-lt"/>
              <a:buAutoNum type="arabicPeriod"/>
            </a:pPr>
            <a:r>
              <a:rPr lang="de-DE" dirty="0" smtClean="0">
                <a:latin typeface="Arial" panose="020B0604020202020204" pitchFamily="34" charset="0"/>
                <a:cs typeface="Arial" panose="020B0604020202020204" pitchFamily="34" charset="0"/>
              </a:rPr>
              <a:t>Schülerinnen und Schüler sind fähig, Bewegung, Spiel und Sport auf Sinn zu reflektieren, um ihr gegenwärtiges und zukünftiges Bewegungshandeln eigenverantwortlich und selbstbestimmt zu gestalten.</a:t>
            </a:r>
          </a:p>
          <a:p>
            <a:pPr algn="ctr"/>
            <a:endParaRPr lang="de-DE" sz="2000" b="1" dirty="0" smtClean="0">
              <a:latin typeface="Arial" panose="020B0604020202020204" pitchFamily="34" charset="0"/>
              <a:cs typeface="Arial" panose="020B0604020202020204" pitchFamily="34" charset="0"/>
            </a:endParaRPr>
          </a:p>
        </p:txBody>
      </p:sp>
      <p:sp>
        <p:nvSpPr>
          <p:cNvPr id="4" name="Titel 1"/>
          <p:cNvSpPr txBox="1">
            <a:spLocks/>
          </p:cNvSpPr>
          <p:nvPr/>
        </p:nvSpPr>
        <p:spPr>
          <a:xfrm>
            <a:off x="419287" y="980728"/>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800" b="1" dirty="0">
                <a:cs typeface="Arial" panose="020B0604020202020204" pitchFamily="34" charset="0"/>
              </a:rPr>
              <a:t>Bildungsplan 2016 – </a:t>
            </a:r>
            <a:r>
              <a:rPr lang="de-DE" sz="2800" b="1" dirty="0" smtClean="0">
                <a:cs typeface="Arial" panose="020B0604020202020204" pitchFamily="34" charset="0"/>
              </a:rPr>
              <a:t>Leitgedanken</a:t>
            </a:r>
            <a:endParaRPr lang="de-DE" sz="2800" b="1" dirty="0"/>
          </a:p>
        </p:txBody>
      </p:sp>
    </p:spTree>
    <p:extLst>
      <p:ext uri="{BB962C8B-B14F-4D97-AF65-F5344CB8AC3E}">
        <p14:creationId xmlns:p14="http://schemas.microsoft.com/office/powerpoint/2010/main" val="2140620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11484" y="927103"/>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600" b="1" dirty="0">
                <a:latin typeface="Arial" panose="020B0604020202020204" pitchFamily="34" charset="0"/>
                <a:cs typeface="Arial" panose="020B0604020202020204" pitchFamily="34" charset="0"/>
              </a:rPr>
              <a:t>Prozessbezogene </a:t>
            </a:r>
            <a:r>
              <a:rPr lang="de-DE" sz="2600" b="1" dirty="0" smtClean="0">
                <a:latin typeface="Arial" panose="020B0604020202020204" pitchFamily="34" charset="0"/>
                <a:cs typeface="Arial" panose="020B0604020202020204" pitchFamily="34" charset="0"/>
              </a:rPr>
              <a:t>Kompetenzen</a:t>
            </a:r>
            <a:endParaRPr lang="de-DE" sz="2750" b="1" dirty="0"/>
          </a:p>
        </p:txBody>
      </p:sp>
      <p:sp>
        <p:nvSpPr>
          <p:cNvPr id="2" name="Textfeld 1"/>
          <p:cNvSpPr txBox="1"/>
          <p:nvPr/>
        </p:nvSpPr>
        <p:spPr>
          <a:xfrm>
            <a:off x="899592" y="2204864"/>
            <a:ext cx="7741492"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71463" lvl="0" indent="-271463" eaLnBrk="0" fontAlgn="base" hangingPunct="0">
              <a:spcBef>
                <a:spcPct val="20000"/>
              </a:spcBef>
              <a:spcAft>
                <a:spcPct val="0"/>
              </a:spcAft>
              <a:buClr>
                <a:srgbClr val="969696"/>
              </a:buClr>
              <a:buFont typeface="Wingdings" pitchFamily="2" charset="2"/>
              <a:buChar char="§"/>
            </a:pPr>
            <a:endParaRPr lang="de-DE" altLang="de-DE" sz="2400" b="1" kern="0" dirty="0" smtClean="0">
              <a:solidFill>
                <a:srgbClr val="717171"/>
              </a:solidFill>
              <a:latin typeface="Arial"/>
              <a:ea typeface="ＭＳ Ｐゴシック" pitchFamily="34" charset="-128"/>
            </a:endParaRPr>
          </a:p>
          <a:p>
            <a:pPr marL="342900" indent="-342900" algn="ctr" eaLnBrk="0" fontAlgn="base" hangingPunct="0">
              <a:spcBef>
                <a:spcPct val="20000"/>
              </a:spcBef>
              <a:spcAft>
                <a:spcPct val="0"/>
              </a:spcAft>
              <a:buClr>
                <a:srgbClr val="969696"/>
              </a:buClr>
              <a:buFont typeface="Arial" panose="020B0604020202020204" pitchFamily="34" charset="0"/>
              <a:buChar char="•"/>
            </a:pPr>
            <a:r>
              <a:rPr lang="de-DE" altLang="de-DE" sz="2400" b="1" kern="0" dirty="0" smtClean="0">
                <a:latin typeface="Arial"/>
                <a:ea typeface="ＭＳ Ｐゴシック" pitchFamily="34" charset="-128"/>
              </a:rPr>
              <a:t>Bewegungskompetenz</a:t>
            </a:r>
          </a:p>
          <a:p>
            <a:pPr marL="342900" indent="-342900" algn="ctr" eaLnBrk="0" fontAlgn="base" hangingPunct="0">
              <a:spcBef>
                <a:spcPct val="20000"/>
              </a:spcBef>
              <a:spcAft>
                <a:spcPct val="0"/>
              </a:spcAft>
              <a:buClr>
                <a:srgbClr val="969696"/>
              </a:buClr>
              <a:buFont typeface="Arial" panose="020B0604020202020204" pitchFamily="34" charset="0"/>
              <a:buChar char="•"/>
            </a:pPr>
            <a:r>
              <a:rPr lang="de-DE" altLang="de-DE" sz="2400" b="1" kern="0" dirty="0" smtClean="0">
                <a:solidFill>
                  <a:schemeClr val="tx1"/>
                </a:solidFill>
                <a:latin typeface="Arial"/>
                <a:ea typeface="ＭＳ Ｐゴシック" pitchFamily="34" charset="-128"/>
              </a:rPr>
              <a:t>Reflexions- und Urteilskompetenz</a:t>
            </a:r>
            <a:endParaRPr lang="de-DE" altLang="de-DE" sz="2400" b="1" kern="0" dirty="0">
              <a:solidFill>
                <a:schemeClr val="tx1"/>
              </a:solidFill>
              <a:latin typeface="Arial"/>
              <a:ea typeface="ＭＳ Ｐゴシック" pitchFamily="34" charset="-128"/>
            </a:endParaRPr>
          </a:p>
          <a:p>
            <a:pPr marL="342900" indent="-342900" algn="ctr" eaLnBrk="0" fontAlgn="base" hangingPunct="0">
              <a:spcBef>
                <a:spcPct val="20000"/>
              </a:spcBef>
              <a:spcAft>
                <a:spcPct val="0"/>
              </a:spcAft>
              <a:buClr>
                <a:srgbClr val="969696"/>
              </a:buClr>
              <a:buFont typeface="Arial" panose="020B0604020202020204" pitchFamily="34" charset="0"/>
              <a:buChar char="•"/>
            </a:pPr>
            <a:r>
              <a:rPr lang="de-DE" altLang="de-DE" sz="2400" b="1" kern="0" dirty="0" smtClean="0">
                <a:latin typeface="Arial"/>
                <a:ea typeface="ＭＳ Ｐゴシック" pitchFamily="34" charset="-128"/>
              </a:rPr>
              <a:t>Personalkompetenz</a:t>
            </a:r>
          </a:p>
          <a:p>
            <a:pPr marL="342900" indent="-342900" algn="ctr" eaLnBrk="0" fontAlgn="base" hangingPunct="0">
              <a:spcBef>
                <a:spcPct val="20000"/>
              </a:spcBef>
              <a:spcAft>
                <a:spcPct val="0"/>
              </a:spcAft>
              <a:buClr>
                <a:srgbClr val="969696"/>
              </a:buClr>
              <a:buFont typeface="Arial" panose="020B0604020202020204" pitchFamily="34" charset="0"/>
              <a:buChar char="•"/>
            </a:pPr>
            <a:r>
              <a:rPr lang="de-DE" altLang="de-DE" sz="2400" b="1" kern="0" dirty="0" smtClean="0">
                <a:latin typeface="Arial"/>
                <a:ea typeface="ＭＳ Ｐゴシック" pitchFamily="34" charset="-128"/>
              </a:rPr>
              <a:t>Sozialkompetenz</a:t>
            </a:r>
            <a:endParaRPr lang="de-DE" altLang="de-DE" sz="2400" b="1" kern="0" dirty="0">
              <a:latin typeface="Arial"/>
              <a:ea typeface="ＭＳ Ｐゴシック" pitchFamily="34" charset="-128"/>
            </a:endParaRPr>
          </a:p>
          <a:p>
            <a:pPr algn="ctr" eaLnBrk="0" fontAlgn="base" hangingPunct="0">
              <a:spcBef>
                <a:spcPct val="20000"/>
              </a:spcBef>
              <a:spcAft>
                <a:spcPct val="0"/>
              </a:spcAft>
              <a:buClr>
                <a:srgbClr val="969696"/>
              </a:buClr>
            </a:pPr>
            <a:r>
              <a:rPr lang="de-DE" altLang="de-DE" sz="2400" b="1" kern="0" dirty="0">
                <a:solidFill>
                  <a:srgbClr val="000000"/>
                </a:solidFill>
                <a:latin typeface="Arial"/>
                <a:ea typeface="ＭＳ Ｐゴシック" pitchFamily="34" charset="-128"/>
              </a:rPr>
              <a:t>	</a:t>
            </a:r>
          </a:p>
        </p:txBody>
      </p:sp>
    </p:spTree>
    <p:extLst>
      <p:ext uri="{BB962C8B-B14F-4D97-AF65-F5344CB8AC3E}">
        <p14:creationId xmlns:p14="http://schemas.microsoft.com/office/powerpoint/2010/main" val="3725104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1752164"/>
            <a:ext cx="351891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de-DE" sz="2400" b="1" dirty="0" smtClean="0">
                <a:latin typeface="Arial" panose="020B0604020202020204" pitchFamily="34" charset="0"/>
                <a:cs typeface="Arial" panose="020B0604020202020204" pitchFamily="34" charset="0"/>
              </a:rPr>
              <a:t>Bewegungskompetenz</a:t>
            </a:r>
            <a:endParaRPr lang="de-DE" sz="2400" b="1" dirty="0">
              <a:latin typeface="Arial" panose="020B0604020202020204" pitchFamily="34" charset="0"/>
              <a:cs typeface="Arial" panose="020B0604020202020204" pitchFamily="34" charset="0"/>
            </a:endParaRPr>
          </a:p>
        </p:txBody>
      </p:sp>
      <p:sp>
        <p:nvSpPr>
          <p:cNvPr id="4" name="Textfeld 3"/>
          <p:cNvSpPr txBox="1"/>
          <p:nvPr/>
        </p:nvSpPr>
        <p:spPr>
          <a:xfrm>
            <a:off x="539552" y="2663146"/>
            <a:ext cx="8423506" cy="230832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Bef>
                <a:spcPct val="50000"/>
              </a:spcBef>
              <a:buFont typeface="Arial" panose="020B0604020202020204" pitchFamily="34" charset="0"/>
              <a:buChar char="•"/>
            </a:pPr>
            <a:r>
              <a:rPr lang="de-DE" altLang="de-DE" dirty="0">
                <a:latin typeface="Arial" panose="020B0604020202020204" pitchFamily="34" charset="0"/>
                <a:cs typeface="Arial" panose="020B0604020202020204" pitchFamily="34" charset="0"/>
              </a:rPr>
              <a:t>bildet die Grundlage für den Erwerb umfassender </a:t>
            </a:r>
            <a:r>
              <a:rPr lang="de-DE" altLang="de-DE" dirty="0" smtClean="0">
                <a:latin typeface="Arial" panose="020B0604020202020204" pitchFamily="34" charset="0"/>
                <a:cs typeface="Arial" panose="020B0604020202020204" pitchFamily="34" charset="0"/>
              </a:rPr>
              <a:t>sportbezogener Handlungskompetenz.</a:t>
            </a:r>
          </a:p>
          <a:p>
            <a:pPr marL="285750" indent="-285750">
              <a:spcBef>
                <a:spcPct val="50000"/>
              </a:spcBef>
              <a:buFont typeface="Arial" panose="020B0604020202020204" pitchFamily="34" charset="0"/>
              <a:buChar char="•"/>
            </a:pPr>
            <a:r>
              <a:rPr lang="de-DE" altLang="de-DE" dirty="0">
                <a:latin typeface="Arial" panose="020B0604020202020204" pitchFamily="34" charset="0"/>
                <a:cs typeface="Arial" panose="020B0604020202020204" pitchFamily="34" charset="0"/>
              </a:rPr>
              <a:t>beinhaltet Fertigkeiten und </a:t>
            </a:r>
            <a:r>
              <a:rPr lang="de-DE" altLang="de-DE" dirty="0" smtClean="0">
                <a:latin typeface="Arial" panose="020B0604020202020204" pitchFamily="34" charset="0"/>
                <a:cs typeface="Arial" panose="020B0604020202020204" pitchFamily="34" charset="0"/>
              </a:rPr>
              <a:t>Fähigkeiten, um</a:t>
            </a:r>
            <a:r>
              <a:rPr lang="de-DE" altLang="de-DE" b="1" dirty="0" smtClean="0">
                <a:latin typeface="Arial" panose="020B0604020202020204" pitchFamily="34" charset="0"/>
                <a:cs typeface="Arial" panose="020B0604020202020204" pitchFamily="34" charset="0"/>
              </a:rPr>
              <a:t> </a:t>
            </a:r>
            <a:r>
              <a:rPr lang="de-DE" altLang="de-DE" dirty="0" smtClean="0">
                <a:latin typeface="Arial" panose="020B0604020202020204" pitchFamily="34" charset="0"/>
                <a:cs typeface="Arial" panose="020B0604020202020204" pitchFamily="34" charset="0"/>
              </a:rPr>
              <a:t>technisch-koordinativ</a:t>
            </a:r>
            <a:r>
              <a:rPr lang="de-DE" altLang="de-DE" dirty="0">
                <a:latin typeface="Arial" panose="020B0604020202020204" pitchFamily="34" charset="0"/>
                <a:cs typeface="Arial" panose="020B0604020202020204" pitchFamily="34" charset="0"/>
              </a:rPr>
              <a:t>, taktisch-kognitiv und </a:t>
            </a:r>
            <a:r>
              <a:rPr lang="de-DE" altLang="de-DE" dirty="0" smtClean="0">
                <a:latin typeface="Arial" panose="020B0604020202020204" pitchFamily="34" charset="0"/>
                <a:cs typeface="Arial" panose="020B0604020202020204" pitchFamily="34" charset="0"/>
              </a:rPr>
              <a:t>ästhetisch-gestalterisch </a:t>
            </a:r>
            <a:r>
              <a:rPr lang="de-DE" altLang="de-DE" dirty="0">
                <a:latin typeface="Arial" panose="020B0604020202020204" pitchFamily="34" charset="0"/>
                <a:cs typeface="Arial" panose="020B0604020202020204" pitchFamily="34" charset="0"/>
              </a:rPr>
              <a:t>situativ angemessen</a:t>
            </a:r>
            <a:r>
              <a:rPr lang="de-DE" altLang="de-DE" b="1"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erfolgreich zu </a:t>
            </a:r>
            <a:r>
              <a:rPr lang="de-DE" altLang="de-DE" dirty="0" smtClean="0">
                <a:latin typeface="Arial" panose="020B0604020202020204" pitchFamily="34" charset="0"/>
                <a:cs typeface="Arial" panose="020B0604020202020204" pitchFamily="34" charset="0"/>
              </a:rPr>
              <a:t>handeln</a:t>
            </a:r>
          </a:p>
          <a:p>
            <a:pPr marL="285750" indent="-285750">
              <a:spcBef>
                <a:spcPct val="50000"/>
              </a:spcBef>
              <a:buFont typeface="Arial" panose="020B0604020202020204" pitchFamily="34" charset="0"/>
              <a:buChar char="•"/>
            </a:pPr>
            <a:r>
              <a:rPr lang="de-DE" altLang="de-DE" dirty="0">
                <a:latin typeface="Arial" panose="020B0604020202020204" pitchFamily="34" charset="0"/>
                <a:cs typeface="Arial" panose="020B0604020202020204" pitchFamily="34" charset="0"/>
              </a:rPr>
              <a:t>b</a:t>
            </a:r>
            <a:r>
              <a:rPr lang="de-DE" altLang="de-DE" dirty="0" smtClean="0">
                <a:latin typeface="Arial" panose="020B0604020202020204" pitchFamily="34" charset="0"/>
                <a:cs typeface="Arial" panose="020B0604020202020204" pitchFamily="34" charset="0"/>
              </a:rPr>
              <a:t>einhaltet die Fähigkeit, in unterschiedlichen sportlichen Handlungssituationen (z. B. Zusammensetzung der Gruppe) flexibel zu agieren.</a:t>
            </a:r>
            <a:endParaRPr lang="de-DE" altLang="de-DE" dirty="0">
              <a:latin typeface="Arial" panose="020B0604020202020204" pitchFamily="34" charset="0"/>
              <a:cs typeface="Arial" panose="020B0604020202020204" pitchFamily="34" charset="0"/>
            </a:endParaRPr>
          </a:p>
        </p:txBody>
      </p:sp>
      <p:sp>
        <p:nvSpPr>
          <p:cNvPr id="5" name="Titel 1"/>
          <p:cNvSpPr txBox="1">
            <a:spLocks/>
          </p:cNvSpPr>
          <p:nvPr/>
        </p:nvSpPr>
        <p:spPr>
          <a:xfrm>
            <a:off x="411484" y="908720"/>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800" dirty="0" smtClean="0">
                <a:latin typeface="Arial" panose="020B0604020202020204" pitchFamily="34" charset="0"/>
                <a:cs typeface="Arial" panose="020B0604020202020204" pitchFamily="34" charset="0"/>
              </a:rPr>
              <a:t>Prozessbezogene Kompetenzen</a:t>
            </a:r>
            <a:endParaRPr lang="de-DE" sz="2800" dirty="0"/>
          </a:p>
        </p:txBody>
      </p:sp>
    </p:spTree>
    <p:extLst>
      <p:ext uri="{BB962C8B-B14F-4D97-AF65-F5344CB8AC3E}">
        <p14:creationId xmlns:p14="http://schemas.microsoft.com/office/powerpoint/2010/main" val="48869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68152" y="1745211"/>
            <a:ext cx="479169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de-DE" sz="2400" dirty="0" smtClean="0">
                <a:latin typeface="Arial" panose="020B0604020202020204" pitchFamily="34" charset="0"/>
                <a:cs typeface="Arial" panose="020B0604020202020204" pitchFamily="34" charset="0"/>
              </a:rPr>
              <a:t>Reflexions- und Urteilskompetenz</a:t>
            </a:r>
            <a:endParaRPr lang="de-DE" sz="2400" dirty="0">
              <a:latin typeface="Arial" panose="020B0604020202020204" pitchFamily="34" charset="0"/>
              <a:cs typeface="Arial" panose="020B0604020202020204" pitchFamily="34" charset="0"/>
            </a:endParaRPr>
          </a:p>
        </p:txBody>
      </p:sp>
      <p:sp>
        <p:nvSpPr>
          <p:cNvPr id="4" name="Textfeld 3"/>
          <p:cNvSpPr txBox="1"/>
          <p:nvPr/>
        </p:nvSpPr>
        <p:spPr>
          <a:xfrm>
            <a:off x="539552" y="2663146"/>
            <a:ext cx="8423506" cy="300082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Bef>
                <a:spcPct val="50000"/>
              </a:spcBef>
              <a:buFont typeface="Arial" panose="020B0604020202020204" pitchFamily="34" charset="0"/>
              <a:buChar char="•"/>
            </a:pPr>
            <a:r>
              <a:rPr lang="de-DE" altLang="de-DE" dirty="0">
                <a:latin typeface="Arial" panose="020B0604020202020204" pitchFamily="34" charset="0"/>
                <a:cs typeface="Arial" panose="020B0604020202020204" pitchFamily="34" charset="0"/>
              </a:rPr>
              <a:t>ist die Basis für eine kritische Auseinandersetzung und Bewertung </a:t>
            </a:r>
            <a:r>
              <a:rPr lang="de-DE" altLang="de-DE" dirty="0" smtClean="0">
                <a:latin typeface="Arial" panose="020B0604020202020204" pitchFamily="34" charset="0"/>
                <a:cs typeface="Arial" panose="020B0604020202020204" pitchFamily="34" charset="0"/>
              </a:rPr>
              <a:t>der </a:t>
            </a:r>
            <a:r>
              <a:rPr lang="de-DE" altLang="de-DE" dirty="0">
                <a:latin typeface="Arial" panose="020B0604020202020204" pitchFamily="34" charset="0"/>
                <a:cs typeface="Arial" panose="020B0604020202020204" pitchFamily="34" charset="0"/>
              </a:rPr>
              <a:t>sportlichen Realität</a:t>
            </a:r>
            <a:r>
              <a:rPr lang="de-DE" altLang="de-DE" dirty="0" smtClean="0">
                <a:latin typeface="Arial" panose="020B0604020202020204" pitchFamily="34" charset="0"/>
                <a:cs typeface="Arial" panose="020B0604020202020204" pitchFamily="34" charset="0"/>
              </a:rPr>
              <a:t>.</a:t>
            </a:r>
          </a:p>
          <a:p>
            <a:pPr marL="285750" indent="-285750">
              <a:spcBef>
                <a:spcPct val="50000"/>
              </a:spcBef>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stützt sich auf die eigenen sportpraktischen Erfahrungen und Erlebnisse, die fachlichen und methodischen Kenntnisse sowie die persönlich identifizierten Sinnrichtungen und Motive sportlichen Handelns.</a:t>
            </a:r>
          </a:p>
          <a:p>
            <a:pPr marL="285750" indent="-285750">
              <a:spcBef>
                <a:spcPct val="50000"/>
              </a:spcBef>
              <a:buFont typeface="Arial" panose="020B0604020202020204" pitchFamily="34" charset="0"/>
              <a:buChar char="•"/>
            </a:pPr>
            <a:r>
              <a:rPr lang="de-DE" altLang="de-DE" dirty="0">
                <a:latin typeface="Arial" panose="020B0604020202020204" pitchFamily="34" charset="0"/>
                <a:cs typeface="Arial" panose="020B0604020202020204" pitchFamily="34" charset="0"/>
              </a:rPr>
              <a:t>umfasst die kritische Auseinandersetzung mit den erarbeiteten </a:t>
            </a:r>
            <a:r>
              <a:rPr lang="de-DE" altLang="de-DE" dirty="0" smtClean="0">
                <a:latin typeface="Arial" panose="020B0604020202020204" pitchFamily="34" charset="0"/>
                <a:cs typeface="Arial" panose="020B0604020202020204" pitchFamily="34" charset="0"/>
              </a:rPr>
              <a:t>fachlichen Kenntnissen und dem methodischen Hintergrundswissen.</a:t>
            </a:r>
          </a:p>
          <a:p>
            <a:pPr marL="285750" indent="-285750">
              <a:spcBef>
                <a:spcPct val="50000"/>
              </a:spcBef>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bildet die Grundlage die eigene lebenslange sportliche Aktivität auf einen selbst gewählten Sinn hin zu gestalten.</a:t>
            </a:r>
          </a:p>
        </p:txBody>
      </p:sp>
      <p:sp>
        <p:nvSpPr>
          <p:cNvPr id="5" name="Titel 1"/>
          <p:cNvSpPr txBox="1">
            <a:spLocks/>
          </p:cNvSpPr>
          <p:nvPr/>
        </p:nvSpPr>
        <p:spPr>
          <a:xfrm>
            <a:off x="251520" y="833044"/>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de-DE" sz="4000" dirty="0"/>
          </a:p>
        </p:txBody>
      </p:sp>
      <p:sp>
        <p:nvSpPr>
          <p:cNvPr id="2" name="Rechteck 1"/>
          <p:cNvSpPr/>
          <p:nvPr/>
        </p:nvSpPr>
        <p:spPr>
          <a:xfrm>
            <a:off x="1907704" y="974686"/>
            <a:ext cx="5384807" cy="523220"/>
          </a:xfrm>
          <a:prstGeom prst="rect">
            <a:avLst/>
          </a:prstGeom>
        </p:spPr>
        <p:txBody>
          <a:bodyPr wrap="none">
            <a:spAutoFit/>
          </a:bodyPr>
          <a:lstStyle/>
          <a:p>
            <a:r>
              <a:rPr lang="de-DE" sz="2800" dirty="0">
                <a:latin typeface="Arial" panose="020B0604020202020204" pitchFamily="34" charset="0"/>
                <a:cs typeface="Arial" panose="020B0604020202020204" pitchFamily="34" charset="0"/>
              </a:rPr>
              <a:t>Prozessbezogene Kompetenzen</a:t>
            </a:r>
            <a:endParaRPr lang="de-DE" sz="2800" dirty="0"/>
          </a:p>
        </p:txBody>
      </p:sp>
    </p:spTree>
    <p:extLst>
      <p:ext uri="{BB962C8B-B14F-4D97-AF65-F5344CB8AC3E}">
        <p14:creationId xmlns:p14="http://schemas.microsoft.com/office/powerpoint/2010/main" val="1389597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S allgemei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IS allgemei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LIS allgemein</Template>
  <TotalTime>0</TotalTime>
  <Words>2892</Words>
  <Application>Microsoft Office PowerPoint</Application>
  <PresentationFormat>Bildschirmpräsentation (4:3)</PresentationFormat>
  <Paragraphs>403</Paragraphs>
  <Slides>43</Slides>
  <Notes>43</Notes>
  <HiddenSlides>0</HiddenSlides>
  <MMClips>0</MMClips>
  <ScaleCrop>false</ScaleCrop>
  <HeadingPairs>
    <vt:vector size="4" baseType="variant">
      <vt:variant>
        <vt:lpstr>Design</vt:lpstr>
      </vt:variant>
      <vt:variant>
        <vt:i4>3</vt:i4>
      </vt:variant>
      <vt:variant>
        <vt:lpstr>Folientitel</vt:lpstr>
      </vt:variant>
      <vt:variant>
        <vt:i4>43</vt:i4>
      </vt:variant>
    </vt:vector>
  </HeadingPairs>
  <TitlesOfParts>
    <vt:vector size="46" baseType="lpstr">
      <vt:lpstr>LIS allgemein</vt:lpstr>
      <vt:lpstr>1_Benutzerdefiniertes Design</vt:lpstr>
      <vt:lpstr>1_LIS allgemein</vt:lpstr>
      <vt:lpstr>Bildungsplan 2016 Sport Sek I</vt:lpstr>
      <vt:lpstr>Aufbau der Bildungspläne  </vt:lpstr>
      <vt:lpstr>PowerPoint-Präsentation</vt:lpstr>
      <vt:lpstr>Bildungsplan 2016 – Leitgedanken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Struktur des Bildungsplans</vt:lpstr>
      <vt:lpstr>PowerPoint-Präsentation</vt:lpstr>
      <vt:lpstr>PowerPoint-Präsentation</vt:lpstr>
      <vt:lpstr>PowerPoint-Präsentation</vt:lpstr>
      <vt:lpstr>PowerPoint-Präsentation</vt:lpstr>
      <vt:lpstr>PowerPoint-Präsentation</vt:lpstr>
      <vt:lpstr>Bildungsplan 2016 – Was ist neu?</vt:lpstr>
      <vt:lpstr>Bildungsplan 2016 – Was ist neu?</vt:lpstr>
      <vt:lpstr>Navigation durch den Onlineplan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 2004</dc:title>
  <dc:creator>Friedrich</dc:creator>
  <cp:lastModifiedBy>Baur-Fettah, Yasmin (LIS)</cp:lastModifiedBy>
  <cp:revision>230</cp:revision>
  <dcterms:created xsi:type="dcterms:W3CDTF">2014-09-13T10:26:25Z</dcterms:created>
  <dcterms:modified xsi:type="dcterms:W3CDTF">2016-03-18T09:43:03Z</dcterms:modified>
</cp:coreProperties>
</file>