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207" r:id="rId1"/>
    <p:sldMasterId id="2147484231" r:id="rId2"/>
  </p:sldMasterIdLst>
  <p:notesMasterIdLst>
    <p:notesMasterId r:id="rId40"/>
  </p:notesMasterIdLst>
  <p:sldIdLst>
    <p:sldId id="370" r:id="rId3"/>
    <p:sldId id="390" r:id="rId4"/>
    <p:sldId id="398" r:id="rId5"/>
    <p:sldId id="402" r:id="rId6"/>
    <p:sldId id="403" r:id="rId7"/>
    <p:sldId id="404" r:id="rId8"/>
    <p:sldId id="516" r:id="rId9"/>
    <p:sldId id="413" r:id="rId10"/>
    <p:sldId id="514" r:id="rId11"/>
    <p:sldId id="407" r:id="rId12"/>
    <p:sldId id="408" r:id="rId13"/>
    <p:sldId id="446" r:id="rId14"/>
    <p:sldId id="418" r:id="rId15"/>
    <p:sldId id="423" r:id="rId16"/>
    <p:sldId id="524" r:id="rId17"/>
    <p:sldId id="424" r:id="rId18"/>
    <p:sldId id="425" r:id="rId19"/>
    <p:sldId id="429" r:id="rId20"/>
    <p:sldId id="517" r:id="rId21"/>
    <p:sldId id="523" r:id="rId22"/>
    <p:sldId id="445" r:id="rId23"/>
    <p:sldId id="526" r:id="rId24"/>
    <p:sldId id="492" r:id="rId25"/>
    <p:sldId id="518" r:id="rId26"/>
    <p:sldId id="497" r:id="rId27"/>
    <p:sldId id="494" r:id="rId28"/>
    <p:sldId id="503" r:id="rId29"/>
    <p:sldId id="499" r:id="rId30"/>
    <p:sldId id="527" r:id="rId31"/>
    <p:sldId id="520" r:id="rId32"/>
    <p:sldId id="521" r:id="rId33"/>
    <p:sldId id="519" r:id="rId34"/>
    <p:sldId id="495" r:id="rId35"/>
    <p:sldId id="505" r:id="rId36"/>
    <p:sldId id="506" r:id="rId37"/>
    <p:sldId id="507" r:id="rId38"/>
    <p:sldId id="525" r:id="rId39"/>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Britannic Bold"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Britannic Bold"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Britannic Bold"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Britannic Bold"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Britannic Bold" pitchFamily="34" charset="0"/>
        <a:ea typeface="+mn-ea"/>
        <a:cs typeface="Arial" charset="0"/>
      </a:defRPr>
    </a:lvl5pPr>
    <a:lvl6pPr marL="2286000" algn="l" defTabSz="914400" rtl="0" eaLnBrk="1" latinLnBrk="0" hangingPunct="1">
      <a:defRPr kern="1200">
        <a:solidFill>
          <a:schemeClr val="tx1"/>
        </a:solidFill>
        <a:latin typeface="Britannic Bold" pitchFamily="34" charset="0"/>
        <a:ea typeface="+mn-ea"/>
        <a:cs typeface="Arial" charset="0"/>
      </a:defRPr>
    </a:lvl6pPr>
    <a:lvl7pPr marL="2743200" algn="l" defTabSz="914400" rtl="0" eaLnBrk="1" latinLnBrk="0" hangingPunct="1">
      <a:defRPr kern="1200">
        <a:solidFill>
          <a:schemeClr val="tx1"/>
        </a:solidFill>
        <a:latin typeface="Britannic Bold" pitchFamily="34" charset="0"/>
        <a:ea typeface="+mn-ea"/>
        <a:cs typeface="Arial" charset="0"/>
      </a:defRPr>
    </a:lvl7pPr>
    <a:lvl8pPr marL="3200400" algn="l" defTabSz="914400" rtl="0" eaLnBrk="1" latinLnBrk="0" hangingPunct="1">
      <a:defRPr kern="1200">
        <a:solidFill>
          <a:schemeClr val="tx1"/>
        </a:solidFill>
        <a:latin typeface="Britannic Bold" pitchFamily="34" charset="0"/>
        <a:ea typeface="+mn-ea"/>
        <a:cs typeface="Arial" charset="0"/>
      </a:defRPr>
    </a:lvl8pPr>
    <a:lvl9pPr marL="3657600" algn="l" defTabSz="914400" rtl="0" eaLnBrk="1" latinLnBrk="0" hangingPunct="1">
      <a:defRPr kern="1200">
        <a:solidFill>
          <a:schemeClr val="tx1"/>
        </a:solidFill>
        <a:latin typeface="Britannic Bold"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81D4"/>
    <a:srgbClr val="31A8F9"/>
    <a:srgbClr val="3261F8"/>
    <a:srgbClr val="81A99F"/>
    <a:srgbClr val="6B9DBF"/>
    <a:srgbClr val="00B0F0"/>
    <a:srgbClr val="00FF00"/>
    <a:srgbClr val="C00000"/>
    <a:srgbClr val="0066FF"/>
    <a:srgbClr val="FFA3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ittlere Formatvorlage 3 - Akz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ittlere Formatvorlage 3 - Akz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91" autoAdjust="0"/>
    <p:restoredTop sz="87379" autoAdjust="0"/>
  </p:normalViewPr>
  <p:slideViewPr>
    <p:cSldViewPr>
      <p:cViewPr>
        <p:scale>
          <a:sx n="75" d="100"/>
          <a:sy n="75" d="100"/>
        </p:scale>
        <p:origin x="528" y="-492"/>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38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Comic Sans MS" pitchFamily="66" charset="0"/>
                <a:cs typeface="+mn-cs"/>
              </a:defRPr>
            </a:lvl1pPr>
          </a:lstStyle>
          <a:p>
            <a:pPr>
              <a:defRPr/>
            </a:pPr>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Comic Sans MS" pitchFamily="66" charset="0"/>
                <a:cs typeface="+mn-cs"/>
              </a:defRPr>
            </a:lvl1pPr>
          </a:lstStyle>
          <a:p>
            <a:pPr>
              <a:defRPr/>
            </a:pPr>
            <a:fld id="{33D241F7-C11B-49A8-859F-0503AFCDC678}" type="datetimeFigureOut">
              <a:rPr lang="de-DE"/>
              <a:pPr>
                <a:defRPr/>
              </a:pPr>
              <a:t>18.12.2015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Comic Sans MS" pitchFamily="66" charset="0"/>
                <a:cs typeface="+mn-cs"/>
              </a:defRPr>
            </a:lvl1pPr>
          </a:lstStyle>
          <a:p>
            <a:pPr>
              <a:defRPr/>
            </a:pPr>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omic Sans MS" pitchFamily="66" charset="0"/>
              </a:defRPr>
            </a:lvl1pPr>
          </a:lstStyle>
          <a:p>
            <a:fld id="{46126D64-FCEC-4652-B3ED-71DEE638AFE7}" type="slidenum">
              <a:rPr lang="de-DE" altLang="de-DE"/>
              <a:pPr/>
              <a:t>‹Nr.›</a:t>
            </a:fld>
            <a:endParaRPr lang="de-DE" altLang="de-DE"/>
          </a:p>
        </p:txBody>
      </p:sp>
    </p:spTree>
    <p:extLst>
      <p:ext uri="{BB962C8B-B14F-4D97-AF65-F5344CB8AC3E}">
        <p14:creationId xmlns:p14="http://schemas.microsoft.com/office/powerpoint/2010/main" val="22104189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Diese PPP</a:t>
            </a:r>
            <a:r>
              <a:rPr lang="de-DE" baseline="0" dirty="0" smtClean="0"/>
              <a:t> entspricht weit gehend der in Wildbad gezeigten PPP „Lesen – Diagnose und Förderung“ abzüglich dem Teil zum Lernstand 5.</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0</a:t>
            </a:fld>
            <a:endParaRPr lang="de-DE" altLang="de-DE"/>
          </a:p>
        </p:txBody>
      </p:sp>
    </p:spTree>
    <p:extLst>
      <p:ext uri="{BB962C8B-B14F-4D97-AF65-F5344CB8AC3E}">
        <p14:creationId xmlns:p14="http://schemas.microsoft.com/office/powerpoint/2010/main" val="29012964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smtClean="0"/>
              <a:t>Die Folie veranschaulicht die Gleichzeitigkeit von so genannten </a:t>
            </a:r>
            <a:r>
              <a:rPr lang="de-DE" baseline="0" dirty="0" err="1" smtClean="0"/>
              <a:t>Bottom-up</a:t>
            </a:r>
            <a:r>
              <a:rPr lang="de-DE" baseline="0" dirty="0" smtClean="0"/>
              <a:t> und Top-down-Prozessen.</a:t>
            </a:r>
          </a:p>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smtClean="0"/>
              <a:t>Info: </a:t>
            </a:r>
            <a:r>
              <a:rPr lang="de-DE" baseline="0" dirty="0" err="1" smtClean="0"/>
              <a:t>Bottom-up</a:t>
            </a:r>
            <a:r>
              <a:rPr lang="de-DE" baseline="0" dirty="0" smtClean="0"/>
              <a:t>: Von der Textinformation zum rezeptiven Wissen (von unten nach oben)</a:t>
            </a:r>
          </a:p>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smtClean="0"/>
              <a:t>Top-down: vom Vorwissen zum konkreten Textverständnis (von oben nach unten)</a:t>
            </a:r>
          </a:p>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smtClean="0"/>
              <a:t>Lesen ist also eine kognitiv-konstruktive Interaktion (</a:t>
            </a:r>
            <a:r>
              <a:rPr lang="de-DE" baseline="0" dirty="0" err="1" smtClean="0"/>
              <a:t>Kopfkino</a:t>
            </a:r>
            <a:r>
              <a:rPr lang="de-DE" baseline="0" dirty="0" smtClean="0"/>
              <a:t>).</a:t>
            </a:r>
            <a:endParaRPr lang="de-DE" dirty="0" smtClean="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9</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beschreibt die beiden Prozesse und gibt Beispiele.</a:t>
            </a:r>
          </a:p>
          <a:p>
            <a:r>
              <a:rPr lang="de-DE" dirty="0" smtClean="0"/>
              <a:t>Info:</a:t>
            </a:r>
            <a:r>
              <a:rPr lang="de-DE" baseline="0" dirty="0" smtClean="0"/>
              <a:t> </a:t>
            </a:r>
            <a:r>
              <a:rPr lang="de-DE" dirty="0" smtClean="0"/>
              <a:t>Die Bedeutung der </a:t>
            </a:r>
            <a:r>
              <a:rPr lang="de-DE" dirty="0" err="1" smtClean="0"/>
              <a:t>Bottom</a:t>
            </a:r>
            <a:r>
              <a:rPr lang="de-DE" dirty="0" smtClean="0"/>
              <a:t>-</a:t>
            </a:r>
            <a:r>
              <a:rPr lang="de-DE" dirty="0" err="1" smtClean="0"/>
              <a:t>up</a:t>
            </a:r>
            <a:r>
              <a:rPr lang="de-DE" dirty="0" smtClean="0"/>
              <a:t>-Prozesse</a:t>
            </a:r>
            <a:r>
              <a:rPr lang="de-DE" baseline="0" dirty="0" smtClean="0"/>
              <a:t> leuchtet unmittelbar ein; weniger im Bewusstsein sind Top-down-Prozesse. </a:t>
            </a:r>
          </a:p>
          <a:p>
            <a:r>
              <a:rPr lang="de-DE" baseline="0" dirty="0" smtClean="0"/>
              <a:t>Dass </a:t>
            </a:r>
            <a:r>
              <a:rPr lang="de-DE" baseline="0" dirty="0" err="1" smtClean="0"/>
              <a:t>SuS</a:t>
            </a:r>
            <a:r>
              <a:rPr lang="de-DE" baseline="0" dirty="0" smtClean="0"/>
              <a:t> einen Text mit ganz unterschiedlichen Vorwissen, ganz unterschiedlichen Erwartungshaltungen an einen Text herangehen, macht man sich seltener bewusst. Dass Nicht-Verstehen häufig auf mangelnde Vorkenntnisse zurückzuführen ist und nicht auf falsches Verstehen des Gelesenen, wird nicht immer bemerkt.</a:t>
            </a:r>
            <a:endParaRPr lang="de-DE" dirty="0" smtClean="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10</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t>Die Folie verdeutlicht, dass Top-down</a:t>
            </a:r>
            <a:r>
              <a:rPr lang="de-DE" baseline="0" dirty="0" smtClean="0"/>
              <a:t> Prozesse bei literarischen Texten vor allem notwendig, weil literarische Texte mehrdeutig sind. Neben der Mehrdeutigkeit sind hier weitere Anforderungen aufgelistet. </a:t>
            </a:r>
            <a:r>
              <a:rPr lang="de-DE" dirty="0" smtClean="0"/>
              <a:t>Top-down-Prozesse erklären, warum verschiedene Leser einen Text</a:t>
            </a:r>
            <a:r>
              <a:rPr lang="de-DE" baseline="0" dirty="0" smtClean="0"/>
              <a:t> unterschiedlich lesen und interpretieren.</a:t>
            </a:r>
            <a:endParaRPr lang="de-DE" dirty="0" smtClean="0"/>
          </a:p>
          <a:p>
            <a:r>
              <a:rPr lang="de-DE" baseline="0" dirty="0" smtClean="0"/>
              <a:t>Die Anforderungen von Sachtexten werden im Modul „Sachtexte“ genannt.</a:t>
            </a:r>
          </a:p>
          <a:p>
            <a:r>
              <a:rPr lang="de-DE" baseline="0" dirty="0" smtClean="0"/>
              <a:t>Info: Mit dem Hinweis auf den subjektiven Leseeindruck, der im BP formuliert ist, kann zum BP „Literarische Texte“ übergeleitet werden.</a:t>
            </a:r>
            <a:endParaRPr lang="de-DE" dirty="0" smtClean="0"/>
          </a:p>
          <a:p>
            <a:r>
              <a:rPr lang="de-DE" dirty="0" smtClean="0"/>
              <a:t>Info: ---</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11</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verweist auf die prozessbezogene</a:t>
            </a:r>
            <a:r>
              <a:rPr lang="de-DE" baseline="0" dirty="0" smtClean="0"/>
              <a:t> Kompetenz „Lesen“ und </a:t>
            </a:r>
            <a:r>
              <a:rPr lang="de-DE" dirty="0" smtClean="0"/>
              <a:t>verortet  „Literarische Texte“ innerhalb der inhaltsbezogenen Standards.</a:t>
            </a:r>
          </a:p>
          <a:p>
            <a:r>
              <a:rPr lang="de-DE" dirty="0" smtClean="0"/>
              <a:t>Info: Verweis</a:t>
            </a:r>
            <a:r>
              <a:rPr lang="de-DE" baseline="0" dirty="0" smtClean="0"/>
              <a:t> auf</a:t>
            </a:r>
            <a:r>
              <a:rPr lang="de-DE" dirty="0" smtClean="0"/>
              <a:t> BP, S. 17-19</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12</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greift auf das </a:t>
            </a:r>
            <a:r>
              <a:rPr lang="de-DE" dirty="0" err="1" smtClean="0"/>
              <a:t>Mehrebenenmodell</a:t>
            </a:r>
            <a:r>
              <a:rPr lang="de-DE" dirty="0" smtClean="0"/>
              <a:t> zurück und zeigt durch die Parallelisierung, dass auch dem Bildungsplan ein</a:t>
            </a:r>
            <a:r>
              <a:rPr lang="de-DE" baseline="0" dirty="0" smtClean="0"/>
              <a:t> Lesebegriff zugrunde liegt, der Lesen als Prozess begreift.</a:t>
            </a:r>
          </a:p>
          <a:p>
            <a:r>
              <a:rPr lang="de-DE" baseline="0" dirty="0" smtClean="0"/>
              <a:t>Die Passung ist nicht vollständig. Zum einen weil ein BP unterrichtspraktische Anforderungen der jeweiligen Altersstufe berücksichtigt, zum anderen weil zunehmend Fachwissen zu vermitteln ist, das in einem Lesemodell nicht vermittelt werden muss.</a:t>
            </a:r>
          </a:p>
          <a:p>
            <a:r>
              <a:rPr lang="de-DE" baseline="0" dirty="0" smtClean="0"/>
              <a:t>Info: Gemeinsam mit den Teilnehmer der Sprengelfortbildung sollte je eine Teilkompetenz im Kontext der Rubrik (z. B. Texte erschließen und nutzen) erläutert werden.</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13</a:t>
            </a:fld>
            <a:endParaRPr lang="de-DE" altLang="de-DE"/>
          </a:p>
        </p:txBody>
      </p:sp>
    </p:spTree>
    <p:extLst>
      <p:ext uri="{BB962C8B-B14F-4D97-AF65-F5344CB8AC3E}">
        <p14:creationId xmlns:p14="http://schemas.microsoft.com/office/powerpoint/2010/main" val="325638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smtClean="0"/>
              <a:t>Die Folie verweist darauf, dass sich die Teilkompetenzen (in Auswahl) anbieten, um Texte zu bearbeiten. Je nach Text bieten sich unterschiedliche Teilkompetenzen an, um ein vertieftes Textverständnis aufzubauen. Das ist nicht neu, kann aber durchaus eine Hilfe sein.</a:t>
            </a:r>
          </a:p>
          <a:p>
            <a:r>
              <a:rPr lang="de-DE" baseline="0" dirty="0" smtClean="0"/>
              <a:t>Info: „Texte erschließen“ ist hier im engeren Sinn gebraucht bzw. zu verstehen. Texterschließung kann natürlich auch den gesamten Verständnisprozess meinen.</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14</a:t>
            </a:fld>
            <a:endParaRPr lang="de-DE" altLang="de-DE"/>
          </a:p>
        </p:txBody>
      </p:sp>
    </p:spTree>
    <p:extLst>
      <p:ext uri="{BB962C8B-B14F-4D97-AF65-F5344CB8AC3E}">
        <p14:creationId xmlns:p14="http://schemas.microsoft.com/office/powerpoint/2010/main" val="325638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zeigt,</a:t>
            </a:r>
            <a:r>
              <a:rPr lang="de-DE" baseline="0" dirty="0" smtClean="0"/>
              <a:t> dass die Subjektebene auf mehreren Ebenen mitgedacht wird. Es ist also Aufgabe des Unterrichts diese Ebene zu aktivieren und einzubeziehen.</a:t>
            </a:r>
          </a:p>
          <a:p>
            <a:r>
              <a:rPr lang="de-DE" baseline="0" dirty="0" smtClean="0"/>
              <a:t>Info: </a:t>
            </a:r>
            <a:r>
              <a:rPr lang="de-DE" dirty="0" smtClean="0"/>
              <a:t>Vgl.: Rosebrock/</a:t>
            </a:r>
            <a:r>
              <a:rPr lang="de-DE" dirty="0" err="1" smtClean="0"/>
              <a:t>Wirthwein</a:t>
            </a:r>
            <a:r>
              <a:rPr lang="de-DE" dirty="0" smtClean="0"/>
              <a:t> (2014), S. 122 in Bezug auf die KMK-Standards: „Nur eine geringe Anzahl an Standards</a:t>
            </a:r>
            <a:r>
              <a:rPr lang="de-DE" baseline="0" dirty="0" smtClean="0"/>
              <a:t> bezieht sich auf die Subjektebene und die soziale Ebene des Lesens.“</a:t>
            </a:r>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15</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t>Die Folie zitiert</a:t>
            </a:r>
            <a:r>
              <a:rPr lang="de-DE" baseline="0" dirty="0" smtClean="0"/>
              <a:t> den Passus aus der Kompetenzbeschreibung, der die soziale Ebene anspricht. Die prozessbezogenen Kompetenzen enthalten keine Formulierung, die die soziale Ebene ansprechen. Da ist die Rede von Argumentations- und Kommunikationssituationen. In den Standards 8 ist die Rede vom „Austausch mit anderen“. Siehe Verweise auf Sprechen und zuhören.</a:t>
            </a:r>
            <a:endParaRPr lang="de-DE" dirty="0" smtClean="0"/>
          </a:p>
          <a:p>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16</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a:t>
            </a:r>
            <a:r>
              <a:rPr lang="de-DE" baseline="0" dirty="0" smtClean="0"/>
              <a:t> verweist auf die im Reader abgedruckten Texte. „Der Kaisers neue Kleider“ (Reader, S. 4-8) wurde ausgewählt, weil er so bekannt ist, dass er ggfs. nicht gelesen werden muss, um ihn exemplarisch zu besprechen. Außerdem bietet er Ansatzpunkte für die neue Teilkompetenz (8) Komik erkennen und untersuchen.</a:t>
            </a:r>
          </a:p>
          <a:p>
            <a:r>
              <a:rPr lang="de-DE" baseline="0" dirty="0" smtClean="0"/>
              <a:t>Die Durchsicht der Aufgaben zeigt, wie mündlich oder schriftlich gestellte Aufgaben aussehen können, die die Standards umsetzen. Als zeitsparende Alternative wurde die Fabel „Zwei Freunde und der Bär“ (Reader, S. 9-10) entwickelt und ergänzt. Für die Fortbildung empfiehlt sich nur einer der beiden Texte. Bitte entsprechenden Text aus dem Reader entfernen und obige Folie anpassen (ggfs. auch Inhaltsverzeichnis)</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17</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t>Info: Aufgabenbeispiele</a:t>
            </a:r>
            <a:r>
              <a:rPr lang="de-DE" baseline="0" dirty="0" smtClean="0"/>
              <a:t> zu „Zwei Freunde und ein Bär“ (in Klammern der Bezug zur Strategien-Auswahlliste auf Seite 3 des Readers):</a:t>
            </a:r>
          </a:p>
          <a:p>
            <a:pPr marL="0" marR="0" indent="0" algn="l" defTabSz="914400" rtl="0" eaLnBrk="0" fontAlgn="base" latinLnBrk="0" hangingPunct="0">
              <a:lnSpc>
                <a:spcPct val="100000"/>
              </a:lnSpc>
              <a:spcBef>
                <a:spcPct val="30000"/>
              </a:spcBef>
              <a:spcAft>
                <a:spcPct val="0"/>
              </a:spcAft>
              <a:buClrTx/>
              <a:buSzTx/>
              <a:buFontTx/>
              <a:buNone/>
              <a:tabLst/>
              <a:defRPr/>
            </a:pPr>
            <a:r>
              <a:rPr lang="de-DE" baseline="0" dirty="0" smtClean="0"/>
              <a:t>Vor dem Lesen: Schreibe drei Eigenschaften auf, die ein Freund / eine Freundin haben muss. (Cluster)</a:t>
            </a:r>
          </a:p>
          <a:p>
            <a:pPr marL="0" marR="0" indent="0" algn="l" defTabSz="914400" rtl="0" eaLnBrk="0" fontAlgn="base" latinLnBrk="0" hangingPunct="0">
              <a:lnSpc>
                <a:spcPct val="100000"/>
              </a:lnSpc>
              <a:spcBef>
                <a:spcPct val="30000"/>
              </a:spcBef>
              <a:spcAft>
                <a:spcPct val="0"/>
              </a:spcAft>
              <a:buClrTx/>
              <a:buSzTx/>
              <a:buFontTx/>
              <a:buNone/>
              <a:tabLst/>
              <a:defRPr/>
            </a:pPr>
            <a:r>
              <a:rPr lang="de-DE" baseline="0" dirty="0" smtClean="0"/>
              <a:t>Während des Lesens: Erzähle, wie die Geschichte weitergeht. (Hypothesen über den Verlauf anstellen)</a:t>
            </a:r>
          </a:p>
          <a:p>
            <a:pPr marL="0" marR="0" indent="0" algn="l" defTabSz="914400" rtl="0" eaLnBrk="0" fontAlgn="base" latinLnBrk="0" hangingPunct="0">
              <a:lnSpc>
                <a:spcPct val="100000"/>
              </a:lnSpc>
              <a:spcBef>
                <a:spcPct val="30000"/>
              </a:spcBef>
              <a:spcAft>
                <a:spcPct val="0"/>
              </a:spcAft>
              <a:buClrTx/>
              <a:buSzTx/>
              <a:buFontTx/>
              <a:buNone/>
              <a:tabLst/>
              <a:defRPr/>
            </a:pPr>
            <a:r>
              <a:rPr lang="de-DE" baseline="0" dirty="0" smtClean="0"/>
              <a:t>Nach dem Lesen: Erkläre, warum der Gefährte, der am Boden gelegen hat, von einer „vortrefflichen“ Warnung spricht. (= Fragen zu Begriffen klären)</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18</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t>Neue Einstiegfolie (Angebot). Der Wildbad-Einstieg findet sich in der PPP zum LS5!</a:t>
            </a: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t>Diese Folie zeigt</a:t>
            </a:r>
            <a:r>
              <a:rPr lang="de-DE" baseline="0" dirty="0" smtClean="0"/>
              <a:t> Beispielantworten von 5. </a:t>
            </a:r>
            <a:r>
              <a:rPr lang="de-DE" baseline="0" dirty="0" err="1" smtClean="0"/>
              <a:t>Klässlern</a:t>
            </a:r>
            <a:r>
              <a:rPr lang="de-DE" baseline="0" dirty="0" smtClean="0"/>
              <a:t> auf die Frage, was sie „heute“ (Tag, an dem der Fragebogen als Hausaufgabe ausgefüllt wurde) schon gelesen haben: Was (und wo) hast du heute schon alles gelesen oder lesen müssen? (In: LKF 3, Freie Lesezeit, S. 52 ff.) Diese Folie kann als Einstieg verwendet werden, denn  der Fragebogen nimmt Bezug auf das </a:t>
            </a:r>
            <a:r>
              <a:rPr lang="de-DE" baseline="0" dirty="0" err="1" smtClean="0"/>
              <a:t>literacy</a:t>
            </a:r>
            <a:r>
              <a:rPr lang="de-DE" baseline="0" dirty="0" smtClean="0"/>
              <a:t>-Konzept, insofern  er den Schülern bewusst macht, dass sie Lesen „müssen“, um Alltag und Schule zu meistern. Kurz: Sie müssen Lesekompetenz erwerben.</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a:t>
            </a:fld>
            <a:endParaRPr lang="de-DE" altLang="de-DE"/>
          </a:p>
        </p:txBody>
      </p:sp>
    </p:spTree>
    <p:extLst>
      <p:ext uri="{BB962C8B-B14F-4D97-AF65-F5344CB8AC3E}">
        <p14:creationId xmlns:p14="http://schemas.microsoft.com/office/powerpoint/2010/main" val="36609223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t>Die im Reader abgedruckten Beispielaufgaben (S. 7/8 bzw. S. 10)</a:t>
            </a:r>
            <a:r>
              <a:rPr lang="de-DE" baseline="0" dirty="0" smtClean="0"/>
              <a:t> </a:t>
            </a:r>
            <a:r>
              <a:rPr lang="de-DE" dirty="0" smtClean="0"/>
              <a:t>können als Muster genutzt oder thematisiert</a:t>
            </a:r>
            <a:r>
              <a:rPr lang="de-DE" baseline="0" dirty="0" smtClean="0"/>
              <a:t> werden. Bitte Reader anpassen (ggfs. incl. Inhaltsverzeichnis)</a:t>
            </a:r>
            <a:endParaRPr lang="de-DE" dirty="0" smtClean="0"/>
          </a:p>
          <a:p>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19</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t>Hier sollte die</a:t>
            </a:r>
            <a:r>
              <a:rPr lang="de-DE" baseline="0" dirty="0" smtClean="0"/>
              <a:t> </a:t>
            </a:r>
            <a:r>
              <a:rPr lang="de-DE" dirty="0" smtClean="0"/>
              <a:t>Möglichkeit</a:t>
            </a:r>
            <a:r>
              <a:rPr lang="de-DE" baseline="0" dirty="0" smtClean="0"/>
              <a:t> für Diskussion gegeben werden.</a:t>
            </a:r>
            <a:endParaRPr lang="de-DE"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de-DE" dirty="0" smtClean="0"/>
          </a:p>
          <a:p>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20</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Laufzeile</a:t>
            </a:r>
            <a:r>
              <a:rPr lang="de-DE" baseline="0" dirty="0" smtClean="0"/>
              <a:t> Individualisierung</a:t>
            </a:r>
          </a:p>
          <a:p>
            <a:r>
              <a:rPr lang="de-DE" baseline="0" dirty="0" smtClean="0"/>
              <a:t>Die Folie zitiert den BP, der im Vorwort ausdrücklich „individuelle Lernwege“ vorsieht. Die Frage, wie diese individuelle Lernbegleitung (im Gymnasium) konkret aussehen wird, ist noch offen. Das Konzept der 4B macht dazu einen Vorschlag, der noch mit Praxisbeispielen gefüllt werden muss.</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21</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a:t>
            </a:r>
            <a:r>
              <a:rPr lang="de-DE" baseline="0" dirty="0" smtClean="0"/>
              <a:t> Konzept der 4B wurde im Anschluss an die Empfehlung der KMK vom als Landesmaßnahme initiiert und soll bei der Implementierung des neuen BP eine zentrale Rolle spielen: Lernen im Fokus der Kompetenzorientierung – Individuelles Fördern in der Schule durch Beobachten, Beschreiben, Begleiten, Bewerten, Begleiten. Ziel: Stärkung der Diagnosefähigkeit von Lehrkräften; Möglichkeit des individuellen Förderns im Unterricht; das Lernen im Unterricht abstimmen auf die Bildungsbedürfnisse und den Bildungsanspruch der Schüler; Unterrichtsentwicklung im Sinn der Kompetenzorientierung</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22</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stellt den</a:t>
            </a:r>
            <a:r>
              <a:rPr lang="de-DE" baseline="0" dirty="0" smtClean="0"/>
              <a:t> 7-G-Unterricht der individualisierten Förderung gegenüber. Beide sind auf ihre Art unrealistisch und einseitig. Was „ausgewogen“ heißen kann, werden die Lehrer bzw. Gymnasiallehrer in den nächsten Jahren erproben und herausfinden. Also: Ausprobieren</a:t>
            </a:r>
          </a:p>
          <a:p>
            <a:r>
              <a:rPr lang="de-DE" baseline="0" dirty="0" smtClean="0"/>
              <a:t>Info: ---</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23</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definiert den</a:t>
            </a:r>
            <a:r>
              <a:rPr lang="de-DE" baseline="0" dirty="0" smtClean="0"/>
              <a:t> Beginn der Förderspirale beim </a:t>
            </a:r>
            <a:r>
              <a:rPr lang="de-DE" dirty="0" smtClean="0"/>
              <a:t>Beobachten und nennt verschiedene</a:t>
            </a:r>
            <a:r>
              <a:rPr lang="de-DE" baseline="0" dirty="0" smtClean="0"/>
              <a:t> Verfahren. Siehe Reader, S.11</a:t>
            </a:r>
          </a:p>
          <a:p>
            <a:r>
              <a:rPr lang="de-DE" baseline="0" dirty="0" smtClean="0"/>
              <a:t>Info: Grundsatz des Beobachtens ist die Transparenz des Verfahrens: Zeitraum, Kriterien, Vor- und Nachbereitung.</a:t>
            </a:r>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24</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zum Beschreiben zeigt, wie eng Beobachten und Beschreiben</a:t>
            </a:r>
            <a:r>
              <a:rPr lang="de-DE" baseline="0" dirty="0" smtClean="0"/>
              <a:t> zusammenhängen. Sobald das Beobachtete schriftlich fixiert wird, findet Beschreiben statt. </a:t>
            </a:r>
          </a:p>
          <a:p>
            <a:r>
              <a:rPr lang="de-DE" baseline="0" dirty="0" smtClean="0"/>
              <a:t>Info: Kritik ist schnell formuliert: Klassengröße, Fachunterricht und 45-Minuten-Rhythmus sowie Lernumgebung lassen eine solche Vorgehensweise kaum zu.</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25</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t>Die Folie stellt die 4B in einen Zusammenhang</a:t>
            </a:r>
            <a:r>
              <a:rPr lang="de-DE" baseline="0" dirty="0" smtClean="0"/>
              <a:t> mit einer veränderten Lernkultur. Der Bereich Lesen bietet sich möglicherweise für einen Anfang an, weil das Thema bei Lehrern und Schülern weniger </a:t>
            </a:r>
            <a:r>
              <a:rPr lang="de-DE" dirty="0" smtClean="0"/>
              <a:t>mit</a:t>
            </a:r>
            <a:r>
              <a:rPr lang="de-DE" baseline="0" dirty="0" smtClean="0"/>
              <a:t> einer Benotung verbunden ist als Schreiben, so dass die Idee der Förderung möglicherweise leichter berücksichtigt werden kann.</a:t>
            </a:r>
          </a:p>
          <a:p>
            <a:pPr marL="0" marR="0" indent="0" algn="l" defTabSz="914400" rtl="0" eaLnBrk="0" fontAlgn="base" latinLnBrk="0" hangingPunct="0">
              <a:lnSpc>
                <a:spcPct val="100000"/>
              </a:lnSpc>
              <a:spcBef>
                <a:spcPct val="30000"/>
              </a:spcBef>
              <a:spcAft>
                <a:spcPct val="0"/>
              </a:spcAft>
              <a:buClrTx/>
              <a:buSzTx/>
              <a:buFontTx/>
              <a:buNone/>
              <a:tabLst/>
              <a:defRPr/>
            </a:pPr>
            <a:r>
              <a:rPr lang="de-DE" baseline="0" dirty="0" smtClean="0"/>
              <a:t>Info: Empfohlen werden hier Lerntagebücher, Lernportfolio, Rückmeldebogen usw.</a:t>
            </a:r>
          </a:p>
          <a:p>
            <a:pPr marL="0" marR="0" indent="0" algn="l" defTabSz="914400" rtl="0" eaLnBrk="0" fontAlgn="base" latinLnBrk="0" hangingPunct="0">
              <a:lnSpc>
                <a:spcPct val="100000"/>
              </a:lnSpc>
              <a:spcBef>
                <a:spcPct val="30000"/>
              </a:spcBef>
              <a:spcAft>
                <a:spcPct val="0"/>
              </a:spcAft>
              <a:buClrTx/>
              <a:buSzTx/>
              <a:buFontTx/>
              <a:buNone/>
              <a:tabLst/>
              <a:defRPr/>
            </a:pPr>
            <a:r>
              <a:rPr lang="de-DE" baseline="0" dirty="0" smtClean="0"/>
              <a:t>Info: </a:t>
            </a:r>
            <a:endParaRPr lang="de-DE" dirty="0" smtClean="0"/>
          </a:p>
          <a:p>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26</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zeigt, wie die Begleitung auf unterschiedlichen Ebenen aussehen kann.</a:t>
            </a:r>
            <a:r>
              <a:rPr lang="de-DE" baseline="0" dirty="0" smtClean="0"/>
              <a:t> Ziel ist es immer, dass der Schüler die Aufgabe beim nächsten Mal ohne Hilfe lösen kann.</a:t>
            </a:r>
          </a:p>
          <a:p>
            <a:r>
              <a:rPr lang="de-DE" baseline="0" dirty="0" smtClean="0"/>
              <a:t>Info: Material: Reader, S. 11, unter „Beschreiben“ ist ein Punkt kursiv ergänzt. Er verweist auf Seite 12 des Readers. Ein solcher Beobachtungsbogen könnte im DU eingesetzt werden. Er wurde von mir nach der Vorlage von Felix Winter etwas für den DU (Mittel- und Oberstufe) spezifiziert, doch konnte er nicht erprobt werden.</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27</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zeigt den Beobachtungsbogen (Reader, S. 12),</a:t>
            </a:r>
            <a:r>
              <a:rPr lang="de-DE" baseline="0" dirty="0" smtClean="0"/>
              <a:t> der in Anlehnung an ein Material aus einem Lerntagebuch entstanden ist (in: NL 01, S. 58)</a:t>
            </a:r>
            <a:endParaRPr lang="de-DE" dirty="0" smtClean="0"/>
          </a:p>
          <a:p>
            <a:r>
              <a:rPr lang="de-DE" dirty="0" smtClean="0"/>
              <a:t>Info:</a:t>
            </a:r>
            <a:r>
              <a:rPr lang="de-DE" baseline="0" dirty="0" smtClean="0"/>
              <a:t> Die Wirksamkeit solcher Instrumente kann man vermutlich nicht überprüfen. Sie tragen aber sicher dazu bei, dass Schüler ihr Lernverhalten reflektieren und einschätzen lernen. </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28</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zeigt die Gliederung des Vortrags:</a:t>
            </a:r>
            <a:r>
              <a:rPr lang="de-DE" baseline="0" dirty="0" smtClean="0"/>
              <a:t> Im ersten Teil werden Grundlagen der Lesedidaktik und ein Kompetenzmodell des Lesens vorgestellt. Im zweiten Teil soll deutlich gemacht werden, wie der BP 2016 die wissenschaftlichen Konzepte aufgreift und wie sie auch in die Unterrichtskultur einfließen können. Der letzte Teil bleibt beim Thema Lesen und stellt Möglichkeiten der individuellen Lernbegleitung vor.  </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a:t>
            </a:fld>
            <a:endParaRPr lang="de-DE" altLang="de-DE"/>
          </a:p>
        </p:txBody>
      </p:sp>
    </p:spTree>
    <p:extLst>
      <p:ext uri="{BB962C8B-B14F-4D97-AF65-F5344CB8AC3E}">
        <p14:creationId xmlns:p14="http://schemas.microsoft.com/office/powerpoint/2010/main" val="28126581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stellt Chancen und Risiken</a:t>
            </a:r>
            <a:r>
              <a:rPr lang="de-DE" baseline="0" dirty="0" smtClean="0"/>
              <a:t> gegenüber. Wenn man die 4B im Sprengel ohne Überzeugung vorstellt, wird es das Konzept schwer haben. Es gibt aber noch zu wenige </a:t>
            </a:r>
            <a:r>
              <a:rPr lang="de-DE" baseline="0" dirty="0" err="1" smtClean="0"/>
              <a:t>good</a:t>
            </a:r>
            <a:r>
              <a:rPr lang="de-DE" baseline="0" dirty="0" smtClean="0"/>
              <a:t> </a:t>
            </a:r>
            <a:r>
              <a:rPr lang="de-DE" baseline="0" dirty="0" err="1" smtClean="0"/>
              <a:t>practice</a:t>
            </a:r>
            <a:r>
              <a:rPr lang="de-DE" baseline="0" dirty="0" smtClean="0"/>
              <a:t>-Beispiel.</a:t>
            </a:r>
          </a:p>
          <a:p>
            <a:r>
              <a:rPr lang="de-DE" baseline="0" dirty="0" smtClean="0"/>
              <a:t>Info: Praktikabel ist für die kommenden Jahre vielleicht der Versuch, das 4B-Konzept im Rahmen EINER Einheit im Schuljahr auszuprobieren. Sinnvoll erscheint hier das Thema Lesen im Anschluss an die </a:t>
            </a:r>
            <a:r>
              <a:rPr lang="de-DE" baseline="0" dirty="0" err="1" smtClean="0"/>
              <a:t>Lernstandserhebung</a:t>
            </a:r>
            <a:r>
              <a:rPr lang="de-DE" baseline="0" dirty="0" smtClean="0"/>
              <a:t> oder das Thema Schreiben.</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29</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Laufzeile Reflexion</a:t>
            </a:r>
          </a:p>
          <a:p>
            <a:r>
              <a:rPr lang="de-DE" dirty="0" smtClean="0"/>
              <a:t>Die Folie verweist auf einen Aspekt bzw. auf den Anteil der Schüler, der interessant scheint. Die Selbststeuerung bzw. die Eigenverantwortlichkeit wird regelmäßig</a:t>
            </a:r>
            <a:r>
              <a:rPr lang="de-DE" baseline="0" dirty="0" smtClean="0"/>
              <a:t> eingefordert. Wie aber kann man diese Reflexion anleiten? </a:t>
            </a:r>
          </a:p>
          <a:p>
            <a:r>
              <a:rPr lang="de-DE" dirty="0" smtClean="0"/>
              <a:t>Info: ---</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30</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a:t>
            </a:r>
            <a:r>
              <a:rPr lang="de-DE" baseline="0" dirty="0" smtClean="0"/>
              <a:t> Folie zeigt e</a:t>
            </a:r>
            <a:r>
              <a:rPr lang="de-DE" dirty="0" smtClean="0"/>
              <a:t>ine erste</a:t>
            </a:r>
            <a:r>
              <a:rPr lang="de-DE" baseline="0" dirty="0" smtClean="0"/>
              <a:t> Reflexion der Lesesozialisation ermöglicht der </a:t>
            </a:r>
            <a:r>
              <a:rPr lang="de-DE" dirty="0" smtClean="0"/>
              <a:t>Fragebogen</a:t>
            </a:r>
            <a:r>
              <a:rPr lang="de-DE" baseline="0" dirty="0" smtClean="0"/>
              <a:t> aus: LKF 3, Freie Lesezeit, S. 52.</a:t>
            </a:r>
          </a:p>
          <a:p>
            <a:r>
              <a:rPr lang="de-DE" baseline="0" dirty="0" smtClean="0"/>
              <a:t>Vollständiger Titel: „Ein Fragebogen zu deiner Lesebiografie und zu deinem bisherigen Leseverhalten.“</a:t>
            </a:r>
          </a:p>
          <a:p>
            <a:r>
              <a:rPr lang="de-DE" baseline="0" dirty="0" smtClean="0"/>
              <a:t>Info: Der Fragebogen enthält 24 Fragen zu Leseerfahrungen und Fragen zur Selbsteinschätzung. Er mündet darin, dass Schüler sich in einem Brief an die </a:t>
            </a:r>
            <a:r>
              <a:rPr lang="de-DE" baseline="0" dirty="0" err="1" smtClean="0"/>
              <a:t>Elhrkraft</a:t>
            </a:r>
            <a:r>
              <a:rPr lang="de-DE" baseline="0" dirty="0" smtClean="0"/>
              <a:t> als Schüler beschreiben.</a:t>
            </a:r>
            <a:endParaRPr lang="de-DE" dirty="0" smtClean="0"/>
          </a:p>
          <a:p>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31</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zeigt zwei Beispiele aus einer 5. Klasse. Die Vorgaben „Lesen ist für</a:t>
            </a:r>
            <a:r>
              <a:rPr lang="de-DE" baseline="0" dirty="0" smtClean="0"/>
              <a:t> mich ...“ oder „Beim Lesen ...“ sollen dabei von den Schülern ergänzt werden. Die </a:t>
            </a:r>
            <a:r>
              <a:rPr lang="de-DE" baseline="0" dirty="0" err="1" smtClean="0"/>
              <a:t>Schüler“antworten</a:t>
            </a:r>
            <a:r>
              <a:rPr lang="de-DE" baseline="0" dirty="0" smtClean="0"/>
              <a:t>“ zeigen vielleicht, dass auf diese Art und Weise Reflexion über das eigene Leseverhalten bzw. über die Bedeutung des Lesens stattfinden kann.</a:t>
            </a:r>
          </a:p>
          <a:p>
            <a:r>
              <a:rPr lang="de-DE" baseline="0" dirty="0" smtClean="0"/>
              <a:t>Ebenso eignet sich der bereits gezeigte Beobachtungsbogen, Folie 28.</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32</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letzten Folien sind als Fazit</a:t>
            </a:r>
            <a:r>
              <a:rPr lang="de-DE" baseline="0" dirty="0" smtClean="0"/>
              <a:t> für die TN der Sprengelfortbildungen zum Thema Lesen gedacht.</a:t>
            </a:r>
          </a:p>
          <a:p>
            <a:r>
              <a:rPr lang="de-DE" baseline="0" dirty="0" smtClean="0"/>
              <a:t>Info: Hier wird nicht genannt, was auch für andere Bereiche gilt: Verweise, Leitperspektive, Operatoren</a:t>
            </a:r>
          </a:p>
          <a:p>
            <a:r>
              <a:rPr lang="de-DE" baseline="0" dirty="0" smtClean="0"/>
              <a:t>Die Folien 33, 34, 35 bieten für die TN oder die FB die Möglichkeit, weitere Punkte zu ergänzen.</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33</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Info:</a:t>
            </a:r>
            <a:r>
              <a:rPr lang="de-DE" baseline="0" dirty="0" smtClean="0"/>
              <a:t> Der integrative DU wird durch die Verweise ausdrücklich unterstützt.</a:t>
            </a:r>
          </a:p>
          <a:p>
            <a:r>
              <a:rPr lang="de-DE" baseline="0" dirty="0" smtClean="0"/>
              <a:t>Handlungs- und produktionsorientierte Methoden werden in (12) Texte interpretieren ausdrücklich genannt. </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34</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35</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Der Band „Bildungsstandrads</a:t>
            </a:r>
            <a:r>
              <a:rPr lang="de-DE" baseline="0" dirty="0" smtClean="0"/>
              <a:t> Deutsch: konkret“ enthält zu den Bereichen Sprechen und zuhören, Schreiben, Rechtschreiben, Lesen – mit Texten umgehen, Metaphern, Mit Medien umgehen und Sprache und Sprachgebrauch untersuchen Kapiteln mit zentralen und aktuellen Inhalten und ist als „Grundausstattung“ zu empfehlen. Die Lektüre bzw. Aneignung der Kapitelinhalte (im Schulbetrieb) erscheint realistisch machbar.</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36</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smtClean="0"/>
              <a:t>Laufzeile: A Grundlagen/ Lesen als Prozess</a:t>
            </a:r>
          </a:p>
          <a:p>
            <a:r>
              <a:rPr lang="de-DE" baseline="0" dirty="0" smtClean="0"/>
              <a:t>Die Folie zeigt die Lesekompetenz-Definition von PISA. Markiert sind drei Stellen, die bereits auf eine Stufung hinweisen, die gleich näher erläutert werden soll: Die Prozess-, die Subjekt- und die soziale Eben. </a:t>
            </a:r>
          </a:p>
          <a:p>
            <a:r>
              <a:rPr lang="de-DE" baseline="0" dirty="0" smtClean="0"/>
              <a:t>Info: Kritisch gesehen wird, dass der PISA-Begriff zu eng gefasst sei und den Erwerb der Lesekompetenz zu wenig berücksichtige. Das folgende Modell ist in diesem Sinn eine Erweiterung.</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3</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zeigt das so genannte </a:t>
            </a:r>
            <a:r>
              <a:rPr lang="de-DE" dirty="0" err="1" smtClean="0"/>
              <a:t>Mehrebenenmodell</a:t>
            </a:r>
            <a:r>
              <a:rPr lang="de-DE" baseline="0" dirty="0" smtClean="0"/>
              <a:t> des Lesens. Es wurde von der Deutschen Forschungsgemeinschaft im Rahmen des Projekts „Lesesozialisation in der Mediengesellschaft entwickelt und von mehreren Lesedidaktikern aufgegriffen, z. Bsp. Rosebrock/Nix. Es gliedert sich in Das heißt auch: hierarchiehöhere Prozesse und hierarchieniedrigere Prozesse, wobei die höheren die niedrigeren voraussetzen! Gleichwohl findet immer eine Art Verstehen auf allen Ebenen statt, auch wenn bspw. einzelne Wörter falsch verstanden werden (=&gt; „falsches Verstehen“), siehe Reader, S. 2</a:t>
            </a:r>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4</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differenziert innerhalb</a:t>
            </a:r>
            <a:r>
              <a:rPr lang="de-DE" baseline="0" dirty="0" smtClean="0"/>
              <a:t> der Prozessebene 5 Dimensionen. Die Dimensionen 1-3 sind selbsterklärend. Dimension 4 beschreibt die Erfassung des Textaufbaus und auch Textsortenspezifik. Dimension 5 stellt eine Metaperspektive dar. Hier werden rhetorische, stilistische oder argumentative Strategien erkannt (z. B. Ironie). </a:t>
            </a:r>
          </a:p>
          <a:p>
            <a:r>
              <a:rPr lang="de-DE" baseline="0" dirty="0" smtClean="0"/>
              <a:t>Info: Vorausgesetzt ist hier eine gewisse Leseflüssigkeit, d. h. das Dekodieren von Wörtern sollte automatisiert in einer angemessen schnellen Geschwindigkeit ablaufen.  (incl. Sinngemäße Betonung). Dies sollte in aller Regel vorausgesetzt werden können, insofern das flüssige Lesen ein Ziel des Bildungsplans Grundschule darstellt.</a:t>
            </a:r>
            <a:endParaRPr lang="de-DE" dirty="0" smtClean="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5</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weist den Prozessschritten Lesestrategien zu, die beim Leseverstehen helfen können, aber: </a:t>
            </a:r>
            <a:r>
              <a:rPr lang="de-DE" sz="1200" dirty="0" smtClean="0"/>
              <a:t>Vermittlung der Strategien führt nicht automatisch zum strategischen Lesen!</a:t>
            </a:r>
          </a:p>
          <a:p>
            <a:pPr marL="0" indent="0">
              <a:buNone/>
            </a:pPr>
            <a:r>
              <a:rPr lang="de-DE" sz="1200" dirty="0" smtClean="0"/>
              <a:t>Strategisch liest, wer Lesetechniken bewusst und zielbezogen auswählt, um ein </a:t>
            </a:r>
            <a:r>
              <a:rPr lang="de-DE" sz="1200" dirty="0" err="1" smtClean="0"/>
              <a:t>Leseziel</a:t>
            </a:r>
            <a:r>
              <a:rPr lang="de-DE" sz="1200" dirty="0" smtClean="0"/>
              <a:t> zu erreichen. Der</a:t>
            </a:r>
            <a:r>
              <a:rPr lang="de-DE" sz="1200" baseline="0" dirty="0" smtClean="0"/>
              <a:t> flexible Einsatz von Lesestrategien ist anspruchsvoll und kann in Klasse 5/6 nur bedingt erfolgen. Er muss deshalb angeleitet </a:t>
            </a:r>
            <a:r>
              <a:rPr lang="de-DE" sz="1200" dirty="0" smtClean="0"/>
              <a:t>und eingeübt</a:t>
            </a:r>
            <a:r>
              <a:rPr lang="de-DE" sz="1200" baseline="0" dirty="0" smtClean="0"/>
              <a:t> werden.</a:t>
            </a:r>
            <a:endParaRPr lang="de-DE"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de-DE" baseline="0" dirty="0" smtClean="0"/>
              <a:t>Info: Weil sie auch im BP thematisiert werden, sollen sie hier im Zusammenhang mit dem Leseprozess vorgestellt werden (siehe Reader, S. 3): Hier können einzelne erläutert werden.</a:t>
            </a:r>
            <a:endParaRPr lang="de-DE" dirty="0" smtClean="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6</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t>Die Folie verlässt die Prozessebene (Verweis auf </a:t>
            </a:r>
            <a:r>
              <a:rPr lang="de-DE" dirty="0" err="1" smtClean="0"/>
              <a:t>Mehrebenenmodell</a:t>
            </a:r>
            <a:r>
              <a:rPr lang="de-DE" dirty="0" smtClean="0"/>
              <a:t>) und geht auf die Rolle des Subjekts ein. Jeder</a:t>
            </a:r>
            <a:r>
              <a:rPr lang="de-DE" baseline="0" dirty="0" smtClean="0"/>
              <a:t> Leser muss Leseengagement </a:t>
            </a:r>
            <a:r>
              <a:rPr lang="de-DE" sz="1200" dirty="0" smtClean="0"/>
              <a:t>(Reading Engagement) aufbringen. Vom</a:t>
            </a:r>
            <a:r>
              <a:rPr lang="de-DE" sz="1200" baseline="0" dirty="0" smtClean="0"/>
              <a:t> Leseengagement hängt es maßgeblich ab, ob die Textinhalte „verwertet“ werden, ob eine Auseinandersetzung stattfindet. </a:t>
            </a:r>
          </a:p>
          <a:p>
            <a:pPr marL="0" marR="0" indent="0" algn="l" defTabSz="914400" rtl="0" eaLnBrk="0" fontAlgn="base" latinLnBrk="0" hangingPunct="0">
              <a:lnSpc>
                <a:spcPct val="100000"/>
              </a:lnSpc>
              <a:spcBef>
                <a:spcPct val="30000"/>
              </a:spcBef>
              <a:spcAft>
                <a:spcPct val="0"/>
              </a:spcAft>
              <a:buClrTx/>
              <a:buSzTx/>
              <a:buFontTx/>
              <a:buNone/>
              <a:tabLst/>
              <a:defRPr/>
            </a:pPr>
            <a:r>
              <a:rPr lang="de-DE" sz="1200" baseline="0" dirty="0" smtClean="0"/>
              <a:t>Info: Hier ist von Lesestrategien die Rede. Wenn die Bereitschaft da ist, sich mit dem Text auseinanderzusetzen, wenden Leser „Automatisch“ Lesestrategien an, indem sie noch ein mal nachlesen, etwas unterstreichen etc. Denn sie sind neugierig und haben Interesse.</a:t>
            </a:r>
            <a:endParaRPr lang="de-DE" sz="1200" dirty="0" smtClean="0"/>
          </a:p>
          <a:p>
            <a:endParaRPr lang="de-DE" dirty="0" smtClean="0"/>
          </a:p>
          <a:p>
            <a:r>
              <a:rPr lang="de-DE" dirty="0" smtClean="0"/>
              <a:t>Privates Lesen ist in der Regel intrinsisch, schulisches Lesen extrinsisch motiviert!</a:t>
            </a:r>
          </a:p>
          <a:p>
            <a:r>
              <a:rPr lang="de-DE" dirty="0" smtClean="0"/>
              <a:t>Toleranz gegenüber diffusen Bedeutungen heißt: nicht-</a:t>
            </a:r>
            <a:r>
              <a:rPr lang="de-DE" dirty="0" err="1" smtClean="0"/>
              <a:t>konventionalisierte</a:t>
            </a:r>
            <a:r>
              <a:rPr lang="de-DE" dirty="0" smtClean="0"/>
              <a:t> Bedeutungen suchen, offene Bedeutungsräume</a:t>
            </a:r>
            <a:r>
              <a:rPr lang="de-DE" baseline="0" dirty="0" smtClean="0"/>
              <a:t> erproben</a:t>
            </a:r>
          </a:p>
          <a:p>
            <a:r>
              <a:rPr lang="de-DE" baseline="0" dirty="0" smtClean="0"/>
              <a:t>Kurz: Sachtexte sind mehr sachbezogen, literarische Texte sind mehr personenbezogen</a:t>
            </a:r>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7</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Folie betont die sozialen</a:t>
            </a:r>
            <a:r>
              <a:rPr lang="de-DE" baseline="0" dirty="0" smtClean="0"/>
              <a:t> Aspekte des Lesens: Man liest, weil man mitreden will (Schüler lesen „Gregs Tagebuch“ oder „Harry Potter“, um mitreden zu können), oder weil man Bescheid wissen will (Sachbuchlektüre, Zeitschriftenlektüre). Der informelle Austausch über Literatur in der Familie und unter Gleichaltrigen motiviert zum Lesen. Schulisches Lesen schafft möglicherweise diese Anreize nicht. Verfahren der Leseanimation sollen schulisches Lesen attraktiver machen.</a:t>
            </a:r>
          </a:p>
          <a:p>
            <a:pPr marL="0" marR="0" indent="0" algn="l" defTabSz="914400" rtl="0" eaLnBrk="0" fontAlgn="base" latinLnBrk="0" hangingPunct="0">
              <a:lnSpc>
                <a:spcPct val="100000"/>
              </a:lnSpc>
              <a:spcBef>
                <a:spcPct val="30000"/>
              </a:spcBef>
              <a:spcAft>
                <a:spcPct val="0"/>
              </a:spcAft>
              <a:buClrTx/>
              <a:buSzTx/>
              <a:buFontTx/>
              <a:buNone/>
              <a:tabLst/>
              <a:defRPr/>
            </a:pPr>
            <a:endParaRPr lang="de-DE" dirty="0" smtClean="0"/>
          </a:p>
          <a:p>
            <a:endParaRPr lang="de-DE" dirty="0"/>
          </a:p>
        </p:txBody>
      </p:sp>
      <p:sp>
        <p:nvSpPr>
          <p:cNvPr id="4" name="Foliennummernplatzhalter 3"/>
          <p:cNvSpPr>
            <a:spLocks noGrp="1"/>
          </p:cNvSpPr>
          <p:nvPr>
            <p:ph type="sldNum" sz="quarter" idx="10"/>
          </p:nvPr>
        </p:nvSpPr>
        <p:spPr/>
        <p:txBody>
          <a:bodyPr/>
          <a:lstStyle/>
          <a:p>
            <a:fld id="{46126D64-FCEC-4652-B3ED-71DEE638AFE7}" type="slidenum">
              <a:rPr lang="de-DE" altLang="de-DE" smtClean="0"/>
              <a:pPr/>
              <a:t>8</a:t>
            </a:fld>
            <a:endParaRPr lang="de-DE" altLang="de-DE"/>
          </a:p>
        </p:txBody>
      </p:sp>
    </p:spTree>
    <p:extLst>
      <p:ext uri="{BB962C8B-B14F-4D97-AF65-F5344CB8AC3E}">
        <p14:creationId xmlns:p14="http://schemas.microsoft.com/office/powerpoint/2010/main" val="3380154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endParaRPr lang="de-DE"/>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7" name="Oval 10"/>
            <p:cNvSpPr>
              <a:spLocks noChangeArrowheads="1"/>
            </p:cNvSpPr>
            <p:nvPr/>
          </p:nvSpPr>
          <p:spPr bwMode="auto">
            <a:xfrm>
              <a:off x="4883"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8" name="Oval 11"/>
            <p:cNvSpPr>
              <a:spLocks noChangeArrowheads="1"/>
            </p:cNvSpPr>
            <p:nvPr/>
          </p:nvSpPr>
          <p:spPr bwMode="auto">
            <a:xfrm>
              <a:off x="5062"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9" name="Oval 12"/>
            <p:cNvSpPr>
              <a:spLocks noChangeArrowheads="1"/>
            </p:cNvSpPr>
            <p:nvPr/>
          </p:nvSpPr>
          <p:spPr bwMode="auto">
            <a:xfrm>
              <a:off x="4704"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0" name="Oval 13"/>
            <p:cNvSpPr>
              <a:spLocks noChangeArrowheads="1"/>
            </p:cNvSpPr>
            <p:nvPr/>
          </p:nvSpPr>
          <p:spPr bwMode="auto">
            <a:xfrm>
              <a:off x="4883"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1" name="Oval 14"/>
            <p:cNvSpPr>
              <a:spLocks noChangeArrowheads="1"/>
            </p:cNvSpPr>
            <p:nvPr/>
          </p:nvSpPr>
          <p:spPr bwMode="auto">
            <a:xfrm>
              <a:off x="5062"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2" name="Oval 15"/>
            <p:cNvSpPr>
              <a:spLocks noChangeArrowheads="1"/>
            </p:cNvSpPr>
            <p:nvPr/>
          </p:nvSpPr>
          <p:spPr bwMode="auto">
            <a:xfrm>
              <a:off x="5241" y="2064"/>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3" name="Oval 16"/>
            <p:cNvSpPr>
              <a:spLocks noChangeArrowheads="1"/>
            </p:cNvSpPr>
            <p:nvPr/>
          </p:nvSpPr>
          <p:spPr bwMode="auto">
            <a:xfrm>
              <a:off x="4704"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4" name="Oval 17"/>
            <p:cNvSpPr>
              <a:spLocks noChangeArrowheads="1"/>
            </p:cNvSpPr>
            <p:nvPr/>
          </p:nvSpPr>
          <p:spPr bwMode="auto">
            <a:xfrm>
              <a:off x="4883"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5" name="Oval 18"/>
            <p:cNvSpPr>
              <a:spLocks noChangeArrowheads="1"/>
            </p:cNvSpPr>
            <p:nvPr/>
          </p:nvSpPr>
          <p:spPr bwMode="auto">
            <a:xfrm>
              <a:off x="5062"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6" name="Oval 19"/>
            <p:cNvSpPr>
              <a:spLocks noChangeArrowheads="1"/>
            </p:cNvSpPr>
            <p:nvPr/>
          </p:nvSpPr>
          <p:spPr bwMode="auto">
            <a:xfrm>
              <a:off x="5241"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7" name="Oval 20"/>
            <p:cNvSpPr>
              <a:spLocks noChangeArrowheads="1"/>
            </p:cNvSpPr>
            <p:nvPr/>
          </p:nvSpPr>
          <p:spPr bwMode="auto">
            <a:xfrm>
              <a:off x="5420" y="2243"/>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8" name="Oval 21"/>
            <p:cNvSpPr>
              <a:spLocks noChangeArrowheads="1"/>
            </p:cNvSpPr>
            <p:nvPr/>
          </p:nvSpPr>
          <p:spPr bwMode="auto">
            <a:xfrm>
              <a:off x="4704" y="2421"/>
              <a:ext cx="127" cy="12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19" name="Oval 22"/>
            <p:cNvSpPr>
              <a:spLocks noChangeArrowheads="1"/>
            </p:cNvSpPr>
            <p:nvPr/>
          </p:nvSpPr>
          <p:spPr bwMode="auto">
            <a:xfrm>
              <a:off x="4883"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0" name="Oval 23"/>
            <p:cNvSpPr>
              <a:spLocks noChangeArrowheads="1"/>
            </p:cNvSpPr>
            <p:nvPr/>
          </p:nvSpPr>
          <p:spPr bwMode="auto">
            <a:xfrm>
              <a:off x="5062"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1" name="Oval 24"/>
            <p:cNvSpPr>
              <a:spLocks noChangeArrowheads="1"/>
            </p:cNvSpPr>
            <p:nvPr/>
          </p:nvSpPr>
          <p:spPr bwMode="auto">
            <a:xfrm>
              <a:off x="5241" y="2421"/>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2" name="Oval 25"/>
            <p:cNvSpPr>
              <a:spLocks noChangeArrowheads="1"/>
            </p:cNvSpPr>
            <p:nvPr/>
          </p:nvSpPr>
          <p:spPr bwMode="auto">
            <a:xfrm>
              <a:off x="4704"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3" name="Oval 26"/>
            <p:cNvSpPr>
              <a:spLocks noChangeArrowheads="1"/>
            </p:cNvSpPr>
            <p:nvPr/>
          </p:nvSpPr>
          <p:spPr bwMode="auto">
            <a:xfrm>
              <a:off x="4883"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4" name="Oval 27"/>
            <p:cNvSpPr>
              <a:spLocks noChangeArrowheads="1"/>
            </p:cNvSpPr>
            <p:nvPr/>
          </p:nvSpPr>
          <p:spPr bwMode="auto">
            <a:xfrm>
              <a:off x="5062"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5" name="Oval 28"/>
            <p:cNvSpPr>
              <a:spLocks noChangeArrowheads="1"/>
            </p:cNvSpPr>
            <p:nvPr/>
          </p:nvSpPr>
          <p:spPr bwMode="auto">
            <a:xfrm>
              <a:off x="5241"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6" name="Oval 29"/>
            <p:cNvSpPr>
              <a:spLocks noChangeArrowheads="1"/>
            </p:cNvSpPr>
            <p:nvPr/>
          </p:nvSpPr>
          <p:spPr bwMode="auto">
            <a:xfrm>
              <a:off x="5420" y="2600"/>
              <a:ext cx="127" cy="128"/>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7" name="Oval 30"/>
            <p:cNvSpPr>
              <a:spLocks noChangeArrowheads="1"/>
            </p:cNvSpPr>
            <p:nvPr/>
          </p:nvSpPr>
          <p:spPr bwMode="auto">
            <a:xfrm>
              <a:off x="4704" y="2779"/>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8" name="Oval 31"/>
            <p:cNvSpPr>
              <a:spLocks noChangeArrowheads="1"/>
            </p:cNvSpPr>
            <p:nvPr/>
          </p:nvSpPr>
          <p:spPr bwMode="auto">
            <a:xfrm>
              <a:off x="4883"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29" name="Oval 32"/>
            <p:cNvSpPr>
              <a:spLocks noChangeArrowheads="1"/>
            </p:cNvSpPr>
            <p:nvPr/>
          </p:nvSpPr>
          <p:spPr bwMode="auto">
            <a:xfrm>
              <a:off x="5062"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30" name="Oval 33"/>
            <p:cNvSpPr>
              <a:spLocks noChangeArrowheads="1"/>
            </p:cNvSpPr>
            <p:nvPr/>
          </p:nvSpPr>
          <p:spPr bwMode="auto">
            <a:xfrm>
              <a:off x="5241" y="2779"/>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31" name="Oval 34"/>
            <p:cNvSpPr>
              <a:spLocks noChangeArrowheads="1"/>
            </p:cNvSpPr>
            <p:nvPr/>
          </p:nvSpPr>
          <p:spPr bwMode="auto">
            <a:xfrm>
              <a:off x="4704"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32" name="Oval 35"/>
            <p:cNvSpPr>
              <a:spLocks noChangeArrowheads="1"/>
            </p:cNvSpPr>
            <p:nvPr/>
          </p:nvSpPr>
          <p:spPr bwMode="auto">
            <a:xfrm>
              <a:off x="4883"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33" name="Oval 36"/>
            <p:cNvSpPr>
              <a:spLocks noChangeArrowheads="1"/>
            </p:cNvSpPr>
            <p:nvPr/>
          </p:nvSpPr>
          <p:spPr bwMode="auto">
            <a:xfrm>
              <a:off x="5062"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34" name="Oval 37"/>
            <p:cNvSpPr>
              <a:spLocks noChangeArrowheads="1"/>
            </p:cNvSpPr>
            <p:nvPr/>
          </p:nvSpPr>
          <p:spPr bwMode="auto">
            <a:xfrm>
              <a:off x="5241"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35" name="Oval 38"/>
            <p:cNvSpPr>
              <a:spLocks noChangeArrowheads="1"/>
            </p:cNvSpPr>
            <p:nvPr/>
          </p:nvSpPr>
          <p:spPr bwMode="auto">
            <a:xfrm>
              <a:off x="4883"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sp>
          <p:nvSpPr>
            <p:cNvPr id="36" name="Oval 39"/>
            <p:cNvSpPr>
              <a:spLocks noChangeArrowheads="1"/>
            </p:cNvSpPr>
            <p:nvPr/>
          </p:nvSpPr>
          <p:spPr bwMode="auto">
            <a:xfrm>
              <a:off x="5241"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Britannic Bold" pitchFamily="34" charset="0"/>
                  <a:cs typeface="Arial" panose="020B0604020202020204" pitchFamily="34" charset="0"/>
                </a:defRPr>
              </a:lvl1pPr>
              <a:lvl2pPr marL="742950" indent="-285750">
                <a:defRPr>
                  <a:solidFill>
                    <a:schemeClr val="tx1"/>
                  </a:solidFill>
                  <a:latin typeface="Britannic Bold" pitchFamily="34" charset="0"/>
                  <a:cs typeface="Arial" panose="020B0604020202020204" pitchFamily="34" charset="0"/>
                </a:defRPr>
              </a:lvl2pPr>
              <a:lvl3pPr marL="1143000" indent="-228600">
                <a:defRPr>
                  <a:solidFill>
                    <a:schemeClr val="tx1"/>
                  </a:solidFill>
                  <a:latin typeface="Britannic Bold" pitchFamily="34" charset="0"/>
                  <a:cs typeface="Arial" panose="020B0604020202020204" pitchFamily="34" charset="0"/>
                </a:defRPr>
              </a:lvl3pPr>
              <a:lvl4pPr marL="1600200" indent="-228600">
                <a:defRPr>
                  <a:solidFill>
                    <a:schemeClr val="tx1"/>
                  </a:solidFill>
                  <a:latin typeface="Britannic Bold" pitchFamily="34" charset="0"/>
                  <a:cs typeface="Arial" panose="020B0604020202020204" pitchFamily="34" charset="0"/>
                </a:defRPr>
              </a:lvl4pPr>
              <a:lvl5pPr marL="2057400" indent="-228600">
                <a:defRPr>
                  <a:solidFill>
                    <a:schemeClr val="tx1"/>
                  </a:solidFill>
                  <a:latin typeface="Britannic Bold"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Britannic Bold" pitchFamily="34" charset="0"/>
                  <a:cs typeface="Arial" panose="020B0604020202020204" pitchFamily="34" charset="0"/>
                </a:defRPr>
              </a:lvl9pPr>
            </a:lstStyle>
            <a:p>
              <a:pPr eaLnBrk="1" hangingPunct="1">
                <a:defRPr/>
              </a:pPr>
              <a:endParaRPr lang="de-DE" altLang="de-DE" smtClean="0"/>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endParaRPr lang="de-DE"/>
          </a:p>
        </p:txBody>
      </p:sp>
      <p:sp>
        <p:nvSpPr>
          <p:cNvPr id="449539" name="Rectangle 3"/>
          <p:cNvSpPr>
            <a:spLocks noGrp="1" noChangeArrowheads="1"/>
          </p:cNvSpPr>
          <p:nvPr>
            <p:ph type="ctrTitle"/>
          </p:nvPr>
        </p:nvSpPr>
        <p:spPr>
          <a:xfrm>
            <a:off x="315913" y="466725"/>
            <a:ext cx="6781800" cy="2133600"/>
          </a:xfrm>
        </p:spPr>
        <p:txBody>
          <a:bodyPr/>
          <a:lstStyle>
            <a:lvl1pPr algn="r">
              <a:defRPr sz="3600"/>
            </a:lvl1pPr>
          </a:lstStyle>
          <a:p>
            <a:r>
              <a:rPr lang="de-DE" altLang="en-US"/>
              <a:t>Titelmasterformat durch Klicken bearbeiten</a:t>
            </a:r>
          </a:p>
        </p:txBody>
      </p:sp>
      <p:sp>
        <p:nvSpPr>
          <p:cNvPr id="44954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de-DE" altLang="en-US"/>
              <a:t>Formatvorlage des Untertitelmasters durch Klicken bearbeiten</a:t>
            </a:r>
          </a:p>
        </p:txBody>
      </p:sp>
      <p:sp>
        <p:nvSpPr>
          <p:cNvPr id="38" name="Rectangle 5"/>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39" name="Rectangle 6"/>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40" name="Rectangle 7"/>
          <p:cNvSpPr>
            <a:spLocks noGrp="1" noChangeArrowheads="1"/>
          </p:cNvSpPr>
          <p:nvPr>
            <p:ph type="sldNum" sz="quarter" idx="12"/>
          </p:nvPr>
        </p:nvSpPr>
        <p:spPr/>
        <p:txBody>
          <a:bodyPr/>
          <a:lstStyle>
            <a:lvl1pPr>
              <a:defRPr smtClean="0">
                <a:latin typeface="Arial" charset="0"/>
                <a:cs typeface="Arial" charset="0"/>
              </a:defRPr>
            </a:lvl1pPr>
          </a:lstStyle>
          <a:p>
            <a:fld id="{ACB10BC4-CF2A-42E9-8C14-A28A690C0E8F}"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029"/>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5" name="Rectangle 1030"/>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6" name="Rectangle 1031"/>
          <p:cNvSpPr>
            <a:spLocks noGrp="1" noChangeArrowheads="1"/>
          </p:cNvSpPr>
          <p:nvPr>
            <p:ph type="sldNum" sz="quarter" idx="12"/>
          </p:nvPr>
        </p:nvSpPr>
        <p:spPr/>
        <p:txBody>
          <a:bodyPr/>
          <a:lstStyle>
            <a:lvl1pPr>
              <a:defRPr smtClean="0">
                <a:latin typeface="Arial" charset="0"/>
                <a:cs typeface="Arial" charset="0"/>
              </a:defRPr>
            </a:lvl1pPr>
          </a:lstStyle>
          <a:p>
            <a:fld id="{25B16192-645F-4C03-AAA3-8324F6353EF9}"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22238"/>
            <a:ext cx="2057400" cy="6008687"/>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122238"/>
            <a:ext cx="6019800" cy="6008687"/>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029"/>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5" name="Rectangle 1030"/>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6" name="Rectangle 1031"/>
          <p:cNvSpPr>
            <a:spLocks noGrp="1" noChangeArrowheads="1"/>
          </p:cNvSpPr>
          <p:nvPr>
            <p:ph type="sldNum" sz="quarter" idx="12"/>
          </p:nvPr>
        </p:nvSpPr>
        <p:spPr/>
        <p:txBody>
          <a:bodyPr/>
          <a:lstStyle>
            <a:lvl1pPr>
              <a:defRPr smtClean="0">
                <a:latin typeface="Arial" charset="0"/>
                <a:cs typeface="Arial" charset="0"/>
              </a:defRPr>
            </a:lvl1pPr>
          </a:lstStyle>
          <a:p>
            <a:fld id="{0E57AC16-CD72-409A-97FD-9EF0211B7B12}"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143000" y="1122363"/>
            <a:ext cx="6858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lvl1pPr>
              <a:defRPr/>
            </a:lvl1pPr>
          </a:lstStyle>
          <a:p>
            <a:pPr>
              <a:defRPr/>
            </a:pPr>
            <a:r>
              <a:rPr lang="de-DE"/>
              <a:t>Dr. Dirk Wegner</a:t>
            </a:r>
          </a:p>
        </p:txBody>
      </p:sp>
      <p:sp>
        <p:nvSpPr>
          <p:cNvPr id="5"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6" name="Foliennummernplatzhalter 5"/>
          <p:cNvSpPr>
            <a:spLocks noGrp="1"/>
          </p:cNvSpPr>
          <p:nvPr>
            <p:ph type="sldNum" sz="quarter" idx="12"/>
          </p:nvPr>
        </p:nvSpPr>
        <p:spPr/>
        <p:txBody>
          <a:bodyPr/>
          <a:lstStyle>
            <a:lvl1pPr>
              <a:defRPr/>
            </a:lvl1pPr>
          </a:lstStyle>
          <a:p>
            <a:fld id="{596BCFB0-0BD6-4B55-840D-CEAB0EE7A748}"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r>
              <a:rPr lang="de-DE"/>
              <a:t>Dr. Dirk Wegner</a:t>
            </a:r>
          </a:p>
        </p:txBody>
      </p:sp>
      <p:sp>
        <p:nvSpPr>
          <p:cNvPr id="5"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6" name="Foliennummernplatzhalter 5"/>
          <p:cNvSpPr>
            <a:spLocks noGrp="1"/>
          </p:cNvSpPr>
          <p:nvPr>
            <p:ph type="sldNum" sz="quarter" idx="12"/>
          </p:nvPr>
        </p:nvSpPr>
        <p:spPr/>
        <p:txBody>
          <a:bodyPr/>
          <a:lstStyle>
            <a:lvl1pPr>
              <a:defRPr/>
            </a:lvl1pPr>
          </a:lstStyle>
          <a:p>
            <a:fld id="{DE975A8D-E852-40DF-9B80-24292BAA86C4}"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8"/>
            <a:ext cx="78867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pPr>
              <a:defRPr/>
            </a:pPr>
            <a:r>
              <a:rPr lang="de-DE"/>
              <a:t>Dr. Dirk Wegner</a:t>
            </a:r>
          </a:p>
        </p:txBody>
      </p:sp>
      <p:sp>
        <p:nvSpPr>
          <p:cNvPr id="5"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6" name="Foliennummernplatzhalter 5"/>
          <p:cNvSpPr>
            <a:spLocks noGrp="1"/>
          </p:cNvSpPr>
          <p:nvPr>
            <p:ph type="sldNum" sz="quarter" idx="12"/>
          </p:nvPr>
        </p:nvSpPr>
        <p:spPr/>
        <p:txBody>
          <a:bodyPr/>
          <a:lstStyle>
            <a:lvl1pPr>
              <a:defRPr/>
            </a:lvl1pPr>
          </a:lstStyle>
          <a:p>
            <a:fld id="{3B607F3B-25C8-430D-90A3-F06B4B477CF9}"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28650" y="1825625"/>
            <a:ext cx="386715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825625"/>
            <a:ext cx="386715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3"/>
          <p:cNvSpPr>
            <a:spLocks noGrp="1"/>
          </p:cNvSpPr>
          <p:nvPr>
            <p:ph type="dt" sz="half" idx="10"/>
          </p:nvPr>
        </p:nvSpPr>
        <p:spPr/>
        <p:txBody>
          <a:bodyPr/>
          <a:lstStyle>
            <a:lvl1pPr>
              <a:defRPr/>
            </a:lvl1pPr>
          </a:lstStyle>
          <a:p>
            <a:pPr>
              <a:defRPr/>
            </a:pPr>
            <a:r>
              <a:rPr lang="de-DE"/>
              <a:t>Dr. Dirk Wegner</a:t>
            </a:r>
          </a:p>
        </p:txBody>
      </p:sp>
      <p:sp>
        <p:nvSpPr>
          <p:cNvPr id="6"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7" name="Foliennummernplatzhalter 5"/>
          <p:cNvSpPr>
            <a:spLocks noGrp="1"/>
          </p:cNvSpPr>
          <p:nvPr>
            <p:ph type="sldNum" sz="quarter" idx="12"/>
          </p:nvPr>
        </p:nvSpPr>
        <p:spPr/>
        <p:txBody>
          <a:bodyPr/>
          <a:lstStyle>
            <a:lvl1pPr>
              <a:defRPr/>
            </a:lvl1pPr>
          </a:lstStyle>
          <a:p>
            <a:fld id="{A718F695-3324-4197-A805-7614D91CD1FF}"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30238" y="365125"/>
            <a:ext cx="78867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630238" y="2505075"/>
            <a:ext cx="3868737"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29150" y="2505075"/>
            <a:ext cx="3887788"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3"/>
          <p:cNvSpPr>
            <a:spLocks noGrp="1"/>
          </p:cNvSpPr>
          <p:nvPr>
            <p:ph type="dt" sz="half" idx="10"/>
          </p:nvPr>
        </p:nvSpPr>
        <p:spPr/>
        <p:txBody>
          <a:bodyPr/>
          <a:lstStyle>
            <a:lvl1pPr>
              <a:defRPr/>
            </a:lvl1pPr>
          </a:lstStyle>
          <a:p>
            <a:pPr>
              <a:defRPr/>
            </a:pPr>
            <a:r>
              <a:rPr lang="de-DE"/>
              <a:t>Dr. Dirk Wegner</a:t>
            </a:r>
          </a:p>
        </p:txBody>
      </p:sp>
      <p:sp>
        <p:nvSpPr>
          <p:cNvPr id="8"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9" name="Foliennummernplatzhalter 5"/>
          <p:cNvSpPr>
            <a:spLocks noGrp="1"/>
          </p:cNvSpPr>
          <p:nvPr>
            <p:ph type="sldNum" sz="quarter" idx="12"/>
          </p:nvPr>
        </p:nvSpPr>
        <p:spPr/>
        <p:txBody>
          <a:bodyPr/>
          <a:lstStyle>
            <a:lvl1pPr>
              <a:defRPr/>
            </a:lvl1pPr>
          </a:lstStyle>
          <a:p>
            <a:fld id="{DA50C10D-ABA7-4D57-AD3B-18FBBD09A952}"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p:txBody>
          <a:bodyPr/>
          <a:lstStyle>
            <a:lvl1pPr>
              <a:defRPr/>
            </a:lvl1pPr>
          </a:lstStyle>
          <a:p>
            <a:pPr>
              <a:defRPr/>
            </a:pPr>
            <a:r>
              <a:rPr lang="de-DE"/>
              <a:t>Dr. Dirk Wegner</a:t>
            </a:r>
          </a:p>
        </p:txBody>
      </p:sp>
      <p:sp>
        <p:nvSpPr>
          <p:cNvPr id="4"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5" name="Foliennummernplatzhalter 5"/>
          <p:cNvSpPr>
            <a:spLocks noGrp="1"/>
          </p:cNvSpPr>
          <p:nvPr>
            <p:ph type="sldNum" sz="quarter" idx="12"/>
          </p:nvPr>
        </p:nvSpPr>
        <p:spPr/>
        <p:txBody>
          <a:bodyPr/>
          <a:lstStyle>
            <a:lvl1pPr>
              <a:defRPr/>
            </a:lvl1pPr>
          </a:lstStyle>
          <a:p>
            <a:fld id="{E537C479-B28C-47E8-AEA1-24933B945969}"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r>
              <a:rPr lang="de-DE"/>
              <a:t>Dr. Dirk Wegner</a:t>
            </a:r>
          </a:p>
        </p:txBody>
      </p:sp>
      <p:sp>
        <p:nvSpPr>
          <p:cNvPr id="3"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4" name="Foliennummernplatzhalter 5"/>
          <p:cNvSpPr>
            <a:spLocks noGrp="1"/>
          </p:cNvSpPr>
          <p:nvPr>
            <p:ph type="sldNum" sz="quarter" idx="12"/>
          </p:nvPr>
        </p:nvSpPr>
        <p:spPr/>
        <p:txBody>
          <a:bodyPr/>
          <a:lstStyle>
            <a:lvl1pPr>
              <a:defRPr/>
            </a:lvl1pPr>
          </a:lstStyle>
          <a:p>
            <a:fld id="{7905DDC0-E0B7-42D6-8C85-727435FD15E2}"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r>
              <a:rPr lang="de-DE"/>
              <a:t>Dr. Dirk Wegner</a:t>
            </a:r>
          </a:p>
        </p:txBody>
      </p:sp>
      <p:sp>
        <p:nvSpPr>
          <p:cNvPr id="6"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7" name="Foliennummernplatzhalter 5"/>
          <p:cNvSpPr>
            <a:spLocks noGrp="1"/>
          </p:cNvSpPr>
          <p:nvPr>
            <p:ph type="sldNum" sz="quarter" idx="12"/>
          </p:nvPr>
        </p:nvSpPr>
        <p:spPr/>
        <p:txBody>
          <a:bodyPr/>
          <a:lstStyle>
            <a:lvl1pPr>
              <a:defRPr/>
            </a:lvl1pPr>
          </a:lstStyle>
          <a:p>
            <a:fld id="{378AAAB0-801B-4253-AE2E-F04F4CEBB8DF}"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7200" y="360000"/>
            <a:ext cx="8229600" cy="359237"/>
          </a:xfrm>
          <a:solidFill>
            <a:srgbClr val="1C81D4">
              <a:alpha val="10000"/>
            </a:srgbClr>
          </a:solidFill>
          <a:ln>
            <a:noFill/>
          </a:ln>
        </p:spPr>
        <p:txBody>
          <a:bodyPr/>
          <a:lstStyle>
            <a:lvl1pPr algn="ctr">
              <a:defRPr sz="1600" b="0"/>
            </a:lvl1pPr>
          </a:lstStyle>
          <a:p>
            <a:r>
              <a:rPr lang="de-DE" dirty="0" smtClean="0"/>
              <a:t>Überschriftenebene 1</a:t>
            </a:r>
            <a:endParaRPr lang="de-DE" dirty="0"/>
          </a:p>
        </p:txBody>
      </p:sp>
      <p:sp>
        <p:nvSpPr>
          <p:cNvPr id="3" name="Inhaltsplatzhalter 2"/>
          <p:cNvSpPr>
            <a:spLocks noGrp="1"/>
          </p:cNvSpPr>
          <p:nvPr>
            <p:ph idx="1"/>
          </p:nvPr>
        </p:nvSpPr>
        <p:spPr/>
        <p:txBody>
          <a:bodyPr/>
          <a:lstStyle>
            <a:lvl1pPr>
              <a:defRPr sz="1600"/>
            </a:lvl1pPr>
            <a:lvl2pPr>
              <a:defRPr sz="1400"/>
            </a:lvl2pPr>
            <a:lvl3pPr>
              <a:defRPr sz="1400"/>
            </a:lvl3pPr>
            <a:lvl4pPr>
              <a:defRPr sz="1400"/>
            </a:lvl4pPr>
            <a:lvl5pPr>
              <a:defRPr sz="1400"/>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8" name="Inhaltsplatzhalter 2"/>
          <p:cNvSpPr>
            <a:spLocks noGrp="1"/>
          </p:cNvSpPr>
          <p:nvPr>
            <p:ph idx="13" hasCustomPrompt="1"/>
          </p:nvPr>
        </p:nvSpPr>
        <p:spPr>
          <a:xfrm>
            <a:off x="457200" y="764704"/>
            <a:ext cx="8229600" cy="432048"/>
          </a:xfrm>
          <a:solidFill>
            <a:srgbClr val="1C81D4">
              <a:alpha val="20000"/>
            </a:srgbClr>
          </a:solidFill>
        </p:spPr>
        <p:txBody>
          <a:bodyPr/>
          <a:lstStyle>
            <a:lvl1pPr marL="0" indent="0" algn="ctr">
              <a:buFontTx/>
              <a:buNone/>
              <a:defRPr sz="2400" b="1"/>
            </a:lvl1pPr>
            <a:lvl2pPr marL="344487" indent="0">
              <a:buFontTx/>
              <a:buNone/>
              <a:defRPr sz="1400"/>
            </a:lvl2pPr>
            <a:lvl3pPr marL="693737" indent="0">
              <a:buNone/>
              <a:defRPr sz="1400"/>
            </a:lvl3pPr>
            <a:lvl4pPr>
              <a:defRPr sz="1400"/>
            </a:lvl4pPr>
            <a:lvl5pPr>
              <a:defRPr sz="1400"/>
            </a:lvl5pPr>
          </a:lstStyle>
          <a:p>
            <a:pPr lvl="0"/>
            <a:r>
              <a:rPr lang="de-DE" dirty="0" smtClean="0"/>
              <a:t>Überschriftenebene 2</a:t>
            </a:r>
            <a:endParaRPr lang="de-DE" dirty="0"/>
          </a:p>
        </p:txBody>
      </p:sp>
      <p:sp>
        <p:nvSpPr>
          <p:cNvPr id="7" name="Datumsplatzhalter 6"/>
          <p:cNvSpPr>
            <a:spLocks noGrp="1"/>
          </p:cNvSpPr>
          <p:nvPr>
            <p:ph type="dt" sz="half" idx="14"/>
          </p:nvPr>
        </p:nvSpPr>
        <p:spPr/>
        <p:txBody>
          <a:bodyPr/>
          <a:lstStyle>
            <a:lvl1pPr>
              <a:defRPr>
                <a:solidFill>
                  <a:schemeClr val="bg1">
                    <a:lumMod val="50000"/>
                  </a:schemeClr>
                </a:solidFill>
              </a:defRPr>
            </a:lvl1pPr>
          </a:lstStyle>
          <a:p>
            <a:pPr>
              <a:defRPr/>
            </a:pPr>
            <a:r>
              <a:rPr lang="de-DE" altLang="en-US" smtClean="0"/>
              <a:t>Dr. Dirk Wegner</a:t>
            </a:r>
            <a:endParaRPr lang="de-DE" altLang="en-US" dirty="0"/>
          </a:p>
        </p:txBody>
      </p:sp>
      <p:sp>
        <p:nvSpPr>
          <p:cNvPr id="9" name="Fußzeilenplatzhalter 8"/>
          <p:cNvSpPr>
            <a:spLocks noGrp="1"/>
          </p:cNvSpPr>
          <p:nvPr>
            <p:ph type="ftr" sz="quarter" idx="15"/>
          </p:nvPr>
        </p:nvSpPr>
        <p:spPr/>
        <p:txBody>
          <a:bodyPr/>
          <a:lstStyle>
            <a:lvl1pPr>
              <a:defRPr>
                <a:solidFill>
                  <a:schemeClr val="bg1">
                    <a:lumMod val="50000"/>
                  </a:schemeClr>
                </a:solidFill>
              </a:defRPr>
            </a:lvl1pPr>
          </a:lstStyle>
          <a:p>
            <a:pPr>
              <a:defRPr/>
            </a:pPr>
            <a:r>
              <a:rPr lang="de-DE" altLang="en-US" smtClean="0"/>
              <a:t>ZPG IV - Bildungsplan 2016, Deutsch</a:t>
            </a:r>
            <a:endParaRPr lang="de-DE" altLang="en-US" dirty="0"/>
          </a:p>
        </p:txBody>
      </p:sp>
      <p:sp>
        <p:nvSpPr>
          <p:cNvPr id="10" name="Foliennummernplatzhalter 9"/>
          <p:cNvSpPr>
            <a:spLocks noGrp="1"/>
          </p:cNvSpPr>
          <p:nvPr>
            <p:ph type="sldNum" sz="quarter" idx="16"/>
          </p:nvPr>
        </p:nvSpPr>
        <p:spPr/>
        <p:txBody>
          <a:bodyPr/>
          <a:lstStyle>
            <a:lvl1pPr>
              <a:defRPr>
                <a:solidFill>
                  <a:schemeClr val="bg1">
                    <a:lumMod val="50000"/>
                  </a:schemeClr>
                </a:solidFill>
              </a:defRPr>
            </a:lvl1pPr>
          </a:lstStyle>
          <a:p>
            <a:pPr>
              <a:defRPr/>
            </a:pPr>
            <a:r>
              <a:rPr lang="de-DE" altLang="en-US" smtClean="0"/>
              <a:t>Bad Wildbad, Juli 2015</a:t>
            </a:r>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3887788" y="987425"/>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r>
              <a:rPr lang="de-DE"/>
              <a:t>Dr. Dirk Wegner</a:t>
            </a:r>
          </a:p>
        </p:txBody>
      </p:sp>
      <p:sp>
        <p:nvSpPr>
          <p:cNvPr id="6"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7" name="Foliennummernplatzhalter 5"/>
          <p:cNvSpPr>
            <a:spLocks noGrp="1"/>
          </p:cNvSpPr>
          <p:nvPr>
            <p:ph type="sldNum" sz="quarter" idx="12"/>
          </p:nvPr>
        </p:nvSpPr>
        <p:spPr/>
        <p:txBody>
          <a:bodyPr/>
          <a:lstStyle>
            <a:lvl1pPr>
              <a:defRPr/>
            </a:lvl1pPr>
          </a:lstStyle>
          <a:p>
            <a:fld id="{34049DD3-1D27-445D-B937-F8608C4B5A52}"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r>
              <a:rPr lang="de-DE"/>
              <a:t>Dr. Dirk Wegner</a:t>
            </a:r>
          </a:p>
        </p:txBody>
      </p:sp>
      <p:sp>
        <p:nvSpPr>
          <p:cNvPr id="5"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6" name="Foliennummernplatzhalter 5"/>
          <p:cNvSpPr>
            <a:spLocks noGrp="1"/>
          </p:cNvSpPr>
          <p:nvPr>
            <p:ph type="sldNum" sz="quarter" idx="12"/>
          </p:nvPr>
        </p:nvSpPr>
        <p:spPr/>
        <p:txBody>
          <a:bodyPr/>
          <a:lstStyle>
            <a:lvl1pPr>
              <a:defRPr/>
            </a:lvl1pPr>
          </a:lstStyle>
          <a:p>
            <a:fld id="{30F22B74-E6CB-44F1-804B-A6B13FC7BA3F}"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43675" y="365125"/>
            <a:ext cx="1971675"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28650" y="365125"/>
            <a:ext cx="5762625"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r>
              <a:rPr lang="de-DE"/>
              <a:t>Dr. Dirk Wegner</a:t>
            </a:r>
          </a:p>
        </p:txBody>
      </p:sp>
      <p:sp>
        <p:nvSpPr>
          <p:cNvPr id="5" name="Fußzeilenplatzhalter 4"/>
          <p:cNvSpPr>
            <a:spLocks noGrp="1"/>
          </p:cNvSpPr>
          <p:nvPr>
            <p:ph type="ftr" sz="quarter" idx="11"/>
          </p:nvPr>
        </p:nvSpPr>
        <p:spPr/>
        <p:txBody>
          <a:bodyPr/>
          <a:lstStyle>
            <a:lvl1pPr>
              <a:defRPr/>
            </a:lvl1pPr>
          </a:lstStyle>
          <a:p>
            <a:pPr>
              <a:defRPr/>
            </a:pPr>
            <a:r>
              <a:rPr lang="de-DE"/>
              <a:t>ZPG IV - Bildungsplan 2016, Deutsch</a:t>
            </a:r>
          </a:p>
        </p:txBody>
      </p:sp>
      <p:sp>
        <p:nvSpPr>
          <p:cNvPr id="6" name="Foliennummernplatzhalter 5"/>
          <p:cNvSpPr>
            <a:spLocks noGrp="1"/>
          </p:cNvSpPr>
          <p:nvPr>
            <p:ph type="sldNum" sz="quarter" idx="12"/>
          </p:nvPr>
        </p:nvSpPr>
        <p:spPr/>
        <p:txBody>
          <a:bodyPr/>
          <a:lstStyle>
            <a:lvl1pPr>
              <a:defRPr/>
            </a:lvl1pPr>
          </a:lstStyle>
          <a:p>
            <a:fld id="{73C4C59F-5218-4BAC-B455-A4BF81E97495}" type="slidenum">
              <a:rPr lang="de-DE"/>
              <a:pPr/>
              <a:t>‹Nr.›</a:t>
            </a:fld>
            <a:endParaRPr lang="de-DE"/>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1029"/>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5" name="Rectangle 1030"/>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6" name="Rectangle 1031"/>
          <p:cNvSpPr>
            <a:spLocks noGrp="1" noChangeArrowheads="1"/>
          </p:cNvSpPr>
          <p:nvPr>
            <p:ph type="sldNum" sz="quarter" idx="12"/>
          </p:nvPr>
        </p:nvSpPr>
        <p:spPr/>
        <p:txBody>
          <a:bodyPr/>
          <a:lstStyle>
            <a:lvl1pPr>
              <a:defRPr smtClean="0">
                <a:latin typeface="Arial" charset="0"/>
                <a:cs typeface="Arial" charset="0"/>
              </a:defRPr>
            </a:lvl1pPr>
          </a:lstStyle>
          <a:p>
            <a:fld id="{0528D392-8185-4320-9311-1690CCA88706}"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1029"/>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6" name="Rectangle 1030"/>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7" name="Rectangle 1031"/>
          <p:cNvSpPr>
            <a:spLocks noGrp="1" noChangeArrowheads="1"/>
          </p:cNvSpPr>
          <p:nvPr>
            <p:ph type="sldNum" sz="quarter" idx="12"/>
          </p:nvPr>
        </p:nvSpPr>
        <p:spPr/>
        <p:txBody>
          <a:bodyPr/>
          <a:lstStyle>
            <a:lvl1pPr>
              <a:defRPr smtClean="0">
                <a:latin typeface="Arial" charset="0"/>
                <a:cs typeface="Arial" charset="0"/>
              </a:defRPr>
            </a:lvl1pPr>
          </a:lstStyle>
          <a:p>
            <a:fld id="{97E37A78-7DD2-4F54-B3C3-A26F592ACBDE}"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1029"/>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8" name="Rectangle 1030"/>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9" name="Rectangle 1031"/>
          <p:cNvSpPr>
            <a:spLocks noGrp="1" noChangeArrowheads="1"/>
          </p:cNvSpPr>
          <p:nvPr>
            <p:ph type="sldNum" sz="quarter" idx="12"/>
          </p:nvPr>
        </p:nvSpPr>
        <p:spPr/>
        <p:txBody>
          <a:bodyPr/>
          <a:lstStyle>
            <a:lvl1pPr>
              <a:defRPr smtClean="0">
                <a:latin typeface="Arial" charset="0"/>
                <a:cs typeface="Arial" charset="0"/>
              </a:defRPr>
            </a:lvl1pPr>
          </a:lstStyle>
          <a:p>
            <a:fld id="{C1E8F6A1-C0D1-4382-86D3-65A94A48C722}"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1029"/>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4" name="Rectangle 1030"/>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5" name="Rectangle 1031"/>
          <p:cNvSpPr>
            <a:spLocks noGrp="1" noChangeArrowheads="1"/>
          </p:cNvSpPr>
          <p:nvPr>
            <p:ph type="sldNum" sz="quarter" idx="12"/>
          </p:nvPr>
        </p:nvSpPr>
        <p:spPr/>
        <p:txBody>
          <a:bodyPr/>
          <a:lstStyle>
            <a:lvl1pPr>
              <a:defRPr smtClean="0">
                <a:latin typeface="Arial" charset="0"/>
                <a:cs typeface="Arial" charset="0"/>
              </a:defRPr>
            </a:lvl1pPr>
          </a:lstStyle>
          <a:p>
            <a:fld id="{EC074A98-6E19-4CC4-8D52-7A8A161C8406}"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029"/>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3" name="Rectangle 1030"/>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4" name="Rectangle 1031"/>
          <p:cNvSpPr>
            <a:spLocks noGrp="1" noChangeArrowheads="1"/>
          </p:cNvSpPr>
          <p:nvPr>
            <p:ph type="sldNum" sz="quarter" idx="12"/>
          </p:nvPr>
        </p:nvSpPr>
        <p:spPr/>
        <p:txBody>
          <a:bodyPr/>
          <a:lstStyle>
            <a:lvl1pPr>
              <a:defRPr smtClean="0">
                <a:latin typeface="Arial" charset="0"/>
                <a:cs typeface="Arial" charset="0"/>
              </a:defRPr>
            </a:lvl1pPr>
          </a:lstStyle>
          <a:p>
            <a:fld id="{A3A10886-4240-4C94-A695-40CA5C3F3876}"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1029"/>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6" name="Rectangle 1030"/>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7" name="Rectangle 1031"/>
          <p:cNvSpPr>
            <a:spLocks noGrp="1" noChangeArrowheads="1"/>
          </p:cNvSpPr>
          <p:nvPr>
            <p:ph type="sldNum" sz="quarter" idx="12"/>
          </p:nvPr>
        </p:nvSpPr>
        <p:spPr/>
        <p:txBody>
          <a:bodyPr/>
          <a:lstStyle>
            <a:lvl1pPr>
              <a:defRPr smtClean="0">
                <a:latin typeface="Arial" charset="0"/>
                <a:cs typeface="Arial" charset="0"/>
              </a:defRPr>
            </a:lvl1pPr>
          </a:lstStyle>
          <a:p>
            <a:fld id="{781112B2-DE90-42FD-96D4-7A3954BFA459}"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1029"/>
          <p:cNvSpPr>
            <a:spLocks noGrp="1" noChangeArrowheads="1"/>
          </p:cNvSpPr>
          <p:nvPr>
            <p:ph type="dt" sz="half" idx="10"/>
          </p:nvPr>
        </p:nvSpPr>
        <p:spPr/>
        <p:txBody>
          <a:bodyPr/>
          <a:lstStyle>
            <a:lvl1pPr>
              <a:defRPr/>
            </a:lvl1pPr>
          </a:lstStyle>
          <a:p>
            <a:pPr>
              <a:defRPr/>
            </a:pPr>
            <a:r>
              <a:rPr lang="de-DE"/>
              <a:t>Dr. Dirk Wegner</a:t>
            </a:r>
            <a:endParaRPr lang="de-DE" altLang="en-US"/>
          </a:p>
        </p:txBody>
      </p:sp>
      <p:sp>
        <p:nvSpPr>
          <p:cNvPr id="6" name="Rectangle 1030"/>
          <p:cNvSpPr>
            <a:spLocks noGrp="1" noChangeArrowheads="1"/>
          </p:cNvSpPr>
          <p:nvPr>
            <p:ph type="ftr" sz="quarter" idx="11"/>
          </p:nvPr>
        </p:nvSpPr>
        <p:spPr/>
        <p:txBody>
          <a:bodyPr/>
          <a:lstStyle>
            <a:lvl1pPr>
              <a:defRPr/>
            </a:lvl1pPr>
          </a:lstStyle>
          <a:p>
            <a:pPr>
              <a:defRPr/>
            </a:pPr>
            <a:r>
              <a:rPr lang="de-DE" altLang="en-US"/>
              <a:t>ZPG IV - Bildungsplan 2016, Deutsch</a:t>
            </a:r>
          </a:p>
        </p:txBody>
      </p:sp>
      <p:sp>
        <p:nvSpPr>
          <p:cNvPr id="7" name="Rectangle 1031"/>
          <p:cNvSpPr>
            <a:spLocks noGrp="1" noChangeArrowheads="1"/>
          </p:cNvSpPr>
          <p:nvPr>
            <p:ph type="sldNum" sz="quarter" idx="12"/>
          </p:nvPr>
        </p:nvSpPr>
        <p:spPr/>
        <p:txBody>
          <a:bodyPr/>
          <a:lstStyle>
            <a:lvl1pPr>
              <a:defRPr smtClean="0">
                <a:latin typeface="Arial" charset="0"/>
                <a:cs typeface="Arial" charset="0"/>
              </a:defRPr>
            </a:lvl1pPr>
          </a:lstStyle>
          <a:p>
            <a:fld id="{CAC201E5-D337-4FC3-878C-6A82BDE759B0}" type="slidenum">
              <a:rPr lang="de-DE" altLang="en-US"/>
              <a:pPr/>
              <a:t>‹Nr.›</a:t>
            </a:fld>
            <a:endParaRPr lang="de-DE" altLang="en-US"/>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7"/>
          <p:cNvSpPr>
            <a:spLocks noGrp="1" noChangeArrowheads="1"/>
          </p:cNvSpPr>
          <p:nvPr>
            <p:ph type="title"/>
          </p:nvPr>
        </p:nvSpPr>
        <p:spPr bwMode="auto">
          <a:xfrm>
            <a:off x="457200" y="122238"/>
            <a:ext cx="7543800" cy="71596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de-DE" altLang="en-US" smtClean="0"/>
              <a:t>Titelmasterformat durch Klicken bearbeiten</a:t>
            </a:r>
          </a:p>
        </p:txBody>
      </p:sp>
      <p:sp>
        <p:nvSpPr>
          <p:cNvPr id="1027" name="Rectangle 1028"/>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altLang="en-US" smtClean="0"/>
              <a:t>Textmasterformate durch Klicken bearbeiten</a:t>
            </a:r>
          </a:p>
          <a:p>
            <a:pPr lvl="1"/>
            <a:r>
              <a:rPr lang="de-DE" altLang="en-US" smtClean="0"/>
              <a:t>Zweite Ebene</a:t>
            </a:r>
          </a:p>
          <a:p>
            <a:pPr lvl="2"/>
            <a:r>
              <a:rPr lang="de-DE" altLang="en-US" smtClean="0"/>
              <a:t>Dritte Ebene</a:t>
            </a:r>
          </a:p>
          <a:p>
            <a:pPr lvl="3"/>
            <a:r>
              <a:rPr lang="de-DE" altLang="en-US" smtClean="0"/>
              <a:t>Vierte Ebene</a:t>
            </a:r>
          </a:p>
          <a:p>
            <a:pPr lvl="4"/>
            <a:r>
              <a:rPr lang="de-DE" altLang="en-US" smtClean="0"/>
              <a:t>Fünfte Ebene</a:t>
            </a:r>
          </a:p>
        </p:txBody>
      </p:sp>
      <p:sp>
        <p:nvSpPr>
          <p:cNvPr id="448517" name="Rectangle 102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mn-lt"/>
                <a:cs typeface="Arial" charset="0"/>
              </a:defRPr>
            </a:lvl1pPr>
          </a:lstStyle>
          <a:p>
            <a:pPr>
              <a:defRPr/>
            </a:pPr>
            <a:r>
              <a:rPr lang="de-DE" altLang="en-US"/>
              <a:t>Dr. Dirk Wegner</a:t>
            </a:r>
            <a:endParaRPr lang="de-DE" altLang="en-US" dirty="0"/>
          </a:p>
        </p:txBody>
      </p:sp>
      <p:sp>
        <p:nvSpPr>
          <p:cNvPr id="448518" name="Rectangle 103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mn-lt"/>
                <a:cs typeface="Arial" charset="0"/>
              </a:defRPr>
            </a:lvl1pPr>
          </a:lstStyle>
          <a:p>
            <a:pPr>
              <a:defRPr/>
            </a:pPr>
            <a:r>
              <a:rPr lang="de-DE" altLang="en-US"/>
              <a:t>ZPG IV - Bildungsplan 2016, Deutsch</a:t>
            </a:r>
            <a:endParaRPr lang="de-DE" altLang="en-US" dirty="0"/>
          </a:p>
        </p:txBody>
      </p:sp>
      <p:sp>
        <p:nvSpPr>
          <p:cNvPr id="448519" name="Rectangle 103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panose="020B0604020202020204" pitchFamily="34" charset="0"/>
                <a:cs typeface="Arial" panose="020B0604020202020204" pitchFamily="34" charset="0"/>
              </a:defRPr>
            </a:lvl1pPr>
          </a:lstStyle>
          <a:p>
            <a:pPr>
              <a:defRPr/>
            </a:pPr>
            <a:r>
              <a:rPr lang="de-DE" altLang="en-US"/>
              <a:t>Bad Wildbad, Juli 2015</a:t>
            </a:r>
          </a:p>
        </p:txBody>
      </p:sp>
    </p:spTree>
  </p:cSld>
  <p:clrMap bg1="lt1" tx1="dk1" bg2="lt2" tx2="dk2" accent1="accent1" accent2="accent2" accent3="accent3" accent4="accent4" accent5="accent5" accent6="accent6" hlink="hlink" folHlink="folHlink"/>
  <p:sldLayoutIdLst>
    <p:sldLayoutId id="2147484298" r:id="rId1"/>
    <p:sldLayoutId id="2147484299" r:id="rId2"/>
    <p:sldLayoutId id="2147484300" r:id="rId3"/>
    <p:sldLayoutId id="2147484301" r:id="rId4"/>
    <p:sldLayoutId id="2147484302" r:id="rId5"/>
    <p:sldLayoutId id="2147484303" r:id="rId6"/>
    <p:sldLayoutId id="2147484304" r:id="rId7"/>
    <p:sldLayoutId id="2147484305" r:id="rId8"/>
    <p:sldLayoutId id="2147484306" r:id="rId9"/>
    <p:sldLayoutId id="2147484307" r:id="rId10"/>
    <p:sldLayoutId id="2147484308" r:id="rId11"/>
  </p:sldLayoutIdLst>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hf hdr="0"/>
  <p:txStyles>
    <p:title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Arial" charset="0"/>
        </a:defRPr>
      </a:lvl2pPr>
      <a:lvl3pPr algn="l" rtl="0" eaLnBrk="0" fontAlgn="base" hangingPunct="0">
        <a:spcBef>
          <a:spcPct val="0"/>
        </a:spcBef>
        <a:spcAft>
          <a:spcPct val="0"/>
        </a:spcAft>
        <a:defRPr sz="2600" b="1">
          <a:solidFill>
            <a:schemeClr val="tx1"/>
          </a:solidFill>
          <a:latin typeface="Arial" charset="0"/>
        </a:defRPr>
      </a:lvl3pPr>
      <a:lvl4pPr algn="l" rtl="0" eaLnBrk="0" fontAlgn="base" hangingPunct="0">
        <a:spcBef>
          <a:spcPct val="0"/>
        </a:spcBef>
        <a:spcAft>
          <a:spcPct val="0"/>
        </a:spcAft>
        <a:defRPr sz="2600" b="1">
          <a:solidFill>
            <a:schemeClr val="tx1"/>
          </a:solidFill>
          <a:latin typeface="Arial" charset="0"/>
        </a:defRPr>
      </a:lvl4pPr>
      <a:lvl5pPr algn="l" rtl="0" eaLnBrk="0" fontAlgn="base" hangingPunct="0">
        <a:spcBef>
          <a:spcPct val="0"/>
        </a:spcBef>
        <a:spcAft>
          <a:spcPct val="0"/>
        </a:spcAft>
        <a:defRPr sz="2600" b="1">
          <a:solidFill>
            <a:schemeClr val="tx1"/>
          </a:solidFill>
          <a:latin typeface="Arial" charset="0"/>
        </a:defRPr>
      </a:lvl5pPr>
      <a:lvl6pPr marL="457200" algn="l" rtl="0" fontAlgn="base">
        <a:spcBef>
          <a:spcPct val="0"/>
        </a:spcBef>
        <a:spcAft>
          <a:spcPct val="0"/>
        </a:spcAft>
        <a:defRPr sz="2600" b="1">
          <a:solidFill>
            <a:schemeClr val="tx1"/>
          </a:solidFill>
          <a:latin typeface="Arial" charset="0"/>
        </a:defRPr>
      </a:lvl6pPr>
      <a:lvl7pPr marL="914400" algn="l" rtl="0" fontAlgn="base">
        <a:spcBef>
          <a:spcPct val="0"/>
        </a:spcBef>
        <a:spcAft>
          <a:spcPct val="0"/>
        </a:spcAft>
        <a:defRPr sz="2600" b="1">
          <a:solidFill>
            <a:schemeClr val="tx1"/>
          </a:solidFill>
          <a:latin typeface="Arial" charset="0"/>
        </a:defRPr>
      </a:lvl7pPr>
      <a:lvl8pPr marL="1371600" algn="l" rtl="0" fontAlgn="base">
        <a:spcBef>
          <a:spcPct val="0"/>
        </a:spcBef>
        <a:spcAft>
          <a:spcPct val="0"/>
        </a:spcAft>
        <a:defRPr sz="2600" b="1">
          <a:solidFill>
            <a:schemeClr val="tx1"/>
          </a:solidFill>
          <a:latin typeface="Arial" charset="0"/>
        </a:defRPr>
      </a:lvl8pPr>
      <a:lvl9pPr marL="1828800" algn="l" rtl="0" fontAlgn="base">
        <a:spcBef>
          <a:spcPct val="0"/>
        </a:spcBef>
        <a:spcAft>
          <a:spcPct val="0"/>
        </a:spcAft>
        <a:defRPr sz="2600" b="1">
          <a:solidFill>
            <a:schemeClr val="tx1"/>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elplatzhalter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altLang="de-DE" smtClean="0"/>
              <a:t>Titelmasterformat durch Klicken bearbeiten</a:t>
            </a:r>
          </a:p>
        </p:txBody>
      </p:sp>
      <p:sp>
        <p:nvSpPr>
          <p:cNvPr id="2051" name="Textplatzhalter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altLang="de-DE" smtClean="0"/>
              <a:t>Textmasterformat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4" name="Datumsplatzhalt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1200">
                <a:solidFill>
                  <a:schemeClr val="tx1">
                    <a:tint val="75000"/>
                  </a:schemeClr>
                </a:solidFill>
                <a:cs typeface="Arial" panose="020B0604020202020204" pitchFamily="34" charset="0"/>
              </a:defRPr>
            </a:lvl1pPr>
          </a:lstStyle>
          <a:p>
            <a:pPr>
              <a:defRPr/>
            </a:pPr>
            <a:r>
              <a:rPr lang="de-DE"/>
              <a:t>Dr. Dirk Wegner</a:t>
            </a:r>
          </a:p>
        </p:txBody>
      </p:sp>
      <p:sp>
        <p:nvSpPr>
          <p:cNvPr id="5" name="Fußzeilenplatzhalt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1200">
                <a:solidFill>
                  <a:schemeClr val="tx1">
                    <a:tint val="75000"/>
                  </a:schemeClr>
                </a:solidFill>
                <a:cs typeface="Arial" panose="020B0604020202020204" pitchFamily="34" charset="0"/>
              </a:defRPr>
            </a:lvl1pPr>
          </a:lstStyle>
          <a:p>
            <a:pPr>
              <a:defRPr/>
            </a:pPr>
            <a:r>
              <a:rPr lang="de-DE"/>
              <a:t>ZPG IV - Bildungsplan 2016, Deutsch</a:t>
            </a:r>
          </a:p>
        </p:txBody>
      </p:sp>
      <p:sp>
        <p:nvSpPr>
          <p:cNvPr id="6" name="Foliennummernplatzhalt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79C475AB-FAD7-4B33-A2DA-4467B7EF07F4}" type="slidenum">
              <a:rPr lang="de-DE"/>
              <a:pPr/>
              <a:t>‹Nr.›</a:t>
            </a:fld>
            <a:endParaRPr lang="de-DE"/>
          </a:p>
        </p:txBody>
      </p:sp>
    </p:spTree>
  </p:cSld>
  <p:clrMap bg1="lt1" tx1="dk1" bg2="lt2" tx2="dk2" accent1="accent1" accent2="accent2" accent3="accent3" accent4="accent4" accent5="accent5" accent6="accent6" hlink="hlink" folHlink="folHlink"/>
  <p:sldLayoutIdLst>
    <p:sldLayoutId id="2147484287" r:id="rId1"/>
    <p:sldLayoutId id="2147484288" r:id="rId2"/>
    <p:sldLayoutId id="2147484289" r:id="rId3"/>
    <p:sldLayoutId id="2147484290" r:id="rId4"/>
    <p:sldLayoutId id="2147484291" r:id="rId5"/>
    <p:sldLayoutId id="2147484292" r:id="rId6"/>
    <p:sldLayoutId id="2147484293" r:id="rId7"/>
    <p:sldLayoutId id="2147484294" r:id="rId8"/>
    <p:sldLayoutId id="2147484295" r:id="rId9"/>
    <p:sldLayoutId id="2147484296" r:id="rId10"/>
    <p:sldLayoutId id="2147484297" r:id="rId11"/>
  </p:sldLayoutIdLst>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hf hd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2.emf"/><Relationship Id="rId5" Type="http://schemas.openxmlformats.org/officeDocument/2006/relationships/package" Target="../embeddings/Microsoft_Word_Document2.docx"/><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png"/><Relationship Id="rId5" Type="http://schemas.openxmlformats.org/officeDocument/2006/relationships/package" Target="../embeddings/Microsoft_Word_Document1.docx"/><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quarter" idx="10"/>
          </p:nvPr>
        </p:nvSpPr>
        <p:spPr/>
        <p:txBody>
          <a:bodyPr/>
          <a:lstStyle/>
          <a:p>
            <a:pPr>
              <a:defRPr/>
            </a:pPr>
            <a:r>
              <a:rPr lang="de-DE" dirty="0" smtClean="0"/>
              <a:t>Andreas Höffle</a:t>
            </a:r>
            <a:endParaRPr lang="de-DE" altLang="en-US" dirty="0"/>
          </a:p>
        </p:txBody>
      </p:sp>
      <p:sp>
        <p:nvSpPr>
          <p:cNvPr id="3" name="Fußzeilenplatzhalter 2"/>
          <p:cNvSpPr>
            <a:spLocks noGrp="1"/>
          </p:cNvSpPr>
          <p:nvPr>
            <p:ph type="ftr" sz="quarter" idx="11"/>
          </p:nvPr>
        </p:nvSpPr>
        <p:spPr/>
        <p:txBody>
          <a:bodyPr/>
          <a:lstStyle/>
          <a:p>
            <a:pPr>
              <a:defRPr/>
            </a:pPr>
            <a:r>
              <a:rPr lang="de-DE" altLang="en-US" dirty="0"/>
              <a:t>ZPG IV - Bildungsplan 2016, Deutsch</a:t>
            </a:r>
          </a:p>
        </p:txBody>
      </p:sp>
      <p:sp>
        <p:nvSpPr>
          <p:cNvPr id="5" name="Rectangle 2"/>
          <p:cNvSpPr txBox="1">
            <a:spLocks noChangeArrowheads="1"/>
          </p:cNvSpPr>
          <p:nvPr/>
        </p:nvSpPr>
        <p:spPr>
          <a:xfrm>
            <a:off x="539750" y="1412874"/>
            <a:ext cx="8064500" cy="2808213"/>
          </a:xfrm>
          <a:prstGeom prst="rect">
            <a:avLst/>
          </a:prstGeom>
          <a:solidFill>
            <a:srgbClr val="1C81D4">
              <a:alpha val="20000"/>
            </a:srgbClr>
          </a:solidFill>
        </p:spPr>
        <p:txBody>
          <a:bodyPr anchor="ctr"/>
          <a:lst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Arial" charset="0"/>
              </a:defRPr>
            </a:lvl2pPr>
            <a:lvl3pPr algn="l" rtl="0" eaLnBrk="0" fontAlgn="base" hangingPunct="0">
              <a:spcBef>
                <a:spcPct val="0"/>
              </a:spcBef>
              <a:spcAft>
                <a:spcPct val="0"/>
              </a:spcAft>
              <a:defRPr sz="2600" b="1">
                <a:solidFill>
                  <a:schemeClr val="tx1"/>
                </a:solidFill>
                <a:latin typeface="Arial" charset="0"/>
              </a:defRPr>
            </a:lvl3pPr>
            <a:lvl4pPr algn="l" rtl="0" eaLnBrk="0" fontAlgn="base" hangingPunct="0">
              <a:spcBef>
                <a:spcPct val="0"/>
              </a:spcBef>
              <a:spcAft>
                <a:spcPct val="0"/>
              </a:spcAft>
              <a:defRPr sz="2600" b="1">
                <a:solidFill>
                  <a:schemeClr val="tx1"/>
                </a:solidFill>
                <a:latin typeface="Arial" charset="0"/>
              </a:defRPr>
            </a:lvl4pPr>
            <a:lvl5pPr algn="l" rtl="0" eaLnBrk="0" fontAlgn="base" hangingPunct="0">
              <a:spcBef>
                <a:spcPct val="0"/>
              </a:spcBef>
              <a:spcAft>
                <a:spcPct val="0"/>
              </a:spcAft>
              <a:defRPr sz="2600" b="1">
                <a:solidFill>
                  <a:schemeClr val="tx1"/>
                </a:solidFill>
                <a:latin typeface="Arial" charset="0"/>
              </a:defRPr>
            </a:lvl5pPr>
            <a:lvl6pPr marL="457200" algn="l" rtl="0" fontAlgn="base">
              <a:spcBef>
                <a:spcPct val="0"/>
              </a:spcBef>
              <a:spcAft>
                <a:spcPct val="0"/>
              </a:spcAft>
              <a:defRPr sz="2600" b="1">
                <a:solidFill>
                  <a:schemeClr val="tx1"/>
                </a:solidFill>
                <a:latin typeface="Arial" charset="0"/>
              </a:defRPr>
            </a:lvl6pPr>
            <a:lvl7pPr marL="914400" algn="l" rtl="0" fontAlgn="base">
              <a:spcBef>
                <a:spcPct val="0"/>
              </a:spcBef>
              <a:spcAft>
                <a:spcPct val="0"/>
              </a:spcAft>
              <a:defRPr sz="2600" b="1">
                <a:solidFill>
                  <a:schemeClr val="tx1"/>
                </a:solidFill>
                <a:latin typeface="Arial" charset="0"/>
              </a:defRPr>
            </a:lvl7pPr>
            <a:lvl8pPr marL="1371600" algn="l" rtl="0" fontAlgn="base">
              <a:spcBef>
                <a:spcPct val="0"/>
              </a:spcBef>
              <a:spcAft>
                <a:spcPct val="0"/>
              </a:spcAft>
              <a:defRPr sz="2600" b="1">
                <a:solidFill>
                  <a:schemeClr val="tx1"/>
                </a:solidFill>
                <a:latin typeface="Arial" charset="0"/>
              </a:defRPr>
            </a:lvl8pPr>
            <a:lvl9pPr marL="1828800" algn="l" rtl="0" fontAlgn="base">
              <a:spcBef>
                <a:spcPct val="0"/>
              </a:spcBef>
              <a:spcAft>
                <a:spcPct val="0"/>
              </a:spcAft>
              <a:defRPr sz="2600" b="1">
                <a:solidFill>
                  <a:schemeClr val="tx1"/>
                </a:solidFill>
                <a:latin typeface="Arial" charset="0"/>
              </a:defRPr>
            </a:lvl9pPr>
          </a:lstStyle>
          <a:p>
            <a:pPr algn="ctr">
              <a:defRPr/>
            </a:pPr>
            <a:r>
              <a:rPr lang="de-DE" altLang="de-DE" sz="4400" b="0" kern="0" dirty="0" smtClean="0"/>
              <a:t>Bildungsplan 2016</a:t>
            </a:r>
            <a:r>
              <a:rPr lang="de-DE" altLang="de-DE" sz="4400" kern="0" dirty="0" smtClean="0"/>
              <a:t> </a:t>
            </a:r>
          </a:p>
          <a:p>
            <a:pPr algn="ctr">
              <a:defRPr/>
            </a:pPr>
            <a:endParaRPr lang="de-DE" altLang="de-DE" sz="4400" i="1" kern="0" dirty="0"/>
          </a:p>
          <a:p>
            <a:pPr algn="ctr">
              <a:defRPr/>
            </a:pPr>
            <a:r>
              <a:rPr lang="de-DE" altLang="de-DE" sz="4400" kern="0" dirty="0" smtClean="0"/>
              <a:t>Modul </a:t>
            </a:r>
            <a:r>
              <a:rPr lang="de-DE" altLang="de-DE" sz="4400" kern="0" dirty="0"/>
              <a:t>2</a:t>
            </a:r>
            <a:r>
              <a:rPr lang="de-DE" altLang="de-DE" sz="4400" kern="0" dirty="0" smtClean="0"/>
              <a:t>: Lesen</a:t>
            </a:r>
            <a:endParaRPr lang="de-DE" altLang="de-DE" sz="4400" kern="0"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A Grundlagen    &gt;    Lesen als Prozess    &gt;    </a:t>
            </a:r>
            <a:r>
              <a:rPr lang="de-DE" b="1" dirty="0">
                <a:solidFill>
                  <a:schemeClr val="bg2">
                    <a:lumMod val="75000"/>
                  </a:schemeClr>
                </a:solidFill>
              </a:rPr>
              <a:t>Textverstehen</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9</a:t>
            </a:fld>
            <a:endParaRPr lang="de-DE" altLang="en-US"/>
          </a:p>
        </p:txBody>
      </p:sp>
      <p:sp>
        <p:nvSpPr>
          <p:cNvPr id="7" name="Inhaltsplatzhalter 6"/>
          <p:cNvSpPr>
            <a:spLocks noGrp="1"/>
          </p:cNvSpPr>
          <p:nvPr>
            <p:ph idx="13"/>
          </p:nvPr>
        </p:nvSpPr>
        <p:spPr/>
        <p:txBody>
          <a:bodyPr/>
          <a:lstStyle/>
          <a:p>
            <a:r>
              <a:rPr lang="de-DE" dirty="0" smtClean="0"/>
              <a:t>Textverstehen als interaktiver Prozess</a:t>
            </a:r>
            <a:endParaRPr lang="de-DE" dirty="0"/>
          </a:p>
        </p:txBody>
      </p:sp>
      <p:sp>
        <p:nvSpPr>
          <p:cNvPr id="8" name="Pfeil nach oben 7"/>
          <p:cNvSpPr/>
          <p:nvPr/>
        </p:nvSpPr>
        <p:spPr>
          <a:xfrm>
            <a:off x="457200" y="2467429"/>
            <a:ext cx="2663371" cy="2322285"/>
          </a:xfrm>
          <a:prstGeom prst="upArrow">
            <a:avLst>
              <a:gd name="adj1" fmla="val 50000"/>
              <a:gd name="adj2" fmla="val 47000"/>
            </a:avLst>
          </a:prstGeom>
          <a:solidFill>
            <a:srgbClr val="1C81D4"/>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2800" dirty="0" err="1"/>
              <a:t>B</a:t>
            </a:r>
            <a:r>
              <a:rPr lang="de-DE" sz="2800" dirty="0" err="1" smtClean="0"/>
              <a:t>ottom</a:t>
            </a:r>
            <a:r>
              <a:rPr lang="de-DE" sz="2800" dirty="0" smtClean="0"/>
              <a:t> </a:t>
            </a:r>
            <a:r>
              <a:rPr lang="de-DE" sz="2800" dirty="0" err="1" smtClean="0"/>
              <a:t>up</a:t>
            </a:r>
            <a:endParaRPr lang="de-DE" sz="2800" dirty="0"/>
          </a:p>
        </p:txBody>
      </p:sp>
      <p:pic>
        <p:nvPicPr>
          <p:cNvPr id="9" name="Bild 8"/>
          <p:cNvPicPr/>
          <p:nvPr/>
        </p:nvPicPr>
        <p:blipFill>
          <a:blip r:embed="rId3">
            <a:extLst>
              <a:ext uri="{28A0092B-C50C-407E-A947-70E740481C1C}">
                <a14:useLocalDpi xmlns:a14="http://schemas.microsoft.com/office/drawing/2010/main" val="0"/>
              </a:ext>
            </a:extLst>
          </a:blip>
          <a:srcRect/>
          <a:stretch>
            <a:fillRect/>
          </a:stretch>
        </p:blipFill>
        <p:spPr bwMode="auto">
          <a:xfrm>
            <a:off x="3683000" y="1417637"/>
            <a:ext cx="1941286" cy="1829933"/>
          </a:xfrm>
          <a:prstGeom prst="rect">
            <a:avLst/>
          </a:prstGeom>
          <a:noFill/>
          <a:ln>
            <a:noFill/>
          </a:ln>
        </p:spPr>
      </p:pic>
      <p:pic>
        <p:nvPicPr>
          <p:cNvPr id="10" name="Bild 9"/>
          <p:cNvPicPr/>
          <p:nvPr/>
        </p:nvPicPr>
        <p:blipFill>
          <a:blip r:embed="rId4">
            <a:extLst>
              <a:ext uri="{28A0092B-C50C-407E-A947-70E740481C1C}">
                <a14:useLocalDpi xmlns:a14="http://schemas.microsoft.com/office/drawing/2010/main" val="0"/>
              </a:ext>
            </a:extLst>
          </a:blip>
          <a:srcRect/>
          <a:stretch>
            <a:fillRect/>
          </a:stretch>
        </p:blipFill>
        <p:spPr bwMode="auto">
          <a:xfrm>
            <a:off x="3120571" y="4644572"/>
            <a:ext cx="2993572" cy="1481592"/>
          </a:xfrm>
          <a:prstGeom prst="rect">
            <a:avLst/>
          </a:prstGeom>
          <a:noFill/>
          <a:ln>
            <a:noFill/>
          </a:ln>
        </p:spPr>
      </p:pic>
      <p:sp>
        <p:nvSpPr>
          <p:cNvPr id="11" name="Pfeil nach unten 10"/>
          <p:cNvSpPr/>
          <p:nvPr/>
        </p:nvSpPr>
        <p:spPr>
          <a:xfrm>
            <a:off x="6114142" y="2467429"/>
            <a:ext cx="2572657" cy="2322285"/>
          </a:xfrm>
          <a:prstGeom prst="downArrow">
            <a:avLst/>
          </a:prstGeom>
          <a:solidFill>
            <a:srgbClr val="1C81D4"/>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2800" dirty="0"/>
              <a:t>T</a:t>
            </a:r>
            <a:r>
              <a:rPr lang="de-DE" sz="2800" dirty="0" smtClean="0"/>
              <a:t>op</a:t>
            </a:r>
          </a:p>
          <a:p>
            <a:pPr algn="ctr"/>
            <a:r>
              <a:rPr lang="de-DE" sz="2800" dirty="0" smtClean="0"/>
              <a:t> down</a:t>
            </a:r>
            <a:endParaRPr lang="de-DE" sz="2800" dirty="0"/>
          </a:p>
        </p:txBody>
      </p:sp>
    </p:spTree>
    <p:extLst>
      <p:ext uri="{BB962C8B-B14F-4D97-AF65-F5344CB8AC3E}">
        <p14:creationId xmlns:p14="http://schemas.microsoft.com/office/powerpoint/2010/main" val="33786010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A Grundlagen    &gt;    Lesen als Prozess    &gt;    </a:t>
            </a:r>
            <a:r>
              <a:rPr lang="de-DE" b="1" dirty="0">
                <a:solidFill>
                  <a:schemeClr val="bg2">
                    <a:lumMod val="75000"/>
                  </a:schemeClr>
                </a:solidFill>
              </a:rPr>
              <a:t>Textverstehen</a:t>
            </a:r>
            <a:endParaRPr lang="de-DE" dirty="0"/>
          </a:p>
        </p:txBody>
      </p:sp>
      <p:sp>
        <p:nvSpPr>
          <p:cNvPr id="3" name="Inhaltsplatzhalter 2"/>
          <p:cNvSpPr>
            <a:spLocks noGrp="1"/>
          </p:cNvSpPr>
          <p:nvPr>
            <p:ph idx="1"/>
          </p:nvPr>
        </p:nvSpPr>
        <p:spPr>
          <a:xfrm>
            <a:off x="467544" y="1628800"/>
            <a:ext cx="4104344" cy="3933367"/>
          </a:xfrm>
        </p:spPr>
        <p:txBody>
          <a:bodyPr/>
          <a:lstStyle/>
          <a:p>
            <a:pPr marL="0" indent="0">
              <a:buNone/>
            </a:pPr>
            <a:r>
              <a:rPr lang="de-DE" sz="2400" dirty="0" err="1"/>
              <a:t>Bottom</a:t>
            </a:r>
            <a:r>
              <a:rPr lang="de-DE" sz="2400" dirty="0"/>
              <a:t>-</a:t>
            </a:r>
            <a:r>
              <a:rPr lang="de-DE" sz="2400" dirty="0" err="1"/>
              <a:t>up</a:t>
            </a:r>
            <a:r>
              <a:rPr lang="de-DE" sz="2400" dirty="0"/>
              <a:t>-Prozesse</a:t>
            </a:r>
          </a:p>
          <a:p>
            <a:r>
              <a:rPr lang="de-DE" sz="2000" dirty="0"/>
              <a:t>textgeleitet</a:t>
            </a:r>
          </a:p>
          <a:p>
            <a:r>
              <a:rPr lang="de-DE" sz="2000" dirty="0"/>
              <a:t>von der Textinformation zum rezeptiven </a:t>
            </a:r>
            <a:r>
              <a:rPr lang="de-DE" sz="2000" dirty="0" smtClean="0"/>
              <a:t>Wissen</a:t>
            </a:r>
          </a:p>
          <a:p>
            <a:endParaRPr lang="de-DE" sz="2000" dirty="0"/>
          </a:p>
          <a:p>
            <a:pPr marL="0" indent="0">
              <a:buNone/>
            </a:pPr>
            <a:r>
              <a:rPr lang="de-DE" sz="2000" dirty="0">
                <a:solidFill>
                  <a:srgbClr val="0000FF"/>
                </a:solidFill>
              </a:rPr>
              <a:t>Beispiel:</a:t>
            </a:r>
          </a:p>
          <a:p>
            <a:pPr marL="0" indent="0">
              <a:buNone/>
            </a:pPr>
            <a:r>
              <a:rPr lang="de-DE" sz="2000" dirty="0">
                <a:solidFill>
                  <a:srgbClr val="0000FF"/>
                </a:solidFill>
              </a:rPr>
              <a:t>„Das ist doch klar, dass ich hier mitmache</a:t>
            </a:r>
            <a:r>
              <a:rPr lang="de-DE" sz="2000" dirty="0" smtClean="0">
                <a:solidFill>
                  <a:srgbClr val="0000FF"/>
                </a:solidFill>
              </a:rPr>
              <a:t>. </a:t>
            </a:r>
            <a:r>
              <a:rPr lang="de-DE" sz="2000" dirty="0">
                <a:solidFill>
                  <a:srgbClr val="0000FF"/>
                </a:solidFill>
              </a:rPr>
              <a:t>Ich heiße Gustav.“ </a:t>
            </a:r>
          </a:p>
          <a:p>
            <a:pPr>
              <a:buFont typeface="Symbol" charset="0"/>
              <a:buChar char=""/>
            </a:pPr>
            <a:r>
              <a:rPr lang="de-DE" sz="2000" dirty="0">
                <a:solidFill>
                  <a:srgbClr val="0000FF"/>
                </a:solidFill>
              </a:rPr>
              <a:t>Der Junge, der hier spricht, heißt Gustav.</a:t>
            </a:r>
          </a:p>
          <a:p>
            <a:pPr marL="0" indent="0">
              <a:buNone/>
            </a:pPr>
            <a:r>
              <a:rPr lang="de-DE" sz="2000" dirty="0">
                <a:solidFill>
                  <a:srgbClr val="0000FF"/>
                </a:solidFill>
              </a:rPr>
              <a:t>Kästner, 2004, S. 81</a:t>
            </a:r>
          </a:p>
          <a:p>
            <a:pPr marL="0" indent="0">
              <a:buNone/>
            </a:pPr>
            <a:endParaRPr lang="de-DE" sz="2000"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10</a:t>
            </a:fld>
            <a:endParaRPr lang="de-DE" altLang="en-US"/>
          </a:p>
        </p:txBody>
      </p:sp>
      <p:sp>
        <p:nvSpPr>
          <p:cNvPr id="7" name="Inhaltsplatzhalter 6"/>
          <p:cNvSpPr>
            <a:spLocks noGrp="1"/>
          </p:cNvSpPr>
          <p:nvPr>
            <p:ph idx="13"/>
          </p:nvPr>
        </p:nvSpPr>
        <p:spPr/>
        <p:txBody>
          <a:bodyPr/>
          <a:lstStyle/>
          <a:p>
            <a:r>
              <a:rPr lang="de-DE" dirty="0" err="1" smtClean="0"/>
              <a:t>Textverstehensprozesse</a:t>
            </a:r>
            <a:r>
              <a:rPr lang="de-DE" dirty="0" smtClean="0"/>
              <a:t> im Vergleich</a:t>
            </a:r>
            <a:endParaRPr lang="de-DE" dirty="0"/>
          </a:p>
        </p:txBody>
      </p:sp>
      <p:sp>
        <p:nvSpPr>
          <p:cNvPr id="8" name="Textfeld 7"/>
          <p:cNvSpPr txBox="1"/>
          <p:nvPr/>
        </p:nvSpPr>
        <p:spPr>
          <a:xfrm>
            <a:off x="4644008" y="1628800"/>
            <a:ext cx="4176464" cy="4154983"/>
          </a:xfrm>
          <a:prstGeom prst="rect">
            <a:avLst/>
          </a:prstGeom>
          <a:noFill/>
        </p:spPr>
        <p:txBody>
          <a:bodyPr wrap="square" rtlCol="0">
            <a:spAutoFit/>
          </a:bodyPr>
          <a:lstStyle/>
          <a:p>
            <a:pPr marL="0" indent="0">
              <a:buNone/>
            </a:pPr>
            <a:r>
              <a:rPr lang="de-DE" sz="2400" dirty="0">
                <a:latin typeface="+mn-lt"/>
              </a:rPr>
              <a:t>Top-down-Prozesse</a:t>
            </a:r>
          </a:p>
          <a:p>
            <a:pPr marL="342900" indent="-342900">
              <a:buFont typeface="Arial"/>
              <a:buChar char="•"/>
            </a:pPr>
            <a:r>
              <a:rPr lang="de-DE" sz="2000" dirty="0">
                <a:latin typeface="+mn-lt"/>
              </a:rPr>
              <a:t>erwartungsgeleitet, </a:t>
            </a:r>
            <a:r>
              <a:rPr lang="de-DE" sz="2000" dirty="0" err="1">
                <a:latin typeface="+mn-lt"/>
              </a:rPr>
              <a:t>kon-zeptgeleitet</a:t>
            </a:r>
            <a:endParaRPr lang="de-DE" sz="2000" dirty="0">
              <a:latin typeface="+mn-lt"/>
            </a:endParaRPr>
          </a:p>
          <a:p>
            <a:pPr marL="342900" indent="-342900">
              <a:buFont typeface="Arial"/>
              <a:buChar char="•"/>
            </a:pPr>
            <a:r>
              <a:rPr lang="de-DE" sz="2000" dirty="0">
                <a:latin typeface="+mn-lt"/>
              </a:rPr>
              <a:t>vom Vorwissen zum </a:t>
            </a:r>
            <a:r>
              <a:rPr lang="de-DE" sz="2000" dirty="0" smtClean="0">
                <a:latin typeface="+mn-lt"/>
              </a:rPr>
              <a:t>Textverständnis</a:t>
            </a:r>
          </a:p>
          <a:p>
            <a:pPr marL="342900" indent="-342900">
              <a:buFont typeface="Arial"/>
              <a:buChar char="•"/>
            </a:pPr>
            <a:endParaRPr lang="de-DE" sz="2000" dirty="0">
              <a:latin typeface="+mn-lt"/>
            </a:endParaRPr>
          </a:p>
          <a:p>
            <a:pPr marL="0" indent="0">
              <a:buNone/>
            </a:pPr>
            <a:r>
              <a:rPr lang="de-DE" sz="2000" dirty="0">
                <a:solidFill>
                  <a:srgbClr val="0000FF"/>
                </a:solidFill>
                <a:latin typeface="+mn-lt"/>
              </a:rPr>
              <a:t>Beispiel:</a:t>
            </a:r>
          </a:p>
          <a:p>
            <a:pPr marL="0" indent="0">
              <a:buNone/>
            </a:pPr>
            <a:r>
              <a:rPr lang="de-DE" sz="2000" dirty="0">
                <a:solidFill>
                  <a:srgbClr val="0000FF"/>
                </a:solidFill>
                <a:latin typeface="+mn-lt"/>
              </a:rPr>
              <a:t>„Und ich Emil.“ Sie gaben sich die Hand und gefielen einander ausgezeichnet. </a:t>
            </a:r>
          </a:p>
          <a:p>
            <a:pPr>
              <a:buFont typeface="Symbol" charset="0"/>
              <a:buChar char=""/>
            </a:pPr>
            <a:r>
              <a:rPr lang="de-DE" sz="2000" dirty="0">
                <a:solidFill>
                  <a:srgbClr val="0000FF"/>
                </a:solidFill>
                <a:latin typeface="+mn-lt"/>
              </a:rPr>
              <a:t>Zwei Jungen schließen Freundschaft.</a:t>
            </a:r>
          </a:p>
          <a:p>
            <a:pPr marL="0" indent="0">
              <a:buNone/>
            </a:pPr>
            <a:r>
              <a:rPr lang="de-DE" sz="2000" dirty="0">
                <a:solidFill>
                  <a:srgbClr val="0000FF"/>
                </a:solidFill>
                <a:latin typeface="+mn-lt"/>
              </a:rPr>
              <a:t>Kästner, 2004, S. 81</a:t>
            </a:r>
          </a:p>
        </p:txBody>
      </p:sp>
    </p:spTree>
    <p:extLst>
      <p:ext uri="{BB962C8B-B14F-4D97-AF65-F5344CB8AC3E}">
        <p14:creationId xmlns:p14="http://schemas.microsoft.com/office/powerpoint/2010/main" val="5810904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A Grundlagen    &gt;    Lesen als Prozess    &gt;    </a:t>
            </a:r>
            <a:r>
              <a:rPr lang="de-DE" b="1" dirty="0">
                <a:solidFill>
                  <a:schemeClr val="bg2">
                    <a:lumMod val="75000"/>
                  </a:schemeClr>
                </a:solidFill>
              </a:rPr>
              <a:t>Textverstehen</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11</a:t>
            </a:fld>
            <a:endParaRPr lang="de-DE" altLang="en-US"/>
          </a:p>
        </p:txBody>
      </p:sp>
      <p:sp>
        <p:nvSpPr>
          <p:cNvPr id="7" name="Inhaltsplatzhalter 6"/>
          <p:cNvSpPr>
            <a:spLocks noGrp="1"/>
          </p:cNvSpPr>
          <p:nvPr>
            <p:ph idx="13"/>
          </p:nvPr>
        </p:nvSpPr>
        <p:spPr/>
        <p:txBody>
          <a:bodyPr/>
          <a:lstStyle/>
          <a:p>
            <a:r>
              <a:rPr lang="de-DE" dirty="0"/>
              <a:t>Anforderungen </a:t>
            </a:r>
            <a:r>
              <a:rPr lang="de-DE" dirty="0" smtClean="0"/>
              <a:t>von literarischen </a:t>
            </a:r>
            <a:r>
              <a:rPr lang="de-DE" dirty="0"/>
              <a:t>Texten</a:t>
            </a:r>
          </a:p>
        </p:txBody>
      </p:sp>
      <p:sp>
        <p:nvSpPr>
          <p:cNvPr id="3" name="Inhaltsplatzhalter 2"/>
          <p:cNvSpPr>
            <a:spLocks noGrp="1"/>
          </p:cNvSpPr>
          <p:nvPr>
            <p:ph idx="1"/>
          </p:nvPr>
        </p:nvSpPr>
        <p:spPr>
          <a:xfrm>
            <a:off x="467544" y="1484784"/>
            <a:ext cx="8229600" cy="4411662"/>
          </a:xfrm>
        </p:spPr>
        <p:txBody>
          <a:bodyPr/>
          <a:lstStyle/>
          <a:p>
            <a:r>
              <a:rPr lang="de-DE" sz="2800" dirty="0"/>
              <a:t>Vorwissen (Alltagswissen, Weltwissen ...)</a:t>
            </a:r>
          </a:p>
          <a:p>
            <a:r>
              <a:rPr lang="de-DE" sz="2800" dirty="0" smtClean="0"/>
              <a:t>Mehrdeutigkeit</a:t>
            </a:r>
            <a:endParaRPr lang="de-DE" sz="2800" dirty="0"/>
          </a:p>
          <a:p>
            <a:r>
              <a:rPr lang="de-DE" sz="2800" dirty="0" smtClean="0"/>
              <a:t>Unabschließbarkeit</a:t>
            </a:r>
          </a:p>
          <a:p>
            <a:r>
              <a:rPr lang="de-DE" sz="2800" dirty="0" smtClean="0"/>
              <a:t>Textsortenwissen </a:t>
            </a:r>
          </a:p>
          <a:p>
            <a:r>
              <a:rPr lang="de-DE" sz="2800" dirty="0"/>
              <a:t>Ästhetische Textrezeption (</a:t>
            </a:r>
            <a:r>
              <a:rPr lang="de-DE" sz="2800" dirty="0" smtClean="0"/>
              <a:t>Sinnlichkeit)</a:t>
            </a:r>
          </a:p>
          <a:p>
            <a:pPr marL="0" indent="0">
              <a:buNone/>
            </a:pPr>
            <a:endParaRPr lang="de-DE" sz="2800" dirty="0" smtClean="0"/>
          </a:p>
          <a:p>
            <a:pPr marL="0" indent="0">
              <a:buNone/>
            </a:pPr>
            <a:r>
              <a:rPr lang="de-DE" sz="2800" b="1" dirty="0" smtClean="0"/>
              <a:t>Die Schülerinnen und Schüler nähern sich </a:t>
            </a:r>
            <a:r>
              <a:rPr lang="de-DE" sz="2800" b="1" dirty="0" smtClean="0">
                <a:solidFill>
                  <a:srgbClr val="0000FF"/>
                </a:solidFill>
              </a:rPr>
              <a:t>altersgemäßen</a:t>
            </a:r>
            <a:r>
              <a:rPr lang="de-DE" sz="2800" b="1" dirty="0" smtClean="0"/>
              <a:t> Texten und gewinnen einen </a:t>
            </a:r>
            <a:r>
              <a:rPr lang="de-DE" sz="2800" b="1" dirty="0" smtClean="0">
                <a:solidFill>
                  <a:srgbClr val="0000FF"/>
                </a:solidFill>
              </a:rPr>
              <a:t>persönlichen</a:t>
            </a:r>
            <a:r>
              <a:rPr lang="de-DE" sz="2800" b="1" dirty="0" smtClean="0"/>
              <a:t> Leseeindruck. </a:t>
            </a:r>
            <a:r>
              <a:rPr lang="de-DE" sz="2400" dirty="0" smtClean="0"/>
              <a:t>(BP, S. 17)</a:t>
            </a:r>
            <a:endParaRPr lang="de-DE" sz="2400" dirty="0"/>
          </a:p>
          <a:p>
            <a:pPr marL="0" indent="0">
              <a:buNone/>
            </a:pPr>
            <a:endParaRPr lang="de-DE" dirty="0"/>
          </a:p>
        </p:txBody>
      </p:sp>
    </p:spTree>
    <p:extLst>
      <p:ext uri="{BB962C8B-B14F-4D97-AF65-F5344CB8AC3E}">
        <p14:creationId xmlns:p14="http://schemas.microsoft.com/office/powerpoint/2010/main" val="16156173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chemeClr val="bg2">
                    <a:lumMod val="75000"/>
                  </a:schemeClr>
                </a:solidFill>
              </a:rPr>
              <a:t>B Bildungsplan    </a:t>
            </a:r>
            <a:r>
              <a:rPr lang="de-DE" dirty="0">
                <a:solidFill>
                  <a:schemeClr val="bg2">
                    <a:lumMod val="75000"/>
                  </a:schemeClr>
                </a:solidFill>
              </a:rPr>
              <a:t>&gt;   Literarische Texte   &gt;    Umsetzungsbeispiel</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12</a:t>
            </a:fld>
            <a:endParaRPr lang="de-DE" altLang="en-US"/>
          </a:p>
        </p:txBody>
      </p:sp>
      <p:sp>
        <p:nvSpPr>
          <p:cNvPr id="7" name="Inhaltsplatzhalter 6"/>
          <p:cNvSpPr>
            <a:spLocks noGrp="1"/>
          </p:cNvSpPr>
          <p:nvPr>
            <p:ph idx="13"/>
          </p:nvPr>
        </p:nvSpPr>
        <p:spPr/>
        <p:txBody>
          <a:bodyPr/>
          <a:lstStyle/>
          <a:p>
            <a:r>
              <a:rPr lang="de-DE" dirty="0"/>
              <a:t>Bildungsplan 2016 </a:t>
            </a:r>
          </a:p>
        </p:txBody>
      </p:sp>
      <p:sp>
        <p:nvSpPr>
          <p:cNvPr id="3" name="Inhaltsplatzhalter 2"/>
          <p:cNvSpPr>
            <a:spLocks noGrp="1"/>
          </p:cNvSpPr>
          <p:nvPr>
            <p:ph idx="1"/>
          </p:nvPr>
        </p:nvSpPr>
        <p:spPr/>
        <p:txBody>
          <a:bodyPr/>
          <a:lstStyle/>
          <a:p>
            <a:pPr marL="0" indent="0">
              <a:spcAft>
                <a:spcPts val="1200"/>
              </a:spcAft>
              <a:buNone/>
            </a:pPr>
            <a:r>
              <a:rPr lang="de-DE" sz="3200" dirty="0" smtClean="0"/>
              <a:t>Prozessbezogene Kompetenzen</a:t>
            </a:r>
          </a:p>
          <a:p>
            <a:pPr marL="0" indent="0">
              <a:spcAft>
                <a:spcPts val="1200"/>
              </a:spcAft>
              <a:buNone/>
            </a:pPr>
            <a:r>
              <a:rPr lang="de-DE" sz="3200" dirty="0" smtClean="0"/>
              <a:t>2.3 Lesen </a:t>
            </a:r>
          </a:p>
          <a:p>
            <a:pPr marL="0" indent="0">
              <a:spcAft>
                <a:spcPts val="1200"/>
              </a:spcAft>
              <a:buNone/>
            </a:pPr>
            <a:r>
              <a:rPr lang="de-DE" sz="3200" dirty="0" smtClean="0">
                <a:solidFill>
                  <a:srgbClr val="0000FF"/>
                </a:solidFill>
              </a:rPr>
              <a:t>3</a:t>
            </a:r>
            <a:r>
              <a:rPr lang="de-DE" sz="3200" dirty="0">
                <a:solidFill>
                  <a:srgbClr val="0000FF"/>
                </a:solidFill>
              </a:rPr>
              <a:t>. Standards für inhaltsbezogene </a:t>
            </a:r>
            <a:r>
              <a:rPr lang="de-DE" sz="3200" dirty="0" smtClean="0">
                <a:solidFill>
                  <a:srgbClr val="0000FF"/>
                </a:solidFill>
              </a:rPr>
              <a:t>Kompetenzen </a:t>
            </a:r>
          </a:p>
          <a:p>
            <a:pPr marL="0" indent="0">
              <a:spcAft>
                <a:spcPts val="1200"/>
              </a:spcAft>
              <a:buNone/>
            </a:pPr>
            <a:r>
              <a:rPr lang="de-DE" sz="2800" dirty="0" smtClean="0">
                <a:solidFill>
                  <a:srgbClr val="0000FF"/>
                </a:solidFill>
              </a:rPr>
              <a:t>3.1 </a:t>
            </a:r>
            <a:r>
              <a:rPr lang="de-DE" sz="2800" dirty="0">
                <a:solidFill>
                  <a:srgbClr val="0000FF"/>
                </a:solidFill>
              </a:rPr>
              <a:t>Standardstufe 6</a:t>
            </a:r>
          </a:p>
          <a:p>
            <a:pPr marL="0" indent="0">
              <a:buNone/>
            </a:pPr>
            <a:r>
              <a:rPr lang="de-DE" sz="2800" dirty="0">
                <a:solidFill>
                  <a:srgbClr val="0000FF"/>
                </a:solidFill>
              </a:rPr>
              <a:t>3.1.1 Texte und Medien</a:t>
            </a:r>
          </a:p>
          <a:p>
            <a:pPr marL="0" indent="0">
              <a:buNone/>
            </a:pPr>
            <a:r>
              <a:rPr lang="de-DE" sz="2800" b="1" dirty="0">
                <a:solidFill>
                  <a:srgbClr val="0000FF"/>
                </a:solidFill>
              </a:rPr>
              <a:t>3.1.1.1 Literarische Texte</a:t>
            </a:r>
          </a:p>
          <a:p>
            <a:pPr marL="0" indent="0">
              <a:buNone/>
            </a:pPr>
            <a:endParaRPr lang="de-DE" dirty="0"/>
          </a:p>
        </p:txBody>
      </p:sp>
    </p:spTree>
    <p:extLst>
      <p:ext uri="{BB962C8B-B14F-4D97-AF65-F5344CB8AC3E}">
        <p14:creationId xmlns:p14="http://schemas.microsoft.com/office/powerpoint/2010/main" val="394739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B Bildungsplan    &gt;   </a:t>
            </a:r>
            <a:r>
              <a:rPr lang="de-DE" b="1" dirty="0" smtClean="0">
                <a:solidFill>
                  <a:schemeClr val="bg2">
                    <a:lumMod val="75000"/>
                  </a:schemeClr>
                </a:solidFill>
              </a:rPr>
              <a:t>Literarische </a:t>
            </a:r>
            <a:r>
              <a:rPr lang="de-DE" b="1" dirty="0">
                <a:solidFill>
                  <a:schemeClr val="bg2">
                    <a:lumMod val="75000"/>
                  </a:schemeClr>
                </a:solidFill>
              </a:rPr>
              <a:t>Texte   </a:t>
            </a:r>
            <a:r>
              <a:rPr lang="de-DE" dirty="0">
                <a:solidFill>
                  <a:schemeClr val="bg2">
                    <a:lumMod val="75000"/>
                  </a:schemeClr>
                </a:solidFill>
              </a:rPr>
              <a:t>&gt;    Umsetzungsbeispiel</a:t>
            </a:r>
            <a:endParaRPr lang="de-DE" dirty="0"/>
          </a:p>
        </p:txBody>
      </p:sp>
      <p:sp>
        <p:nvSpPr>
          <p:cNvPr id="4" name="Inhaltsplatzhalter 3"/>
          <p:cNvSpPr>
            <a:spLocks noGrp="1"/>
          </p:cNvSpPr>
          <p:nvPr>
            <p:ph idx="13"/>
          </p:nvPr>
        </p:nvSpPr>
        <p:spPr/>
        <p:txBody>
          <a:bodyPr/>
          <a:lstStyle/>
          <a:p>
            <a:r>
              <a:rPr lang="de-DE" dirty="0" err="1" smtClean="0"/>
              <a:t>Mehrebenenmodell</a:t>
            </a:r>
            <a:r>
              <a:rPr lang="de-DE" dirty="0" smtClean="0"/>
              <a:t> und Standards</a:t>
            </a:r>
            <a:endParaRPr lang="de-DE" dirty="0"/>
          </a:p>
        </p:txBody>
      </p:sp>
      <p:sp>
        <p:nvSpPr>
          <p:cNvPr id="5" name="Datumsplatzhalter 4"/>
          <p:cNvSpPr>
            <a:spLocks noGrp="1"/>
          </p:cNvSpPr>
          <p:nvPr>
            <p:ph type="dt" sz="half" idx="14"/>
          </p:nvPr>
        </p:nvSpPr>
        <p:spPr/>
        <p:txBody>
          <a:bodyPr/>
          <a:lstStyle/>
          <a:p>
            <a:pPr>
              <a:defRPr/>
            </a:pPr>
            <a:r>
              <a:rPr lang="de-DE" altLang="en-US" dirty="0" smtClean="0"/>
              <a:t>Andreas Höffle</a:t>
            </a:r>
            <a:endParaRPr lang="de-DE" altLang="en-US" dirty="0"/>
          </a:p>
        </p:txBody>
      </p:sp>
      <p:sp>
        <p:nvSpPr>
          <p:cNvPr id="6" name="Fußzeilenplatzhalter 5"/>
          <p:cNvSpPr>
            <a:spLocks noGrp="1"/>
          </p:cNvSpPr>
          <p:nvPr>
            <p:ph type="ftr" sz="quarter" idx="15"/>
          </p:nvPr>
        </p:nvSpPr>
        <p:spPr/>
        <p:txBody>
          <a:bodyPr/>
          <a:lstStyle/>
          <a:p>
            <a:pPr>
              <a:defRPr/>
            </a:pPr>
            <a:r>
              <a:rPr lang="de-DE" altLang="en-US" smtClean="0"/>
              <a:t>ZPG IV - Bildungsplan 2016, Deutsch</a:t>
            </a:r>
            <a:endParaRPr lang="de-DE" altLang="en-US" dirty="0"/>
          </a:p>
        </p:txBody>
      </p:sp>
      <p:sp>
        <p:nvSpPr>
          <p:cNvPr id="7" name="Foliennummernplatzhalter 6"/>
          <p:cNvSpPr>
            <a:spLocks noGrp="1"/>
          </p:cNvSpPr>
          <p:nvPr>
            <p:ph type="sldNum" sz="quarter" idx="16"/>
          </p:nvPr>
        </p:nvSpPr>
        <p:spPr/>
        <p:txBody>
          <a:bodyPr/>
          <a:lstStyle/>
          <a:p>
            <a:pPr>
              <a:defRPr/>
            </a:pPr>
            <a:r>
              <a:rPr lang="de-DE" altLang="en-US" smtClean="0"/>
              <a:t>Bad Wildbad, Juli 2015</a:t>
            </a:r>
            <a:endParaRPr lang="de-DE" altLang="en-US"/>
          </a:p>
        </p:txBody>
      </p:sp>
      <p:sp>
        <p:nvSpPr>
          <p:cNvPr id="8" name="Textfeld 7"/>
          <p:cNvSpPr txBox="1"/>
          <p:nvPr/>
        </p:nvSpPr>
        <p:spPr>
          <a:xfrm>
            <a:off x="395536" y="1772816"/>
            <a:ext cx="4104456" cy="3323987"/>
          </a:xfrm>
          <a:prstGeom prst="rect">
            <a:avLst/>
          </a:prstGeom>
          <a:noFill/>
        </p:spPr>
        <p:txBody>
          <a:bodyPr wrap="square" rtlCol="0">
            <a:spAutoFit/>
          </a:bodyPr>
          <a:lstStyle/>
          <a:p>
            <a:pPr marL="0" indent="0">
              <a:buNone/>
            </a:pPr>
            <a:r>
              <a:rPr lang="de-DE" sz="2400" b="1" dirty="0" err="1" smtClean="0">
                <a:latin typeface="+mn-lt"/>
              </a:rPr>
              <a:t>Mehrebenenmodell</a:t>
            </a:r>
            <a:endParaRPr lang="de-DE" sz="2400" b="1" dirty="0" smtClean="0">
              <a:latin typeface="+mn-lt"/>
            </a:endParaRPr>
          </a:p>
          <a:p>
            <a:pPr marL="0" indent="0">
              <a:buNone/>
            </a:pPr>
            <a:endParaRPr lang="de-DE" sz="2400" dirty="0">
              <a:latin typeface="+mn-lt"/>
            </a:endParaRPr>
          </a:p>
          <a:p>
            <a:r>
              <a:rPr lang="de-DE" sz="2400" dirty="0">
                <a:latin typeface="+mn-lt"/>
              </a:rPr>
              <a:t>Wort- und Satzidentifikation </a:t>
            </a:r>
          </a:p>
          <a:p>
            <a:r>
              <a:rPr lang="de-DE" sz="2400" dirty="0">
                <a:latin typeface="+mn-lt"/>
              </a:rPr>
              <a:t>Lokale Kohärenz </a:t>
            </a:r>
          </a:p>
          <a:p>
            <a:r>
              <a:rPr lang="de-DE" sz="2400" dirty="0">
                <a:latin typeface="+mn-lt"/>
              </a:rPr>
              <a:t>Globale Kohärenz </a:t>
            </a:r>
          </a:p>
          <a:p>
            <a:r>
              <a:rPr lang="de-DE" sz="2400" dirty="0">
                <a:latin typeface="+mn-lt"/>
              </a:rPr>
              <a:t>Superstrukturen erkennen </a:t>
            </a:r>
          </a:p>
          <a:p>
            <a:r>
              <a:rPr lang="de-DE" sz="2400" dirty="0">
                <a:latin typeface="+mn-lt"/>
              </a:rPr>
              <a:t>Darstellungsstrategien identifizieren </a:t>
            </a:r>
          </a:p>
          <a:p>
            <a:endParaRPr lang="de-DE" dirty="0"/>
          </a:p>
        </p:txBody>
      </p:sp>
      <p:sp>
        <p:nvSpPr>
          <p:cNvPr id="9" name="Textfeld 8"/>
          <p:cNvSpPr txBox="1"/>
          <p:nvPr/>
        </p:nvSpPr>
        <p:spPr>
          <a:xfrm>
            <a:off x="4572000" y="1772816"/>
            <a:ext cx="4104456" cy="2908489"/>
          </a:xfrm>
          <a:prstGeom prst="rect">
            <a:avLst/>
          </a:prstGeom>
          <a:noFill/>
        </p:spPr>
        <p:txBody>
          <a:bodyPr wrap="square" rtlCol="0">
            <a:spAutoFit/>
          </a:bodyPr>
          <a:lstStyle/>
          <a:p>
            <a:pPr marL="0" indent="0">
              <a:buNone/>
            </a:pPr>
            <a:r>
              <a:rPr lang="de-DE" sz="2400" b="1" dirty="0" smtClean="0">
                <a:latin typeface="+mn-lt"/>
              </a:rPr>
              <a:t>Standards </a:t>
            </a:r>
            <a:r>
              <a:rPr lang="de-DE" sz="2400" b="1" dirty="0" smtClean="0">
                <a:solidFill>
                  <a:srgbClr val="0000FF"/>
                </a:solidFill>
                <a:latin typeface="+mn-lt"/>
              </a:rPr>
              <a:t>6, 8, 10</a:t>
            </a:r>
          </a:p>
          <a:p>
            <a:pPr marL="0" indent="0">
              <a:buNone/>
            </a:pPr>
            <a:endParaRPr lang="de-DE" sz="2400" dirty="0">
              <a:latin typeface="+mn-lt"/>
            </a:endParaRPr>
          </a:p>
          <a:p>
            <a:pPr>
              <a:spcAft>
                <a:spcPts val="600"/>
              </a:spcAft>
            </a:pPr>
            <a:r>
              <a:rPr lang="de-DE" sz="2400" dirty="0">
                <a:latin typeface="+mn-lt"/>
              </a:rPr>
              <a:t>Texte </a:t>
            </a:r>
            <a:r>
              <a:rPr lang="de-DE" sz="2400" dirty="0" smtClean="0">
                <a:latin typeface="+mn-lt"/>
              </a:rPr>
              <a:t>erschließen</a:t>
            </a:r>
            <a:endParaRPr lang="de-DE" sz="2400" dirty="0">
              <a:latin typeface="+mn-lt"/>
            </a:endParaRPr>
          </a:p>
          <a:p>
            <a:pPr>
              <a:spcAft>
                <a:spcPts val="600"/>
              </a:spcAft>
            </a:pPr>
            <a:r>
              <a:rPr lang="de-DE" sz="2400" dirty="0" smtClean="0">
                <a:latin typeface="+mn-lt"/>
              </a:rPr>
              <a:t>Texte </a:t>
            </a:r>
            <a:r>
              <a:rPr lang="de-DE" sz="2400" dirty="0">
                <a:latin typeface="+mn-lt"/>
              </a:rPr>
              <a:t>analysieren</a:t>
            </a:r>
          </a:p>
          <a:p>
            <a:pPr>
              <a:spcAft>
                <a:spcPts val="600"/>
              </a:spcAft>
            </a:pPr>
            <a:r>
              <a:rPr lang="de-DE" sz="2400" dirty="0">
                <a:latin typeface="+mn-lt"/>
              </a:rPr>
              <a:t>Texte interpretieren</a:t>
            </a:r>
          </a:p>
          <a:p>
            <a:pPr>
              <a:spcAft>
                <a:spcPts val="600"/>
              </a:spcAft>
            </a:pPr>
            <a:r>
              <a:rPr lang="de-DE" sz="2400" dirty="0">
                <a:latin typeface="+mn-lt"/>
              </a:rPr>
              <a:t>Texte </a:t>
            </a:r>
            <a:r>
              <a:rPr lang="de-DE" sz="2400" dirty="0" err="1" smtClean="0">
                <a:latin typeface="+mn-lt"/>
              </a:rPr>
              <a:t>kontextualisieren</a:t>
            </a:r>
            <a:r>
              <a:rPr lang="de-DE" sz="2400" dirty="0" smtClean="0">
                <a:latin typeface="+mn-lt"/>
              </a:rPr>
              <a:t/>
            </a:r>
            <a:br>
              <a:rPr lang="de-DE" sz="2400" dirty="0" smtClean="0">
                <a:latin typeface="+mn-lt"/>
              </a:rPr>
            </a:br>
            <a:r>
              <a:rPr lang="de-DE" sz="2400" dirty="0" smtClean="0">
                <a:latin typeface="+mn-lt"/>
              </a:rPr>
              <a:t>Texte </a:t>
            </a:r>
            <a:r>
              <a:rPr lang="de-DE" sz="2400" dirty="0">
                <a:latin typeface="+mn-lt"/>
              </a:rPr>
              <a:t>werten</a:t>
            </a:r>
          </a:p>
        </p:txBody>
      </p:sp>
      <p:pic>
        <p:nvPicPr>
          <p:cNvPr id="10" name="Bild 9"/>
          <p:cNvPicPr>
            <a:picLocks noChangeAspect="1"/>
          </p:cNvPicPr>
          <p:nvPr/>
        </p:nvPicPr>
        <p:blipFill>
          <a:blip r:embed="rId3"/>
          <a:stretch>
            <a:fillRect/>
          </a:stretch>
        </p:blipFill>
        <p:spPr>
          <a:xfrm rot="5400000">
            <a:off x="6159540" y="4505756"/>
            <a:ext cx="2059303" cy="1922016"/>
          </a:xfrm>
          <a:prstGeom prst="rect">
            <a:avLst/>
          </a:prstGeom>
        </p:spPr>
      </p:pic>
      <p:cxnSp>
        <p:nvCxnSpPr>
          <p:cNvPr id="11" name="Gerade Verbindung mit Pfeil 10"/>
          <p:cNvCxnSpPr/>
          <p:nvPr/>
        </p:nvCxnSpPr>
        <p:spPr>
          <a:xfrm>
            <a:off x="323528" y="2708920"/>
            <a:ext cx="0" cy="1944216"/>
          </a:xfrm>
          <a:prstGeom prst="straightConnector1">
            <a:avLst/>
          </a:prstGeom>
          <a:ln w="76200" cmpd="sng">
            <a:solidFill>
              <a:srgbClr val="3261F8"/>
            </a:solidFill>
            <a:tailEnd type="arrow"/>
          </a:ln>
        </p:spPr>
        <p:style>
          <a:lnRef idx="2">
            <a:schemeClr val="accent1"/>
          </a:lnRef>
          <a:fillRef idx="0">
            <a:schemeClr val="accent1"/>
          </a:fillRef>
          <a:effectRef idx="1">
            <a:schemeClr val="accent1"/>
          </a:effectRef>
          <a:fontRef idx="minor">
            <a:schemeClr val="tx1"/>
          </a:fontRef>
        </p:style>
      </p:cxnSp>
      <p:cxnSp>
        <p:nvCxnSpPr>
          <p:cNvPr id="13" name="Gerade Verbindung mit Pfeil 12"/>
          <p:cNvCxnSpPr/>
          <p:nvPr/>
        </p:nvCxnSpPr>
        <p:spPr>
          <a:xfrm>
            <a:off x="8388424" y="2636912"/>
            <a:ext cx="0" cy="1944216"/>
          </a:xfrm>
          <a:prstGeom prst="straightConnector1">
            <a:avLst/>
          </a:prstGeom>
          <a:ln w="76200" cmpd="sng">
            <a:solidFill>
              <a:srgbClr val="3261F8"/>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165868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B Bildungsplan    &gt;   </a:t>
            </a:r>
            <a:r>
              <a:rPr lang="de-DE" b="1" dirty="0" smtClean="0">
                <a:solidFill>
                  <a:schemeClr val="bg2">
                    <a:lumMod val="75000"/>
                  </a:schemeClr>
                </a:solidFill>
              </a:rPr>
              <a:t>Literarische </a:t>
            </a:r>
            <a:r>
              <a:rPr lang="de-DE" b="1" dirty="0">
                <a:solidFill>
                  <a:schemeClr val="bg2">
                    <a:lumMod val="75000"/>
                  </a:schemeClr>
                </a:solidFill>
              </a:rPr>
              <a:t>Texte   </a:t>
            </a:r>
            <a:r>
              <a:rPr lang="de-DE" dirty="0">
                <a:solidFill>
                  <a:schemeClr val="bg2">
                    <a:lumMod val="75000"/>
                  </a:schemeClr>
                </a:solidFill>
              </a:rPr>
              <a:t>&gt;    Umsetzungsbeispiel</a:t>
            </a:r>
            <a:endParaRPr lang="de-DE" dirty="0"/>
          </a:p>
        </p:txBody>
      </p:sp>
      <p:sp>
        <p:nvSpPr>
          <p:cNvPr id="4" name="Inhaltsplatzhalter 3"/>
          <p:cNvSpPr>
            <a:spLocks noGrp="1"/>
          </p:cNvSpPr>
          <p:nvPr>
            <p:ph idx="13"/>
          </p:nvPr>
        </p:nvSpPr>
        <p:spPr/>
        <p:txBody>
          <a:bodyPr/>
          <a:lstStyle/>
          <a:p>
            <a:r>
              <a:rPr lang="de-DE" dirty="0" smtClean="0"/>
              <a:t>Teilkompetenzen als Erschließungshilfe </a:t>
            </a:r>
            <a:endParaRPr lang="de-DE" dirty="0"/>
          </a:p>
        </p:txBody>
      </p:sp>
      <p:sp>
        <p:nvSpPr>
          <p:cNvPr id="5" name="Datumsplatzhalter 4"/>
          <p:cNvSpPr>
            <a:spLocks noGrp="1"/>
          </p:cNvSpPr>
          <p:nvPr>
            <p:ph type="dt" sz="half" idx="14"/>
          </p:nvPr>
        </p:nvSpPr>
        <p:spPr/>
        <p:txBody>
          <a:bodyPr/>
          <a:lstStyle/>
          <a:p>
            <a:pPr>
              <a:defRPr/>
            </a:pPr>
            <a:r>
              <a:rPr lang="de-DE" altLang="en-US" dirty="0" smtClean="0"/>
              <a:t>Andreas Höffle</a:t>
            </a:r>
            <a:endParaRPr lang="de-DE" altLang="en-US" dirty="0"/>
          </a:p>
        </p:txBody>
      </p:sp>
      <p:sp>
        <p:nvSpPr>
          <p:cNvPr id="6" name="Fußzeilenplatzhalter 5"/>
          <p:cNvSpPr>
            <a:spLocks noGrp="1"/>
          </p:cNvSpPr>
          <p:nvPr>
            <p:ph type="ftr" sz="quarter" idx="15"/>
          </p:nvPr>
        </p:nvSpPr>
        <p:spPr/>
        <p:txBody>
          <a:bodyPr/>
          <a:lstStyle/>
          <a:p>
            <a:pPr>
              <a:defRPr/>
            </a:pPr>
            <a:r>
              <a:rPr lang="de-DE" altLang="en-US" smtClean="0"/>
              <a:t>ZPG IV - Bildungsplan 2016, Deutsch</a:t>
            </a:r>
            <a:endParaRPr lang="de-DE" altLang="en-US" dirty="0"/>
          </a:p>
        </p:txBody>
      </p:sp>
      <p:sp>
        <p:nvSpPr>
          <p:cNvPr id="7" name="Foliennummernplatzhalter 6"/>
          <p:cNvSpPr>
            <a:spLocks noGrp="1"/>
          </p:cNvSpPr>
          <p:nvPr>
            <p:ph type="sldNum" sz="quarter" idx="16"/>
          </p:nvPr>
        </p:nvSpPr>
        <p:spPr/>
        <p:txBody>
          <a:bodyPr/>
          <a:lstStyle/>
          <a:p>
            <a:pPr>
              <a:defRPr/>
            </a:pPr>
            <a:r>
              <a:rPr lang="de-DE" altLang="en-US" smtClean="0"/>
              <a:t>Bad Wildbad, Juli 2015</a:t>
            </a:r>
            <a:endParaRPr lang="de-DE" altLang="en-US"/>
          </a:p>
        </p:txBody>
      </p:sp>
      <p:sp>
        <p:nvSpPr>
          <p:cNvPr id="9" name="Textfeld 8"/>
          <p:cNvSpPr txBox="1"/>
          <p:nvPr/>
        </p:nvSpPr>
        <p:spPr>
          <a:xfrm>
            <a:off x="467544" y="1772816"/>
            <a:ext cx="8136904" cy="3801040"/>
          </a:xfrm>
          <a:prstGeom prst="rect">
            <a:avLst/>
          </a:prstGeom>
          <a:noFill/>
        </p:spPr>
        <p:txBody>
          <a:bodyPr wrap="square" rtlCol="0">
            <a:spAutoFit/>
          </a:bodyPr>
          <a:lstStyle/>
          <a:p>
            <a:pPr marL="0" indent="0">
              <a:buNone/>
            </a:pPr>
            <a:r>
              <a:rPr lang="de-DE" sz="2400" dirty="0" smtClean="0">
                <a:latin typeface="+mn-lt"/>
              </a:rPr>
              <a:t>Mögliches Vorgehen bei der Texterschließung </a:t>
            </a:r>
          </a:p>
          <a:p>
            <a:pPr marL="0" indent="0">
              <a:buNone/>
            </a:pPr>
            <a:endParaRPr lang="de-DE" sz="2400" dirty="0">
              <a:latin typeface="+mn-lt"/>
            </a:endParaRPr>
          </a:p>
          <a:p>
            <a:pPr>
              <a:lnSpc>
                <a:spcPct val="150000"/>
              </a:lnSpc>
              <a:spcAft>
                <a:spcPts val="600"/>
              </a:spcAft>
            </a:pPr>
            <a:r>
              <a:rPr lang="de-DE" sz="2400" dirty="0">
                <a:latin typeface="+mn-lt"/>
              </a:rPr>
              <a:t>Texte </a:t>
            </a:r>
            <a:r>
              <a:rPr lang="de-DE" sz="2400" dirty="0" smtClean="0">
                <a:latin typeface="+mn-lt"/>
              </a:rPr>
              <a:t>erschließen</a:t>
            </a:r>
            <a:endParaRPr lang="de-DE" sz="2400" dirty="0">
              <a:latin typeface="+mn-lt"/>
            </a:endParaRPr>
          </a:p>
          <a:p>
            <a:pPr>
              <a:lnSpc>
                <a:spcPct val="150000"/>
              </a:lnSpc>
              <a:spcAft>
                <a:spcPts val="600"/>
              </a:spcAft>
            </a:pPr>
            <a:r>
              <a:rPr lang="de-DE" sz="2400" dirty="0" smtClean="0">
                <a:latin typeface="+mn-lt"/>
              </a:rPr>
              <a:t>Texte </a:t>
            </a:r>
            <a:r>
              <a:rPr lang="de-DE" sz="2400" dirty="0">
                <a:latin typeface="+mn-lt"/>
              </a:rPr>
              <a:t>analysieren</a:t>
            </a:r>
          </a:p>
          <a:p>
            <a:pPr>
              <a:lnSpc>
                <a:spcPct val="150000"/>
              </a:lnSpc>
              <a:spcAft>
                <a:spcPts val="600"/>
              </a:spcAft>
            </a:pPr>
            <a:r>
              <a:rPr lang="de-DE" sz="2400" dirty="0">
                <a:latin typeface="+mn-lt"/>
              </a:rPr>
              <a:t>Texte interpretieren</a:t>
            </a:r>
          </a:p>
          <a:p>
            <a:pPr>
              <a:lnSpc>
                <a:spcPct val="150000"/>
              </a:lnSpc>
              <a:spcAft>
                <a:spcPts val="600"/>
              </a:spcAft>
            </a:pPr>
            <a:r>
              <a:rPr lang="de-DE" sz="2400" dirty="0">
                <a:latin typeface="+mn-lt"/>
              </a:rPr>
              <a:t>Texte </a:t>
            </a:r>
            <a:r>
              <a:rPr lang="de-DE" sz="2400" dirty="0" err="1" smtClean="0">
                <a:latin typeface="+mn-lt"/>
              </a:rPr>
              <a:t>kontextualisieren</a:t>
            </a:r>
            <a:r>
              <a:rPr lang="de-DE" sz="2400" dirty="0" smtClean="0">
                <a:latin typeface="+mn-lt"/>
              </a:rPr>
              <a:t/>
            </a:r>
            <a:br>
              <a:rPr lang="de-DE" sz="2400" dirty="0" smtClean="0">
                <a:latin typeface="+mn-lt"/>
              </a:rPr>
            </a:br>
            <a:r>
              <a:rPr lang="de-DE" sz="2400" dirty="0" smtClean="0">
                <a:latin typeface="+mn-lt"/>
              </a:rPr>
              <a:t>Texte </a:t>
            </a:r>
            <a:r>
              <a:rPr lang="de-DE" sz="2400" dirty="0">
                <a:latin typeface="+mn-lt"/>
              </a:rPr>
              <a:t>werten</a:t>
            </a:r>
          </a:p>
        </p:txBody>
      </p:sp>
      <p:cxnSp>
        <p:nvCxnSpPr>
          <p:cNvPr id="13" name="Gerade Verbindung mit Pfeil 12"/>
          <p:cNvCxnSpPr/>
          <p:nvPr/>
        </p:nvCxnSpPr>
        <p:spPr>
          <a:xfrm>
            <a:off x="395536" y="2636912"/>
            <a:ext cx="0" cy="2808312"/>
          </a:xfrm>
          <a:prstGeom prst="straightConnector1">
            <a:avLst/>
          </a:prstGeom>
          <a:ln w="76200" cmpd="sng">
            <a:solidFill>
              <a:srgbClr val="3261F8"/>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246998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B Bildungsplan    &gt;   </a:t>
            </a:r>
            <a:r>
              <a:rPr lang="de-DE" b="1" dirty="0">
                <a:solidFill>
                  <a:schemeClr val="bg2">
                    <a:lumMod val="75000"/>
                  </a:schemeClr>
                </a:solidFill>
              </a:rPr>
              <a:t>Literarische Texte   </a:t>
            </a:r>
            <a:r>
              <a:rPr lang="de-DE" dirty="0">
                <a:solidFill>
                  <a:schemeClr val="bg2">
                    <a:lumMod val="75000"/>
                  </a:schemeClr>
                </a:solidFill>
              </a:rPr>
              <a:t>&gt;    Umsetzungsbeispiel</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15</a:t>
            </a:fld>
            <a:endParaRPr lang="de-DE" altLang="en-US"/>
          </a:p>
        </p:txBody>
      </p:sp>
      <p:sp>
        <p:nvSpPr>
          <p:cNvPr id="7" name="Inhaltsplatzhalter 6"/>
          <p:cNvSpPr>
            <a:spLocks noGrp="1"/>
          </p:cNvSpPr>
          <p:nvPr>
            <p:ph idx="13"/>
          </p:nvPr>
        </p:nvSpPr>
        <p:spPr/>
        <p:txBody>
          <a:bodyPr/>
          <a:lstStyle/>
          <a:p>
            <a:r>
              <a:rPr lang="de-DE" dirty="0"/>
              <a:t>Subjektebene und </a:t>
            </a:r>
            <a:r>
              <a:rPr lang="de-DE" dirty="0" smtClean="0"/>
              <a:t>Standards</a:t>
            </a:r>
            <a:endParaRPr lang="de-DE" dirty="0"/>
          </a:p>
        </p:txBody>
      </p:sp>
      <p:sp>
        <p:nvSpPr>
          <p:cNvPr id="3" name="Inhaltsplatzhalter 2"/>
          <p:cNvSpPr>
            <a:spLocks noGrp="1"/>
          </p:cNvSpPr>
          <p:nvPr>
            <p:ph idx="1"/>
          </p:nvPr>
        </p:nvSpPr>
        <p:spPr>
          <a:xfrm>
            <a:off x="467544" y="1556792"/>
            <a:ext cx="8229600" cy="4411662"/>
          </a:xfrm>
        </p:spPr>
        <p:txBody>
          <a:bodyPr/>
          <a:lstStyle/>
          <a:p>
            <a:pPr marL="0" indent="0">
              <a:buNone/>
            </a:pPr>
            <a:r>
              <a:rPr lang="de-DE" sz="2400" dirty="0" smtClean="0"/>
              <a:t>Die </a:t>
            </a:r>
            <a:r>
              <a:rPr lang="de-DE" sz="2400" dirty="0"/>
              <a:t>Schülerinnen und Schüler können </a:t>
            </a:r>
          </a:p>
          <a:p>
            <a:r>
              <a:rPr lang="de-DE" sz="2400" dirty="0"/>
              <a:t>(2) ihren Leseeindruck und ihr erstes </a:t>
            </a:r>
            <a:r>
              <a:rPr lang="de-DE" sz="2400" dirty="0" smtClean="0"/>
              <a:t/>
            </a:r>
            <a:br>
              <a:rPr lang="de-DE" sz="2400" dirty="0" smtClean="0"/>
            </a:br>
            <a:r>
              <a:rPr lang="de-DE" sz="2400" dirty="0" smtClean="0"/>
              <a:t>Textverständnis </a:t>
            </a:r>
            <a:r>
              <a:rPr lang="de-DE" sz="2400" dirty="0"/>
              <a:t>erläutern;</a:t>
            </a:r>
          </a:p>
          <a:p>
            <a:r>
              <a:rPr lang="de-DE" sz="2400" dirty="0"/>
              <a:t>(</a:t>
            </a:r>
            <a:r>
              <a:rPr lang="de-DE" sz="2400" dirty="0" smtClean="0"/>
              <a:t>16) </a:t>
            </a:r>
            <a:r>
              <a:rPr lang="de-DE" sz="2400" dirty="0"/>
              <a:t>die in Texten dargestellte </a:t>
            </a:r>
            <a:r>
              <a:rPr lang="de-DE" sz="2400" dirty="0" smtClean="0"/>
              <a:t/>
            </a:r>
            <a:br>
              <a:rPr lang="de-DE" sz="2400" dirty="0" smtClean="0"/>
            </a:br>
            <a:r>
              <a:rPr lang="de-DE" sz="2400" dirty="0" smtClean="0"/>
              <a:t>Lebenswelt </a:t>
            </a:r>
            <a:r>
              <a:rPr lang="de-DE" sz="2400" dirty="0"/>
              <a:t>mit der eigenen vergleichen;</a:t>
            </a:r>
          </a:p>
          <a:p>
            <a:r>
              <a:rPr lang="de-DE" sz="2400" dirty="0"/>
              <a:t>(20) eine eigene Position erklären und die Bedeutsamkeit eines Textes für die eigene Person erläutern;</a:t>
            </a:r>
          </a:p>
          <a:p>
            <a:r>
              <a:rPr lang="de-DE" sz="2400" dirty="0"/>
              <a:t>(21) die eigene ästhetische Erfahrung literarischer Texte darstellen</a:t>
            </a:r>
            <a:r>
              <a:rPr lang="de-DE" sz="2400" dirty="0" smtClean="0"/>
              <a:t>; 	</a:t>
            </a:r>
            <a:r>
              <a:rPr lang="de-DE" sz="2000" dirty="0" smtClean="0"/>
              <a:t>Rosebrock/</a:t>
            </a:r>
            <a:r>
              <a:rPr lang="de-DE" sz="2000" dirty="0" err="1" smtClean="0"/>
              <a:t>Wirthwein</a:t>
            </a:r>
            <a:r>
              <a:rPr lang="de-DE" sz="2000" dirty="0" smtClean="0"/>
              <a:t> (2014), S. 122</a:t>
            </a:r>
          </a:p>
          <a:p>
            <a:endParaRPr lang="de-DE" sz="2400" dirty="0"/>
          </a:p>
          <a:p>
            <a:pPr marL="0" indent="0">
              <a:buNone/>
            </a:pPr>
            <a:endParaRPr lang="de-DE" dirty="0"/>
          </a:p>
        </p:txBody>
      </p:sp>
      <p:pic>
        <p:nvPicPr>
          <p:cNvPr id="8" name="Bild 7"/>
          <p:cNvPicPr>
            <a:picLocks noChangeAspect="1"/>
          </p:cNvPicPr>
          <p:nvPr/>
        </p:nvPicPr>
        <p:blipFill>
          <a:blip r:embed="rId3"/>
          <a:stretch>
            <a:fillRect/>
          </a:stretch>
        </p:blipFill>
        <p:spPr>
          <a:xfrm>
            <a:off x="6516216" y="1340768"/>
            <a:ext cx="2158295" cy="2172780"/>
          </a:xfrm>
          <a:prstGeom prst="rect">
            <a:avLst/>
          </a:prstGeom>
        </p:spPr>
      </p:pic>
    </p:spTree>
    <p:extLst>
      <p:ext uri="{BB962C8B-B14F-4D97-AF65-F5344CB8AC3E}">
        <p14:creationId xmlns:p14="http://schemas.microsoft.com/office/powerpoint/2010/main" val="25409050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B Bildungsplan    &gt;   </a:t>
            </a:r>
            <a:r>
              <a:rPr lang="de-DE" b="1" dirty="0">
                <a:solidFill>
                  <a:schemeClr val="bg2">
                    <a:lumMod val="75000"/>
                  </a:schemeClr>
                </a:solidFill>
              </a:rPr>
              <a:t>Literarische Texte   </a:t>
            </a:r>
            <a:r>
              <a:rPr lang="de-DE" dirty="0">
                <a:solidFill>
                  <a:schemeClr val="bg2">
                    <a:lumMod val="75000"/>
                  </a:schemeClr>
                </a:solidFill>
              </a:rPr>
              <a:t>&gt;    Umsetzungsbeispiel</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16</a:t>
            </a:fld>
            <a:endParaRPr lang="de-DE" altLang="en-US"/>
          </a:p>
        </p:txBody>
      </p:sp>
      <p:sp>
        <p:nvSpPr>
          <p:cNvPr id="7" name="Inhaltsplatzhalter 6"/>
          <p:cNvSpPr>
            <a:spLocks noGrp="1"/>
          </p:cNvSpPr>
          <p:nvPr>
            <p:ph idx="13"/>
          </p:nvPr>
        </p:nvSpPr>
        <p:spPr/>
        <p:txBody>
          <a:bodyPr/>
          <a:lstStyle/>
          <a:p>
            <a:r>
              <a:rPr lang="de-DE" dirty="0"/>
              <a:t>Soziale Ebene und </a:t>
            </a:r>
            <a:r>
              <a:rPr lang="de-DE" dirty="0" smtClean="0"/>
              <a:t>Standards</a:t>
            </a:r>
            <a:endParaRPr lang="de-DE" dirty="0"/>
          </a:p>
        </p:txBody>
      </p:sp>
      <p:sp>
        <p:nvSpPr>
          <p:cNvPr id="3" name="Inhaltsplatzhalter 2"/>
          <p:cNvSpPr>
            <a:spLocks noGrp="1"/>
          </p:cNvSpPr>
          <p:nvPr>
            <p:ph idx="1"/>
          </p:nvPr>
        </p:nvSpPr>
        <p:spPr>
          <a:xfrm>
            <a:off x="467544" y="1556792"/>
            <a:ext cx="8229600" cy="4411662"/>
          </a:xfrm>
        </p:spPr>
        <p:txBody>
          <a:bodyPr/>
          <a:lstStyle/>
          <a:p>
            <a:pPr marL="0" indent="0">
              <a:buNone/>
            </a:pPr>
            <a:r>
              <a:rPr lang="de-DE" sz="2800" dirty="0" smtClean="0"/>
              <a:t>Die </a:t>
            </a:r>
            <a:r>
              <a:rPr lang="de-DE" sz="2800" dirty="0"/>
              <a:t>Schülerinnen und Schüler „können </a:t>
            </a:r>
            <a:r>
              <a:rPr lang="de-DE" sz="2800" dirty="0" smtClean="0"/>
              <a:t>ein plausibles Textverständnis </a:t>
            </a:r>
            <a:r>
              <a:rPr lang="de-DE" sz="2800" dirty="0"/>
              <a:t>nachvollziehbar darstellen und sich mit anderen darüber austauschen.“ </a:t>
            </a:r>
            <a:r>
              <a:rPr lang="de-DE" sz="2800" dirty="0" smtClean="0"/>
              <a:t>				</a:t>
            </a:r>
            <a:r>
              <a:rPr lang="de-DE" sz="2000" dirty="0" smtClean="0"/>
              <a:t>(</a:t>
            </a:r>
            <a:r>
              <a:rPr lang="de-DE" sz="2000" dirty="0"/>
              <a:t>BP 2016, S. 17) </a:t>
            </a:r>
          </a:p>
          <a:p>
            <a:pPr marL="0" indent="0">
              <a:buNone/>
            </a:pPr>
            <a:endParaRPr lang="de-DE" dirty="0"/>
          </a:p>
        </p:txBody>
      </p:sp>
      <p:pic>
        <p:nvPicPr>
          <p:cNvPr id="9" name="Bild 8"/>
          <p:cNvPicPr>
            <a:picLocks noChangeAspect="1"/>
          </p:cNvPicPr>
          <p:nvPr/>
        </p:nvPicPr>
        <p:blipFill>
          <a:blip r:embed="rId3"/>
          <a:stretch>
            <a:fillRect/>
          </a:stretch>
        </p:blipFill>
        <p:spPr>
          <a:xfrm>
            <a:off x="4067943" y="3789363"/>
            <a:ext cx="3584341" cy="2198396"/>
          </a:xfrm>
          <a:prstGeom prst="rect">
            <a:avLst/>
          </a:prstGeom>
        </p:spPr>
      </p:pic>
    </p:spTree>
    <p:extLst>
      <p:ext uri="{BB962C8B-B14F-4D97-AF65-F5344CB8AC3E}">
        <p14:creationId xmlns:p14="http://schemas.microsoft.com/office/powerpoint/2010/main" val="14281024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B Bildungsplan    &gt;   Literarische Texte   &gt;    </a:t>
            </a:r>
            <a:r>
              <a:rPr lang="de-DE" b="1" dirty="0">
                <a:solidFill>
                  <a:schemeClr val="bg2">
                    <a:lumMod val="75000"/>
                  </a:schemeClr>
                </a:solidFill>
              </a:rPr>
              <a:t>Umsetzungsbeispiel</a:t>
            </a:r>
            <a:endParaRPr lang="de-DE" b="1"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17</a:t>
            </a:fld>
            <a:endParaRPr lang="de-DE" altLang="en-US"/>
          </a:p>
        </p:txBody>
      </p:sp>
      <p:sp>
        <p:nvSpPr>
          <p:cNvPr id="7" name="Inhaltsplatzhalter 6"/>
          <p:cNvSpPr>
            <a:spLocks noGrp="1"/>
          </p:cNvSpPr>
          <p:nvPr>
            <p:ph idx="13"/>
          </p:nvPr>
        </p:nvSpPr>
        <p:spPr/>
        <p:txBody>
          <a:bodyPr/>
          <a:lstStyle/>
          <a:p>
            <a:r>
              <a:rPr lang="de-DE" dirty="0" smtClean="0"/>
              <a:t>Umsetzungsbeispiele</a:t>
            </a:r>
            <a:endParaRPr lang="de-DE" dirty="0"/>
          </a:p>
        </p:txBody>
      </p:sp>
      <p:sp>
        <p:nvSpPr>
          <p:cNvPr id="3" name="Inhaltsplatzhalter 2"/>
          <p:cNvSpPr>
            <a:spLocks noGrp="1"/>
          </p:cNvSpPr>
          <p:nvPr>
            <p:ph idx="1"/>
          </p:nvPr>
        </p:nvSpPr>
        <p:spPr>
          <a:xfrm>
            <a:off x="467544" y="1556792"/>
            <a:ext cx="4176464" cy="4411662"/>
          </a:xfrm>
        </p:spPr>
        <p:txBody>
          <a:bodyPr/>
          <a:lstStyle/>
          <a:p>
            <a:endParaRPr lang="de-DE" sz="3200" dirty="0"/>
          </a:p>
          <a:p>
            <a:pPr marL="0" indent="0">
              <a:buNone/>
            </a:pPr>
            <a:r>
              <a:rPr lang="de-DE" sz="3200" dirty="0">
                <a:latin typeface="Apple Chancery"/>
                <a:cs typeface="Apple Chancery"/>
              </a:rPr>
              <a:t>Hans Christian Andersen: </a:t>
            </a:r>
          </a:p>
          <a:p>
            <a:pPr marL="0" indent="0" algn="ctr">
              <a:buNone/>
            </a:pPr>
            <a:r>
              <a:rPr lang="de-DE" sz="3200" dirty="0">
                <a:latin typeface="Apple Chancery"/>
                <a:cs typeface="Apple Chancery"/>
              </a:rPr>
              <a:t>Des Kaisers neue Kleider</a:t>
            </a:r>
          </a:p>
          <a:p>
            <a:pPr marL="0" indent="0">
              <a:buNone/>
            </a:pPr>
            <a:endParaRPr lang="de-DE" dirty="0"/>
          </a:p>
        </p:txBody>
      </p:sp>
      <p:pic>
        <p:nvPicPr>
          <p:cNvPr id="8" name="Bild 7"/>
          <p:cNvPicPr>
            <a:picLocks noChangeAspect="1"/>
          </p:cNvPicPr>
          <p:nvPr/>
        </p:nvPicPr>
        <p:blipFill>
          <a:blip r:embed="rId3"/>
          <a:stretch>
            <a:fillRect/>
          </a:stretch>
        </p:blipFill>
        <p:spPr>
          <a:xfrm>
            <a:off x="539552" y="4437112"/>
            <a:ext cx="2887946" cy="1578744"/>
          </a:xfrm>
          <a:prstGeom prst="rect">
            <a:avLst/>
          </a:prstGeom>
        </p:spPr>
      </p:pic>
      <p:sp>
        <p:nvSpPr>
          <p:cNvPr id="9" name="Textfeld 8"/>
          <p:cNvSpPr txBox="1"/>
          <p:nvPr/>
        </p:nvSpPr>
        <p:spPr>
          <a:xfrm>
            <a:off x="4644008" y="1556792"/>
            <a:ext cx="4032448" cy="2554545"/>
          </a:xfrm>
          <a:prstGeom prst="rect">
            <a:avLst/>
          </a:prstGeom>
          <a:noFill/>
        </p:spPr>
        <p:txBody>
          <a:bodyPr wrap="square" rtlCol="0">
            <a:spAutoFit/>
          </a:bodyPr>
          <a:lstStyle/>
          <a:p>
            <a:endParaRPr lang="de-DE" sz="3200" dirty="0" smtClean="0">
              <a:latin typeface="Apple Chancery"/>
              <a:cs typeface="Apple Chancery"/>
            </a:endParaRPr>
          </a:p>
          <a:p>
            <a:r>
              <a:rPr lang="de-DE" sz="3200" dirty="0" smtClean="0">
                <a:latin typeface="Apple Chancery"/>
                <a:cs typeface="Apple Chancery"/>
              </a:rPr>
              <a:t>Aesop:</a:t>
            </a:r>
          </a:p>
          <a:p>
            <a:r>
              <a:rPr lang="de-DE" sz="3200" dirty="0" smtClean="0">
                <a:latin typeface="Apple Chancery"/>
                <a:cs typeface="Apple Chancery"/>
              </a:rPr>
              <a:t>Zwei Freunde und ein Bär</a:t>
            </a:r>
          </a:p>
          <a:p>
            <a:endParaRPr lang="de-DE" sz="3200" dirty="0">
              <a:latin typeface="Apple Chancery"/>
              <a:cs typeface="Apple Chancery"/>
            </a:endParaRPr>
          </a:p>
        </p:txBody>
      </p:sp>
      <p:pic>
        <p:nvPicPr>
          <p:cNvPr id="10" name="Bild 9"/>
          <p:cNvPicPr/>
          <p:nvPr/>
        </p:nvPicPr>
        <p:blipFill>
          <a:blip r:embed="rId4">
            <a:extLst>
              <a:ext uri="{28A0092B-C50C-407E-A947-70E740481C1C}">
                <a14:useLocalDpi xmlns:a14="http://schemas.microsoft.com/office/drawing/2010/main" val="0"/>
              </a:ext>
            </a:extLst>
          </a:blip>
          <a:srcRect/>
          <a:stretch>
            <a:fillRect/>
          </a:stretch>
        </p:blipFill>
        <p:spPr bwMode="auto">
          <a:xfrm>
            <a:off x="5004048" y="4005064"/>
            <a:ext cx="3024336" cy="1656184"/>
          </a:xfrm>
          <a:prstGeom prst="rect">
            <a:avLst/>
          </a:prstGeom>
          <a:noFill/>
          <a:ln>
            <a:noFill/>
          </a:ln>
        </p:spPr>
      </p:pic>
    </p:spTree>
    <p:extLst>
      <p:ext uri="{BB962C8B-B14F-4D97-AF65-F5344CB8AC3E}">
        <p14:creationId xmlns:p14="http://schemas.microsoft.com/office/powerpoint/2010/main" val="89686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B Bildungsplan    &gt;   Literarische Texte   &gt;    </a:t>
            </a:r>
            <a:r>
              <a:rPr lang="de-DE" b="1" dirty="0">
                <a:solidFill>
                  <a:schemeClr val="bg2">
                    <a:lumMod val="75000"/>
                  </a:schemeClr>
                </a:solidFill>
              </a:rPr>
              <a:t>Umsetzungsbeispiel</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18</a:t>
            </a:fld>
            <a:endParaRPr lang="de-DE" altLang="en-US"/>
          </a:p>
        </p:txBody>
      </p:sp>
      <p:sp>
        <p:nvSpPr>
          <p:cNvPr id="7" name="Inhaltsplatzhalter 6"/>
          <p:cNvSpPr>
            <a:spLocks noGrp="1"/>
          </p:cNvSpPr>
          <p:nvPr>
            <p:ph idx="13"/>
          </p:nvPr>
        </p:nvSpPr>
        <p:spPr/>
        <p:txBody>
          <a:bodyPr/>
          <a:lstStyle/>
          <a:p>
            <a:r>
              <a:rPr lang="de-DE" dirty="0" smtClean="0"/>
              <a:t>Workshop-Option</a:t>
            </a:r>
            <a:endParaRPr lang="de-DE" dirty="0"/>
          </a:p>
        </p:txBody>
      </p:sp>
      <p:sp>
        <p:nvSpPr>
          <p:cNvPr id="3" name="Inhaltsplatzhalter 2"/>
          <p:cNvSpPr>
            <a:spLocks noGrp="1"/>
          </p:cNvSpPr>
          <p:nvPr>
            <p:ph idx="1"/>
          </p:nvPr>
        </p:nvSpPr>
        <p:spPr>
          <a:xfrm>
            <a:off x="467544" y="1556792"/>
            <a:ext cx="8229600" cy="4411662"/>
          </a:xfrm>
        </p:spPr>
        <p:txBody>
          <a:bodyPr/>
          <a:lstStyle/>
          <a:p>
            <a:pPr marL="0" indent="0">
              <a:buNone/>
            </a:pPr>
            <a:r>
              <a:rPr lang="de-DE" sz="2800" dirty="0"/>
              <a:t>Wählen Sie </a:t>
            </a:r>
            <a:r>
              <a:rPr lang="de-DE" sz="2800" dirty="0" smtClean="0"/>
              <a:t>je eine Lesestrategie </a:t>
            </a:r>
            <a:r>
              <a:rPr lang="de-DE" sz="2800" dirty="0"/>
              <a:t>aus, die die Lektüre vor, während und nach dem Lesen </a:t>
            </a:r>
            <a:r>
              <a:rPr lang="de-DE" sz="2800" dirty="0" smtClean="0"/>
              <a:t>entlastet </a:t>
            </a:r>
            <a:r>
              <a:rPr lang="de-DE" sz="2800" dirty="0"/>
              <a:t>bzw. </a:t>
            </a:r>
            <a:r>
              <a:rPr lang="de-DE" sz="2800" dirty="0" smtClean="0"/>
              <a:t>erleichtert.</a:t>
            </a:r>
          </a:p>
          <a:p>
            <a:pPr marL="0" indent="0">
              <a:buNone/>
            </a:pPr>
            <a:r>
              <a:rPr lang="de-DE" sz="2800" dirty="0" smtClean="0">
                <a:solidFill>
                  <a:srgbClr val="FF0000"/>
                </a:solidFill>
              </a:rPr>
              <a:t>Textgrundlage: „Des Kaisers </a:t>
            </a:r>
            <a:r>
              <a:rPr lang="de-DE" sz="2800" dirty="0">
                <a:solidFill>
                  <a:srgbClr val="FF0000"/>
                </a:solidFill>
              </a:rPr>
              <a:t>neue </a:t>
            </a:r>
            <a:r>
              <a:rPr lang="de-DE" sz="2800" dirty="0" smtClean="0">
                <a:solidFill>
                  <a:srgbClr val="FF0000"/>
                </a:solidFill>
              </a:rPr>
              <a:t>Kleider“ oder „Zwei Freunde und der Bär“</a:t>
            </a:r>
            <a:r>
              <a:rPr lang="de-DE" sz="2800" dirty="0" smtClean="0"/>
              <a:t> </a:t>
            </a:r>
            <a:endParaRPr lang="de-DE" sz="2800" dirty="0"/>
          </a:p>
        </p:txBody>
      </p:sp>
      <p:pic>
        <p:nvPicPr>
          <p:cNvPr id="8" name="Bild 7"/>
          <p:cNvPicPr/>
          <p:nvPr/>
        </p:nvPicPr>
        <p:blipFill>
          <a:blip r:embed="rId3">
            <a:extLst>
              <a:ext uri="{28A0092B-C50C-407E-A947-70E740481C1C}">
                <a14:useLocalDpi xmlns:a14="http://schemas.microsoft.com/office/drawing/2010/main" val="0"/>
              </a:ext>
            </a:extLst>
          </a:blip>
          <a:srcRect/>
          <a:stretch>
            <a:fillRect/>
          </a:stretch>
        </p:blipFill>
        <p:spPr bwMode="auto">
          <a:xfrm>
            <a:off x="5076056" y="3573016"/>
            <a:ext cx="3368870" cy="2075543"/>
          </a:xfrm>
          <a:prstGeom prst="rect">
            <a:avLst/>
          </a:prstGeom>
          <a:noFill/>
          <a:ln>
            <a:noFill/>
          </a:ln>
        </p:spPr>
      </p:pic>
    </p:spTree>
    <p:extLst>
      <p:ext uri="{BB962C8B-B14F-4D97-AF65-F5344CB8AC3E}">
        <p14:creationId xmlns:p14="http://schemas.microsoft.com/office/powerpoint/2010/main" val="35234271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Modul 2</a:t>
            </a:r>
            <a:r>
              <a:rPr lang="de-DE" sz="1400" dirty="0">
                <a:solidFill>
                  <a:schemeClr val="bg2">
                    <a:lumMod val="75000"/>
                  </a:schemeClr>
                </a:solidFill>
              </a:rPr>
              <a:t> </a:t>
            </a:r>
            <a:r>
              <a:rPr lang="de-DE" dirty="0">
                <a:solidFill>
                  <a:schemeClr val="bg2">
                    <a:lumMod val="75000"/>
                  </a:schemeClr>
                </a:solidFill>
              </a:rPr>
              <a:t>Lesen</a:t>
            </a:r>
            <a:r>
              <a:rPr lang="de-DE" sz="1400" dirty="0">
                <a:solidFill>
                  <a:schemeClr val="bg2">
                    <a:lumMod val="75000"/>
                  </a:schemeClr>
                </a:solidFill>
              </a:rPr>
              <a:t> &gt; </a:t>
            </a:r>
            <a:r>
              <a:rPr lang="de-DE" dirty="0">
                <a:solidFill>
                  <a:schemeClr val="bg2">
                    <a:lumMod val="75000"/>
                  </a:schemeClr>
                </a:solidFill>
              </a:rPr>
              <a:t>A Grundlagen &gt; B Bildungsplan &gt; C </a:t>
            </a:r>
            <a:r>
              <a:rPr lang="de-DE" dirty="0" smtClean="0">
                <a:solidFill>
                  <a:schemeClr val="bg2">
                    <a:lumMod val="75000"/>
                  </a:schemeClr>
                </a:solidFill>
              </a:rPr>
              <a:t>LS 5 &gt; D Individualisierung </a:t>
            </a:r>
            <a:endParaRPr lang="de-DE" dirty="0"/>
          </a:p>
        </p:txBody>
      </p:sp>
      <p:sp>
        <p:nvSpPr>
          <p:cNvPr id="3" name="Inhaltsplatzhalter 2"/>
          <p:cNvSpPr>
            <a:spLocks noGrp="1"/>
          </p:cNvSpPr>
          <p:nvPr>
            <p:ph idx="1"/>
          </p:nvPr>
        </p:nvSpPr>
        <p:spPr>
          <a:xfrm>
            <a:off x="467544" y="1412776"/>
            <a:ext cx="8229600" cy="4824536"/>
          </a:xfrm>
        </p:spPr>
        <p:txBody>
          <a:bodyPr/>
          <a:lstStyle/>
          <a:p>
            <a:pPr marL="0" indent="0">
              <a:buNone/>
            </a:pPr>
            <a:r>
              <a:rPr lang="de-DE" sz="2400" dirty="0" smtClean="0"/>
              <a:t>„Was hast du heute schon alles gelesen?“</a:t>
            </a:r>
          </a:p>
          <a:p>
            <a:pPr marL="0" indent="0">
              <a:buNone/>
            </a:pPr>
            <a:r>
              <a:rPr lang="de-DE" sz="2400" i="1" dirty="0" smtClean="0"/>
              <a:t>Antwortbeispiele aus einer 5. Klasse</a:t>
            </a:r>
          </a:p>
          <a:p>
            <a:r>
              <a:rPr lang="de-DE" sz="2400" dirty="0" smtClean="0"/>
              <a:t>Bahnpläne, T-Shirt-Aufdruck, Logos</a:t>
            </a:r>
          </a:p>
          <a:p>
            <a:r>
              <a:rPr lang="de-DE" sz="2400" dirty="0" smtClean="0"/>
              <a:t>In der Straßenbahn habe ich einem beim Handyspielen zugeguckt. In der Schule: Vertretungsplan, „Emil und die Detektive“, Religion: Text abgeschrieben</a:t>
            </a:r>
          </a:p>
          <a:p>
            <a:r>
              <a:rPr lang="de-DE" sz="2400" dirty="0" smtClean="0"/>
              <a:t>In der Mittagspause: Spielanleitung, Deutschbuch, Stundenplan</a:t>
            </a:r>
          </a:p>
          <a:p>
            <a:r>
              <a:rPr lang="de-DE" sz="2400" dirty="0" smtClean="0"/>
              <a:t>Ich las Straßen- und Verkehrsschilder, Werbung und Schilder, Namen und Marken</a:t>
            </a:r>
          </a:p>
          <a:p>
            <a:r>
              <a:rPr lang="de-DE" sz="2400" dirty="0" smtClean="0"/>
              <a:t>Firmenschilder im Auto, Urlaubskatalog (daheim) </a:t>
            </a:r>
            <a:endParaRPr lang="de-DE" sz="2400"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1</a:t>
            </a:fld>
            <a:endParaRPr lang="de-DE" altLang="en-US"/>
          </a:p>
        </p:txBody>
      </p:sp>
      <p:sp>
        <p:nvSpPr>
          <p:cNvPr id="7" name="Inhaltsplatzhalter 6"/>
          <p:cNvSpPr>
            <a:spLocks noGrp="1"/>
          </p:cNvSpPr>
          <p:nvPr>
            <p:ph idx="13"/>
          </p:nvPr>
        </p:nvSpPr>
        <p:spPr/>
        <p:txBody>
          <a:bodyPr/>
          <a:lstStyle/>
          <a:p>
            <a:r>
              <a:rPr lang="de-DE" dirty="0" smtClean="0"/>
              <a:t>Aus: Fragebogen zu deiner Lesebiografie</a:t>
            </a:r>
            <a:endParaRPr lang="de-DE" dirty="0"/>
          </a:p>
        </p:txBody>
      </p:sp>
    </p:spTree>
    <p:extLst>
      <p:ext uri="{BB962C8B-B14F-4D97-AF65-F5344CB8AC3E}">
        <p14:creationId xmlns:p14="http://schemas.microsoft.com/office/powerpoint/2010/main" val="42802024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B Bildungsplan    &gt;   Literarische Texte   &gt;    </a:t>
            </a:r>
            <a:r>
              <a:rPr lang="de-DE" b="1" dirty="0">
                <a:solidFill>
                  <a:schemeClr val="bg2">
                    <a:lumMod val="75000"/>
                  </a:schemeClr>
                </a:solidFill>
              </a:rPr>
              <a:t>Umsetzungsbeispiel</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19</a:t>
            </a:fld>
            <a:endParaRPr lang="de-DE" altLang="en-US"/>
          </a:p>
        </p:txBody>
      </p:sp>
      <p:sp>
        <p:nvSpPr>
          <p:cNvPr id="7" name="Inhaltsplatzhalter 6"/>
          <p:cNvSpPr>
            <a:spLocks noGrp="1"/>
          </p:cNvSpPr>
          <p:nvPr>
            <p:ph idx="13"/>
          </p:nvPr>
        </p:nvSpPr>
        <p:spPr/>
        <p:txBody>
          <a:bodyPr/>
          <a:lstStyle/>
          <a:p>
            <a:r>
              <a:rPr lang="de-DE" dirty="0" smtClean="0"/>
              <a:t>Workshop-Option</a:t>
            </a:r>
            <a:endParaRPr lang="de-DE" dirty="0"/>
          </a:p>
        </p:txBody>
      </p:sp>
      <p:sp>
        <p:nvSpPr>
          <p:cNvPr id="3" name="Inhaltsplatzhalter 2"/>
          <p:cNvSpPr>
            <a:spLocks noGrp="1"/>
          </p:cNvSpPr>
          <p:nvPr>
            <p:ph idx="1"/>
          </p:nvPr>
        </p:nvSpPr>
        <p:spPr>
          <a:xfrm>
            <a:off x="467544" y="1556792"/>
            <a:ext cx="8229600" cy="4411662"/>
          </a:xfrm>
        </p:spPr>
        <p:txBody>
          <a:bodyPr/>
          <a:lstStyle/>
          <a:p>
            <a:pPr marL="0" indent="0">
              <a:buNone/>
            </a:pPr>
            <a:r>
              <a:rPr lang="de-DE" sz="2800" dirty="0" smtClean="0"/>
              <a:t>Entwickeln Sie mithilfe der im Bildungsplan unter 3.1.1.1 aufgelisteten Teilkompetenzen Aufgaben, die den Text schrittweise verstehen helfen.</a:t>
            </a:r>
          </a:p>
          <a:p>
            <a:pPr marL="0" indent="0">
              <a:buNone/>
            </a:pPr>
            <a:r>
              <a:rPr lang="de-DE" sz="2800" dirty="0" smtClean="0">
                <a:solidFill>
                  <a:srgbClr val="FF0000"/>
                </a:solidFill>
              </a:rPr>
              <a:t>Textgrundlage: „Des Kaisers </a:t>
            </a:r>
            <a:r>
              <a:rPr lang="de-DE" sz="2800" dirty="0">
                <a:solidFill>
                  <a:srgbClr val="FF0000"/>
                </a:solidFill>
              </a:rPr>
              <a:t>neue </a:t>
            </a:r>
            <a:r>
              <a:rPr lang="de-DE" sz="2800" dirty="0" smtClean="0">
                <a:solidFill>
                  <a:srgbClr val="FF0000"/>
                </a:solidFill>
              </a:rPr>
              <a:t>Kleider“ oder „Zwei Freunde und der Bär“</a:t>
            </a:r>
            <a:r>
              <a:rPr lang="de-DE" sz="2800" dirty="0" smtClean="0"/>
              <a:t> </a:t>
            </a:r>
            <a:endParaRPr lang="de-DE" sz="2800" dirty="0"/>
          </a:p>
        </p:txBody>
      </p:sp>
      <p:pic>
        <p:nvPicPr>
          <p:cNvPr id="8" name="Bild 7"/>
          <p:cNvPicPr/>
          <p:nvPr/>
        </p:nvPicPr>
        <p:blipFill>
          <a:blip r:embed="rId3">
            <a:extLst>
              <a:ext uri="{28A0092B-C50C-407E-A947-70E740481C1C}">
                <a14:useLocalDpi xmlns:a14="http://schemas.microsoft.com/office/drawing/2010/main" val="0"/>
              </a:ext>
            </a:extLst>
          </a:blip>
          <a:srcRect/>
          <a:stretch>
            <a:fillRect/>
          </a:stretch>
        </p:blipFill>
        <p:spPr bwMode="auto">
          <a:xfrm>
            <a:off x="5076056" y="3573016"/>
            <a:ext cx="3368870" cy="2075543"/>
          </a:xfrm>
          <a:prstGeom prst="rect">
            <a:avLst/>
          </a:prstGeom>
          <a:noFill/>
          <a:ln>
            <a:noFill/>
          </a:ln>
        </p:spPr>
      </p:pic>
    </p:spTree>
    <p:extLst>
      <p:ext uri="{BB962C8B-B14F-4D97-AF65-F5344CB8AC3E}">
        <p14:creationId xmlns:p14="http://schemas.microsoft.com/office/powerpoint/2010/main" val="42476838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B Bildungsplan    &gt;   Literarische Texte   &gt;    Umsetzungsbeispiel</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20</a:t>
            </a:fld>
            <a:endParaRPr lang="de-DE" altLang="en-US"/>
          </a:p>
        </p:txBody>
      </p:sp>
      <p:sp>
        <p:nvSpPr>
          <p:cNvPr id="7" name="Inhaltsplatzhalter 6"/>
          <p:cNvSpPr>
            <a:spLocks noGrp="1"/>
          </p:cNvSpPr>
          <p:nvPr>
            <p:ph idx="13"/>
          </p:nvPr>
        </p:nvSpPr>
        <p:spPr/>
        <p:txBody>
          <a:bodyPr/>
          <a:lstStyle/>
          <a:p>
            <a:r>
              <a:rPr lang="de-DE" dirty="0" smtClean="0"/>
              <a:t>Austausch</a:t>
            </a:r>
            <a:endParaRPr lang="de-DE" dirty="0"/>
          </a:p>
        </p:txBody>
      </p:sp>
      <p:pic>
        <p:nvPicPr>
          <p:cNvPr id="10" name="Bild 9"/>
          <p:cNvPicPr>
            <a:picLocks noChangeAspect="1"/>
          </p:cNvPicPr>
          <p:nvPr/>
        </p:nvPicPr>
        <p:blipFill>
          <a:blip r:embed="rId3"/>
          <a:stretch>
            <a:fillRect/>
          </a:stretch>
        </p:blipFill>
        <p:spPr>
          <a:xfrm>
            <a:off x="1321522" y="1484783"/>
            <a:ext cx="6418830" cy="3846825"/>
          </a:xfrm>
          <a:prstGeom prst="rect">
            <a:avLst/>
          </a:prstGeom>
        </p:spPr>
      </p:pic>
    </p:spTree>
    <p:extLst>
      <p:ext uri="{BB962C8B-B14F-4D97-AF65-F5344CB8AC3E}">
        <p14:creationId xmlns:p14="http://schemas.microsoft.com/office/powerpoint/2010/main" val="17863620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Modul 2</a:t>
            </a:r>
            <a:r>
              <a:rPr lang="de-DE" sz="1400" dirty="0">
                <a:solidFill>
                  <a:schemeClr val="bg2">
                    <a:lumMod val="75000"/>
                  </a:schemeClr>
                </a:solidFill>
              </a:rPr>
              <a:t> </a:t>
            </a:r>
            <a:r>
              <a:rPr lang="de-DE" dirty="0">
                <a:solidFill>
                  <a:schemeClr val="bg2">
                    <a:lumMod val="75000"/>
                  </a:schemeClr>
                </a:solidFill>
              </a:rPr>
              <a:t>Lesen</a:t>
            </a:r>
            <a:r>
              <a:rPr lang="de-DE" sz="1400" dirty="0">
                <a:solidFill>
                  <a:schemeClr val="bg2">
                    <a:lumMod val="75000"/>
                  </a:schemeClr>
                </a:solidFill>
              </a:rPr>
              <a:t> &gt; </a:t>
            </a:r>
            <a:r>
              <a:rPr lang="de-DE" dirty="0">
                <a:solidFill>
                  <a:schemeClr val="bg2">
                    <a:lumMod val="75000"/>
                  </a:schemeClr>
                </a:solidFill>
              </a:rPr>
              <a:t>A Grundlagen &gt; B Bildungsplan </a:t>
            </a:r>
            <a:r>
              <a:rPr lang="de-DE" dirty="0" smtClean="0">
                <a:solidFill>
                  <a:schemeClr val="bg2">
                    <a:lumMod val="75000"/>
                  </a:schemeClr>
                </a:solidFill>
              </a:rPr>
              <a:t> </a:t>
            </a:r>
            <a:r>
              <a:rPr lang="de-DE" dirty="0">
                <a:solidFill>
                  <a:schemeClr val="bg2">
                    <a:lumMod val="75000"/>
                  </a:schemeClr>
                </a:solidFill>
              </a:rPr>
              <a:t>&gt; </a:t>
            </a:r>
            <a:r>
              <a:rPr lang="de-DE" b="1" dirty="0" smtClean="0">
                <a:solidFill>
                  <a:schemeClr val="bg2">
                    <a:lumMod val="75000"/>
                  </a:schemeClr>
                </a:solidFill>
              </a:rPr>
              <a:t>C </a:t>
            </a:r>
            <a:r>
              <a:rPr lang="de-DE" b="1" dirty="0">
                <a:solidFill>
                  <a:schemeClr val="bg2">
                    <a:lumMod val="75000"/>
                  </a:schemeClr>
                </a:solidFill>
              </a:rPr>
              <a:t>Individualisierung </a:t>
            </a:r>
            <a:endParaRPr lang="de-DE" b="1"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21</a:t>
            </a:fld>
            <a:endParaRPr lang="de-DE" altLang="en-US"/>
          </a:p>
        </p:txBody>
      </p:sp>
      <p:sp>
        <p:nvSpPr>
          <p:cNvPr id="7" name="Inhaltsplatzhalter 6"/>
          <p:cNvSpPr>
            <a:spLocks noGrp="1"/>
          </p:cNvSpPr>
          <p:nvPr>
            <p:ph idx="13"/>
          </p:nvPr>
        </p:nvSpPr>
        <p:spPr/>
        <p:txBody>
          <a:bodyPr/>
          <a:lstStyle/>
          <a:p>
            <a:r>
              <a:rPr lang="de-DE" dirty="0" smtClean="0"/>
              <a:t>Individualisierung</a:t>
            </a:r>
            <a:endParaRPr lang="de-DE" dirty="0"/>
          </a:p>
        </p:txBody>
      </p:sp>
      <p:sp>
        <p:nvSpPr>
          <p:cNvPr id="3" name="Inhaltsplatzhalter 2"/>
          <p:cNvSpPr>
            <a:spLocks noGrp="1"/>
          </p:cNvSpPr>
          <p:nvPr>
            <p:ph idx="1"/>
          </p:nvPr>
        </p:nvSpPr>
        <p:spPr/>
        <p:txBody>
          <a:bodyPr/>
          <a:lstStyle/>
          <a:p>
            <a:pPr marL="0" indent="0">
              <a:buNone/>
            </a:pPr>
            <a:r>
              <a:rPr lang="de-DE" sz="2400" dirty="0" smtClean="0"/>
              <a:t>1.3 Didaktische Hinweise (S. 8)</a:t>
            </a:r>
          </a:p>
          <a:p>
            <a:pPr marL="0" indent="0">
              <a:buNone/>
            </a:pPr>
            <a:r>
              <a:rPr lang="de-DE" sz="2400" dirty="0" smtClean="0"/>
              <a:t>Der Deutschunterricht bietet </a:t>
            </a:r>
          </a:p>
          <a:p>
            <a:pPr marL="0" indent="0">
              <a:buNone/>
            </a:pPr>
            <a:r>
              <a:rPr lang="de-DE" sz="2400" dirty="0" smtClean="0"/>
              <a:t>„</a:t>
            </a:r>
            <a:r>
              <a:rPr lang="de-DE" sz="2400" b="1" dirty="0" smtClean="0"/>
              <a:t>individuelle Lernwege </a:t>
            </a:r>
            <a:r>
              <a:rPr lang="de-DE" sz="2400" dirty="0" smtClean="0"/>
              <a:t>an. Individuelle Förderung ist Ziel und Praxis eines Unterrichts, der einer wachsenden Heterogenität der Schülerschaft gerecht werden muss. Der Unterricht berücksichtigt die unterschiedlichen Lernvoraussetzungen und Begabungen der Schülerinnen und Schüler ebenso wie unterschiedliche Formen des Lernverhaltens sowie der geschlechtsspezifischen oder soziokulturellen und motivationalen Dispositionen.“</a:t>
            </a:r>
            <a:endParaRPr lang="de-DE" sz="2400" dirty="0"/>
          </a:p>
        </p:txBody>
      </p:sp>
    </p:spTree>
    <p:extLst>
      <p:ext uri="{BB962C8B-B14F-4D97-AF65-F5344CB8AC3E}">
        <p14:creationId xmlns:p14="http://schemas.microsoft.com/office/powerpoint/2010/main" val="40922705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 Individualisierung    &gt;    </a:t>
            </a:r>
            <a:r>
              <a:rPr lang="de-DE" b="1" dirty="0">
                <a:solidFill>
                  <a:schemeClr val="bg2">
                    <a:lumMod val="75000"/>
                  </a:schemeClr>
                </a:solidFill>
              </a:rPr>
              <a:t>BBBB</a:t>
            </a:r>
            <a:r>
              <a:rPr lang="de-DE" dirty="0">
                <a:solidFill>
                  <a:schemeClr val="bg2">
                    <a:lumMod val="75000"/>
                  </a:schemeClr>
                </a:solidFill>
              </a:rPr>
              <a:t>    &gt;    Reflexion </a:t>
            </a:r>
            <a:endParaRPr lang="de-DE" b="1"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22</a:t>
            </a:fld>
            <a:endParaRPr lang="de-DE" altLang="en-US"/>
          </a:p>
        </p:txBody>
      </p:sp>
      <p:sp>
        <p:nvSpPr>
          <p:cNvPr id="7" name="Inhaltsplatzhalter 6"/>
          <p:cNvSpPr>
            <a:spLocks noGrp="1"/>
          </p:cNvSpPr>
          <p:nvPr>
            <p:ph idx="13"/>
          </p:nvPr>
        </p:nvSpPr>
        <p:spPr/>
        <p:txBody>
          <a:bodyPr/>
          <a:lstStyle/>
          <a:p>
            <a:r>
              <a:rPr lang="de-DE" dirty="0" smtClean="0"/>
              <a:t>BBBB</a:t>
            </a:r>
            <a:endParaRPr lang="de-DE" dirty="0"/>
          </a:p>
        </p:txBody>
      </p:sp>
      <p:pic>
        <p:nvPicPr>
          <p:cNvPr id="8" name="Inhaltsplatzhalter 3" descr="Bildschirmfoto 2015-05-28 um 14.57.17.png"/>
          <p:cNvPicPr>
            <a:picLocks noGrp="1" noChangeAspect="1"/>
          </p:cNvPicPr>
          <p:nvPr>
            <p:ph idx="1"/>
          </p:nvPr>
        </p:nvPicPr>
        <p:blipFill>
          <a:blip r:embed="rId3">
            <a:extLst>
              <a:ext uri="{28A0092B-C50C-407E-A947-70E740481C1C}">
                <a14:useLocalDpi xmlns:a14="http://schemas.microsoft.com/office/drawing/2010/main" val="0"/>
              </a:ext>
            </a:extLst>
          </a:blip>
          <a:srcRect l="-42539" r="-42539"/>
          <a:stretch>
            <a:fillRect/>
          </a:stretch>
        </p:blipFill>
        <p:spPr>
          <a:xfrm>
            <a:off x="457200" y="1600200"/>
            <a:ext cx="8229600" cy="4525963"/>
          </a:xfrm>
        </p:spPr>
      </p:pic>
    </p:spTree>
    <p:extLst>
      <p:ext uri="{BB962C8B-B14F-4D97-AF65-F5344CB8AC3E}">
        <p14:creationId xmlns:p14="http://schemas.microsoft.com/office/powerpoint/2010/main" val="36904392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a:t>
            </a:r>
            <a:r>
              <a:rPr lang="de-DE" dirty="0" smtClean="0">
                <a:solidFill>
                  <a:schemeClr val="bg2">
                    <a:lumMod val="75000"/>
                  </a:schemeClr>
                </a:solidFill>
              </a:rPr>
              <a:t> Individualisierung    &gt;   </a:t>
            </a:r>
            <a:r>
              <a:rPr lang="de-DE" b="1" dirty="0" smtClean="0">
                <a:solidFill>
                  <a:schemeClr val="bg2">
                    <a:lumMod val="75000"/>
                  </a:schemeClr>
                </a:solidFill>
              </a:rPr>
              <a:t> BBBB    </a:t>
            </a:r>
            <a:r>
              <a:rPr lang="de-DE" dirty="0" smtClean="0">
                <a:solidFill>
                  <a:schemeClr val="bg2">
                    <a:lumMod val="75000"/>
                  </a:schemeClr>
                </a:solidFill>
              </a:rPr>
              <a:t>&gt;    Reflexion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23</a:t>
            </a:fld>
            <a:endParaRPr lang="de-DE" altLang="en-US"/>
          </a:p>
        </p:txBody>
      </p:sp>
      <p:sp>
        <p:nvSpPr>
          <p:cNvPr id="7" name="Inhaltsplatzhalter 6"/>
          <p:cNvSpPr>
            <a:spLocks noGrp="1"/>
          </p:cNvSpPr>
          <p:nvPr>
            <p:ph idx="13"/>
          </p:nvPr>
        </p:nvSpPr>
        <p:spPr/>
        <p:txBody>
          <a:bodyPr/>
          <a:lstStyle/>
          <a:p>
            <a:r>
              <a:rPr lang="de-DE" dirty="0"/>
              <a:t>7-G-Unterricht oder individualisierte Förderung?</a:t>
            </a:r>
          </a:p>
        </p:txBody>
      </p:sp>
      <p:sp>
        <p:nvSpPr>
          <p:cNvPr id="8" name="Inhaltsplatzhalter 2"/>
          <p:cNvSpPr>
            <a:spLocks noGrp="1"/>
          </p:cNvSpPr>
          <p:nvPr>
            <p:ph sz="half" idx="1"/>
          </p:nvPr>
        </p:nvSpPr>
        <p:spPr>
          <a:xfrm>
            <a:off x="467544" y="1412776"/>
            <a:ext cx="4680520" cy="2088232"/>
          </a:xfrm>
        </p:spPr>
        <p:txBody>
          <a:bodyPr>
            <a:normAutofit/>
          </a:bodyPr>
          <a:lstStyle/>
          <a:p>
            <a:pPr marL="0" indent="0">
              <a:buNone/>
            </a:pPr>
            <a:r>
              <a:rPr lang="de-DE" sz="2000" b="1" dirty="0" smtClean="0"/>
              <a:t>7-G-Unterricht</a:t>
            </a:r>
          </a:p>
          <a:p>
            <a:pPr marL="0" indent="0">
              <a:buNone/>
            </a:pPr>
            <a:r>
              <a:rPr lang="de-DE" sz="2000" dirty="0" smtClean="0"/>
              <a:t>Die </a:t>
            </a:r>
            <a:r>
              <a:rPr lang="de-DE" sz="2000" dirty="0"/>
              <a:t>gleichen Schüler lösen beim gleichen Lehrer im gleichen Raum zur gleichen Zeit im gleichen Tempo die gleichen Aufgaben mit dem gleichen Ergebnis</a:t>
            </a:r>
            <a:r>
              <a:rPr lang="de-DE" sz="2000" dirty="0" smtClean="0"/>
              <a:t>.</a:t>
            </a:r>
            <a:endParaRPr lang="de-DE" sz="2000" dirty="0"/>
          </a:p>
          <a:p>
            <a:endParaRPr lang="de-DE" dirty="0"/>
          </a:p>
        </p:txBody>
      </p:sp>
      <p:sp>
        <p:nvSpPr>
          <p:cNvPr id="9" name="Textfeld 8"/>
          <p:cNvSpPr txBox="1"/>
          <p:nvPr/>
        </p:nvSpPr>
        <p:spPr>
          <a:xfrm>
            <a:off x="539552" y="3717032"/>
            <a:ext cx="4248471" cy="1938992"/>
          </a:xfrm>
          <a:prstGeom prst="rect">
            <a:avLst/>
          </a:prstGeom>
          <a:solidFill>
            <a:schemeClr val="accent1">
              <a:lumMod val="60000"/>
              <a:lumOff val="40000"/>
            </a:schemeClr>
          </a:solidFill>
        </p:spPr>
        <p:txBody>
          <a:bodyPr wrap="square" rtlCol="0">
            <a:spAutoFit/>
          </a:bodyPr>
          <a:lstStyle/>
          <a:p>
            <a:r>
              <a:rPr lang="de-DE" sz="2400" dirty="0">
                <a:latin typeface="+mn-lt"/>
              </a:rPr>
              <a:t>Individuelles und kooperatives Lernen sollten in einem ausgewogenen Verhältnis stehen. </a:t>
            </a:r>
            <a:endParaRPr lang="de-DE" sz="2400" dirty="0" smtClean="0">
              <a:latin typeface="+mn-lt"/>
            </a:endParaRPr>
          </a:p>
          <a:p>
            <a:r>
              <a:rPr lang="de-DE" sz="2000" dirty="0" smtClean="0">
                <a:latin typeface="+mn-lt"/>
              </a:rPr>
              <a:t>(Scholz, 2010)</a:t>
            </a:r>
            <a:endParaRPr lang="de-DE" sz="2000" dirty="0">
              <a:latin typeface="+mn-lt"/>
            </a:endParaRPr>
          </a:p>
        </p:txBody>
      </p:sp>
      <p:sp>
        <p:nvSpPr>
          <p:cNvPr id="10" name="Textfeld 9"/>
          <p:cNvSpPr txBox="1"/>
          <p:nvPr/>
        </p:nvSpPr>
        <p:spPr>
          <a:xfrm>
            <a:off x="5271119" y="2800604"/>
            <a:ext cx="184666" cy="369332"/>
          </a:xfrm>
          <a:prstGeom prst="rect">
            <a:avLst/>
          </a:prstGeom>
          <a:noFill/>
        </p:spPr>
        <p:txBody>
          <a:bodyPr wrap="none" rtlCol="0">
            <a:spAutoFit/>
          </a:bodyPr>
          <a:lstStyle/>
          <a:p>
            <a:endParaRPr lang="de-DE" dirty="0"/>
          </a:p>
        </p:txBody>
      </p:sp>
      <p:sp>
        <p:nvSpPr>
          <p:cNvPr id="11" name="Inhaltsplatzhalter 3"/>
          <p:cNvSpPr txBox="1">
            <a:spLocks/>
          </p:cNvSpPr>
          <p:nvPr/>
        </p:nvSpPr>
        <p:spPr>
          <a:xfrm>
            <a:off x="5436096" y="1484784"/>
            <a:ext cx="3250704" cy="4608512"/>
          </a:xfrm>
          <a:prstGeom prst="rect">
            <a:avLst/>
          </a:prstGeom>
        </p:spPr>
        <p:txBody>
          <a:bodyPr>
            <a:normAutofit fontScale="77500" lnSpcReduction="20000"/>
          </a:bodyPr>
          <a:lst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pPr>
            <a:r>
              <a:rPr lang="de-DE" b="1" dirty="0" smtClean="0"/>
              <a:t>Individualisierte Förderung</a:t>
            </a:r>
          </a:p>
          <a:p>
            <a:pPr marL="0" indent="0">
              <a:buFont typeface="Wingdings" pitchFamily="2" charset="2"/>
              <a:buNone/>
            </a:pPr>
            <a:r>
              <a:rPr lang="de-DE" dirty="0" smtClean="0"/>
              <a:t>„Individuelle Förderung bedeutet, unterschiedliche Lernwege mit verschiedenen Zielen in unterschiedlichen Zeitspannen mit verschiedenen Materialien und Methoden zu ermöglichen.“</a:t>
            </a:r>
            <a:br>
              <a:rPr lang="de-DE" dirty="0" smtClean="0"/>
            </a:br>
            <a:endParaRPr lang="de-DE" dirty="0" smtClean="0"/>
          </a:p>
          <a:p>
            <a:pPr marL="0" indent="0">
              <a:buFont typeface="Wingdings" pitchFamily="2" charset="2"/>
              <a:buNone/>
            </a:pPr>
            <a:r>
              <a:rPr lang="de-DE" dirty="0" smtClean="0"/>
              <a:t>(</a:t>
            </a:r>
            <a:r>
              <a:rPr lang="de-DE" dirty="0" err="1" smtClean="0"/>
              <a:t>Harting</a:t>
            </a:r>
            <a:r>
              <a:rPr lang="de-DE" dirty="0" smtClean="0"/>
              <a:t>, 2009)</a:t>
            </a:r>
          </a:p>
          <a:p>
            <a:endParaRPr lang="de-DE" dirty="0"/>
          </a:p>
        </p:txBody>
      </p:sp>
    </p:spTree>
    <p:extLst>
      <p:ext uri="{BB962C8B-B14F-4D97-AF65-F5344CB8AC3E}">
        <p14:creationId xmlns:p14="http://schemas.microsoft.com/office/powerpoint/2010/main" val="15237414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 Individualisierung    &gt;    </a:t>
            </a:r>
            <a:r>
              <a:rPr lang="de-DE" b="1" dirty="0">
                <a:solidFill>
                  <a:schemeClr val="bg2">
                    <a:lumMod val="75000"/>
                  </a:schemeClr>
                </a:solidFill>
              </a:rPr>
              <a:t>BBBB</a:t>
            </a:r>
            <a:r>
              <a:rPr lang="de-DE" dirty="0">
                <a:solidFill>
                  <a:schemeClr val="bg2">
                    <a:lumMod val="75000"/>
                  </a:schemeClr>
                </a:solidFill>
              </a:rPr>
              <a:t>    &gt;    Reflexion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24</a:t>
            </a:fld>
            <a:endParaRPr lang="de-DE" altLang="en-US"/>
          </a:p>
        </p:txBody>
      </p:sp>
      <p:sp>
        <p:nvSpPr>
          <p:cNvPr id="7" name="Inhaltsplatzhalter 6"/>
          <p:cNvSpPr>
            <a:spLocks noGrp="1"/>
          </p:cNvSpPr>
          <p:nvPr>
            <p:ph idx="13"/>
          </p:nvPr>
        </p:nvSpPr>
        <p:spPr/>
        <p:txBody>
          <a:bodyPr/>
          <a:lstStyle/>
          <a:p>
            <a:r>
              <a:rPr lang="de-DE" dirty="0" smtClean="0"/>
              <a:t>Beobachten</a:t>
            </a:r>
            <a:endParaRPr lang="de-DE" dirty="0"/>
          </a:p>
        </p:txBody>
      </p:sp>
      <p:sp>
        <p:nvSpPr>
          <p:cNvPr id="3" name="Inhaltsplatzhalter 2"/>
          <p:cNvSpPr>
            <a:spLocks noGrp="1"/>
          </p:cNvSpPr>
          <p:nvPr>
            <p:ph idx="1"/>
          </p:nvPr>
        </p:nvSpPr>
        <p:spPr>
          <a:xfrm>
            <a:off x="467544" y="1556792"/>
            <a:ext cx="8229600" cy="4411662"/>
          </a:xfrm>
        </p:spPr>
        <p:txBody>
          <a:bodyPr/>
          <a:lstStyle/>
          <a:p>
            <a:pPr marL="0" indent="0">
              <a:buNone/>
            </a:pPr>
            <a:r>
              <a:rPr lang="de-DE" sz="2800" dirty="0" smtClean="0"/>
              <a:t>„Unter dem Begriff Beobachtung verstehen wir im Zusammenhang mit der Förderung alle Verfahren, die Erkenntnisse über vorhandene Kompetenzen liefern ...“ </a:t>
            </a:r>
            <a:r>
              <a:rPr lang="de-DE" sz="2400" b="1" dirty="0" smtClean="0"/>
              <a:t>					</a:t>
            </a:r>
            <a:r>
              <a:rPr lang="de-DE" sz="2400" dirty="0" smtClean="0"/>
              <a:t>NL 01, S. 31</a:t>
            </a:r>
          </a:p>
          <a:p>
            <a:r>
              <a:rPr lang="de-DE" sz="2400" dirty="0" smtClean="0"/>
              <a:t>Gelegenheitsbeobachtung </a:t>
            </a:r>
          </a:p>
          <a:p>
            <a:r>
              <a:rPr lang="de-DE" sz="2400" dirty="0" smtClean="0"/>
              <a:t>Gezielte Beobachtung </a:t>
            </a:r>
          </a:p>
          <a:p>
            <a:r>
              <a:rPr lang="de-DE" sz="2400" dirty="0" smtClean="0"/>
              <a:t>Beobachtung in standardisierten Situationen (Klassenarbeiten, </a:t>
            </a:r>
            <a:r>
              <a:rPr lang="de-DE" sz="2400" dirty="0" err="1" smtClean="0"/>
              <a:t>Lernstandserhebungen</a:t>
            </a:r>
            <a:r>
              <a:rPr lang="de-DE" sz="2400" dirty="0" smtClean="0"/>
              <a:t>, Lerntagebuch, Online-Tests)</a:t>
            </a:r>
            <a:endParaRPr lang="de-DE" sz="2400" dirty="0"/>
          </a:p>
        </p:txBody>
      </p:sp>
    </p:spTree>
    <p:extLst>
      <p:ext uri="{BB962C8B-B14F-4D97-AF65-F5344CB8AC3E}">
        <p14:creationId xmlns:p14="http://schemas.microsoft.com/office/powerpoint/2010/main" val="36904392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 Individualisierung    &gt;    </a:t>
            </a:r>
            <a:r>
              <a:rPr lang="de-DE" b="1" dirty="0">
                <a:solidFill>
                  <a:schemeClr val="bg2">
                    <a:lumMod val="75000"/>
                  </a:schemeClr>
                </a:solidFill>
              </a:rPr>
              <a:t>BBBB</a:t>
            </a:r>
            <a:r>
              <a:rPr lang="de-DE" dirty="0">
                <a:solidFill>
                  <a:schemeClr val="bg2">
                    <a:lumMod val="75000"/>
                  </a:schemeClr>
                </a:solidFill>
              </a:rPr>
              <a:t>    &gt;    Reflexion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25</a:t>
            </a:fld>
            <a:endParaRPr lang="de-DE" altLang="en-US"/>
          </a:p>
        </p:txBody>
      </p:sp>
      <p:sp>
        <p:nvSpPr>
          <p:cNvPr id="7" name="Inhaltsplatzhalter 6"/>
          <p:cNvSpPr>
            <a:spLocks noGrp="1"/>
          </p:cNvSpPr>
          <p:nvPr>
            <p:ph idx="13"/>
          </p:nvPr>
        </p:nvSpPr>
        <p:spPr/>
        <p:txBody>
          <a:bodyPr/>
          <a:lstStyle/>
          <a:p>
            <a:r>
              <a:rPr lang="de-DE" dirty="0" smtClean="0"/>
              <a:t>Beschreiben</a:t>
            </a:r>
            <a:endParaRPr lang="de-DE" dirty="0"/>
          </a:p>
        </p:txBody>
      </p:sp>
      <p:sp>
        <p:nvSpPr>
          <p:cNvPr id="3" name="Inhaltsplatzhalter 2"/>
          <p:cNvSpPr>
            <a:spLocks noGrp="1"/>
          </p:cNvSpPr>
          <p:nvPr>
            <p:ph idx="1"/>
          </p:nvPr>
        </p:nvSpPr>
        <p:spPr>
          <a:xfrm>
            <a:off x="467544" y="1556792"/>
            <a:ext cx="8229600" cy="4411662"/>
          </a:xfrm>
        </p:spPr>
        <p:txBody>
          <a:bodyPr/>
          <a:lstStyle/>
          <a:p>
            <a:pPr marL="0" indent="0">
              <a:buNone/>
            </a:pPr>
            <a:r>
              <a:rPr lang="de-DE" sz="2800" dirty="0" smtClean="0"/>
              <a:t>„Zur Beschreibung der Beobachtungen sind verschiedene Formen möglich: Zum einen weitgehend unstrukturierte Formen, wie beispielsweise Lerntagebücher oder Beobachtungskarteien (...). Zum anderen Beobachtungsbogen, die Eintragungen in ein vorgegebenes bzw. gemeinsam entwickeltes Kategoriensystem ermöglichen.“ </a:t>
            </a:r>
            <a:r>
              <a:rPr lang="de-DE" sz="2400" dirty="0" smtClean="0"/>
              <a:t>NL 01, S. 35</a:t>
            </a:r>
            <a:endParaRPr lang="de-DE" sz="2400" dirty="0"/>
          </a:p>
        </p:txBody>
      </p:sp>
    </p:spTree>
    <p:extLst>
      <p:ext uri="{BB962C8B-B14F-4D97-AF65-F5344CB8AC3E}">
        <p14:creationId xmlns:p14="http://schemas.microsoft.com/office/powerpoint/2010/main" val="36904392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 Individualisierung    &gt;    </a:t>
            </a:r>
            <a:r>
              <a:rPr lang="de-DE" b="1" dirty="0">
                <a:solidFill>
                  <a:schemeClr val="bg2">
                    <a:lumMod val="75000"/>
                  </a:schemeClr>
                </a:solidFill>
              </a:rPr>
              <a:t>BBBB</a:t>
            </a:r>
            <a:r>
              <a:rPr lang="de-DE" dirty="0">
                <a:solidFill>
                  <a:schemeClr val="bg2">
                    <a:lumMod val="75000"/>
                  </a:schemeClr>
                </a:solidFill>
              </a:rPr>
              <a:t>    &gt;    Reflexion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26</a:t>
            </a:fld>
            <a:endParaRPr lang="de-DE" altLang="en-US"/>
          </a:p>
        </p:txBody>
      </p:sp>
      <p:sp>
        <p:nvSpPr>
          <p:cNvPr id="7" name="Inhaltsplatzhalter 6"/>
          <p:cNvSpPr>
            <a:spLocks noGrp="1"/>
          </p:cNvSpPr>
          <p:nvPr>
            <p:ph idx="13"/>
          </p:nvPr>
        </p:nvSpPr>
        <p:spPr/>
        <p:txBody>
          <a:bodyPr/>
          <a:lstStyle/>
          <a:p>
            <a:r>
              <a:rPr lang="de-DE" dirty="0" smtClean="0"/>
              <a:t>Bewerten</a:t>
            </a:r>
            <a:endParaRPr lang="de-DE" dirty="0"/>
          </a:p>
        </p:txBody>
      </p:sp>
      <p:sp>
        <p:nvSpPr>
          <p:cNvPr id="3" name="Inhaltsplatzhalter 2"/>
          <p:cNvSpPr>
            <a:spLocks noGrp="1"/>
          </p:cNvSpPr>
          <p:nvPr>
            <p:ph idx="1"/>
          </p:nvPr>
        </p:nvSpPr>
        <p:spPr>
          <a:xfrm>
            <a:off x="467544" y="1556792"/>
            <a:ext cx="8229600" cy="4411662"/>
          </a:xfrm>
        </p:spPr>
        <p:txBody>
          <a:bodyPr/>
          <a:lstStyle/>
          <a:p>
            <a:r>
              <a:rPr lang="de-DE" sz="2800" dirty="0"/>
              <a:t>Bewerten in der veränderten Lernkultur heißt zuallererst Fördern.</a:t>
            </a:r>
          </a:p>
          <a:p>
            <a:pPr marL="1143000" lvl="2" indent="-342900">
              <a:buClr>
                <a:srgbClr val="0000FF"/>
              </a:buClr>
            </a:pPr>
            <a:r>
              <a:rPr lang="de-DE" sz="2400" dirty="0"/>
              <a:t>Wo sind die Leistungen einzuordnen?</a:t>
            </a:r>
          </a:p>
          <a:p>
            <a:pPr marL="1143000" lvl="2" indent="-342900">
              <a:buClr>
                <a:srgbClr val="0000FF"/>
              </a:buClr>
            </a:pPr>
            <a:r>
              <a:rPr lang="de-DE" sz="2400" dirty="0"/>
              <a:t>Welche Lernfortschritte wurden gemacht?</a:t>
            </a:r>
          </a:p>
          <a:p>
            <a:pPr marL="1143000" lvl="2" indent="-342900">
              <a:buClr>
                <a:srgbClr val="0000FF"/>
              </a:buClr>
            </a:pPr>
            <a:r>
              <a:rPr lang="de-DE" sz="2400" dirty="0"/>
              <a:t>Welche Lernperspektiven sind zukünftig </a:t>
            </a:r>
            <a:r>
              <a:rPr lang="de-DE" sz="2400" dirty="0" err="1"/>
              <a:t>erwartbar</a:t>
            </a:r>
            <a:r>
              <a:rPr lang="de-DE" sz="2400" dirty="0"/>
              <a:t>? </a:t>
            </a:r>
            <a:endParaRPr lang="de-DE" sz="2800" dirty="0">
              <a:ea typeface="+mn-ea"/>
              <a:cs typeface="+mn-cs"/>
            </a:endParaRPr>
          </a:p>
          <a:p>
            <a:pPr marL="1143000" lvl="2" indent="-342900">
              <a:buClr>
                <a:srgbClr val="0000FF"/>
              </a:buClr>
            </a:pPr>
            <a:endParaRPr lang="de-DE" sz="2400" dirty="0"/>
          </a:p>
          <a:p>
            <a:pPr marL="342900" lvl="2" indent="-342900">
              <a:buClr>
                <a:schemeClr val="tx2"/>
              </a:buClr>
            </a:pPr>
            <a:r>
              <a:rPr lang="de-DE" sz="2800" dirty="0">
                <a:ea typeface="+mn-ea"/>
                <a:cs typeface="+mn-cs"/>
              </a:rPr>
              <a:t>Bewerten heißt nicht zwangsweise benoten.</a:t>
            </a:r>
          </a:p>
          <a:p>
            <a:pPr marL="0" indent="0">
              <a:buNone/>
            </a:pPr>
            <a:endParaRPr lang="de-DE" dirty="0"/>
          </a:p>
        </p:txBody>
      </p:sp>
    </p:spTree>
    <p:extLst>
      <p:ext uri="{BB962C8B-B14F-4D97-AF65-F5344CB8AC3E}">
        <p14:creationId xmlns:p14="http://schemas.microsoft.com/office/powerpoint/2010/main" val="13013317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 Individualisierung    &gt;    </a:t>
            </a:r>
            <a:r>
              <a:rPr lang="de-DE" b="1" dirty="0">
                <a:solidFill>
                  <a:schemeClr val="bg2">
                    <a:lumMod val="75000"/>
                  </a:schemeClr>
                </a:solidFill>
              </a:rPr>
              <a:t>BBBB</a:t>
            </a:r>
            <a:r>
              <a:rPr lang="de-DE" dirty="0">
                <a:solidFill>
                  <a:schemeClr val="bg2">
                    <a:lumMod val="75000"/>
                  </a:schemeClr>
                </a:solidFill>
              </a:rPr>
              <a:t>    &gt;    Reflexion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27</a:t>
            </a:fld>
            <a:endParaRPr lang="de-DE" altLang="en-US"/>
          </a:p>
        </p:txBody>
      </p:sp>
      <p:sp>
        <p:nvSpPr>
          <p:cNvPr id="7" name="Inhaltsplatzhalter 6"/>
          <p:cNvSpPr>
            <a:spLocks noGrp="1"/>
          </p:cNvSpPr>
          <p:nvPr>
            <p:ph idx="13"/>
          </p:nvPr>
        </p:nvSpPr>
        <p:spPr/>
        <p:txBody>
          <a:bodyPr/>
          <a:lstStyle/>
          <a:p>
            <a:r>
              <a:rPr lang="de-DE" dirty="0" smtClean="0"/>
              <a:t>Begleiten</a:t>
            </a:r>
            <a:endParaRPr lang="de-DE" dirty="0"/>
          </a:p>
        </p:txBody>
      </p:sp>
      <p:sp>
        <p:nvSpPr>
          <p:cNvPr id="3" name="Inhaltsplatzhalter 2"/>
          <p:cNvSpPr>
            <a:spLocks noGrp="1"/>
          </p:cNvSpPr>
          <p:nvPr>
            <p:ph idx="1"/>
          </p:nvPr>
        </p:nvSpPr>
        <p:spPr>
          <a:xfrm>
            <a:off x="467544" y="1556792"/>
            <a:ext cx="8229600" cy="4411662"/>
          </a:xfrm>
        </p:spPr>
        <p:txBody>
          <a:bodyPr/>
          <a:lstStyle/>
          <a:p>
            <a:r>
              <a:rPr lang="de-DE" sz="2400" dirty="0"/>
              <a:t>Direkte Förderung durch die Lehrperson durch Vermittlung von Lernstrategien </a:t>
            </a:r>
          </a:p>
          <a:p>
            <a:r>
              <a:rPr lang="de-DE" sz="2400" dirty="0"/>
              <a:t>Indirekte Förderung durch Gestaltung von gestalteten Lernarrangements </a:t>
            </a:r>
            <a:r>
              <a:rPr lang="de-DE" sz="2400" dirty="0" smtClean="0"/>
              <a:t>(Gestaltung der Lernumgebung)</a:t>
            </a:r>
            <a:endParaRPr lang="de-DE" sz="2400" dirty="0"/>
          </a:p>
          <a:p>
            <a:r>
              <a:rPr lang="de-DE" sz="2400" dirty="0"/>
              <a:t>Fremdregulation durch konkrete Arbeitsaufträge von Lehrerseite</a:t>
            </a:r>
          </a:p>
          <a:p>
            <a:pPr marL="0" indent="0">
              <a:buNone/>
            </a:pPr>
            <a:endParaRPr lang="de-DE" dirty="0" smtClean="0"/>
          </a:p>
          <a:p>
            <a:pPr marL="0" indent="0">
              <a:buNone/>
            </a:pPr>
            <a:r>
              <a:rPr lang="de-DE" sz="2800" b="1" dirty="0" smtClean="0"/>
              <a:t>Ziel ist die Verbesserung der Selbststeuerungsfähigkeit</a:t>
            </a:r>
            <a:endParaRPr lang="de-DE" sz="2800" b="1" dirty="0"/>
          </a:p>
        </p:txBody>
      </p:sp>
    </p:spTree>
    <p:extLst>
      <p:ext uri="{BB962C8B-B14F-4D97-AF65-F5344CB8AC3E}">
        <p14:creationId xmlns:p14="http://schemas.microsoft.com/office/powerpoint/2010/main" val="13013317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 Individualisierung    &gt;    BBBB    &gt;    </a:t>
            </a:r>
            <a:r>
              <a:rPr lang="de-DE" b="1" dirty="0">
                <a:solidFill>
                  <a:schemeClr val="bg2">
                    <a:lumMod val="75000"/>
                  </a:schemeClr>
                </a:solidFill>
              </a:rPr>
              <a:t>Reflexion </a:t>
            </a:r>
            <a:endParaRPr lang="de-DE" b="1"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28</a:t>
            </a:fld>
            <a:endParaRPr lang="de-DE" altLang="en-US"/>
          </a:p>
        </p:txBody>
      </p:sp>
      <p:sp>
        <p:nvSpPr>
          <p:cNvPr id="7" name="Inhaltsplatzhalter 6"/>
          <p:cNvSpPr>
            <a:spLocks noGrp="1"/>
          </p:cNvSpPr>
          <p:nvPr>
            <p:ph idx="13"/>
          </p:nvPr>
        </p:nvSpPr>
        <p:spPr/>
        <p:txBody>
          <a:bodyPr/>
          <a:lstStyle/>
          <a:p>
            <a:r>
              <a:rPr lang="de-DE" dirty="0" smtClean="0"/>
              <a:t>Reflexionsbogen</a:t>
            </a:r>
            <a:endParaRPr lang="de-DE" dirty="0"/>
          </a:p>
        </p:txBody>
      </p:sp>
      <p:graphicFrame>
        <p:nvGraphicFramePr>
          <p:cNvPr id="9" name="Objekt 8"/>
          <p:cNvGraphicFramePr>
            <a:graphicFrameLocks noChangeAspect="1"/>
          </p:cNvGraphicFramePr>
          <p:nvPr>
            <p:extLst>
              <p:ext uri="{D42A27DB-BD31-4B8C-83A1-F6EECF244321}">
                <p14:modId xmlns:p14="http://schemas.microsoft.com/office/powerpoint/2010/main" val="3391762667"/>
              </p:ext>
            </p:extLst>
          </p:nvPr>
        </p:nvGraphicFramePr>
        <p:xfrm>
          <a:off x="3227388" y="1397000"/>
          <a:ext cx="2687637" cy="4064000"/>
        </p:xfrm>
        <a:graphic>
          <a:graphicData uri="http://schemas.openxmlformats.org/presentationml/2006/ole">
            <mc:AlternateContent xmlns:mc="http://schemas.openxmlformats.org/markup-compatibility/2006">
              <mc:Choice xmlns:v="urn:schemas-microsoft-com:vml" Requires="v">
                <p:oleObj spid="_x0000_s2056" name="Dokument" r:id="rId5" imgW="5905500" imgH="8928100" progId="Word.Document.12">
                  <p:embed/>
                </p:oleObj>
              </mc:Choice>
              <mc:Fallback>
                <p:oleObj name="Dokument" r:id="rId5" imgW="5905500" imgH="8928100" progId="Word.Document.12">
                  <p:embed/>
                  <p:pic>
                    <p:nvPicPr>
                      <p:cNvPr id="0" name=""/>
                      <p:cNvPicPr/>
                      <p:nvPr/>
                    </p:nvPicPr>
                    <p:blipFill>
                      <a:blip r:embed="rId6"/>
                      <a:stretch>
                        <a:fillRect/>
                      </a:stretch>
                    </p:blipFill>
                    <p:spPr>
                      <a:xfrm>
                        <a:off x="3227388" y="1397000"/>
                        <a:ext cx="2687637" cy="4064000"/>
                      </a:xfrm>
                      <a:prstGeom prst="rect">
                        <a:avLst/>
                      </a:prstGeom>
                    </p:spPr>
                  </p:pic>
                </p:oleObj>
              </mc:Fallback>
            </mc:AlternateContent>
          </a:graphicData>
        </a:graphic>
      </p:graphicFrame>
    </p:spTree>
    <p:extLst>
      <p:ext uri="{BB962C8B-B14F-4D97-AF65-F5344CB8AC3E}">
        <p14:creationId xmlns:p14="http://schemas.microsoft.com/office/powerpoint/2010/main" val="2011204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Modul 2</a:t>
            </a:r>
            <a:r>
              <a:rPr lang="de-DE" sz="1400" dirty="0">
                <a:solidFill>
                  <a:schemeClr val="bg2">
                    <a:lumMod val="75000"/>
                  </a:schemeClr>
                </a:solidFill>
              </a:rPr>
              <a:t> </a:t>
            </a:r>
            <a:r>
              <a:rPr lang="de-DE" dirty="0">
                <a:solidFill>
                  <a:schemeClr val="bg2">
                    <a:lumMod val="75000"/>
                  </a:schemeClr>
                </a:solidFill>
              </a:rPr>
              <a:t>Lesen</a:t>
            </a:r>
            <a:r>
              <a:rPr lang="de-DE" sz="1400" dirty="0">
                <a:solidFill>
                  <a:schemeClr val="bg2">
                    <a:lumMod val="75000"/>
                  </a:schemeClr>
                </a:solidFill>
              </a:rPr>
              <a:t> &gt; </a:t>
            </a:r>
            <a:r>
              <a:rPr lang="de-DE" dirty="0">
                <a:solidFill>
                  <a:schemeClr val="bg2">
                    <a:lumMod val="75000"/>
                  </a:schemeClr>
                </a:solidFill>
              </a:rPr>
              <a:t>A Grundlagen &gt; B Bildungsplan </a:t>
            </a:r>
            <a:r>
              <a:rPr lang="de-DE" dirty="0" smtClean="0">
                <a:solidFill>
                  <a:schemeClr val="bg2">
                    <a:lumMod val="75000"/>
                  </a:schemeClr>
                </a:solidFill>
              </a:rPr>
              <a:t> </a:t>
            </a:r>
            <a:r>
              <a:rPr lang="de-DE" dirty="0">
                <a:solidFill>
                  <a:schemeClr val="bg2">
                    <a:lumMod val="75000"/>
                  </a:schemeClr>
                </a:solidFill>
              </a:rPr>
              <a:t>&gt; C</a:t>
            </a:r>
            <a:r>
              <a:rPr lang="de-DE" dirty="0" smtClean="0">
                <a:solidFill>
                  <a:schemeClr val="bg2">
                    <a:lumMod val="75000"/>
                  </a:schemeClr>
                </a:solidFill>
              </a:rPr>
              <a:t> </a:t>
            </a:r>
            <a:r>
              <a:rPr lang="de-DE" dirty="0">
                <a:solidFill>
                  <a:schemeClr val="bg2">
                    <a:lumMod val="75000"/>
                  </a:schemeClr>
                </a:solidFill>
              </a:rPr>
              <a:t>Individualisierung </a:t>
            </a:r>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a:t>
            </a:fld>
            <a:endParaRPr lang="de-DE" altLang="en-US"/>
          </a:p>
        </p:txBody>
      </p:sp>
      <p:sp>
        <p:nvSpPr>
          <p:cNvPr id="7" name="Inhaltsplatzhalter 6"/>
          <p:cNvSpPr>
            <a:spLocks noGrp="1"/>
          </p:cNvSpPr>
          <p:nvPr>
            <p:ph idx="13"/>
          </p:nvPr>
        </p:nvSpPr>
        <p:spPr/>
        <p:txBody>
          <a:bodyPr/>
          <a:lstStyle/>
          <a:p>
            <a:r>
              <a:rPr lang="de-DE" dirty="0" smtClean="0"/>
              <a:t>Gliederung</a:t>
            </a:r>
            <a:endParaRPr lang="de-DE" dirty="0"/>
          </a:p>
        </p:txBody>
      </p:sp>
      <p:sp>
        <p:nvSpPr>
          <p:cNvPr id="12" name="Inhaltsplatzhalter 2"/>
          <p:cNvSpPr txBox="1">
            <a:spLocks/>
          </p:cNvSpPr>
          <p:nvPr/>
        </p:nvSpPr>
        <p:spPr bwMode="auto">
          <a:xfrm>
            <a:off x="395536" y="2564904"/>
            <a:ext cx="8229600" cy="10801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itchFamily="2" charset="2"/>
              <a:buChar char="l"/>
              <a:defRPr sz="16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14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14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14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14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defRPr/>
            </a:pPr>
            <a:r>
              <a:rPr lang="de-DE" sz="1800" b="1" kern="0" dirty="0" smtClean="0"/>
              <a:t>	B Bildungsplan</a:t>
            </a:r>
          </a:p>
          <a:p>
            <a:pPr marL="1490400" lvl="4">
              <a:buClrTx/>
              <a:buFont typeface="Wingdings" pitchFamily="2" charset="2"/>
              <a:buAutoNum type="arabicPeriod"/>
              <a:defRPr/>
            </a:pPr>
            <a:r>
              <a:rPr lang="de-DE" sz="1600" kern="0" dirty="0" smtClean="0"/>
              <a:t>Bildungsstandards: Literarische Texte</a:t>
            </a:r>
          </a:p>
          <a:p>
            <a:pPr marL="1490400" lvl="4">
              <a:buClrTx/>
              <a:buFont typeface="Wingdings" pitchFamily="2" charset="2"/>
              <a:buAutoNum type="arabicPeriod"/>
              <a:defRPr/>
            </a:pPr>
            <a:r>
              <a:rPr lang="de-DE" sz="1600" kern="0" dirty="0" smtClean="0"/>
              <a:t>Umsetzungsbeispiel</a:t>
            </a:r>
          </a:p>
        </p:txBody>
      </p:sp>
      <p:sp>
        <p:nvSpPr>
          <p:cNvPr id="13" name="Inhaltsplatzhalter 2"/>
          <p:cNvSpPr txBox="1">
            <a:spLocks/>
          </p:cNvSpPr>
          <p:nvPr/>
        </p:nvSpPr>
        <p:spPr bwMode="auto">
          <a:xfrm>
            <a:off x="395536" y="1412776"/>
            <a:ext cx="8229600" cy="12581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itchFamily="2" charset="2"/>
              <a:buChar char="l"/>
              <a:defRPr sz="16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14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14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14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14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defRPr/>
            </a:pPr>
            <a:r>
              <a:rPr lang="de-DE" sz="1800" b="1" kern="0" dirty="0" smtClean="0"/>
              <a:t>	</a:t>
            </a:r>
            <a:r>
              <a:rPr lang="de-DE" sz="1800" b="1" kern="0" dirty="0"/>
              <a:t>A</a:t>
            </a:r>
            <a:r>
              <a:rPr lang="de-DE" sz="1800" b="1" kern="0" dirty="0" smtClean="0"/>
              <a:t> Grundlagen</a:t>
            </a:r>
          </a:p>
          <a:p>
            <a:pPr marL="1490400" lvl="4">
              <a:buClrTx/>
              <a:buFont typeface="Wingdings" pitchFamily="2" charset="2"/>
              <a:buAutoNum type="arabicPeriod"/>
              <a:defRPr/>
            </a:pPr>
            <a:r>
              <a:rPr lang="de-DE" sz="1600" kern="0" dirty="0" smtClean="0"/>
              <a:t>Lesen als Prozess</a:t>
            </a:r>
          </a:p>
          <a:p>
            <a:pPr marL="1490400" lvl="4">
              <a:buClrTx/>
              <a:buFont typeface="Wingdings" pitchFamily="2" charset="2"/>
              <a:buAutoNum type="arabicPeriod"/>
              <a:defRPr/>
            </a:pPr>
            <a:r>
              <a:rPr lang="de-DE" sz="1600" kern="0" dirty="0" smtClean="0"/>
              <a:t>Textverstehen</a:t>
            </a:r>
          </a:p>
          <a:p>
            <a:pPr marL="1490400" lvl="4">
              <a:buClrTx/>
              <a:buFont typeface="Wingdings" pitchFamily="2" charset="2"/>
              <a:buAutoNum type="arabicPeriod"/>
              <a:defRPr/>
            </a:pPr>
            <a:endParaRPr lang="de-DE" sz="1600" kern="0" dirty="0" smtClean="0"/>
          </a:p>
        </p:txBody>
      </p:sp>
      <p:sp>
        <p:nvSpPr>
          <p:cNvPr id="15" name="Inhaltsplatzhalter 2"/>
          <p:cNvSpPr txBox="1">
            <a:spLocks/>
          </p:cNvSpPr>
          <p:nvPr/>
        </p:nvSpPr>
        <p:spPr bwMode="auto">
          <a:xfrm>
            <a:off x="395536" y="3717032"/>
            <a:ext cx="8229600" cy="10801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itchFamily="2" charset="2"/>
              <a:buChar char="l"/>
              <a:defRPr sz="16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14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14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14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14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defRPr/>
            </a:pPr>
            <a:r>
              <a:rPr lang="de-DE" sz="1800" b="1" kern="0" dirty="0" smtClean="0"/>
              <a:t>	C Individualisierung</a:t>
            </a:r>
          </a:p>
          <a:p>
            <a:pPr marL="1490400" lvl="4">
              <a:buClrTx/>
              <a:buFont typeface="Wingdings" pitchFamily="2" charset="2"/>
              <a:buAutoNum type="arabicPeriod"/>
              <a:defRPr/>
            </a:pPr>
            <a:r>
              <a:rPr lang="de-DE" sz="1600" kern="0" dirty="0" smtClean="0"/>
              <a:t>BBBB: Beobachten – Beschreiben – Bewerten – Begleiten</a:t>
            </a:r>
          </a:p>
          <a:p>
            <a:pPr marL="1490400" lvl="4">
              <a:buClrTx/>
              <a:buFont typeface="Wingdings" pitchFamily="2" charset="2"/>
              <a:buAutoNum type="arabicPeriod"/>
              <a:defRPr/>
            </a:pPr>
            <a:r>
              <a:rPr lang="de-DE" sz="1600" kern="0" dirty="0" smtClean="0"/>
              <a:t>Reflexion</a:t>
            </a:r>
          </a:p>
        </p:txBody>
      </p:sp>
    </p:spTree>
    <p:extLst>
      <p:ext uri="{BB962C8B-B14F-4D97-AF65-F5344CB8AC3E}">
        <p14:creationId xmlns:p14="http://schemas.microsoft.com/office/powerpoint/2010/main" val="25560589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12" grpId="0"/>
      <p:bldP spid="13" grpId="0"/>
      <p:bldP spid="1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 Individualisierung    &gt;    </a:t>
            </a:r>
            <a:r>
              <a:rPr lang="de-DE" b="1" dirty="0">
                <a:solidFill>
                  <a:schemeClr val="bg2">
                    <a:lumMod val="75000"/>
                  </a:schemeClr>
                </a:solidFill>
              </a:rPr>
              <a:t>BBBB</a:t>
            </a:r>
            <a:r>
              <a:rPr lang="de-DE" dirty="0">
                <a:solidFill>
                  <a:schemeClr val="bg2">
                    <a:lumMod val="75000"/>
                  </a:schemeClr>
                </a:solidFill>
              </a:rPr>
              <a:t>    &gt;    Reflexion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29</a:t>
            </a:fld>
            <a:endParaRPr lang="de-DE" altLang="en-US"/>
          </a:p>
        </p:txBody>
      </p:sp>
      <p:sp>
        <p:nvSpPr>
          <p:cNvPr id="7" name="Inhaltsplatzhalter 6"/>
          <p:cNvSpPr>
            <a:spLocks noGrp="1"/>
          </p:cNvSpPr>
          <p:nvPr>
            <p:ph idx="13"/>
          </p:nvPr>
        </p:nvSpPr>
        <p:spPr/>
        <p:txBody>
          <a:bodyPr/>
          <a:lstStyle/>
          <a:p>
            <a:r>
              <a:rPr lang="de-DE" dirty="0" smtClean="0"/>
              <a:t>Die 4B in der Praxis</a:t>
            </a:r>
            <a:endParaRPr lang="de-DE" dirty="0"/>
          </a:p>
        </p:txBody>
      </p:sp>
      <p:sp>
        <p:nvSpPr>
          <p:cNvPr id="3" name="Inhaltsplatzhalter 2"/>
          <p:cNvSpPr>
            <a:spLocks noGrp="1"/>
          </p:cNvSpPr>
          <p:nvPr>
            <p:ph idx="1"/>
          </p:nvPr>
        </p:nvSpPr>
        <p:spPr>
          <a:xfrm>
            <a:off x="395536" y="1556792"/>
            <a:ext cx="4032448" cy="4411662"/>
          </a:xfrm>
        </p:spPr>
        <p:txBody>
          <a:bodyPr/>
          <a:lstStyle/>
          <a:p>
            <a:pPr marL="0" indent="0">
              <a:buNone/>
            </a:pPr>
            <a:r>
              <a:rPr lang="de-DE" sz="2000" b="1" dirty="0" smtClean="0"/>
              <a:t>Chancen</a:t>
            </a:r>
          </a:p>
          <a:p>
            <a:pPr marL="0" indent="0">
              <a:buNone/>
            </a:pPr>
            <a:r>
              <a:rPr lang="de-DE" sz="2000" dirty="0" smtClean="0"/>
              <a:t>„Der einzelne Schüler und seine Förderung steht im Mittelpunkt.“</a:t>
            </a:r>
          </a:p>
          <a:p>
            <a:pPr marL="0" indent="0">
              <a:buNone/>
            </a:pPr>
            <a:r>
              <a:rPr lang="de-DE" sz="2000" dirty="0" smtClean="0"/>
              <a:t>„Pädagogisches Handeln erfolgt kontrolliert und reflektiert.“</a:t>
            </a:r>
          </a:p>
          <a:p>
            <a:pPr marL="0" indent="0">
              <a:buNone/>
            </a:pPr>
            <a:r>
              <a:rPr lang="de-DE" sz="2000" dirty="0" smtClean="0"/>
              <a:t>„Schüler reflektieren ihren Lernprozess.“</a:t>
            </a:r>
          </a:p>
          <a:p>
            <a:pPr marL="0" indent="0">
              <a:buNone/>
            </a:pPr>
            <a:r>
              <a:rPr lang="de-DE" sz="2000" dirty="0" smtClean="0"/>
              <a:t>„Schüler übernehmen Verantwortung.“</a:t>
            </a:r>
          </a:p>
          <a:p>
            <a:pPr marL="0" indent="0">
              <a:buNone/>
            </a:pPr>
            <a:r>
              <a:rPr lang="de-DE" sz="2000" dirty="0" smtClean="0"/>
              <a:t>„4B ermöglichen Fördern und Fordern.“ </a:t>
            </a:r>
            <a:endParaRPr lang="de-DE" sz="2000" dirty="0"/>
          </a:p>
        </p:txBody>
      </p:sp>
      <p:sp>
        <p:nvSpPr>
          <p:cNvPr id="8" name="Inhaltsplatzhalter 2"/>
          <p:cNvSpPr txBox="1">
            <a:spLocks/>
          </p:cNvSpPr>
          <p:nvPr/>
        </p:nvSpPr>
        <p:spPr bwMode="auto">
          <a:xfrm>
            <a:off x="4716016" y="1556792"/>
            <a:ext cx="4032448"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itchFamily="2" charset="2"/>
              <a:buChar char="l"/>
              <a:defRPr sz="16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14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14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14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14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pPr>
            <a:r>
              <a:rPr lang="de-DE" sz="2000" b="1" dirty="0" smtClean="0"/>
              <a:t>Risiken</a:t>
            </a:r>
          </a:p>
          <a:p>
            <a:pPr marL="0" indent="0">
              <a:buFont typeface="Wingdings" pitchFamily="2" charset="2"/>
              <a:buNone/>
            </a:pPr>
            <a:r>
              <a:rPr lang="de-DE" sz="2000" dirty="0" smtClean="0"/>
              <a:t>„Unverhältnismäßigkeit von Aufwand und Ertrag“</a:t>
            </a:r>
          </a:p>
          <a:p>
            <a:pPr marL="0" indent="0">
              <a:buFont typeface="Wingdings" pitchFamily="2" charset="2"/>
              <a:buNone/>
            </a:pPr>
            <a:r>
              <a:rPr lang="de-DE" sz="2000" dirty="0" smtClean="0"/>
              <a:t>„Datenerhebung wird zum Selbstzweck.“</a:t>
            </a:r>
          </a:p>
          <a:p>
            <a:pPr marL="0" indent="0">
              <a:buFont typeface="Wingdings" pitchFamily="2" charset="2"/>
              <a:buNone/>
            </a:pPr>
            <a:r>
              <a:rPr lang="de-DE" sz="2000" dirty="0" smtClean="0"/>
              <a:t>„Lernwege sind gar nicht individuell.“</a:t>
            </a:r>
          </a:p>
          <a:p>
            <a:pPr marL="0" indent="0">
              <a:buFont typeface="Wingdings" pitchFamily="2" charset="2"/>
              <a:buNone/>
            </a:pPr>
            <a:r>
              <a:rPr lang="de-DE" sz="2000" dirty="0" smtClean="0"/>
              <a:t>„Überforderung bei 25-30 Schülern!“</a:t>
            </a:r>
            <a:endParaRPr lang="de-DE" sz="2000" dirty="0"/>
          </a:p>
          <a:p>
            <a:pPr marL="0" indent="0">
              <a:buFont typeface="Wingdings" pitchFamily="2" charset="2"/>
              <a:buNone/>
            </a:pPr>
            <a:r>
              <a:rPr lang="de-DE" sz="2000" dirty="0" smtClean="0"/>
              <a:t>„4B überfordern den Fachlehrer.“</a:t>
            </a:r>
          </a:p>
          <a:p>
            <a:pPr marL="0" indent="0">
              <a:buFont typeface="Wingdings" pitchFamily="2" charset="2"/>
              <a:buNone/>
            </a:pPr>
            <a:r>
              <a:rPr lang="de-DE" sz="2000" dirty="0" smtClean="0"/>
              <a:t>„4B überfordern Unterstufenschüler.“</a:t>
            </a:r>
            <a:endParaRPr lang="de-DE" sz="2000" dirty="0"/>
          </a:p>
        </p:txBody>
      </p:sp>
    </p:spTree>
    <p:extLst>
      <p:ext uri="{BB962C8B-B14F-4D97-AF65-F5344CB8AC3E}">
        <p14:creationId xmlns:p14="http://schemas.microsoft.com/office/powerpoint/2010/main" val="37338010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 Individualisierung    &gt;    BBBB    &gt;    </a:t>
            </a:r>
            <a:r>
              <a:rPr lang="de-DE" b="1" dirty="0">
                <a:solidFill>
                  <a:schemeClr val="bg2">
                    <a:lumMod val="75000"/>
                  </a:schemeClr>
                </a:solidFill>
              </a:rPr>
              <a:t>Reflexion </a:t>
            </a:r>
            <a:endParaRPr lang="de-DE" b="1"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30</a:t>
            </a:fld>
            <a:endParaRPr lang="de-DE" altLang="en-US"/>
          </a:p>
        </p:txBody>
      </p:sp>
      <p:sp>
        <p:nvSpPr>
          <p:cNvPr id="7" name="Inhaltsplatzhalter 6"/>
          <p:cNvSpPr>
            <a:spLocks noGrp="1"/>
          </p:cNvSpPr>
          <p:nvPr>
            <p:ph idx="13"/>
          </p:nvPr>
        </p:nvSpPr>
        <p:spPr/>
        <p:txBody>
          <a:bodyPr/>
          <a:lstStyle/>
          <a:p>
            <a:r>
              <a:rPr lang="de-DE" dirty="0"/>
              <a:t>Selbststeuerung des Lernprozesses</a:t>
            </a:r>
          </a:p>
        </p:txBody>
      </p:sp>
      <p:sp>
        <p:nvSpPr>
          <p:cNvPr id="3" name="Inhaltsplatzhalter 2"/>
          <p:cNvSpPr>
            <a:spLocks noGrp="1"/>
          </p:cNvSpPr>
          <p:nvPr>
            <p:ph idx="1"/>
          </p:nvPr>
        </p:nvSpPr>
        <p:spPr>
          <a:xfrm>
            <a:off x="467544" y="1556792"/>
            <a:ext cx="8229600" cy="4411662"/>
          </a:xfrm>
        </p:spPr>
        <p:txBody>
          <a:bodyPr/>
          <a:lstStyle/>
          <a:p>
            <a:pPr marL="0" indent="0">
              <a:buNone/>
            </a:pPr>
            <a:r>
              <a:rPr lang="de-DE" sz="2800" dirty="0"/>
              <a:t>„Die metakognitive Beschäftigung mit dem eigenen Lernprozess, einschließlich der Frage nach Erfolgen, hat nach Hattie (2009) einen großen Einfluss auf den individuellen Lernerfolg. Wenn Schülerinnen und Schüler zunehmend ein </a:t>
            </a:r>
            <a:r>
              <a:rPr lang="de-DE" sz="2800" b="1" dirty="0"/>
              <a:t>Bewusstsein für ihre eigenen Lernprozesse erwerben sollen</a:t>
            </a:r>
            <a:r>
              <a:rPr lang="de-DE" sz="2800" dirty="0"/>
              <a:t>, dann muss dieses kontinuierlich geübt werden, ...“ (NL 23, S. 16)</a:t>
            </a:r>
          </a:p>
        </p:txBody>
      </p:sp>
    </p:spTree>
    <p:extLst>
      <p:ext uri="{BB962C8B-B14F-4D97-AF65-F5344CB8AC3E}">
        <p14:creationId xmlns:p14="http://schemas.microsoft.com/office/powerpoint/2010/main" val="28068174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2">
                    <a:lumMod val="75000"/>
                  </a:schemeClr>
                </a:solidFill>
              </a:rPr>
              <a:t>D </a:t>
            </a:r>
            <a:r>
              <a:rPr lang="de-DE" dirty="0">
                <a:solidFill>
                  <a:schemeClr val="bg2">
                    <a:lumMod val="75000"/>
                  </a:schemeClr>
                </a:solidFill>
              </a:rPr>
              <a:t>Individualisierung    &gt;    BBBB    &gt;    </a:t>
            </a:r>
            <a:r>
              <a:rPr lang="de-DE" b="1" dirty="0" smtClean="0">
                <a:solidFill>
                  <a:schemeClr val="bg2">
                    <a:lumMod val="75000"/>
                  </a:schemeClr>
                </a:solidFill>
              </a:rPr>
              <a:t>Reflexion</a:t>
            </a:r>
            <a:r>
              <a:rPr lang="de-DE" dirty="0" smtClean="0">
                <a:solidFill>
                  <a:schemeClr val="bg2">
                    <a:lumMod val="75000"/>
                  </a:schemeClr>
                </a:solidFill>
              </a:rPr>
              <a:t>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31</a:t>
            </a:fld>
            <a:endParaRPr lang="de-DE" altLang="en-US"/>
          </a:p>
        </p:txBody>
      </p:sp>
      <p:sp>
        <p:nvSpPr>
          <p:cNvPr id="7" name="Inhaltsplatzhalter 6"/>
          <p:cNvSpPr>
            <a:spLocks noGrp="1"/>
          </p:cNvSpPr>
          <p:nvPr>
            <p:ph idx="13"/>
          </p:nvPr>
        </p:nvSpPr>
        <p:spPr/>
        <p:txBody>
          <a:bodyPr/>
          <a:lstStyle/>
          <a:p>
            <a:r>
              <a:rPr lang="de-DE" dirty="0" smtClean="0"/>
              <a:t>„Ein </a:t>
            </a:r>
            <a:r>
              <a:rPr lang="de-DE" dirty="0"/>
              <a:t>Fragebogen zu deiner </a:t>
            </a:r>
            <a:r>
              <a:rPr lang="de-DE" dirty="0" smtClean="0"/>
              <a:t>Lesebiografie ...“</a:t>
            </a:r>
            <a:endParaRPr lang="de-DE" dirty="0"/>
          </a:p>
        </p:txBody>
      </p:sp>
      <p:sp>
        <p:nvSpPr>
          <p:cNvPr id="3" name="Inhaltsplatzhalter 2"/>
          <p:cNvSpPr>
            <a:spLocks noGrp="1"/>
          </p:cNvSpPr>
          <p:nvPr>
            <p:ph idx="1"/>
          </p:nvPr>
        </p:nvSpPr>
        <p:spPr/>
        <p:txBody>
          <a:bodyPr/>
          <a:lstStyle/>
          <a:p>
            <a:pPr marL="0" indent="0">
              <a:buNone/>
            </a:pPr>
            <a:r>
              <a:rPr lang="de-DE" sz="2400" dirty="0" smtClean="0"/>
              <a:t>1. Wann </a:t>
            </a:r>
            <a:r>
              <a:rPr lang="de-DE" sz="2400" dirty="0"/>
              <a:t>oder wie kamst </a:t>
            </a:r>
            <a:r>
              <a:rPr lang="de-DE" sz="2400" dirty="0" smtClean="0"/>
              <a:t>du </a:t>
            </a:r>
            <a:r>
              <a:rPr lang="de-DE" sz="2400" dirty="0"/>
              <a:t>(als Kind) in Kontakt mit dem Thema LESEN?</a:t>
            </a:r>
          </a:p>
          <a:p>
            <a:r>
              <a:rPr lang="de-DE" sz="2400" i="1" dirty="0"/>
              <a:t>Meine Mama hat mir jeden Abend vorgelesen.</a:t>
            </a:r>
          </a:p>
          <a:p>
            <a:r>
              <a:rPr lang="de-DE" sz="2400" i="1" dirty="0"/>
              <a:t>Früher, als ich noch ein kleines Kind war, hat mir meine Mutter Kinderbücher vorgelesen. </a:t>
            </a:r>
          </a:p>
          <a:p>
            <a:r>
              <a:rPr lang="de-DE" sz="2400" i="1" dirty="0"/>
              <a:t>Als ich Geburtstag (7) hatte, hab ich das Buch Nick Nase bekommen, so fing ich an zu lesen.</a:t>
            </a:r>
          </a:p>
          <a:p>
            <a:r>
              <a:rPr lang="de-DE" sz="2400" i="1" dirty="0"/>
              <a:t>In der ersten Klasse, da mussten wir lesen.</a:t>
            </a:r>
          </a:p>
          <a:p>
            <a:r>
              <a:rPr lang="de-DE" sz="2400" i="1" dirty="0"/>
              <a:t>Meine Mutter hat mir immer vorgelesen und dann wollte ich auch lesen können.</a:t>
            </a:r>
          </a:p>
          <a:p>
            <a:pPr marL="0" indent="0">
              <a:buNone/>
            </a:pPr>
            <a:endParaRPr lang="de-DE" sz="2400" dirty="0"/>
          </a:p>
        </p:txBody>
      </p:sp>
    </p:spTree>
    <p:extLst>
      <p:ext uri="{BB962C8B-B14F-4D97-AF65-F5344CB8AC3E}">
        <p14:creationId xmlns:p14="http://schemas.microsoft.com/office/powerpoint/2010/main" val="29849812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C Individualisierung    &gt;    BBBB    &gt;    </a:t>
            </a:r>
            <a:r>
              <a:rPr lang="de-DE" b="1" dirty="0">
                <a:solidFill>
                  <a:schemeClr val="bg2">
                    <a:lumMod val="75000"/>
                  </a:schemeClr>
                </a:solidFill>
              </a:rPr>
              <a:t>Reflexion </a:t>
            </a:r>
            <a:endParaRPr lang="de-DE" b="1"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32</a:t>
            </a:fld>
            <a:endParaRPr lang="de-DE" altLang="en-US"/>
          </a:p>
        </p:txBody>
      </p:sp>
      <p:sp>
        <p:nvSpPr>
          <p:cNvPr id="7" name="Inhaltsplatzhalter 6"/>
          <p:cNvSpPr>
            <a:spLocks noGrp="1"/>
          </p:cNvSpPr>
          <p:nvPr>
            <p:ph idx="13"/>
          </p:nvPr>
        </p:nvSpPr>
        <p:spPr/>
        <p:txBody>
          <a:bodyPr/>
          <a:lstStyle/>
          <a:p>
            <a:r>
              <a:rPr lang="de-DE" dirty="0" smtClean="0"/>
              <a:t>24. Was bedeutet Lesen für dich?</a:t>
            </a:r>
            <a:endParaRPr lang="de-DE" dirty="0"/>
          </a:p>
        </p:txBody>
      </p:sp>
      <p:sp>
        <p:nvSpPr>
          <p:cNvPr id="8" name="Inhaltsplatzhalter 2"/>
          <p:cNvSpPr>
            <a:spLocks noGrp="1"/>
          </p:cNvSpPr>
          <p:nvPr>
            <p:ph sz="half" idx="1"/>
          </p:nvPr>
        </p:nvSpPr>
        <p:spPr>
          <a:xfrm>
            <a:off x="457200" y="1600200"/>
            <a:ext cx="4038600" cy="4525963"/>
          </a:xfrm>
          <a:solidFill>
            <a:srgbClr val="FF6600"/>
          </a:solidFill>
        </p:spPr>
        <p:txBody>
          <a:bodyPr>
            <a:noAutofit/>
          </a:bodyPr>
          <a:lstStyle/>
          <a:p>
            <a:pPr marL="0" indent="0">
              <a:lnSpc>
                <a:spcPct val="150000"/>
              </a:lnSpc>
              <a:buNone/>
            </a:pPr>
            <a:r>
              <a:rPr lang="de-DE" sz="2000" b="1" dirty="0" smtClean="0"/>
              <a:t>Luca</a:t>
            </a:r>
          </a:p>
          <a:p>
            <a:pPr marL="0" indent="0">
              <a:lnSpc>
                <a:spcPct val="150000"/>
              </a:lnSpc>
              <a:buNone/>
            </a:pPr>
            <a:r>
              <a:rPr lang="de-DE" sz="2000" dirty="0" smtClean="0"/>
              <a:t>Lesen ist für mich wie </a:t>
            </a:r>
            <a:r>
              <a:rPr lang="de-DE" sz="2000" i="1" dirty="0" smtClean="0"/>
              <a:t>ein Film mit eigener Fantasie.</a:t>
            </a:r>
          </a:p>
          <a:p>
            <a:pPr marL="0" indent="0">
              <a:lnSpc>
                <a:spcPct val="150000"/>
              </a:lnSpc>
              <a:buNone/>
            </a:pPr>
            <a:r>
              <a:rPr lang="de-DE" sz="2000" dirty="0" smtClean="0"/>
              <a:t>Beim Lesen </a:t>
            </a:r>
            <a:r>
              <a:rPr lang="de-DE" sz="2000" i="1" dirty="0" smtClean="0"/>
              <a:t>denke ich nicht nach.</a:t>
            </a:r>
          </a:p>
          <a:p>
            <a:pPr marL="0" indent="0">
              <a:lnSpc>
                <a:spcPct val="150000"/>
              </a:lnSpc>
              <a:buNone/>
            </a:pPr>
            <a:r>
              <a:rPr lang="de-DE" sz="2000" dirty="0" smtClean="0"/>
              <a:t>Wenn ich lese, </a:t>
            </a:r>
            <a:r>
              <a:rPr lang="de-DE" sz="2000" i="1" dirty="0" smtClean="0"/>
              <a:t>tauche ich in die Geschichte ein.</a:t>
            </a:r>
          </a:p>
          <a:p>
            <a:pPr marL="0" indent="0">
              <a:lnSpc>
                <a:spcPct val="150000"/>
              </a:lnSpc>
              <a:buNone/>
            </a:pPr>
            <a:r>
              <a:rPr lang="de-DE" sz="2000" dirty="0" smtClean="0"/>
              <a:t>Lesen ist </a:t>
            </a:r>
            <a:r>
              <a:rPr lang="de-DE" sz="2000" i="1" dirty="0" smtClean="0"/>
              <a:t>mir wichtig.</a:t>
            </a:r>
          </a:p>
          <a:p>
            <a:pPr marL="0" indent="0">
              <a:lnSpc>
                <a:spcPct val="150000"/>
              </a:lnSpc>
              <a:buNone/>
            </a:pPr>
            <a:r>
              <a:rPr lang="de-DE" sz="2000" i="1" dirty="0" smtClean="0"/>
              <a:t>Ich mag lesen.</a:t>
            </a:r>
            <a:endParaRPr lang="de-DE" sz="2000" i="1" dirty="0"/>
          </a:p>
        </p:txBody>
      </p:sp>
      <p:sp>
        <p:nvSpPr>
          <p:cNvPr id="10" name="Inhaltsplatzhalter 3"/>
          <p:cNvSpPr txBox="1">
            <a:spLocks/>
          </p:cNvSpPr>
          <p:nvPr/>
        </p:nvSpPr>
        <p:spPr>
          <a:xfrm>
            <a:off x="4648200" y="1600200"/>
            <a:ext cx="4038600" cy="4525963"/>
          </a:xfrm>
          <a:prstGeom prst="rect">
            <a:avLst/>
          </a:prstGeom>
          <a:solidFill>
            <a:schemeClr val="accent1">
              <a:lumMod val="60000"/>
              <a:lumOff val="40000"/>
            </a:schemeClr>
          </a:solidFill>
        </p:spPr>
        <p:txBody>
          <a:bodyPr>
            <a:normAutofit fontScale="62500" lnSpcReduction="20000"/>
          </a:bodyPr>
          <a:lst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lnSpc>
                <a:spcPct val="170000"/>
              </a:lnSpc>
              <a:buFont typeface="Wingdings" pitchFamily="2" charset="2"/>
              <a:buNone/>
            </a:pPr>
            <a:r>
              <a:rPr lang="de-DE" b="1" dirty="0" smtClean="0"/>
              <a:t>Nino</a:t>
            </a:r>
          </a:p>
          <a:p>
            <a:pPr marL="0" indent="0">
              <a:lnSpc>
                <a:spcPct val="170000"/>
              </a:lnSpc>
              <a:buFont typeface="Wingdings" pitchFamily="2" charset="2"/>
              <a:buNone/>
            </a:pPr>
            <a:r>
              <a:rPr lang="de-DE" dirty="0" smtClean="0"/>
              <a:t>Lesen ist für mich </a:t>
            </a:r>
            <a:r>
              <a:rPr lang="de-DE" i="1" dirty="0" smtClean="0"/>
              <a:t>wie eine Hilfe beim Einschlafen.</a:t>
            </a:r>
          </a:p>
          <a:p>
            <a:pPr marL="0" indent="0">
              <a:lnSpc>
                <a:spcPct val="170000"/>
              </a:lnSpc>
              <a:buFont typeface="Wingdings" pitchFamily="2" charset="2"/>
              <a:buNone/>
            </a:pPr>
            <a:r>
              <a:rPr lang="de-DE" dirty="0" smtClean="0"/>
              <a:t>Beim Lesen </a:t>
            </a:r>
            <a:r>
              <a:rPr lang="de-DE" i="1" dirty="0" smtClean="0"/>
              <a:t>werde ich müde.</a:t>
            </a:r>
          </a:p>
          <a:p>
            <a:pPr marL="0" indent="0">
              <a:lnSpc>
                <a:spcPct val="170000"/>
              </a:lnSpc>
              <a:buFont typeface="Wingdings" pitchFamily="2" charset="2"/>
              <a:buNone/>
            </a:pPr>
            <a:r>
              <a:rPr lang="de-DE" dirty="0" smtClean="0"/>
              <a:t>Wenn ich lese, </a:t>
            </a:r>
            <a:r>
              <a:rPr lang="de-DE" i="1" dirty="0" smtClean="0"/>
              <a:t>stelle ich mir vor, als ob es echt wäre.</a:t>
            </a:r>
          </a:p>
          <a:p>
            <a:pPr marL="0" indent="0">
              <a:lnSpc>
                <a:spcPct val="170000"/>
              </a:lnSpc>
              <a:buFont typeface="Wingdings" pitchFamily="2" charset="2"/>
              <a:buNone/>
            </a:pPr>
            <a:r>
              <a:rPr lang="de-DE" dirty="0" smtClean="0"/>
              <a:t>Lesen ist </a:t>
            </a:r>
            <a:r>
              <a:rPr lang="de-DE" i="1" dirty="0" smtClean="0"/>
              <a:t>etwas, wo mich abhält an etwas zu denken, an das ich nicht denken möchte</a:t>
            </a:r>
            <a:endParaRPr lang="de-DE" i="1" dirty="0"/>
          </a:p>
        </p:txBody>
      </p:sp>
    </p:spTree>
    <p:extLst>
      <p:ext uri="{BB962C8B-B14F-4D97-AF65-F5344CB8AC3E}">
        <p14:creationId xmlns:p14="http://schemas.microsoft.com/office/powerpoint/2010/main" val="36904392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2">
                    <a:lumMod val="75000"/>
                  </a:schemeClr>
                </a:solidFill>
              </a:rPr>
              <a:t>Modul 2</a:t>
            </a:r>
            <a:r>
              <a:rPr lang="de-DE" sz="1400" dirty="0" smtClean="0">
                <a:solidFill>
                  <a:schemeClr val="bg2">
                    <a:lumMod val="75000"/>
                  </a:schemeClr>
                </a:solidFill>
              </a:rPr>
              <a:t> </a:t>
            </a:r>
            <a:r>
              <a:rPr lang="de-DE" dirty="0" smtClean="0">
                <a:solidFill>
                  <a:schemeClr val="bg2">
                    <a:lumMod val="75000"/>
                  </a:schemeClr>
                </a:solidFill>
              </a:rPr>
              <a:t>Lesen</a:t>
            </a:r>
            <a:r>
              <a:rPr lang="de-DE" sz="1400" dirty="0" smtClean="0">
                <a:solidFill>
                  <a:schemeClr val="bg2">
                    <a:lumMod val="75000"/>
                  </a:schemeClr>
                </a:solidFill>
              </a:rPr>
              <a:t> &gt; </a:t>
            </a:r>
            <a:r>
              <a:rPr lang="de-DE" dirty="0" smtClean="0">
                <a:solidFill>
                  <a:schemeClr val="bg2">
                    <a:lumMod val="75000"/>
                  </a:schemeClr>
                </a:solidFill>
              </a:rPr>
              <a:t>A Grundlagen &gt; B Bildungsplan  &gt; C Individualisierung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33</a:t>
            </a:fld>
            <a:endParaRPr lang="de-DE" altLang="en-US"/>
          </a:p>
        </p:txBody>
      </p:sp>
      <p:sp>
        <p:nvSpPr>
          <p:cNvPr id="7" name="Inhaltsplatzhalter 6"/>
          <p:cNvSpPr>
            <a:spLocks noGrp="1"/>
          </p:cNvSpPr>
          <p:nvPr>
            <p:ph idx="13"/>
          </p:nvPr>
        </p:nvSpPr>
        <p:spPr/>
        <p:txBody>
          <a:bodyPr/>
          <a:lstStyle/>
          <a:p>
            <a:r>
              <a:rPr lang="de-DE" dirty="0"/>
              <a:t>Was </a:t>
            </a:r>
            <a:r>
              <a:rPr lang="de-DE" dirty="0" smtClean="0"/>
              <a:t>ist neu ab 2016?</a:t>
            </a:r>
            <a:endParaRPr lang="de-DE" dirty="0"/>
          </a:p>
        </p:txBody>
      </p:sp>
      <p:sp>
        <p:nvSpPr>
          <p:cNvPr id="3" name="Inhaltsplatzhalter 2"/>
          <p:cNvSpPr>
            <a:spLocks noGrp="1"/>
          </p:cNvSpPr>
          <p:nvPr>
            <p:ph idx="1"/>
          </p:nvPr>
        </p:nvSpPr>
        <p:spPr>
          <a:xfrm>
            <a:off x="467544" y="1556792"/>
            <a:ext cx="8229600" cy="4411662"/>
          </a:xfrm>
        </p:spPr>
        <p:txBody>
          <a:bodyPr/>
          <a:lstStyle/>
          <a:p>
            <a:r>
              <a:rPr lang="de-DE" sz="2800" dirty="0"/>
              <a:t>d</a:t>
            </a:r>
            <a:r>
              <a:rPr lang="de-DE" sz="2800" dirty="0" smtClean="0"/>
              <a:t>er Fokus auf dem Textverstehen als Prozess</a:t>
            </a:r>
          </a:p>
          <a:p>
            <a:r>
              <a:rPr lang="de-DE" sz="2800" dirty="0"/>
              <a:t>e</a:t>
            </a:r>
            <a:r>
              <a:rPr lang="de-DE" sz="2800" dirty="0" smtClean="0"/>
              <a:t>inzelne Teilkompetenzen, z. B. (8), (19), (21) ...</a:t>
            </a:r>
          </a:p>
          <a:p>
            <a:r>
              <a:rPr lang="de-DE" sz="2800" dirty="0" smtClean="0"/>
              <a:t>Film </a:t>
            </a:r>
            <a:r>
              <a:rPr lang="de-DE" sz="2800" dirty="0"/>
              <a:t>als verbindliche </a:t>
            </a:r>
            <a:r>
              <a:rPr lang="de-DE" sz="2800" dirty="0" smtClean="0"/>
              <a:t>Textgrundlage</a:t>
            </a:r>
            <a:endParaRPr lang="de-DE" sz="2800" dirty="0"/>
          </a:p>
          <a:p>
            <a:r>
              <a:rPr lang="de-DE" sz="2800" dirty="0" smtClean="0"/>
              <a:t>die Berücksichtigung der Leitperspektiven bei der Lektüreauswahl</a:t>
            </a:r>
          </a:p>
          <a:p>
            <a:r>
              <a:rPr lang="de-DE" sz="2800" dirty="0"/>
              <a:t>Umgang mit den Ergebnissen des </a:t>
            </a:r>
            <a:r>
              <a:rPr lang="de-DE" sz="2800" dirty="0" err="1"/>
              <a:t>Lernstandstests</a:t>
            </a:r>
            <a:r>
              <a:rPr lang="de-DE" sz="2800" dirty="0"/>
              <a:t> nutzen und Lesekompetenz </a:t>
            </a:r>
            <a:r>
              <a:rPr lang="de-DE" sz="2800" dirty="0" smtClean="0"/>
              <a:t>fördern</a:t>
            </a:r>
          </a:p>
          <a:p>
            <a:r>
              <a:rPr lang="de-DE" sz="2400" dirty="0" smtClean="0"/>
              <a:t>...</a:t>
            </a:r>
            <a:endParaRPr lang="de-DE" sz="2400" dirty="0"/>
          </a:p>
        </p:txBody>
      </p:sp>
    </p:spTree>
    <p:extLst>
      <p:ext uri="{BB962C8B-B14F-4D97-AF65-F5344CB8AC3E}">
        <p14:creationId xmlns:p14="http://schemas.microsoft.com/office/powerpoint/2010/main" val="29221826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Modul 2</a:t>
            </a:r>
            <a:r>
              <a:rPr lang="de-DE" sz="1400" dirty="0">
                <a:solidFill>
                  <a:schemeClr val="bg2">
                    <a:lumMod val="75000"/>
                  </a:schemeClr>
                </a:solidFill>
              </a:rPr>
              <a:t> </a:t>
            </a:r>
            <a:r>
              <a:rPr lang="de-DE" dirty="0">
                <a:solidFill>
                  <a:schemeClr val="bg2">
                    <a:lumMod val="75000"/>
                  </a:schemeClr>
                </a:solidFill>
              </a:rPr>
              <a:t>Lesen</a:t>
            </a:r>
            <a:r>
              <a:rPr lang="de-DE" sz="1400" dirty="0">
                <a:solidFill>
                  <a:schemeClr val="bg2">
                    <a:lumMod val="75000"/>
                  </a:schemeClr>
                </a:solidFill>
              </a:rPr>
              <a:t> &gt; </a:t>
            </a:r>
            <a:r>
              <a:rPr lang="de-DE" dirty="0">
                <a:solidFill>
                  <a:schemeClr val="bg2">
                    <a:lumMod val="75000"/>
                  </a:schemeClr>
                </a:solidFill>
              </a:rPr>
              <a:t>A Grundlagen &gt; B Bildungsplan  &gt; C Individualisierung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34</a:t>
            </a:fld>
            <a:endParaRPr lang="de-DE" altLang="en-US"/>
          </a:p>
        </p:txBody>
      </p:sp>
      <p:sp>
        <p:nvSpPr>
          <p:cNvPr id="7" name="Inhaltsplatzhalter 6"/>
          <p:cNvSpPr>
            <a:spLocks noGrp="1"/>
          </p:cNvSpPr>
          <p:nvPr>
            <p:ph idx="13"/>
          </p:nvPr>
        </p:nvSpPr>
        <p:spPr/>
        <p:txBody>
          <a:bodyPr/>
          <a:lstStyle/>
          <a:p>
            <a:r>
              <a:rPr lang="de-DE" dirty="0"/>
              <a:t>Was hat </a:t>
            </a:r>
            <a:r>
              <a:rPr lang="de-DE" dirty="0" smtClean="0"/>
              <a:t>sich bewährt</a:t>
            </a:r>
            <a:r>
              <a:rPr lang="de-DE" dirty="0"/>
              <a:t>?</a:t>
            </a:r>
          </a:p>
        </p:txBody>
      </p:sp>
      <p:sp>
        <p:nvSpPr>
          <p:cNvPr id="3" name="Inhaltsplatzhalter 2"/>
          <p:cNvSpPr>
            <a:spLocks noGrp="1"/>
          </p:cNvSpPr>
          <p:nvPr>
            <p:ph idx="1"/>
          </p:nvPr>
        </p:nvSpPr>
        <p:spPr>
          <a:xfrm>
            <a:off x="467544" y="1556792"/>
            <a:ext cx="8229600" cy="4411662"/>
          </a:xfrm>
        </p:spPr>
        <p:txBody>
          <a:bodyPr/>
          <a:lstStyle/>
          <a:p>
            <a:r>
              <a:rPr lang="de-DE" sz="2800" dirty="0" smtClean="0"/>
              <a:t>Integrativer Deutschunterricht</a:t>
            </a:r>
          </a:p>
          <a:p>
            <a:r>
              <a:rPr lang="de-DE" sz="2800" dirty="0" smtClean="0"/>
              <a:t>Kompetenzorientierung </a:t>
            </a:r>
          </a:p>
          <a:p>
            <a:r>
              <a:rPr lang="de-DE" sz="2800" dirty="0" smtClean="0"/>
              <a:t>Handlungs- und produktionsorientierte Methoden</a:t>
            </a:r>
            <a:endParaRPr lang="de-DE" sz="2800" dirty="0"/>
          </a:p>
          <a:p>
            <a:r>
              <a:rPr lang="de-DE" sz="2800" dirty="0"/>
              <a:t>...</a:t>
            </a:r>
          </a:p>
        </p:txBody>
      </p:sp>
    </p:spTree>
    <p:extLst>
      <p:ext uri="{BB962C8B-B14F-4D97-AF65-F5344CB8AC3E}">
        <p14:creationId xmlns:p14="http://schemas.microsoft.com/office/powerpoint/2010/main" val="29221826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Modul 2</a:t>
            </a:r>
            <a:r>
              <a:rPr lang="de-DE" sz="1400" dirty="0">
                <a:solidFill>
                  <a:schemeClr val="bg2">
                    <a:lumMod val="75000"/>
                  </a:schemeClr>
                </a:solidFill>
              </a:rPr>
              <a:t> </a:t>
            </a:r>
            <a:r>
              <a:rPr lang="de-DE" dirty="0">
                <a:solidFill>
                  <a:schemeClr val="bg2">
                    <a:lumMod val="75000"/>
                  </a:schemeClr>
                </a:solidFill>
              </a:rPr>
              <a:t>Lesen</a:t>
            </a:r>
            <a:r>
              <a:rPr lang="de-DE" sz="1400" dirty="0">
                <a:solidFill>
                  <a:schemeClr val="bg2">
                    <a:lumMod val="75000"/>
                  </a:schemeClr>
                </a:solidFill>
              </a:rPr>
              <a:t> &gt; </a:t>
            </a:r>
            <a:r>
              <a:rPr lang="de-DE" dirty="0">
                <a:solidFill>
                  <a:schemeClr val="bg2">
                    <a:lumMod val="75000"/>
                  </a:schemeClr>
                </a:solidFill>
              </a:rPr>
              <a:t>A Grundlagen &gt; B Bildungsplan  &gt; C Individualisierung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35</a:t>
            </a:fld>
            <a:endParaRPr lang="de-DE" altLang="en-US"/>
          </a:p>
        </p:txBody>
      </p:sp>
      <p:sp>
        <p:nvSpPr>
          <p:cNvPr id="7" name="Inhaltsplatzhalter 6"/>
          <p:cNvSpPr>
            <a:spLocks noGrp="1"/>
          </p:cNvSpPr>
          <p:nvPr>
            <p:ph idx="13"/>
          </p:nvPr>
        </p:nvSpPr>
        <p:spPr/>
        <p:txBody>
          <a:bodyPr/>
          <a:lstStyle/>
          <a:p>
            <a:r>
              <a:rPr lang="de-DE" dirty="0"/>
              <a:t>Was </a:t>
            </a:r>
            <a:r>
              <a:rPr lang="de-DE" dirty="0" smtClean="0"/>
              <a:t>sollte (</a:t>
            </a:r>
            <a:r>
              <a:rPr lang="de-DE" dirty="0"/>
              <a:t>noch</a:t>
            </a:r>
            <a:r>
              <a:rPr lang="de-DE" dirty="0" smtClean="0"/>
              <a:t>) gezielter umgesetzt werden?</a:t>
            </a:r>
            <a:endParaRPr lang="de-DE" dirty="0"/>
          </a:p>
        </p:txBody>
      </p:sp>
      <p:sp>
        <p:nvSpPr>
          <p:cNvPr id="3" name="Inhaltsplatzhalter 2"/>
          <p:cNvSpPr>
            <a:spLocks noGrp="1"/>
          </p:cNvSpPr>
          <p:nvPr>
            <p:ph idx="1"/>
          </p:nvPr>
        </p:nvSpPr>
        <p:spPr>
          <a:xfrm>
            <a:off x="467544" y="1556792"/>
            <a:ext cx="8229600" cy="4411662"/>
          </a:xfrm>
        </p:spPr>
        <p:txBody>
          <a:bodyPr/>
          <a:lstStyle/>
          <a:p>
            <a:r>
              <a:rPr lang="de-DE" sz="2800" dirty="0" smtClean="0"/>
              <a:t>Vermittlung von Lesestrategien</a:t>
            </a:r>
          </a:p>
          <a:p>
            <a:r>
              <a:rPr lang="de-DE" sz="2800" dirty="0" smtClean="0"/>
              <a:t>Verwendung der Operatoren</a:t>
            </a:r>
          </a:p>
          <a:p>
            <a:r>
              <a:rPr lang="de-DE" sz="2800" dirty="0"/>
              <a:t>Maßnahmen der Lesemotivation und Leseförderung </a:t>
            </a:r>
            <a:endParaRPr lang="de-DE" sz="2800" dirty="0" smtClean="0"/>
          </a:p>
          <a:p>
            <a:r>
              <a:rPr lang="de-DE" sz="2800" dirty="0" smtClean="0"/>
              <a:t>individuelle Lernbegleitung</a:t>
            </a:r>
          </a:p>
          <a:p>
            <a:r>
              <a:rPr lang="de-DE" sz="2800" dirty="0" smtClean="0"/>
              <a:t>...</a:t>
            </a:r>
            <a:endParaRPr lang="de-DE" sz="2800" dirty="0"/>
          </a:p>
          <a:p>
            <a:endParaRPr lang="de-DE" sz="2800" dirty="0"/>
          </a:p>
        </p:txBody>
      </p:sp>
    </p:spTree>
    <p:extLst>
      <p:ext uri="{BB962C8B-B14F-4D97-AF65-F5344CB8AC3E}">
        <p14:creationId xmlns:p14="http://schemas.microsoft.com/office/powerpoint/2010/main" val="29221826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Modul 2</a:t>
            </a:r>
            <a:r>
              <a:rPr lang="de-DE" sz="1400" dirty="0">
                <a:solidFill>
                  <a:schemeClr val="bg2">
                    <a:lumMod val="75000"/>
                  </a:schemeClr>
                </a:solidFill>
              </a:rPr>
              <a:t> </a:t>
            </a:r>
            <a:r>
              <a:rPr lang="de-DE" dirty="0">
                <a:solidFill>
                  <a:schemeClr val="bg2">
                    <a:lumMod val="75000"/>
                  </a:schemeClr>
                </a:solidFill>
              </a:rPr>
              <a:t>Lesen</a:t>
            </a:r>
            <a:r>
              <a:rPr lang="de-DE" sz="1400" dirty="0">
                <a:solidFill>
                  <a:schemeClr val="bg2">
                    <a:lumMod val="75000"/>
                  </a:schemeClr>
                </a:solidFill>
              </a:rPr>
              <a:t> &gt; </a:t>
            </a:r>
            <a:r>
              <a:rPr lang="de-DE" dirty="0">
                <a:solidFill>
                  <a:schemeClr val="bg2">
                    <a:lumMod val="75000"/>
                  </a:schemeClr>
                </a:solidFill>
              </a:rPr>
              <a:t>A Grundlagen &gt; B Bildungsplan  &gt; C Individualisierung </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36</a:t>
            </a:fld>
            <a:endParaRPr lang="de-DE" altLang="en-US"/>
          </a:p>
        </p:txBody>
      </p:sp>
      <p:sp>
        <p:nvSpPr>
          <p:cNvPr id="7" name="Inhaltsplatzhalter 6"/>
          <p:cNvSpPr>
            <a:spLocks noGrp="1"/>
          </p:cNvSpPr>
          <p:nvPr>
            <p:ph idx="13"/>
          </p:nvPr>
        </p:nvSpPr>
        <p:spPr/>
        <p:txBody>
          <a:bodyPr/>
          <a:lstStyle/>
          <a:p>
            <a:r>
              <a:rPr lang="de-DE" dirty="0" smtClean="0"/>
              <a:t>Literaturempfehlung</a:t>
            </a:r>
            <a:endParaRPr lang="de-DE" dirty="0"/>
          </a:p>
        </p:txBody>
      </p:sp>
      <p:sp>
        <p:nvSpPr>
          <p:cNvPr id="3" name="Inhaltsplatzhalter 2"/>
          <p:cNvSpPr>
            <a:spLocks noGrp="1"/>
          </p:cNvSpPr>
          <p:nvPr>
            <p:ph idx="1"/>
          </p:nvPr>
        </p:nvSpPr>
        <p:spPr>
          <a:xfrm>
            <a:off x="467544" y="1556792"/>
            <a:ext cx="8229600" cy="4411662"/>
          </a:xfrm>
        </p:spPr>
        <p:txBody>
          <a:bodyPr/>
          <a:lstStyle/>
          <a:p>
            <a:r>
              <a:rPr lang="de-DE" sz="2800" dirty="0" smtClean="0"/>
              <a:t>Cornelia Rosebrock, Daniel Nix: Grundlagen der Lesedidaktik und der systematischen Leseförderung. </a:t>
            </a:r>
            <a:r>
              <a:rPr lang="de-DE" sz="2800" dirty="0" err="1" smtClean="0"/>
              <a:t>Baltmannsweiler</a:t>
            </a:r>
            <a:r>
              <a:rPr lang="de-DE" sz="2800" dirty="0" smtClean="0"/>
              <a:t> (Schneider Verlag </a:t>
            </a:r>
            <a:r>
              <a:rPr lang="de-DE" sz="2800" dirty="0" err="1" smtClean="0"/>
              <a:t>Hohengehren</a:t>
            </a:r>
            <a:r>
              <a:rPr lang="de-DE" sz="2800" dirty="0" smtClean="0"/>
              <a:t>) 2014.</a:t>
            </a:r>
          </a:p>
          <a:p>
            <a:r>
              <a:rPr lang="de-DE" sz="2800" dirty="0" smtClean="0"/>
              <a:t>Cornelia Rosebrock, Heike </a:t>
            </a:r>
            <a:r>
              <a:rPr lang="de-DE" sz="2800" dirty="0" err="1" smtClean="0"/>
              <a:t>Wirthwein</a:t>
            </a:r>
            <a:r>
              <a:rPr lang="de-DE" sz="2800" dirty="0" smtClean="0"/>
              <a:t>: Lesen – mit Texten und Medien umgehen. In: Bildungsstandards Deutsch konkret. Hrsg. V. Ulrike Behrens u. a. Berlin (Cornelsen) 2014. S. 111-166.</a:t>
            </a:r>
          </a:p>
          <a:p>
            <a:endParaRPr lang="de-DE" sz="2800" dirty="0"/>
          </a:p>
        </p:txBody>
      </p:sp>
    </p:spTree>
    <p:extLst>
      <p:ext uri="{BB962C8B-B14F-4D97-AF65-F5344CB8AC3E}">
        <p14:creationId xmlns:p14="http://schemas.microsoft.com/office/powerpoint/2010/main" val="31006756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solidFill>
                  <a:schemeClr val="bg2">
                    <a:lumMod val="75000"/>
                  </a:schemeClr>
                </a:solidFill>
              </a:rPr>
              <a:t>A </a:t>
            </a:r>
            <a:r>
              <a:rPr lang="de-DE" dirty="0">
                <a:solidFill>
                  <a:schemeClr val="bg2">
                    <a:lumMod val="75000"/>
                  </a:schemeClr>
                </a:solidFill>
              </a:rPr>
              <a:t>Grundlagen </a:t>
            </a:r>
            <a:r>
              <a:rPr lang="de-DE" dirty="0" smtClean="0">
                <a:solidFill>
                  <a:schemeClr val="bg2">
                    <a:lumMod val="75000"/>
                  </a:schemeClr>
                </a:solidFill>
              </a:rPr>
              <a:t>   &gt;    </a:t>
            </a:r>
            <a:r>
              <a:rPr lang="de-DE" b="1" dirty="0" smtClean="0">
                <a:solidFill>
                  <a:schemeClr val="bg2">
                    <a:lumMod val="75000"/>
                  </a:schemeClr>
                </a:solidFill>
              </a:rPr>
              <a:t>Lesen als Prozess    </a:t>
            </a:r>
            <a:r>
              <a:rPr lang="de-DE" dirty="0" smtClean="0">
                <a:solidFill>
                  <a:schemeClr val="bg2">
                    <a:lumMod val="75000"/>
                  </a:schemeClr>
                </a:solidFill>
              </a:rPr>
              <a:t>&gt;    Textverstehen</a:t>
            </a:r>
            <a:endParaRPr lang="de-DE" dirty="0"/>
          </a:p>
        </p:txBody>
      </p:sp>
      <p:sp>
        <p:nvSpPr>
          <p:cNvPr id="3" name="Inhaltsplatzhalter 2"/>
          <p:cNvSpPr>
            <a:spLocks noGrp="1"/>
          </p:cNvSpPr>
          <p:nvPr>
            <p:ph idx="1"/>
          </p:nvPr>
        </p:nvSpPr>
        <p:spPr>
          <a:xfrm>
            <a:off x="467656" y="1727881"/>
            <a:ext cx="8229600" cy="3933367"/>
          </a:xfrm>
        </p:spPr>
        <p:txBody>
          <a:bodyPr/>
          <a:lstStyle/>
          <a:p>
            <a:pPr marL="0" indent="0">
              <a:buNone/>
            </a:pPr>
            <a:r>
              <a:rPr lang="de-DE" sz="2800" dirty="0"/>
              <a:t>„Lesekompetenz (</a:t>
            </a:r>
            <a:r>
              <a:rPr lang="de-DE" sz="2800" dirty="0" err="1"/>
              <a:t>reading</a:t>
            </a:r>
            <a:r>
              <a:rPr lang="de-DE" sz="2800" dirty="0"/>
              <a:t> </a:t>
            </a:r>
            <a:r>
              <a:rPr lang="de-DE" sz="2800" dirty="0" err="1"/>
              <a:t>literacy</a:t>
            </a:r>
            <a:r>
              <a:rPr lang="de-DE" sz="2800" dirty="0"/>
              <a:t>) heißt, </a:t>
            </a:r>
            <a:r>
              <a:rPr lang="de-DE" sz="2800" b="1" dirty="0"/>
              <a:t>geschriebene Texte zu verstehen</a:t>
            </a:r>
            <a:r>
              <a:rPr lang="de-DE" sz="2800" dirty="0"/>
              <a:t>, zu nutzen und über sie zu reflektieren, um </a:t>
            </a:r>
            <a:r>
              <a:rPr lang="de-DE" sz="2800" b="1" dirty="0"/>
              <a:t>eigene Ziele </a:t>
            </a:r>
            <a:r>
              <a:rPr lang="de-DE" sz="2800" dirty="0"/>
              <a:t>zu erreichen, das eigene Wissen und Potenzial weiterzuentwickeln und am </a:t>
            </a:r>
            <a:r>
              <a:rPr lang="de-DE" sz="2800" b="1" dirty="0"/>
              <a:t>gesellschaftlichen Leben</a:t>
            </a:r>
            <a:r>
              <a:rPr lang="de-DE" sz="2800" dirty="0"/>
              <a:t> teilzunehmen.“</a:t>
            </a:r>
          </a:p>
          <a:p>
            <a:pPr marL="0" indent="0" algn="r">
              <a:buNone/>
            </a:pPr>
            <a:r>
              <a:rPr lang="de-DE" sz="2000" dirty="0"/>
              <a:t>(Deutsches PISA-Konsortium 2001, S. 80)</a:t>
            </a:r>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3</a:t>
            </a:fld>
            <a:endParaRPr lang="de-DE" altLang="en-US"/>
          </a:p>
        </p:txBody>
      </p:sp>
      <p:sp>
        <p:nvSpPr>
          <p:cNvPr id="7" name="Inhaltsplatzhalter 6"/>
          <p:cNvSpPr>
            <a:spLocks noGrp="1"/>
          </p:cNvSpPr>
          <p:nvPr>
            <p:ph idx="13"/>
          </p:nvPr>
        </p:nvSpPr>
        <p:spPr/>
        <p:txBody>
          <a:bodyPr/>
          <a:lstStyle/>
          <a:p>
            <a:r>
              <a:rPr lang="de-DE" dirty="0" smtClean="0"/>
              <a:t>Was ist Lesekompetenz?</a:t>
            </a:r>
            <a:endParaRPr lang="de-DE" dirty="0"/>
          </a:p>
        </p:txBody>
      </p:sp>
    </p:spTree>
    <p:extLst>
      <p:ext uri="{BB962C8B-B14F-4D97-AF65-F5344CB8AC3E}">
        <p14:creationId xmlns:p14="http://schemas.microsoft.com/office/powerpoint/2010/main" val="35393051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A Grundlagen    &gt;    </a:t>
            </a:r>
            <a:r>
              <a:rPr lang="de-DE" b="1" dirty="0">
                <a:solidFill>
                  <a:schemeClr val="bg2">
                    <a:lumMod val="75000"/>
                  </a:schemeClr>
                </a:solidFill>
              </a:rPr>
              <a:t>Lesen als Prozess    </a:t>
            </a:r>
            <a:r>
              <a:rPr lang="de-DE" dirty="0">
                <a:solidFill>
                  <a:schemeClr val="bg2">
                    <a:lumMod val="75000"/>
                  </a:schemeClr>
                </a:solidFill>
              </a:rPr>
              <a:t>&gt;    Textverstehen</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4</a:t>
            </a:fld>
            <a:endParaRPr lang="de-DE" altLang="en-US"/>
          </a:p>
        </p:txBody>
      </p:sp>
      <p:sp>
        <p:nvSpPr>
          <p:cNvPr id="7" name="Inhaltsplatzhalter 6"/>
          <p:cNvSpPr>
            <a:spLocks noGrp="1"/>
          </p:cNvSpPr>
          <p:nvPr>
            <p:ph idx="13"/>
          </p:nvPr>
        </p:nvSpPr>
        <p:spPr/>
        <p:txBody>
          <a:bodyPr/>
          <a:lstStyle/>
          <a:p>
            <a:r>
              <a:rPr lang="de-DE" dirty="0" err="1" smtClean="0"/>
              <a:t>Mehrebenenmodell</a:t>
            </a:r>
            <a:r>
              <a:rPr lang="de-DE" dirty="0" smtClean="0"/>
              <a:t> des Lesens</a:t>
            </a:r>
            <a:endParaRPr lang="de-DE" dirty="0"/>
          </a:p>
        </p:txBody>
      </p:sp>
      <p:graphicFrame>
        <p:nvGraphicFramePr>
          <p:cNvPr id="3" name="Objekt 2"/>
          <p:cNvGraphicFramePr>
            <a:graphicFrameLocks noChangeAspect="1"/>
          </p:cNvGraphicFramePr>
          <p:nvPr>
            <p:extLst>
              <p:ext uri="{D42A27DB-BD31-4B8C-83A1-F6EECF244321}">
                <p14:modId xmlns:p14="http://schemas.microsoft.com/office/powerpoint/2010/main" val="503839606"/>
              </p:ext>
            </p:extLst>
          </p:nvPr>
        </p:nvGraphicFramePr>
        <p:xfrm>
          <a:off x="539552" y="1412776"/>
          <a:ext cx="8197260" cy="4248472"/>
        </p:xfrm>
        <a:graphic>
          <a:graphicData uri="http://schemas.openxmlformats.org/presentationml/2006/ole">
            <mc:AlternateContent xmlns:mc="http://schemas.openxmlformats.org/markup-compatibility/2006">
              <mc:Choice xmlns:v="urn:schemas-microsoft-com:vml" Requires="v">
                <p:oleObj spid="_x0000_s1026" name="Dokument" r:id="rId5" imgW="5905500" imgH="3060700" progId="Word.Document.12">
                  <p:embed/>
                </p:oleObj>
              </mc:Choice>
              <mc:Fallback>
                <p:oleObj name="Dokument" r:id="rId5" imgW="5905500" imgH="3060700" progId="Word.Document.12">
                  <p:embed/>
                  <p:pic>
                    <p:nvPicPr>
                      <p:cNvPr id="0" name=""/>
                      <p:cNvPicPr/>
                      <p:nvPr/>
                    </p:nvPicPr>
                    <p:blipFill>
                      <a:blip r:embed="rId6"/>
                      <a:stretch>
                        <a:fillRect/>
                      </a:stretch>
                    </p:blipFill>
                    <p:spPr>
                      <a:xfrm>
                        <a:off x="539552" y="1412776"/>
                        <a:ext cx="8197260" cy="4248472"/>
                      </a:xfrm>
                      <a:prstGeom prst="rect">
                        <a:avLst/>
                      </a:prstGeom>
                    </p:spPr>
                  </p:pic>
                </p:oleObj>
              </mc:Fallback>
            </mc:AlternateContent>
          </a:graphicData>
        </a:graphic>
      </p:graphicFrame>
    </p:spTree>
    <p:extLst>
      <p:ext uri="{BB962C8B-B14F-4D97-AF65-F5344CB8AC3E}">
        <p14:creationId xmlns:p14="http://schemas.microsoft.com/office/powerpoint/2010/main" val="23813639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A Grundlagen    &gt;    </a:t>
            </a:r>
            <a:r>
              <a:rPr lang="de-DE" b="1" dirty="0">
                <a:solidFill>
                  <a:schemeClr val="bg2">
                    <a:lumMod val="75000"/>
                  </a:schemeClr>
                </a:solidFill>
              </a:rPr>
              <a:t>Lesen als Prozess    </a:t>
            </a:r>
            <a:r>
              <a:rPr lang="de-DE" dirty="0">
                <a:solidFill>
                  <a:schemeClr val="bg2">
                    <a:lumMod val="75000"/>
                  </a:schemeClr>
                </a:solidFill>
              </a:rPr>
              <a:t>&gt;    Textverstehen</a:t>
            </a:r>
            <a:endParaRPr lang="de-DE" dirty="0"/>
          </a:p>
        </p:txBody>
      </p:sp>
      <p:sp>
        <p:nvSpPr>
          <p:cNvPr id="3" name="Inhaltsplatzhalter 2"/>
          <p:cNvSpPr>
            <a:spLocks noGrp="1"/>
          </p:cNvSpPr>
          <p:nvPr>
            <p:ph idx="1"/>
          </p:nvPr>
        </p:nvSpPr>
        <p:spPr>
          <a:xfrm>
            <a:off x="467656" y="1727881"/>
            <a:ext cx="8229600" cy="3933367"/>
          </a:xfrm>
        </p:spPr>
        <p:txBody>
          <a:bodyPr/>
          <a:lstStyle/>
          <a:p>
            <a:pPr marL="514350" indent="-514350">
              <a:buAutoNum type="arabicPeriod"/>
            </a:pPr>
            <a:r>
              <a:rPr lang="de-DE" sz="2400" b="1" dirty="0"/>
              <a:t>Wort- und Satzidentifikation </a:t>
            </a:r>
            <a:r>
              <a:rPr lang="de-DE" sz="2400" dirty="0"/>
              <a:t>(Erfassung der Textoberfläche)</a:t>
            </a:r>
          </a:p>
          <a:p>
            <a:pPr marL="514350" indent="-514350">
              <a:buAutoNum type="arabicPeriod"/>
            </a:pPr>
            <a:r>
              <a:rPr lang="de-DE" sz="2400" b="1" dirty="0"/>
              <a:t>Lokale Kohärenz </a:t>
            </a:r>
            <a:r>
              <a:rPr lang="de-DE" sz="2400" dirty="0"/>
              <a:t>(</a:t>
            </a:r>
            <a:r>
              <a:rPr lang="de-DE" sz="2400" dirty="0" smtClean="0"/>
              <a:t>Schaffung</a:t>
            </a:r>
            <a:br>
              <a:rPr lang="de-DE" sz="2400" dirty="0" smtClean="0"/>
            </a:br>
            <a:r>
              <a:rPr lang="de-DE" sz="2400" dirty="0" smtClean="0"/>
              <a:t> </a:t>
            </a:r>
            <a:r>
              <a:rPr lang="de-DE" sz="2400" dirty="0"/>
              <a:t>kleinräumiger Sinnzusammenhänge)</a:t>
            </a:r>
          </a:p>
          <a:p>
            <a:pPr marL="514350" indent="-514350">
              <a:buAutoNum type="arabicPeriod"/>
            </a:pPr>
            <a:r>
              <a:rPr lang="de-DE" sz="2400" b="1" dirty="0"/>
              <a:t>Globale Kohärenz </a:t>
            </a:r>
            <a:r>
              <a:rPr lang="de-DE" sz="2400" dirty="0"/>
              <a:t>(Schaffung großräumiger Sinnzusammenhänge)</a:t>
            </a:r>
          </a:p>
          <a:p>
            <a:pPr marL="514350" indent="-514350">
              <a:buAutoNum type="arabicPeriod"/>
            </a:pPr>
            <a:r>
              <a:rPr lang="de-DE" sz="2400" b="1" dirty="0"/>
              <a:t>Superstrukturen erkennen </a:t>
            </a:r>
            <a:r>
              <a:rPr lang="de-DE" sz="2400" dirty="0"/>
              <a:t>(Gestaltung, Organisation)</a:t>
            </a:r>
          </a:p>
          <a:p>
            <a:pPr marL="514350" indent="-514350">
              <a:buAutoNum type="arabicPeriod"/>
            </a:pPr>
            <a:r>
              <a:rPr lang="de-DE" sz="2400" b="1" dirty="0"/>
              <a:t>Darstellungsstrategien identifizieren</a:t>
            </a:r>
            <a:r>
              <a:rPr lang="de-DE" sz="2400" dirty="0"/>
              <a:t> (Schließen auf Darstellungsintention)</a:t>
            </a:r>
          </a:p>
          <a:p>
            <a:pPr marL="0" indent="0">
              <a:buNone/>
            </a:pPr>
            <a:endParaRPr lang="de-DE" sz="2000"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5</a:t>
            </a:fld>
            <a:endParaRPr lang="de-DE" altLang="en-US"/>
          </a:p>
        </p:txBody>
      </p:sp>
      <p:sp>
        <p:nvSpPr>
          <p:cNvPr id="7" name="Inhaltsplatzhalter 6"/>
          <p:cNvSpPr>
            <a:spLocks noGrp="1"/>
          </p:cNvSpPr>
          <p:nvPr>
            <p:ph idx="13"/>
          </p:nvPr>
        </p:nvSpPr>
        <p:spPr/>
        <p:txBody>
          <a:bodyPr/>
          <a:lstStyle/>
          <a:p>
            <a:r>
              <a:rPr lang="de-DE" dirty="0" smtClean="0"/>
              <a:t>Fünf Prozessebenen des Lesens</a:t>
            </a:r>
            <a:endParaRPr lang="de-DE" dirty="0"/>
          </a:p>
        </p:txBody>
      </p:sp>
      <p:pic>
        <p:nvPicPr>
          <p:cNvPr id="8" name="Bild 7"/>
          <p:cNvPicPr>
            <a:picLocks noChangeAspect="1"/>
          </p:cNvPicPr>
          <p:nvPr/>
        </p:nvPicPr>
        <p:blipFill>
          <a:blip r:embed="rId3"/>
          <a:stretch>
            <a:fillRect/>
          </a:stretch>
        </p:blipFill>
        <p:spPr>
          <a:xfrm>
            <a:off x="6444208" y="2204864"/>
            <a:ext cx="2059303" cy="1922016"/>
          </a:xfrm>
          <a:prstGeom prst="rect">
            <a:avLst/>
          </a:prstGeom>
        </p:spPr>
      </p:pic>
    </p:spTree>
    <p:extLst>
      <p:ext uri="{BB962C8B-B14F-4D97-AF65-F5344CB8AC3E}">
        <p14:creationId xmlns:p14="http://schemas.microsoft.com/office/powerpoint/2010/main" val="37850041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A Grundlagen    &gt;    </a:t>
            </a:r>
            <a:r>
              <a:rPr lang="de-DE" b="1" dirty="0">
                <a:solidFill>
                  <a:schemeClr val="bg2">
                    <a:lumMod val="75000"/>
                  </a:schemeClr>
                </a:solidFill>
              </a:rPr>
              <a:t>Lesen als Prozess    </a:t>
            </a:r>
            <a:r>
              <a:rPr lang="de-DE" dirty="0">
                <a:solidFill>
                  <a:schemeClr val="bg2">
                    <a:lumMod val="75000"/>
                  </a:schemeClr>
                </a:solidFill>
              </a:rPr>
              <a:t>&gt;    Textverstehen</a:t>
            </a:r>
            <a:endParaRPr lang="de-DE" dirty="0"/>
          </a:p>
        </p:txBody>
      </p:sp>
      <p:sp>
        <p:nvSpPr>
          <p:cNvPr id="3" name="Inhaltsplatzhalter 2"/>
          <p:cNvSpPr>
            <a:spLocks noGrp="1"/>
          </p:cNvSpPr>
          <p:nvPr>
            <p:ph idx="1"/>
          </p:nvPr>
        </p:nvSpPr>
        <p:spPr>
          <a:xfrm>
            <a:off x="467544" y="1412776"/>
            <a:ext cx="8229600" cy="4608512"/>
          </a:xfrm>
        </p:spPr>
        <p:txBody>
          <a:bodyPr/>
          <a:lstStyle/>
          <a:p>
            <a:pPr marL="0" indent="0">
              <a:buNone/>
            </a:pPr>
            <a:r>
              <a:rPr lang="de-DE" sz="2800" dirty="0" smtClean="0">
                <a:solidFill>
                  <a:srgbClr val="0000FF"/>
                </a:solidFill>
              </a:rPr>
              <a:t>	VOR – WÄHREND – NACH DEM LESEN</a:t>
            </a:r>
          </a:p>
          <a:p>
            <a:pPr marL="514350" indent="-514350">
              <a:buAutoNum type="arabicPeriod"/>
            </a:pPr>
            <a:r>
              <a:rPr lang="de-DE" sz="2800" dirty="0" smtClean="0"/>
              <a:t>Wort</a:t>
            </a:r>
            <a:r>
              <a:rPr lang="de-DE" sz="2800" dirty="0"/>
              <a:t>- und </a:t>
            </a:r>
            <a:r>
              <a:rPr lang="de-DE" sz="2800" dirty="0" smtClean="0"/>
              <a:t>Satzidentifikation: </a:t>
            </a:r>
            <a:r>
              <a:rPr lang="de-DE" sz="2800" b="1" dirty="0" smtClean="0"/>
              <a:t>Vorwissen einbringen</a:t>
            </a:r>
            <a:endParaRPr lang="de-DE" sz="2800" b="1" dirty="0"/>
          </a:p>
          <a:p>
            <a:pPr marL="514350" indent="-514350">
              <a:buAutoNum type="arabicPeriod"/>
            </a:pPr>
            <a:r>
              <a:rPr lang="de-DE" sz="2800" dirty="0"/>
              <a:t>Lokale </a:t>
            </a:r>
            <a:r>
              <a:rPr lang="de-DE" sz="2800" dirty="0" smtClean="0"/>
              <a:t>Kohärenz: </a:t>
            </a:r>
            <a:r>
              <a:rPr lang="de-DE" sz="2800" b="1" dirty="0" smtClean="0"/>
              <a:t>Nutzen der Textoberfläche</a:t>
            </a:r>
          </a:p>
          <a:p>
            <a:pPr marL="514350" indent="-514350">
              <a:buAutoNum type="arabicPeriod"/>
            </a:pPr>
            <a:r>
              <a:rPr lang="de-DE" sz="2800" dirty="0" smtClean="0"/>
              <a:t>Globale Kohärenz: </a:t>
            </a:r>
            <a:r>
              <a:rPr lang="de-DE" sz="2800" b="1" dirty="0" smtClean="0"/>
              <a:t>Reduktion der Information</a:t>
            </a:r>
          </a:p>
          <a:p>
            <a:pPr marL="514350" indent="-514350">
              <a:buAutoNum type="arabicPeriod"/>
            </a:pPr>
            <a:r>
              <a:rPr lang="de-DE" sz="2800" dirty="0" smtClean="0"/>
              <a:t>Superstrukturen erkennen: </a:t>
            </a:r>
            <a:r>
              <a:rPr lang="de-DE" sz="2800" b="1" dirty="0" smtClean="0"/>
              <a:t>Einbringen von Textsortenwissen</a:t>
            </a:r>
          </a:p>
          <a:p>
            <a:pPr marL="514350" indent="-514350">
              <a:buAutoNum type="arabicPeriod"/>
            </a:pPr>
            <a:r>
              <a:rPr lang="de-DE" sz="2800" dirty="0" smtClean="0"/>
              <a:t>Darstellungsstrategien identifizieren: </a:t>
            </a:r>
            <a:r>
              <a:rPr lang="de-DE" sz="2800" b="1" dirty="0" smtClean="0"/>
              <a:t>Beachten der Autorenintention</a:t>
            </a:r>
            <a:endParaRPr lang="de-DE" sz="2800" b="1" dirty="0"/>
          </a:p>
          <a:p>
            <a:pPr marL="0" indent="0">
              <a:buNone/>
            </a:pPr>
            <a:endParaRPr lang="de-DE" sz="2000"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6</a:t>
            </a:fld>
            <a:endParaRPr lang="de-DE" altLang="en-US"/>
          </a:p>
        </p:txBody>
      </p:sp>
      <p:sp>
        <p:nvSpPr>
          <p:cNvPr id="7" name="Inhaltsplatzhalter 6"/>
          <p:cNvSpPr>
            <a:spLocks noGrp="1"/>
          </p:cNvSpPr>
          <p:nvPr>
            <p:ph idx="13"/>
          </p:nvPr>
        </p:nvSpPr>
        <p:spPr/>
        <p:txBody>
          <a:bodyPr/>
          <a:lstStyle/>
          <a:p>
            <a:r>
              <a:rPr lang="de-DE" dirty="0"/>
              <a:t>Leseprozess und Lesestrategien </a:t>
            </a:r>
          </a:p>
        </p:txBody>
      </p:sp>
    </p:spTree>
    <p:extLst>
      <p:ext uri="{BB962C8B-B14F-4D97-AF65-F5344CB8AC3E}">
        <p14:creationId xmlns:p14="http://schemas.microsoft.com/office/powerpoint/2010/main" val="42028124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A Grundlagen    &gt;    </a:t>
            </a:r>
            <a:r>
              <a:rPr lang="de-DE" b="1" dirty="0">
                <a:solidFill>
                  <a:schemeClr val="bg2">
                    <a:lumMod val="75000"/>
                  </a:schemeClr>
                </a:solidFill>
              </a:rPr>
              <a:t>Lesen als Prozess    </a:t>
            </a:r>
            <a:r>
              <a:rPr lang="de-DE" dirty="0">
                <a:solidFill>
                  <a:schemeClr val="bg2">
                    <a:lumMod val="75000"/>
                  </a:schemeClr>
                </a:solidFill>
              </a:rPr>
              <a:t>&gt;    Textverstehen</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7</a:t>
            </a:fld>
            <a:endParaRPr lang="de-DE" altLang="en-US"/>
          </a:p>
        </p:txBody>
      </p:sp>
      <p:sp>
        <p:nvSpPr>
          <p:cNvPr id="7" name="Inhaltsplatzhalter 6"/>
          <p:cNvSpPr>
            <a:spLocks noGrp="1"/>
          </p:cNvSpPr>
          <p:nvPr>
            <p:ph idx="13"/>
          </p:nvPr>
        </p:nvSpPr>
        <p:spPr/>
        <p:txBody>
          <a:bodyPr/>
          <a:lstStyle/>
          <a:p>
            <a:r>
              <a:rPr lang="de-DE" dirty="0"/>
              <a:t>Subjektebene</a:t>
            </a:r>
          </a:p>
        </p:txBody>
      </p:sp>
      <p:sp>
        <p:nvSpPr>
          <p:cNvPr id="3" name="Inhaltsplatzhalter 2"/>
          <p:cNvSpPr>
            <a:spLocks noGrp="1"/>
          </p:cNvSpPr>
          <p:nvPr>
            <p:ph idx="1"/>
          </p:nvPr>
        </p:nvSpPr>
        <p:spPr/>
        <p:txBody>
          <a:bodyPr/>
          <a:lstStyle/>
          <a:p>
            <a:r>
              <a:rPr lang="de-DE" sz="2800" dirty="0" smtClean="0"/>
              <a:t>Vorwissen</a:t>
            </a:r>
            <a:r>
              <a:rPr lang="de-DE" sz="2800" dirty="0"/>
              <a:t>-Aktivierung, Neugier/</a:t>
            </a:r>
            <a:br>
              <a:rPr lang="de-DE" sz="2800" dirty="0"/>
            </a:br>
            <a:r>
              <a:rPr lang="de-DE" sz="2800" dirty="0"/>
              <a:t>Interesse (vor allem bei Sachtexten)</a:t>
            </a:r>
          </a:p>
          <a:p>
            <a:r>
              <a:rPr lang="de-DE" sz="2800" dirty="0"/>
              <a:t>Bereitschaft zur emotionalen </a:t>
            </a:r>
            <a:r>
              <a:rPr lang="de-DE" sz="2800" dirty="0" smtClean="0"/>
              <a:t/>
            </a:r>
            <a:br>
              <a:rPr lang="de-DE" sz="2800" dirty="0" smtClean="0"/>
            </a:br>
            <a:r>
              <a:rPr lang="de-DE" sz="2800" dirty="0" smtClean="0"/>
              <a:t>Auseinandersetzung </a:t>
            </a:r>
            <a:r>
              <a:rPr lang="de-DE" sz="2800" dirty="0"/>
              <a:t>(vor allem </a:t>
            </a:r>
            <a:r>
              <a:rPr lang="de-DE" sz="2800" dirty="0" smtClean="0"/>
              <a:t/>
            </a:r>
            <a:br>
              <a:rPr lang="de-DE" sz="2800" dirty="0" smtClean="0"/>
            </a:br>
            <a:r>
              <a:rPr lang="de-DE" sz="2800" dirty="0" smtClean="0"/>
              <a:t>bei </a:t>
            </a:r>
            <a:r>
              <a:rPr lang="de-DE" sz="2800" dirty="0"/>
              <a:t>literarischen Texten)</a:t>
            </a:r>
          </a:p>
          <a:p>
            <a:r>
              <a:rPr lang="de-DE" sz="2800" dirty="0"/>
              <a:t>Toleranz gegenüber diffusen Bedeutungen (vor allem bei literarischen Texten)</a:t>
            </a:r>
          </a:p>
          <a:p>
            <a:r>
              <a:rPr lang="de-DE" sz="2800" dirty="0"/>
              <a:t>Anwendung von Lesestrategien (Fragen stellen, „wissen wollen, wie es weitergeht“)</a:t>
            </a:r>
          </a:p>
          <a:p>
            <a:pPr marL="0" indent="0">
              <a:buNone/>
            </a:pPr>
            <a:endParaRPr lang="de-DE" dirty="0"/>
          </a:p>
        </p:txBody>
      </p:sp>
      <p:pic>
        <p:nvPicPr>
          <p:cNvPr id="9" name="Bild 8"/>
          <p:cNvPicPr>
            <a:picLocks noChangeAspect="1"/>
          </p:cNvPicPr>
          <p:nvPr/>
        </p:nvPicPr>
        <p:blipFill>
          <a:blip r:embed="rId3"/>
          <a:stretch>
            <a:fillRect/>
          </a:stretch>
        </p:blipFill>
        <p:spPr>
          <a:xfrm>
            <a:off x="6516216" y="1268760"/>
            <a:ext cx="2158295" cy="2172780"/>
          </a:xfrm>
          <a:prstGeom prst="rect">
            <a:avLst/>
          </a:prstGeom>
        </p:spPr>
      </p:pic>
    </p:spTree>
    <p:extLst>
      <p:ext uri="{BB962C8B-B14F-4D97-AF65-F5344CB8AC3E}">
        <p14:creationId xmlns:p14="http://schemas.microsoft.com/office/powerpoint/2010/main" val="4998998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bg2">
                    <a:lumMod val="75000"/>
                  </a:schemeClr>
                </a:solidFill>
              </a:rPr>
              <a:t>A Grundlagen    &gt;    </a:t>
            </a:r>
            <a:r>
              <a:rPr lang="de-DE" b="1" dirty="0">
                <a:solidFill>
                  <a:schemeClr val="bg2">
                    <a:lumMod val="75000"/>
                  </a:schemeClr>
                </a:solidFill>
              </a:rPr>
              <a:t>Lesen als Prozess    </a:t>
            </a:r>
            <a:r>
              <a:rPr lang="de-DE" dirty="0">
                <a:solidFill>
                  <a:schemeClr val="bg2">
                    <a:lumMod val="75000"/>
                  </a:schemeClr>
                </a:solidFill>
              </a:rPr>
              <a:t>&gt;    Textverstehen</a:t>
            </a:r>
            <a:endParaRPr lang="de-DE" dirty="0"/>
          </a:p>
        </p:txBody>
      </p:sp>
      <p:sp>
        <p:nvSpPr>
          <p:cNvPr id="4" name="Datumsplatzhalter 3"/>
          <p:cNvSpPr>
            <a:spLocks noGrp="1"/>
          </p:cNvSpPr>
          <p:nvPr>
            <p:ph type="dt" sz="half" idx="14"/>
          </p:nvPr>
        </p:nvSpPr>
        <p:spPr>
          <a:xfrm>
            <a:off x="457200" y="6248400"/>
            <a:ext cx="2133600" cy="457200"/>
          </a:xfrm>
        </p:spPr>
        <p:txBody>
          <a:bodyPr/>
          <a:lstStyle/>
          <a:p>
            <a:pPr>
              <a:defRPr/>
            </a:pPr>
            <a:r>
              <a:rPr lang="de-DE" dirty="0" smtClean="0"/>
              <a:t>Andreas Höffle</a:t>
            </a:r>
            <a:endParaRPr lang="de-DE" altLang="en-US" dirty="0"/>
          </a:p>
        </p:txBody>
      </p:sp>
      <p:sp>
        <p:nvSpPr>
          <p:cNvPr id="5" name="Fußzeilenplatzhalter 4"/>
          <p:cNvSpPr>
            <a:spLocks noGrp="1"/>
          </p:cNvSpPr>
          <p:nvPr>
            <p:ph type="ftr" sz="quarter" idx="15"/>
          </p:nvPr>
        </p:nvSpPr>
        <p:spPr>
          <a:xfrm>
            <a:off x="3124200" y="6248400"/>
            <a:ext cx="2895600" cy="457200"/>
          </a:xfrm>
        </p:spPr>
        <p:txBody>
          <a:bodyPr/>
          <a:lstStyle/>
          <a:p>
            <a:pPr>
              <a:defRPr/>
            </a:pPr>
            <a:r>
              <a:rPr lang="de-DE" altLang="en-US" smtClean="0"/>
              <a:t>ZPG IV - Bildungsplan 2016, Deutsch</a:t>
            </a:r>
            <a:endParaRPr lang="de-DE" altLang="en-US"/>
          </a:p>
        </p:txBody>
      </p:sp>
      <p:sp>
        <p:nvSpPr>
          <p:cNvPr id="6" name="Foliennummernplatzhalter 5"/>
          <p:cNvSpPr>
            <a:spLocks noGrp="1"/>
          </p:cNvSpPr>
          <p:nvPr>
            <p:ph type="sldNum" sz="quarter" idx="16"/>
          </p:nvPr>
        </p:nvSpPr>
        <p:spPr>
          <a:xfrm>
            <a:off x="6553200" y="6248400"/>
            <a:ext cx="2133600" cy="457200"/>
          </a:xfrm>
        </p:spPr>
        <p:txBody>
          <a:bodyPr/>
          <a:lstStyle/>
          <a:p>
            <a:fld id="{32439E29-1E0B-49DA-8363-D7AFF7C1A27D}" type="slidenum">
              <a:rPr lang="de-DE" altLang="en-US" smtClean="0"/>
              <a:pPr/>
              <a:t>8</a:t>
            </a:fld>
            <a:endParaRPr lang="de-DE" altLang="en-US"/>
          </a:p>
        </p:txBody>
      </p:sp>
      <p:sp>
        <p:nvSpPr>
          <p:cNvPr id="7" name="Inhaltsplatzhalter 6"/>
          <p:cNvSpPr>
            <a:spLocks noGrp="1"/>
          </p:cNvSpPr>
          <p:nvPr>
            <p:ph idx="13"/>
          </p:nvPr>
        </p:nvSpPr>
        <p:spPr/>
        <p:txBody>
          <a:bodyPr/>
          <a:lstStyle/>
          <a:p>
            <a:r>
              <a:rPr lang="de-DE" dirty="0"/>
              <a:t>Soziale Ebene</a:t>
            </a:r>
          </a:p>
        </p:txBody>
      </p:sp>
      <p:sp>
        <p:nvSpPr>
          <p:cNvPr id="3" name="Inhaltsplatzhalter 2"/>
          <p:cNvSpPr>
            <a:spLocks noGrp="1"/>
          </p:cNvSpPr>
          <p:nvPr>
            <p:ph idx="1"/>
          </p:nvPr>
        </p:nvSpPr>
        <p:spPr/>
        <p:txBody>
          <a:bodyPr/>
          <a:lstStyle/>
          <a:p>
            <a:pPr marL="0" indent="0">
              <a:buNone/>
            </a:pPr>
            <a:r>
              <a:rPr lang="de-DE" sz="2800" b="1" dirty="0" smtClean="0"/>
              <a:t>Lesen </a:t>
            </a:r>
            <a:r>
              <a:rPr lang="de-DE" sz="2800" b="1" dirty="0"/>
              <a:t>ist Interaktion zu und mit Texten</a:t>
            </a:r>
          </a:p>
          <a:p>
            <a:pPr marL="0" indent="0">
              <a:buNone/>
            </a:pPr>
            <a:endParaRPr lang="de-DE" sz="2800" dirty="0" smtClean="0"/>
          </a:p>
          <a:p>
            <a:pPr marL="0" indent="0">
              <a:buNone/>
            </a:pPr>
            <a:r>
              <a:rPr lang="de-DE" sz="2800" dirty="0" smtClean="0"/>
              <a:t>Das </a:t>
            </a:r>
            <a:r>
              <a:rPr lang="de-DE" sz="2800" dirty="0"/>
              <a:t>Bedürfnis nach sozialer Teilhabe bestimmt das schulische </a:t>
            </a:r>
            <a:r>
              <a:rPr lang="de-DE" sz="2800" dirty="0" smtClean="0"/>
              <a:t>Lesen und </a:t>
            </a:r>
            <a:r>
              <a:rPr lang="de-DE" sz="2800" dirty="0"/>
              <a:t>das Freizeitlesen</a:t>
            </a:r>
            <a:r>
              <a:rPr lang="de-DE" dirty="0"/>
              <a:t>.</a:t>
            </a:r>
          </a:p>
          <a:p>
            <a:pPr marL="0" indent="0">
              <a:buNone/>
            </a:pPr>
            <a:endParaRPr lang="de-DE" dirty="0"/>
          </a:p>
        </p:txBody>
      </p:sp>
      <p:pic>
        <p:nvPicPr>
          <p:cNvPr id="8" name="Bild 7"/>
          <p:cNvPicPr>
            <a:picLocks noChangeAspect="1"/>
          </p:cNvPicPr>
          <p:nvPr/>
        </p:nvPicPr>
        <p:blipFill>
          <a:blip r:embed="rId3"/>
          <a:stretch>
            <a:fillRect/>
          </a:stretch>
        </p:blipFill>
        <p:spPr>
          <a:xfrm>
            <a:off x="3842285" y="3789363"/>
            <a:ext cx="3810000" cy="2336800"/>
          </a:xfrm>
          <a:prstGeom prst="rect">
            <a:avLst/>
          </a:prstGeom>
        </p:spPr>
      </p:pic>
    </p:spTree>
    <p:extLst>
      <p:ext uri="{BB962C8B-B14F-4D97-AF65-F5344CB8AC3E}">
        <p14:creationId xmlns:p14="http://schemas.microsoft.com/office/powerpoint/2010/main" val="24083738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theme/theme1.xml><?xml version="1.0" encoding="utf-8"?>
<a:theme xmlns:a="http://schemas.openxmlformats.org/drawingml/2006/main" name="Netzwerk">
  <a:themeElements>
    <a:clrScheme name="Netzwe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zwerk">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zwe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zwe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zwe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zwe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zwe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zwe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zwe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zwe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zwe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zwe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4443</Words>
  <Application>Microsoft Office PowerPoint</Application>
  <PresentationFormat>Bildschirmpräsentation (4:3)</PresentationFormat>
  <Paragraphs>480</Paragraphs>
  <Slides>37</Slides>
  <Notes>37</Notes>
  <HiddenSlides>0</HiddenSlides>
  <MMClips>0</MMClips>
  <ScaleCrop>false</ScaleCrop>
  <HeadingPairs>
    <vt:vector size="6" baseType="variant">
      <vt:variant>
        <vt:lpstr>Design</vt:lpstr>
      </vt:variant>
      <vt:variant>
        <vt:i4>2</vt:i4>
      </vt:variant>
      <vt:variant>
        <vt:lpstr>Eingebettete OLE-Server</vt:lpstr>
      </vt:variant>
      <vt:variant>
        <vt:i4>1</vt:i4>
      </vt:variant>
      <vt:variant>
        <vt:lpstr>Folientitel</vt:lpstr>
      </vt:variant>
      <vt:variant>
        <vt:i4>37</vt:i4>
      </vt:variant>
    </vt:vector>
  </HeadingPairs>
  <TitlesOfParts>
    <vt:vector size="40" baseType="lpstr">
      <vt:lpstr>Netzwerk</vt:lpstr>
      <vt:lpstr>Benutzerdefiniertes Design</vt:lpstr>
      <vt:lpstr>Dokument</vt:lpstr>
      <vt:lpstr>PowerPoint-Präsentation</vt:lpstr>
      <vt:lpstr>Modul 2 Lesen &gt; A Grundlagen &gt; B Bildungsplan &gt; C LS 5 &gt; D Individualisierung </vt:lpstr>
      <vt:lpstr>Modul 2 Lesen &gt; A Grundlagen &gt; B Bildungsplan  &gt; C Individualisierung </vt:lpstr>
      <vt:lpstr>A Grundlagen    &gt;    Lesen als Prozess    &gt;    Textverstehen</vt:lpstr>
      <vt:lpstr>A Grundlagen    &gt;    Lesen als Prozess    &gt;    Textverstehen</vt:lpstr>
      <vt:lpstr>A Grundlagen    &gt;    Lesen als Prozess    &gt;    Textverstehen</vt:lpstr>
      <vt:lpstr>A Grundlagen    &gt;    Lesen als Prozess    &gt;    Textverstehen</vt:lpstr>
      <vt:lpstr>A Grundlagen    &gt;    Lesen als Prozess    &gt;    Textverstehen</vt:lpstr>
      <vt:lpstr>A Grundlagen    &gt;    Lesen als Prozess    &gt;    Textverstehen</vt:lpstr>
      <vt:lpstr>A Grundlagen    &gt;    Lesen als Prozess    &gt;    Textverstehen</vt:lpstr>
      <vt:lpstr>A Grundlagen    &gt;    Lesen als Prozess    &gt;    Textverstehen</vt:lpstr>
      <vt:lpstr>A Grundlagen    &gt;    Lesen als Prozess    &gt;    Textverstehen</vt:lpstr>
      <vt:lpstr>B Bildungsplan    &gt;   Literarische Texte   &gt;    Umsetzungsbeispiel</vt:lpstr>
      <vt:lpstr>B Bildungsplan    &gt;   Literarische Texte   &gt;    Umsetzungsbeispiel</vt:lpstr>
      <vt:lpstr>B Bildungsplan    &gt;   Literarische Texte   &gt;    Umsetzungsbeispiel</vt:lpstr>
      <vt:lpstr>B Bildungsplan    &gt;   Literarische Texte   &gt;    Umsetzungsbeispiel</vt:lpstr>
      <vt:lpstr>B Bildungsplan    &gt;   Literarische Texte   &gt;    Umsetzungsbeispiel</vt:lpstr>
      <vt:lpstr>B Bildungsplan    &gt;   Literarische Texte   &gt;    Umsetzungsbeispiel</vt:lpstr>
      <vt:lpstr>B Bildungsplan    &gt;   Literarische Texte   &gt;    Umsetzungsbeispiel</vt:lpstr>
      <vt:lpstr>B Bildungsplan    &gt;   Literarische Texte   &gt;    Umsetzungsbeispiel</vt:lpstr>
      <vt:lpstr>B Bildungsplan    &gt;   Literarische Texte   &gt;    Umsetzungsbeispiel</vt:lpstr>
      <vt:lpstr>Modul 2 Lesen &gt; A Grundlagen &gt; B Bildungsplan  &gt; C Individualisierung </vt:lpstr>
      <vt:lpstr>C Individualisierung    &gt;    BBBB    &gt;    Reflexion </vt:lpstr>
      <vt:lpstr>C Individualisierung    &gt;    BBBB    &gt;    Reflexion   </vt:lpstr>
      <vt:lpstr>C Individualisierung    &gt;    BBBB    &gt;    Reflexion </vt:lpstr>
      <vt:lpstr>C Individualisierung    &gt;    BBBB    &gt;    Reflexion </vt:lpstr>
      <vt:lpstr>C Individualisierung    &gt;    BBBB    &gt;    Reflexion </vt:lpstr>
      <vt:lpstr>C Individualisierung    &gt;    BBBB    &gt;    Reflexion </vt:lpstr>
      <vt:lpstr>C Individualisierung    &gt;    BBBB    &gt;    Reflexion </vt:lpstr>
      <vt:lpstr>C Individualisierung    &gt;    BBBB    &gt;    Reflexion </vt:lpstr>
      <vt:lpstr>C Individualisierung    &gt;    BBBB    &gt;    Reflexion </vt:lpstr>
      <vt:lpstr>D Individualisierung    &gt;    BBBB    &gt;    Reflexion </vt:lpstr>
      <vt:lpstr>C Individualisierung    &gt;    BBBB    &gt;    Reflexion </vt:lpstr>
      <vt:lpstr>Modul 2 Lesen &gt; A Grundlagen &gt; B Bildungsplan  &gt; C Individualisierung </vt:lpstr>
      <vt:lpstr>Modul 2 Lesen &gt; A Grundlagen &gt; B Bildungsplan  &gt; C Individualisierung </vt:lpstr>
      <vt:lpstr>Modul 2 Lesen &gt; A Grundlagen &gt; B Bildungsplan  &gt; C Individualisierung </vt:lpstr>
      <vt:lpstr>Modul 2 Lesen &gt; A Grundlagen &gt; B Bildungsplan  &gt; C Individualisierung </vt:lpstr>
    </vt:vector>
  </TitlesOfParts>
  <Company>keine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E Kuntz</dc:creator>
  <cp:lastModifiedBy>Job</cp:lastModifiedBy>
  <cp:revision>636</cp:revision>
  <dcterms:created xsi:type="dcterms:W3CDTF">2004-10-23T15:26:24Z</dcterms:created>
  <dcterms:modified xsi:type="dcterms:W3CDTF">2015-12-18T07:53:28Z</dcterms:modified>
</cp:coreProperties>
</file>