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207" r:id="rId1"/>
    <p:sldMasterId id="2147484231" r:id="rId2"/>
  </p:sldMasterIdLst>
  <p:notesMasterIdLst>
    <p:notesMasterId r:id="rId42"/>
  </p:notesMasterIdLst>
  <p:sldIdLst>
    <p:sldId id="370" r:id="rId3"/>
    <p:sldId id="390" r:id="rId4"/>
    <p:sldId id="391" r:id="rId5"/>
    <p:sldId id="384" r:id="rId6"/>
    <p:sldId id="385" r:id="rId7"/>
    <p:sldId id="429" r:id="rId8"/>
    <p:sldId id="393" r:id="rId9"/>
    <p:sldId id="392" r:id="rId10"/>
    <p:sldId id="428" r:id="rId11"/>
    <p:sldId id="436" r:id="rId12"/>
    <p:sldId id="451" r:id="rId13"/>
    <p:sldId id="415" r:id="rId14"/>
    <p:sldId id="416" r:id="rId15"/>
    <p:sldId id="419" r:id="rId16"/>
    <p:sldId id="420" r:id="rId17"/>
    <p:sldId id="417" r:id="rId18"/>
    <p:sldId id="421" r:id="rId19"/>
    <p:sldId id="448" r:id="rId20"/>
    <p:sldId id="396" r:id="rId21"/>
    <p:sldId id="453" r:id="rId22"/>
    <p:sldId id="430" r:id="rId23"/>
    <p:sldId id="398" r:id="rId24"/>
    <p:sldId id="452" r:id="rId25"/>
    <p:sldId id="457" r:id="rId26"/>
    <p:sldId id="460" r:id="rId27"/>
    <p:sldId id="442" r:id="rId28"/>
    <p:sldId id="461" r:id="rId29"/>
    <p:sldId id="464" r:id="rId30"/>
    <p:sldId id="411" r:id="rId31"/>
    <p:sldId id="412" r:id="rId32"/>
    <p:sldId id="413" r:id="rId33"/>
    <p:sldId id="443" r:id="rId34"/>
    <p:sldId id="414" r:id="rId35"/>
    <p:sldId id="422" r:id="rId36"/>
    <p:sldId id="423" r:id="rId37"/>
    <p:sldId id="449" r:id="rId38"/>
    <p:sldId id="424" r:id="rId39"/>
    <p:sldId id="425" r:id="rId40"/>
    <p:sldId id="426" r:id="rId41"/>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Britannic Bold"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Britannic Bold"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Britannic Bold"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Britannic Bold"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Britannic Bold" pitchFamily="34" charset="0"/>
        <a:ea typeface="+mn-ea"/>
        <a:cs typeface="Arial" charset="0"/>
      </a:defRPr>
    </a:lvl5pPr>
    <a:lvl6pPr marL="2286000" algn="l" defTabSz="914400" rtl="0" eaLnBrk="1" latinLnBrk="0" hangingPunct="1">
      <a:defRPr kern="1200">
        <a:solidFill>
          <a:schemeClr val="tx1"/>
        </a:solidFill>
        <a:latin typeface="Britannic Bold" pitchFamily="34" charset="0"/>
        <a:ea typeface="+mn-ea"/>
        <a:cs typeface="Arial" charset="0"/>
      </a:defRPr>
    </a:lvl6pPr>
    <a:lvl7pPr marL="2743200" algn="l" defTabSz="914400" rtl="0" eaLnBrk="1" latinLnBrk="0" hangingPunct="1">
      <a:defRPr kern="1200">
        <a:solidFill>
          <a:schemeClr val="tx1"/>
        </a:solidFill>
        <a:latin typeface="Britannic Bold" pitchFamily="34" charset="0"/>
        <a:ea typeface="+mn-ea"/>
        <a:cs typeface="Arial" charset="0"/>
      </a:defRPr>
    </a:lvl7pPr>
    <a:lvl8pPr marL="3200400" algn="l" defTabSz="914400" rtl="0" eaLnBrk="1" latinLnBrk="0" hangingPunct="1">
      <a:defRPr kern="1200">
        <a:solidFill>
          <a:schemeClr val="tx1"/>
        </a:solidFill>
        <a:latin typeface="Britannic Bold" pitchFamily="34" charset="0"/>
        <a:ea typeface="+mn-ea"/>
        <a:cs typeface="Arial" charset="0"/>
      </a:defRPr>
    </a:lvl8pPr>
    <a:lvl9pPr marL="3657600" algn="l" defTabSz="914400" rtl="0" eaLnBrk="1" latinLnBrk="0" hangingPunct="1">
      <a:defRPr kern="1200">
        <a:solidFill>
          <a:schemeClr val="tx1"/>
        </a:solidFill>
        <a:latin typeface="Britannic Bold"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1D4"/>
    <a:srgbClr val="31A8F9"/>
    <a:srgbClr val="3261F8"/>
    <a:srgbClr val="81A99F"/>
    <a:srgbClr val="6B9DBF"/>
    <a:srgbClr val="00B0F0"/>
    <a:srgbClr val="00FF00"/>
    <a:srgbClr val="C00000"/>
    <a:srgbClr val="0066FF"/>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91" autoAdjust="0"/>
    <p:restoredTop sz="87379" autoAdjust="0"/>
  </p:normalViewPr>
  <p:slideViewPr>
    <p:cSldViewPr>
      <p:cViewPr varScale="1">
        <p:scale>
          <a:sx n="101" d="100"/>
          <a:sy n="101" d="100"/>
        </p:scale>
        <p:origin x="2310" y="10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omic Sans MS" pitchFamily="66" charset="0"/>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Comic Sans MS" pitchFamily="66" charset="0"/>
                <a:cs typeface="+mn-cs"/>
              </a:defRPr>
            </a:lvl1pPr>
          </a:lstStyle>
          <a:p>
            <a:pPr>
              <a:defRPr/>
            </a:pPr>
            <a:fld id="{33D241F7-C11B-49A8-859F-0503AFCDC678}" type="datetimeFigureOut">
              <a:rPr lang="de-DE"/>
              <a:pPr>
                <a:defRPr/>
              </a:pPr>
              <a:t>02.03.2021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omic Sans MS" pitchFamily="66" charset="0"/>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omic Sans MS" pitchFamily="66" charset="0"/>
              </a:defRPr>
            </a:lvl1pPr>
          </a:lstStyle>
          <a:p>
            <a:fld id="{46126D64-FCEC-4652-B3ED-71DEE638AFE7}" type="slidenum">
              <a:rPr lang="de-DE" altLang="de-DE"/>
              <a:pPr/>
              <a:t>‹Nr.›</a:t>
            </a:fld>
            <a:endParaRPr lang="de-DE" altLang="de-DE"/>
          </a:p>
        </p:txBody>
      </p:sp>
    </p:spTree>
    <p:extLst>
      <p:ext uri="{BB962C8B-B14F-4D97-AF65-F5344CB8AC3E}">
        <p14:creationId xmlns:p14="http://schemas.microsoft.com/office/powerpoint/2010/main" val="2210418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macht deutlich, dass die Sachtexten im BP 2004 nicht gesondert thematisiert werden. Sie werden im Zusammenhang</a:t>
            </a:r>
            <a:r>
              <a:rPr lang="de-DE" baseline="0" dirty="0" smtClean="0"/>
              <a:t> mit dem </a:t>
            </a:r>
            <a:r>
              <a:rPr lang="de-DE" dirty="0" smtClean="0"/>
              <a:t>erweiterten Textbegriff</a:t>
            </a:r>
            <a:r>
              <a:rPr lang="de-DE" baseline="0" dirty="0" smtClean="0"/>
              <a:t> genannt und</a:t>
            </a:r>
            <a:r>
              <a:rPr lang="de-DE" dirty="0" smtClean="0"/>
              <a:t> gemeinsam</a:t>
            </a:r>
            <a:r>
              <a:rPr lang="de-DE" baseline="0" dirty="0" smtClean="0"/>
              <a:t> mit literarischen Texten behandelt (Leitgedanken, S. 77). Also kein Hinweis auf eine eigene Sachtextdidaktik</a:t>
            </a:r>
          </a:p>
          <a:p>
            <a:r>
              <a:rPr lang="de-DE" baseline="0" dirty="0" smtClean="0"/>
              <a:t>Info. Standards 8 nennen die nicht-literarischen Texte im Zusammenhang mit der Anwendung von Lesestrategien. Standards 10 verlangen für literarische und nichtliterarische Texte die Nennung wesentlicher Merkmale und die Beschreibung ihrer Funktion. </a:t>
            </a:r>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a:t>
            </a:fld>
            <a:endParaRPr lang="de-DE" altLang="de-DE"/>
          </a:p>
        </p:txBody>
      </p:sp>
    </p:spTree>
    <p:extLst>
      <p:ext uri="{BB962C8B-B14F-4D97-AF65-F5344CB8AC3E}">
        <p14:creationId xmlns:p14="http://schemas.microsoft.com/office/powerpoint/2010/main" val="255756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nennt</a:t>
            </a:r>
            <a:r>
              <a:rPr lang="de-DE" baseline="0" dirty="0" smtClean="0"/>
              <a:t> Medien, die von der „Lockerung der Linearität“ geprägt sind.</a:t>
            </a:r>
          </a:p>
          <a:p>
            <a:r>
              <a:rPr lang="de-DE" baseline="0" dirty="0" smtClean="0"/>
              <a:t>Info: Texte ähneln Hypertexten, Kohärenz wird evtl. nicht mehr angestrebt! Schwache Leserinnen und Leser sind mit der offenen Textformation überfordert.</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10</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Die</a:t>
            </a:r>
            <a:r>
              <a:rPr lang="de-DE" baseline="0" dirty="0" smtClean="0"/>
              <a:t> Folie macht anschaulich, dass das Textverstehen zum einen davon abhängt, wie anspruchsvoll der Text ist, zum anderen, wie lesekompetent der Leser. </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Info: Ob also Schüler einen Text verstehen, hängt maßgeblich davon ab, ob er „passt“. Allgemein kann man sagen, dass die Texte eine „mittlere Schwierigkeit haben sollen, damit die Leser nicht über- aber auch nicht unterfordert werden (Christmann/Groeben, in: Groeben/Hurrelmann, 2002, S. 150 ff.)</a:t>
            </a:r>
            <a:endParaRPr lang="de-DE" dirty="0" smtClean="0"/>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11</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Die Folie nennt</a:t>
            </a:r>
            <a:r>
              <a:rPr lang="de-DE" baseline="0" dirty="0" smtClean="0"/>
              <a:t> Einflussfaktoren, die mehr oder weniger bewusst die Auswahl von Unterrichtstexten bestimmen. </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Info: Unter motivationaler Stimulanz fallen Fragen, interessante Einzelinformationen, konfliktauslösende Inhalte (BP: Lexikontexte!)</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12</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 einen Screenshot eines</a:t>
            </a:r>
            <a:r>
              <a:rPr lang="de-DE" baseline="0" dirty="0" smtClean="0"/>
              <a:t> Programms, das kostenfrei zugänglich ist. In das Textfeld können Texte eingefügt werden, für die ein Lesbarkeitsindex (LIX-Wert)/ Schwierigkeitsindex errechnet werden soll. Als Ergebnis wird der Text kategorial eingeordnet (sehr niedrig – sehr hoch)</a:t>
            </a:r>
          </a:p>
          <a:p>
            <a:r>
              <a:rPr lang="de-DE" baseline="0" dirty="0" smtClean="0"/>
              <a:t>Info: Beispiel auf der nächsten Folie</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13</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stellt einen Sachtext, der in Klasse 5 eingesetzt wurde und die Präambel der KMK-Bildungsstandards</a:t>
            </a:r>
            <a:r>
              <a:rPr lang="de-DE" baseline="0" dirty="0" smtClean="0"/>
              <a:t> gegenüber (nahezu gleiche Wortanzahl!). Das Ergebnis ist wenig überraschend.</a:t>
            </a:r>
          </a:p>
          <a:p>
            <a:r>
              <a:rPr lang="de-DE" baseline="0" dirty="0" smtClean="0"/>
              <a:t>Info: Lehrer haben in der </a:t>
            </a:r>
            <a:r>
              <a:rPr lang="de-DE" dirty="0" smtClean="0"/>
              <a:t>Regel ein Gefühl für die Schwierigkeit eines Textes und kaum jemand wird in Klasse 5 aus Versehen einen Text einsetzen,</a:t>
            </a:r>
            <a:r>
              <a:rPr lang="de-DE" baseline="0" dirty="0" smtClean="0"/>
              <a:t> der eher für Klasse 8 geeignet ist. D. h. Lehrer brauchen den LIX-Rechner nicht. Aber: Er zeigt die Stellschrauben, die einen Text schwer oder leicht lesbar machen.</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14</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nennt</a:t>
            </a:r>
            <a:r>
              <a:rPr lang="de-DE" baseline="0" dirty="0" smtClean="0"/>
              <a:t> die Textmodellierung als </a:t>
            </a:r>
            <a:r>
              <a:rPr lang="de-DE" dirty="0" smtClean="0"/>
              <a:t>äußeren</a:t>
            </a:r>
            <a:r>
              <a:rPr lang="de-DE" baseline="0" dirty="0" smtClean="0"/>
              <a:t> Einflussfaktor. </a:t>
            </a:r>
          </a:p>
          <a:p>
            <a:r>
              <a:rPr lang="de-DE" baseline="0" dirty="0" smtClean="0"/>
              <a:t>Info: Unterstreichungen, Aufzählungen, Fettdruck, Schriftgröße, Absatz sind hier Strukturierungshilfen. Der Einsatz bzw. das Weglassen dieser Hilfen wird auch bei der Erstellung der Fördermaterialien Lernstand 5 genutzt.</a:t>
            </a:r>
            <a:endParaRPr lang="de-DE" dirty="0" smtClean="0"/>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15</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Die Folie nennt leserseitige Einflussfaktoren,</a:t>
            </a:r>
            <a:r>
              <a:rPr lang="de-DE" baseline="0" dirty="0" smtClean="0"/>
              <a:t> auf die die Lehrkraft bedingten Einfluss hat. Im Zusammenhang mit Sachtexten kann beim Vorwissen, bei der Transparent-Machung des textstrukturellen Wissens und bei den Lesestrategien angesetzt werden.</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Info: Die Lesemotivation ist in Klasse 5/6, also noch vor der sogenannten „Lesekrise (W. Graf, 2007), noch nicht so problematisch wie in späteren Jahren, das Selbstverständnis als Leser sollte regelmäßig thematisiert werden (Rückverweis auf den Fragebogen zum Lesen)</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16</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zitiert die Leitgedanken, die hier</a:t>
            </a:r>
            <a:r>
              <a:rPr lang="de-DE" baseline="0" dirty="0" smtClean="0"/>
              <a:t> die</a:t>
            </a:r>
            <a:r>
              <a:rPr lang="de-DE" dirty="0" smtClean="0"/>
              <a:t> Stellung der Sachtexte festschreiben</a:t>
            </a:r>
            <a:r>
              <a:rPr lang="de-DE" baseline="0" dirty="0" smtClean="0"/>
              <a:t> und dabei auf die Herausforderungen der Alltags- und Berufswelt verweisen. </a:t>
            </a:r>
            <a:r>
              <a:rPr lang="de-DE" dirty="0" smtClean="0"/>
              <a:t>Deutsch ist damit als </a:t>
            </a:r>
            <a:r>
              <a:rPr lang="de-DE" dirty="0" err="1" smtClean="0"/>
              <a:t>Leitfach</a:t>
            </a:r>
            <a:r>
              <a:rPr lang="de-DE" baseline="0" dirty="0" smtClean="0"/>
              <a:t> zu verstehen, insofern die Sachfächer diese Kompetenzen nicht dezidiert ausweisen (</a:t>
            </a:r>
            <a:r>
              <a:rPr lang="de-DE" baseline="0" dirty="0" err="1" smtClean="0"/>
              <a:t>reading</a:t>
            </a:r>
            <a:r>
              <a:rPr lang="de-DE" baseline="0" dirty="0" smtClean="0"/>
              <a:t> </a:t>
            </a:r>
            <a:r>
              <a:rPr lang="de-DE" baseline="0" dirty="0" err="1" smtClean="0"/>
              <a:t>to</a:t>
            </a:r>
            <a:r>
              <a:rPr lang="de-DE" baseline="0" dirty="0" smtClean="0"/>
              <a:t> </a:t>
            </a:r>
            <a:r>
              <a:rPr lang="de-DE" baseline="0" dirty="0" err="1" smtClean="0"/>
              <a:t>learn</a:t>
            </a:r>
            <a:r>
              <a:rPr lang="de-DE" baseline="0" dirty="0" smtClean="0"/>
              <a:t>)</a:t>
            </a:r>
          </a:p>
          <a:p>
            <a:r>
              <a:rPr lang="de-DE" baseline="0" dirty="0" smtClean="0"/>
              <a:t>Info: Diese Schwerpunktsetzung kann auch kritisch gesehen werden, insofern sie mit der literarischen Bildung konkurriert und möglicherweise auf eine direkte „Verwertbarkeit“ abzielt.  Dabei darf nicht außer Acht bleiben, dass auch im Abitur pragmatische Texte vorgelegt werden (Aufgabentyp IV und V). Der Umgang mit diesen pragmatischen Texten muss ebenso eingeübt werden wie der Umgang mit wissenschaftlichen Texten im Sinn der Wissenschaftspropädeutik.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17</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 die „Alleinstellung“ der Sach- und Gebrauchstexte im neuen</a:t>
            </a:r>
            <a:r>
              <a:rPr lang="de-DE" baseline="0" dirty="0" smtClean="0"/>
              <a:t> BP. Die Formulierung greift zu Beginn zwei Aspekte auf, die bereits herausgearbeitet wurden: die Textvielfalt und die Informationsentnahme.</a:t>
            </a:r>
          </a:p>
          <a:p>
            <a:r>
              <a:rPr lang="de-DE" baseline="0" dirty="0" smtClean="0"/>
              <a:t>Info: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18</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nennt die (Teil-)Kompetenzen,</a:t>
            </a:r>
            <a:r>
              <a:rPr lang="de-DE" baseline="0" dirty="0" smtClean="0"/>
              <a:t> die dem Lesekompetenzmodell von Rosebrock entsprechend hierarchisch strukturiert sind. Im Folgenden werden einzelne Kompetenzen herausgegriffen, die im BP 2004 nicht so prominent formuliert waren:</a:t>
            </a:r>
            <a:endParaRPr lang="de-DE" dirty="0" smtClean="0"/>
          </a:p>
          <a:p>
            <a:r>
              <a:rPr lang="de-DE" dirty="0" smtClean="0"/>
              <a:t>Texte erschließen und nutzen: (1) Lesetechniken und Methoden im Zusammenhang mit Sachtexten eigens aufgeführt! 3,</a:t>
            </a:r>
            <a:r>
              <a:rPr lang="de-DE" baseline="0" dirty="0" smtClean="0"/>
              <a:t> 5: Aufbau von </a:t>
            </a:r>
            <a:r>
              <a:rPr lang="de-DE" baseline="0" dirty="0" err="1" smtClean="0"/>
              <a:t>Wissenstrukturen</a:t>
            </a:r>
            <a:endParaRPr lang="de-DE" dirty="0" smtClean="0"/>
          </a:p>
          <a:p>
            <a:r>
              <a:rPr lang="de-DE" dirty="0" smtClean="0"/>
              <a:t>Texte</a:t>
            </a:r>
            <a:r>
              <a:rPr lang="de-DE" baseline="0" dirty="0" smtClean="0"/>
              <a:t> analysieren: Unterscheidung: (7) Information, Instruktion, Werbung; Wirkung; (9) Unterscheidung Behauptung/Begründung</a:t>
            </a:r>
          </a:p>
          <a:p>
            <a:r>
              <a:rPr lang="de-DE" baseline="0" dirty="0" smtClean="0"/>
              <a:t>Texte verstehen: (11) Verständnisschwierigkeiten benennen, (12) Vorwissen aktivieren</a:t>
            </a:r>
            <a:endParaRPr lang="de-DE" dirty="0" smtClean="0"/>
          </a:p>
          <a:p>
            <a:r>
              <a:rPr lang="de-DE" dirty="0" smtClean="0"/>
              <a:t>Texte </a:t>
            </a:r>
            <a:r>
              <a:rPr lang="de-DE" dirty="0" err="1" smtClean="0"/>
              <a:t>kontextualisieren</a:t>
            </a:r>
            <a:r>
              <a:rPr lang="de-DE" dirty="0" smtClean="0"/>
              <a:t>: (16)</a:t>
            </a:r>
            <a:r>
              <a:rPr lang="de-DE" baseline="0" dirty="0" smtClean="0"/>
              <a:t> Textv</a:t>
            </a:r>
            <a:r>
              <a:rPr lang="de-DE" dirty="0" smtClean="0"/>
              <a:t>ergleich </a:t>
            </a:r>
          </a:p>
          <a:p>
            <a:r>
              <a:rPr lang="de-DE" dirty="0" smtClean="0"/>
              <a:t>Info: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19</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a:t>
            </a:r>
            <a:r>
              <a:rPr lang="de-DE" baseline="0" dirty="0" smtClean="0"/>
              <a:t> dass die KMK die Sachtexten als Textsorte 2003 bzw. 2012 gesondert behandelt. Als Reaktion auf die Ergebnisse der PISA-Studien rücken die Sachtexte ins Blickfeld (sie bildeten neben den literarischen Texten die größere Textgruppe!); sie sollen neben den literarischen Texten aufgewertet werden. Der Umgang mit Sachtexten muss von Beginn der SEK I vorbereitet werden und so werden im BP 2015 die Standards für Sachtexte separat ausgewiesen. </a:t>
            </a:r>
          </a:p>
          <a:p>
            <a:r>
              <a:rPr lang="de-DE" baseline="0" dirty="0" smtClean="0"/>
              <a:t>Info: Im Vergleich zu den BP spielen Sachtexte bei PISA eine relativ große Rolle, so dass die Defizite deutscher Schülerinnen und Schüler im Umgang mit Sachtexten deutlich wurden. </a:t>
            </a:r>
          </a:p>
          <a:p>
            <a:r>
              <a:rPr lang="de-DE" baseline="0" dirty="0" smtClean="0"/>
              <a:t>Zusatzmaterial: KMK-Standards (MSA, AHR)</a:t>
            </a:r>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a:t>
            </a:fld>
            <a:endParaRPr lang="de-DE" altLang="de-DE"/>
          </a:p>
        </p:txBody>
      </p:sp>
    </p:spTree>
    <p:extLst>
      <p:ext uri="{BB962C8B-B14F-4D97-AF65-F5344CB8AC3E}">
        <p14:creationId xmlns:p14="http://schemas.microsoft.com/office/powerpoint/2010/main" val="2557569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 dass die Subjektebene im Rahmen der Kompetenzbeschreibung erfasst</a:t>
            </a:r>
            <a:r>
              <a:rPr lang="de-DE" baseline="0" dirty="0" smtClean="0"/>
              <a:t> ist.</a:t>
            </a:r>
          </a:p>
          <a:p>
            <a:r>
              <a:rPr lang="de-DE" baseline="0" dirty="0" smtClean="0"/>
              <a:t>Info: Mit dem Hinweis auf die eigene Lebenswelt wird auch ein Unterscheidungsmerkmal zum Oberstufenunterricht genannt.</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20</a:t>
            </a:fld>
            <a:endParaRPr lang="de-DE" altLang="de-DE"/>
          </a:p>
        </p:txBody>
      </p:sp>
    </p:spTree>
    <p:extLst>
      <p:ext uri="{BB962C8B-B14F-4D97-AF65-F5344CB8AC3E}">
        <p14:creationId xmlns:p14="http://schemas.microsoft.com/office/powerpoint/2010/main" val="3408099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dirty="0" smtClean="0">
                <a:latin typeface="+mn-lt"/>
              </a:rPr>
              <a:t>Die</a:t>
            </a:r>
            <a:r>
              <a:rPr lang="de-DE" sz="1200" baseline="0" dirty="0" smtClean="0">
                <a:latin typeface="+mn-lt"/>
              </a:rPr>
              <a:t> Folie macht auf den beabsichtigten Austausch zwischen den Lesern aufmerksam. Stellt sich weiter die Frage ...</a:t>
            </a:r>
            <a:endParaRPr lang="de-DE" sz="12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dirty="0" smtClean="0">
                <a:latin typeface="+mn-lt"/>
              </a:rPr>
              <a:t>Info: Was sind das</a:t>
            </a:r>
            <a:r>
              <a:rPr lang="de-DE" sz="1200" baseline="0" dirty="0" smtClean="0">
                <a:latin typeface="+mn-lt"/>
              </a:rPr>
              <a:t> für „zusammenhängende Texte“ </a:t>
            </a:r>
            <a:r>
              <a:rPr lang="de-DE" sz="1200" dirty="0" smtClean="0">
                <a:latin typeface="+mn-lt"/>
              </a:rPr>
              <a:t>In der Kompetenzbeschreibung</a:t>
            </a:r>
            <a:r>
              <a:rPr lang="de-DE" sz="1200" baseline="0" dirty="0" smtClean="0">
                <a:latin typeface="+mn-lt"/>
              </a:rPr>
              <a:t> (S. 19) ist auch die Rede von Texten „unterschiedlicher Art“ </a:t>
            </a:r>
            <a:r>
              <a:rPr lang="de-DE" sz="1200" dirty="0" smtClean="0">
                <a:latin typeface="+mn-lt"/>
              </a:rPr>
              <a:t>Was sind Texte „unterschiedlicher Art“?</a:t>
            </a:r>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21</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ordnet</a:t>
            </a:r>
            <a:r>
              <a:rPr lang="de-DE" baseline="0" dirty="0" smtClean="0"/>
              <a:t> die im BP ausgewählten und als verpflichtend zu betrachtenden Text- und Schreibformen der didaktischen Einteilung zu (Zuordnung: A. Höffle).</a:t>
            </a:r>
          </a:p>
          <a:p>
            <a:r>
              <a:rPr lang="de-DE" baseline="0" dirty="0" smtClean="0"/>
              <a:t>Instruktionstexte können auch Textgrundlage sein, spielen aber eine größere Rolle als zentrale Schreibform (Beschreibung). </a:t>
            </a:r>
          </a:p>
          <a:p>
            <a:r>
              <a:rPr lang="de-DE" baseline="0" dirty="0" err="1" smtClean="0"/>
              <a:t>Persuationstexte</a:t>
            </a:r>
            <a:r>
              <a:rPr lang="de-DE" baseline="0" dirty="0" smtClean="0"/>
              <a:t> kommen in Form von Anzeigen vor, die zugleich aber auch informieren.</a:t>
            </a:r>
          </a:p>
          <a:p>
            <a:r>
              <a:rPr lang="de-DE" baseline="0" dirty="0" smtClean="0"/>
              <a:t>Lehrtexte informieren als Beschreibungen über Personen und Gegenstände (Vorgänge). Sie sollen als Sachbuchtexte (siehe PISA) im Folgenden genauer betrachtet werden.</a:t>
            </a:r>
          </a:p>
          <a:p>
            <a:r>
              <a:rPr lang="de-DE" baseline="0" dirty="0" smtClean="0"/>
              <a:t>Die nicht-linearen Texte werden später als „logische Bilder“ thematisiert. </a:t>
            </a:r>
          </a:p>
          <a:p>
            <a:r>
              <a:rPr lang="de-DE" baseline="0" dirty="0" smtClean="0"/>
              <a:t>Zusatzmaterial: Reader, S. 2</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22</a:t>
            </a:fld>
            <a:endParaRPr lang="de-DE" altLang="de-DE"/>
          </a:p>
        </p:txBody>
      </p:sp>
    </p:spTree>
    <p:extLst>
      <p:ext uri="{BB962C8B-B14F-4D97-AF65-F5344CB8AC3E}">
        <p14:creationId xmlns:p14="http://schemas.microsoft.com/office/powerpoint/2010/main" val="4129641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mn-lt"/>
                <a:ea typeface="+mn-ea"/>
                <a:cs typeface="+mn-cs"/>
              </a:rPr>
              <a:t>Die Folie zeigt, dass bspw. Innerhalb der Rubrik „Texte erschließen und nutzen“ auf die prozessbezogenen Kompetenzen</a:t>
            </a:r>
            <a:r>
              <a:rPr lang="de-DE" sz="1200" kern="1200" baseline="0" dirty="0" smtClean="0">
                <a:solidFill>
                  <a:schemeClr val="tx1"/>
                </a:solidFill>
                <a:effectLst/>
                <a:latin typeface="+mn-lt"/>
                <a:ea typeface="+mn-ea"/>
                <a:cs typeface="+mn-cs"/>
              </a:rPr>
              <a:t> des Bereichs „Schreiben“ verwiesen wird. (14) bezieht sich auf die Zusammenfassung von Inhalten</a:t>
            </a:r>
            <a:endParaRPr lang="de-DE"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mn-lt"/>
                <a:ea typeface="+mn-ea"/>
                <a:cs typeface="+mn-cs"/>
              </a:rPr>
              <a:t>Info</a:t>
            </a:r>
            <a:r>
              <a:rPr lang="de-DE" sz="1200" kern="1200" baseline="0" dirty="0" smtClean="0">
                <a:solidFill>
                  <a:schemeClr val="tx1"/>
                </a:solidFill>
                <a:effectLst/>
                <a:latin typeface="+mn-lt"/>
                <a:ea typeface="+mn-ea"/>
                <a:cs typeface="+mn-cs"/>
              </a:rPr>
              <a:t> z</a:t>
            </a:r>
            <a:r>
              <a:rPr lang="de-DE" sz="1200" kern="1200" dirty="0" smtClean="0">
                <a:solidFill>
                  <a:schemeClr val="tx1"/>
                </a:solidFill>
                <a:effectLst/>
                <a:latin typeface="+mn-lt"/>
                <a:ea typeface="+mn-ea"/>
                <a:cs typeface="+mn-cs"/>
              </a:rPr>
              <a:t>ur Vollständigkeit:</a:t>
            </a:r>
            <a:r>
              <a:rPr lang="de-DE" sz="1200" kern="1200" baseline="0" dirty="0" smtClean="0">
                <a:solidFill>
                  <a:schemeClr val="tx1"/>
                </a:solidFill>
                <a:effectLst/>
                <a:latin typeface="+mn-lt"/>
                <a:ea typeface="+mn-ea"/>
                <a:cs typeface="+mn-cs"/>
              </a:rPr>
              <a:t> (15 ) </a:t>
            </a:r>
            <a:r>
              <a:rPr lang="de-DE" sz="1200" kern="1200" dirty="0" smtClean="0">
                <a:solidFill>
                  <a:schemeClr val="tx1"/>
                </a:solidFill>
                <a:effectLst/>
                <a:latin typeface="+mn-lt"/>
                <a:ea typeface="+mn-ea"/>
                <a:cs typeface="+mn-cs"/>
              </a:rPr>
              <a:t>Informationen aus (*komplexen*) linearen und nichtlinearen Texten wiedergeben und kohärent und (*differenziert*) darstellen;</a:t>
            </a:r>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23</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t>Die Folie verweist</a:t>
            </a:r>
            <a:r>
              <a:rPr lang="de-DE" sz="1200" baseline="0" dirty="0" smtClean="0"/>
              <a:t> an einer Stelle, an der möglicherweise der Hinweis auf Text-Bild-Kombinationen erwartet wird, auf die 3.1.1.3 Medien.</a:t>
            </a:r>
          </a:p>
          <a:p>
            <a:r>
              <a:rPr lang="de-DE" sz="1200" baseline="0" dirty="0" smtClean="0"/>
              <a:t>Info: ---</a:t>
            </a:r>
            <a:endParaRPr lang="de-DE" sz="1200"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24</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verdeutlicht an einer Stelle den Zusammenhang zu den Leitperspektiven.</a:t>
            </a:r>
            <a:r>
              <a:rPr lang="de-DE" baseline="0" dirty="0" smtClean="0"/>
              <a:t> Dabei beziehen sich </a:t>
            </a:r>
            <a:r>
              <a:rPr lang="de-DE" dirty="0" smtClean="0"/>
              <a:t>11 und 12 auf</a:t>
            </a:r>
            <a:r>
              <a:rPr lang="de-DE" baseline="0" dirty="0" smtClean="0"/>
              <a:t> PG, </a:t>
            </a:r>
            <a:r>
              <a:rPr lang="de-DE" dirty="0" smtClean="0"/>
              <a:t>13 auf  MB.</a:t>
            </a:r>
          </a:p>
          <a:p>
            <a:r>
              <a:rPr lang="de-DE" dirty="0" smtClean="0"/>
              <a:t>Info: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25</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 die Verweise unter (15) eigene und fremde Lebenswelten</a:t>
            </a:r>
            <a:r>
              <a:rPr lang="de-DE" baseline="0" dirty="0" smtClean="0"/>
              <a:t> beschreiben und vergleichen (Alterität). BO und BNE nennen ausdrücklich Sach- und Gebrauchstexte, PG nennt literarische und nichtliterarische Texte.</a:t>
            </a:r>
            <a:endParaRPr lang="de-DE" dirty="0" smtClean="0"/>
          </a:p>
          <a:p>
            <a:r>
              <a:rPr lang="de-DE" dirty="0" smtClean="0"/>
              <a:t>Info: Die</a:t>
            </a:r>
            <a:r>
              <a:rPr lang="de-DE" baseline="0" dirty="0" smtClean="0"/>
              <a:t> Schulbücher verknüpften das Thema Sachtexte bislang mit ganz verschiedenen Themen (Entdeckungen, Geschichte des Buchdrucks/ Buchherstellung, Vögel und Fluginsekten, Bionik), hier ist mit einer Konzentration auf die Leitperspektiven zu rechnen.</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26</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27</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listet Kriterien auf, die eine Hilfe bei der Auswahl von Sachtexten hilfreich sein können. Die beiden letzten Punkte überraschen möglicherweise: Um</a:t>
            </a:r>
            <a:r>
              <a:rPr lang="de-DE" baseline="0" dirty="0" smtClean="0"/>
              <a:t> die Schüler zu Stellungnahmen anzuregen, eignen sich aber Bewertungen. Sie können aber auch auch durch die Aufgabenstellung eingebracht werden.</a:t>
            </a:r>
          </a:p>
          <a:p>
            <a:r>
              <a:rPr lang="de-DE" baseline="0" dirty="0" smtClean="0"/>
              <a:t>Info: Vorsicht ist bei Texten geboten, die die Schüler selbst betreffen. Schüler der Klassen 5/6 übertragen „wissenschaftliche“ Erkenntnisse direkt auf sich, so dass es zu Verkürzungen oder Pauschalisierungen kommen kann. Bei der Suche nach Texten haben sich Texte zum Lernverhalten von Jungen und Mädchen und Texte zu Berufswünschen von Mädchen und Jungen, die sich im Sinne der Leitperspektiven geeignet hätten, als wenig brauchbar erwiesen.</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28</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 den Anfang eines</a:t>
            </a:r>
            <a:r>
              <a:rPr lang="de-DE" baseline="0" dirty="0" smtClean="0"/>
              <a:t> Textes, der im Rahmen der Testentwicklung für LS 5 erprobt wurde. Textlänge, LIX-Wert, Thema schienen geeignet.</a:t>
            </a:r>
          </a:p>
          <a:p>
            <a:r>
              <a:rPr lang="de-DE" baseline="0" dirty="0" smtClean="0"/>
              <a:t>Info: Die </a:t>
            </a:r>
            <a:r>
              <a:rPr lang="de-DE" dirty="0" smtClean="0"/>
              <a:t>Anrede</a:t>
            </a:r>
            <a:r>
              <a:rPr lang="de-DE" baseline="0" dirty="0" smtClean="0"/>
              <a:t> mit „du“ lässt keine Rückschlüsse auf allgemein gültige, richtige Aussagen zu bzw. erschwert diese. Empfehlungen können nicht verifiziert oder begründet werden. Das Bild enthält keine verwertbare Info und ist rein illustrierend bzw. im Sinn eines Maskottchens zu „lesen“.</a:t>
            </a:r>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29</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 die Gliederung des Vortrags (auf Laufzeile aufmerksam machen).</a:t>
            </a:r>
          </a:p>
          <a:p>
            <a:r>
              <a:rPr lang="de-DE" dirty="0" smtClean="0"/>
              <a:t>Im Teil</a:t>
            </a:r>
            <a:r>
              <a:rPr lang="de-DE" baseline="0" dirty="0" smtClean="0"/>
              <a:t> A werden Grundlagen der Sachtextdidaktik referiert. Teil B zeigt, wie die Erkenntnisse der Leseforschung ihren Niederschlag im BP finden. Teil C zeigt an zwei Beispielen, wie aus Teilkompetenzen Aufgaben werden, und macht Vorschläge zur Umsetzung.</a:t>
            </a:r>
          </a:p>
          <a:p>
            <a:r>
              <a:rPr lang="de-DE" baseline="0" dirty="0" smtClean="0"/>
              <a:t>Info: Im Teil C geht es zum einen um Aufgabenformate, zum anderen um die Planung und Durchführung. Auf eine komplette UE wird hier verzichtet, weil entweder die Texte im Schulbuch verwendet werden oder der Lehrer ein aktuelles oder für ihn relevantes Thema wählt. Die Neuerungen finden auf der Ebene der Teilkompetenzen und bei den Lesestrategien statt.</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a:t>
            </a:fld>
            <a:endParaRPr lang="de-DE" altLang="de-DE"/>
          </a:p>
        </p:txBody>
      </p:sp>
    </p:spTree>
    <p:extLst>
      <p:ext uri="{BB962C8B-B14F-4D97-AF65-F5344CB8AC3E}">
        <p14:creationId xmlns:p14="http://schemas.microsoft.com/office/powerpoint/2010/main" val="3854312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listet</a:t>
            </a:r>
            <a:r>
              <a:rPr lang="de-DE" baseline="0" dirty="0" smtClean="0"/>
              <a:t> Internetseiten und Kinder- und Jugendzeitschriften (Empfehlungsliste der Stiftung LESEN) auf, die geeignete Sachtexte bieten. </a:t>
            </a:r>
            <a:r>
              <a:rPr lang="de-DE" dirty="0" smtClean="0"/>
              <a:t>Vorteil dieser Texte sind deren Aktualität;</a:t>
            </a:r>
            <a:r>
              <a:rPr lang="de-DE" baseline="0" dirty="0" smtClean="0"/>
              <a:t> deren Schülernähe, der Stil.</a:t>
            </a:r>
          </a:p>
          <a:p>
            <a:r>
              <a:rPr lang="de-DE" baseline="0" dirty="0" smtClean="0"/>
              <a:t>Info: Diese Texte enthalten in der Regel das, was Groeben/Hurrelmann als Stimulanz bezeichnen (enthalten erzählenden Passagen, enthalten eine Interesse weckende Einleitung, Kuriositäten oder folgen dem Frage-Antwort-Schema</a:t>
            </a:r>
          </a:p>
          <a:p>
            <a:r>
              <a:rPr lang="de-DE" baseline="0" dirty="0" smtClean="0"/>
              <a:t>Nachteil ist, dass sie keinen rein sachlichen Stil zeigen (populärwissenschaftlich)</a:t>
            </a:r>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30</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gibt Anregungen zur Phase der Planung. „Neu“ ist vielleicht, dass überhaupt eine Klassenarbeit am</a:t>
            </a:r>
            <a:r>
              <a:rPr lang="de-DE" baseline="0" dirty="0" smtClean="0"/>
              <a:t> Ende der UE steht (eine in 5/6) und dass die Vorgaben des BP 2016 zu berücksichtigen sind. </a:t>
            </a:r>
          </a:p>
          <a:p>
            <a:r>
              <a:rPr lang="de-DE" baseline="0" dirty="0" smtClean="0"/>
              <a:t>Info: Warum wird das Thema Lesen mit dem Thema Schreiben „vermischt“? H</a:t>
            </a:r>
            <a:r>
              <a:rPr lang="de-DE" dirty="0" smtClean="0"/>
              <a:t>öhere Kompetenzformulierungen</a:t>
            </a:r>
            <a:r>
              <a:rPr lang="de-DE" baseline="0" dirty="0" smtClean="0"/>
              <a:t> fordern das </a:t>
            </a:r>
            <a:r>
              <a:rPr lang="de-DE" dirty="0" smtClean="0"/>
              <a:t>Begründen</a:t>
            </a:r>
            <a:r>
              <a:rPr lang="de-DE" baseline="0" dirty="0" smtClean="0"/>
              <a:t> und </a:t>
            </a:r>
            <a:r>
              <a:rPr lang="de-DE" dirty="0" smtClean="0"/>
              <a:t>Schlüssen ziehen.</a:t>
            </a:r>
            <a:r>
              <a:rPr lang="de-DE" baseline="0" dirty="0" smtClean="0"/>
              <a:t> D. h., dass die Inhalte neu/eigenständig organisiert/formuliert werden müssen. </a:t>
            </a:r>
          </a:p>
          <a:p>
            <a:r>
              <a:rPr lang="de-DE" baseline="0" dirty="0" smtClean="0"/>
              <a:t>Material: Reader, S. 7</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31</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nennt Aspekte, die während der UE zu</a:t>
            </a:r>
            <a:r>
              <a:rPr lang="de-DE" baseline="0" dirty="0" smtClean="0"/>
              <a:t> beachten sind. Den Schülern sollte transparent gemacht werden, dass es in der UE nicht (nur) um die Entdeckung Amerikas, sondern dass es um die Erarbeitung von Sachtexten geht, damit sie selbst den Fokus darauf richten können. </a:t>
            </a:r>
          </a:p>
          <a:p>
            <a:r>
              <a:rPr lang="de-DE" baseline="0" dirty="0" smtClean="0"/>
              <a:t>Info: Die Rechercheaufträge in die HA zu verlagern, ist dem Umstand geschuldet, dass im Klassenzimmer leider keine Möglichkeit besteht. Der Lexikoneintrag ist als Schreibform nicht vorgesehen, wurde aber gewählt, weil er aus dem Schulbuch bekannt gewesen ist und etwas stärker motiviert als eine Zusammenfassung. </a:t>
            </a:r>
          </a:p>
          <a:p>
            <a:r>
              <a:rPr lang="de-DE" dirty="0" smtClean="0"/>
              <a:t>Zusammenfassungen</a:t>
            </a:r>
            <a:r>
              <a:rPr lang="de-DE" baseline="0" dirty="0" smtClean="0"/>
              <a:t> werden aber u. a. von Ute Fischer als wichtige Technik genannt. Christmann und Groeben schränken den Effekt von Zusammenfassungen übrigens ein. Der Effekt sei nur nachweisbar, wenn die Zusammenfassung </a:t>
            </a:r>
            <a:r>
              <a:rPr lang="de-DE" baseline="0" dirty="0" err="1" smtClean="0"/>
              <a:t>dirket</a:t>
            </a:r>
            <a:r>
              <a:rPr lang="de-DE" baseline="0" dirty="0" smtClean="0"/>
              <a:t> im Anschluss an einen Text erfolgt. Zusammenfassungen für einen Wissensbereich/für mehrere Texte sind weniger sinnvoll (in: Hurrelmann/Groeben, S. 153 f.).</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32</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nennt</a:t>
            </a:r>
            <a:r>
              <a:rPr lang="de-DE" baseline="0" dirty="0" smtClean="0"/>
              <a:t> drei Möglichkeiten: die offenere Form der Präsentation, die auf den Wissenserwerb konzentrierte Arbeit mit mentalen Schemata und die Klassenarbeit. </a:t>
            </a:r>
          </a:p>
          <a:p>
            <a:r>
              <a:rPr lang="de-DE" baseline="0" dirty="0" smtClean="0"/>
              <a:t>Info: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33</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Zu favorisieren ist die Arbeit</a:t>
            </a:r>
            <a:r>
              <a:rPr lang="de-DE" baseline="0" smtClean="0"/>
              <a:t> mit den mentalen Strukturen</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34</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bietet einen zweiten</a:t>
            </a:r>
            <a:r>
              <a:rPr lang="de-DE" baseline="0" dirty="0" smtClean="0"/>
              <a:t> Workshop an, der die TN mit den Standards und den Herausforderungen der Sachtextdidaktik beschäftigt. </a:t>
            </a:r>
          </a:p>
          <a:p>
            <a:r>
              <a:rPr lang="de-DE" baseline="0" dirty="0" smtClean="0"/>
              <a:t>Info: Der Hinweis auf L PG ist sinnvoll, wenn man an den Aspekt „Selbstregulation und Lernen“ denkt (siehe „Texte verstehen“, S. 20)</a:t>
            </a:r>
          </a:p>
          <a:p>
            <a:r>
              <a:rPr lang="de-DE" baseline="0" dirty="0" smtClean="0"/>
              <a:t>Material: Reader, S. 8 f.</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35</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listet abschließend auf, welche</a:t>
            </a:r>
            <a:r>
              <a:rPr lang="de-DE" baseline="0" dirty="0" smtClean="0"/>
              <a:t> „neuen“ Anforderungen im BP enthalten sind.</a:t>
            </a:r>
          </a:p>
          <a:p>
            <a:r>
              <a:rPr lang="de-DE" baseline="0" dirty="0" smtClean="0"/>
              <a:t>Info: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36</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nennt Bewährtes,</a:t>
            </a:r>
            <a:r>
              <a:rPr lang="de-DE" baseline="0" dirty="0" smtClean="0"/>
              <a:t> das den </a:t>
            </a:r>
            <a:r>
              <a:rPr lang="de-DE" dirty="0" smtClean="0"/>
              <a:t>TN auch signalisiert, dass die bisherige Praxis</a:t>
            </a:r>
            <a:r>
              <a:rPr lang="de-DE" baseline="0" dirty="0" smtClean="0"/>
              <a:t> mehr oder weniger fortgeführt werden kann. Die TN haben hier auch die Gelegenheit eigene Erfahrungen zu ergänzen.</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37</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setzt Akzente bei drei Aspekten, die bereits praktiziert werden, die aber</a:t>
            </a:r>
            <a:r>
              <a:rPr lang="de-DE" baseline="0" dirty="0" smtClean="0"/>
              <a:t> vom BP 2016 mehrfach eingefordert werden.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38</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 was Sachtexte von literarischen</a:t>
            </a:r>
            <a:r>
              <a:rPr lang="de-DE" baseline="0" dirty="0" smtClean="0"/>
              <a:t> Texten unterscheidet. Die Merkmale rechtfertigen </a:t>
            </a:r>
            <a:r>
              <a:rPr lang="de-DE" dirty="0" smtClean="0"/>
              <a:t>die separate Behandlung der Sachtexte, bzw. deren Aufwertung.</a:t>
            </a:r>
          </a:p>
          <a:p>
            <a:r>
              <a:rPr lang="de-DE" dirty="0" smtClean="0"/>
              <a:t>Info: Sachtexte</a:t>
            </a:r>
            <a:r>
              <a:rPr lang="de-DE" baseline="0" dirty="0" smtClean="0"/>
              <a:t> handeln von dem, „was der Fall ist“, sie greifen auf der Leserseite mehr als literarische Texte auf Wissensstrukturen zurück, sind semantisch fremder als literarische Texte. Literarische Texte folgen Alltags- oder Erzählmustern. Sie dienen der Unterhaltung und der ästhetischen Bildung.</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4</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zeigt eine von C. Rosebrock (2007) oder auch Groeben/Hurrelmann (2009) vorgenommene Unterscheidung,</a:t>
            </a:r>
            <a:r>
              <a:rPr lang="de-DE" baseline="0" dirty="0" smtClean="0"/>
              <a:t> die auch im BP nicht explizit vorgenommen wird, die aber die Auswahl der Text- und Schreibformen motiviert. Anders als bei literarischen Texten steht die Information des Lesers im Vordergrund.</a:t>
            </a:r>
          </a:p>
          <a:p>
            <a:r>
              <a:rPr lang="de-DE" baseline="0" dirty="0" smtClean="0"/>
              <a:t>Info: </a:t>
            </a:r>
            <a:r>
              <a:rPr lang="de-DE" baseline="0" dirty="0" err="1" smtClean="0"/>
              <a:t>Persuationstexte</a:t>
            </a:r>
            <a:r>
              <a:rPr lang="de-DE" baseline="0" dirty="0" smtClean="0"/>
              <a:t> (argumentierende Texte) bleiben im Zusammenhang mit den Standards 5/6 zunächst unberücksichtigt. Instruktionstexte kommen bislang als Vorgangsbeschreibungen vor (also eher im Bereich Schreiben). Wenn bei der Anschlusskommunikation von „Persönlichkeitsentwicklung die Rede ist, muss an die Ratgeberliteratur i. w. S gedacht werden. - Sachtexte als Lehrtexte stehen im Folgenden im Zentrum. </a:t>
            </a:r>
          </a:p>
          <a:p>
            <a:r>
              <a:rPr lang="de-DE" baseline="0" dirty="0" smtClean="0"/>
              <a:t>Zusatzmaterial: Reader, Seite 2</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5</a:t>
            </a:fld>
            <a:endParaRPr lang="de-DE" altLang="de-DE"/>
          </a:p>
        </p:txBody>
      </p:sp>
    </p:spTree>
    <p:extLst>
      <p:ext uri="{BB962C8B-B14F-4D97-AF65-F5344CB8AC3E}">
        <p14:creationId xmlns:p14="http://schemas.microsoft.com/office/powerpoint/2010/main" val="394778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macht darauf aufmerksam,</a:t>
            </a:r>
            <a:r>
              <a:rPr lang="de-DE" baseline="0" dirty="0" smtClean="0"/>
              <a:t> dass sich Aufbau und Inhalte von Sachtextes je nach Domäne stark unterscheiden: Texte über den Urknall, die Kreuzzüge, den Spracherwerb unterschieden sich stark (Theoriebildung, Kontrastierung von Quellen, Abfolge verschiedener Phasen) </a:t>
            </a:r>
          </a:p>
          <a:p>
            <a:r>
              <a:rPr lang="de-DE" dirty="0" smtClean="0"/>
              <a:t>Info: Während literarische Texte einer</a:t>
            </a:r>
            <a:r>
              <a:rPr lang="de-DE" baseline="0" dirty="0" smtClean="0"/>
              <a:t> „</a:t>
            </a:r>
            <a:r>
              <a:rPr lang="de-DE" baseline="0" dirty="0" err="1" smtClean="0"/>
              <a:t>story</a:t>
            </a:r>
            <a:r>
              <a:rPr lang="de-DE" baseline="0" dirty="0" smtClean="0"/>
              <a:t> </a:t>
            </a:r>
            <a:r>
              <a:rPr lang="de-DE" baseline="0" dirty="0" err="1" smtClean="0"/>
              <a:t>grammar</a:t>
            </a:r>
            <a:r>
              <a:rPr lang="de-DE" baseline="0" dirty="0" smtClean="0"/>
              <a:t>“ folgen, weisen Sachtexte eine Vielfalt an Textmustern auf. </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6</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a:t>
            </a:r>
            <a:r>
              <a:rPr lang="de-DE" baseline="0" dirty="0" smtClean="0"/>
              <a:t> Folie nennt Frames und Skripts, die b</a:t>
            </a:r>
            <a:r>
              <a:rPr lang="de-DE" dirty="0" smtClean="0"/>
              <a:t>eim Lesen von Lehrtexten vorausgesetzt werden. Frames fordern das Gedächtnis (Fachbegriffe),</a:t>
            </a:r>
            <a:r>
              <a:rPr lang="de-DE" baseline="0" dirty="0" smtClean="0"/>
              <a:t> Skripts die Aktivierung von </a:t>
            </a:r>
            <a:r>
              <a:rPr lang="de-DE" dirty="0" smtClean="0"/>
              <a:t>Wissensstrukturen (Frage-Antwort, Problem-Lösung).</a:t>
            </a:r>
            <a:r>
              <a:rPr lang="de-DE" baseline="0" dirty="0" smtClean="0"/>
              <a:t> </a:t>
            </a:r>
            <a:r>
              <a:rPr lang="de-DE" sz="1200" dirty="0" smtClean="0"/>
              <a:t>Beim Lesen </a:t>
            </a:r>
            <a:r>
              <a:rPr lang="de-DE" sz="1200" baseline="0" dirty="0" smtClean="0"/>
              <a:t>spielt deshalb die Aktivierung des Vorwissens eine zentrale Rolle (</a:t>
            </a:r>
            <a:r>
              <a:rPr lang="de-DE" sz="1200" dirty="0" err="1" smtClean="0"/>
              <a:t>Advance</a:t>
            </a:r>
            <a:r>
              <a:rPr lang="de-DE" sz="1200" dirty="0" smtClean="0"/>
              <a:t> Organizer, </a:t>
            </a:r>
            <a:r>
              <a:rPr lang="de-DE" sz="1200" dirty="0" err="1" smtClean="0"/>
              <a:t>Pre</a:t>
            </a:r>
            <a:r>
              <a:rPr lang="de-DE" sz="1200" dirty="0" smtClean="0"/>
              <a:t>-Organizer. Vorab-Thematisierung zentraler Inhalte). Im Unterricht wird das in der Regel mit dem Einstieg versucht (z. B. Bildimpulse). </a:t>
            </a:r>
            <a:endParaRPr lang="de-DE" baseline="0" dirty="0" smtClean="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7</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20000"/>
              </a:lnSpc>
              <a:spcBef>
                <a:spcPts val="0"/>
              </a:spcBef>
              <a:buNone/>
            </a:pPr>
            <a:r>
              <a:rPr lang="de-DE" sz="1200" kern="1200" dirty="0" smtClean="0"/>
              <a:t>Die Folie setzt bei den Wissensstrukturen</a:t>
            </a:r>
            <a:r>
              <a:rPr lang="de-DE" sz="1200" kern="1200" baseline="0" dirty="0" smtClean="0"/>
              <a:t> von Sachtexten an und zeigt verschiedene Muster, nach denen Sachtexte aufgebaut sind. </a:t>
            </a:r>
          </a:p>
          <a:p>
            <a:pPr marL="0" indent="0">
              <a:lnSpc>
                <a:spcPct val="120000"/>
              </a:lnSpc>
              <a:spcBef>
                <a:spcPts val="0"/>
              </a:spcBef>
              <a:buNone/>
            </a:pPr>
            <a:r>
              <a:rPr lang="de-DE" sz="1200" kern="1200" baseline="0" dirty="0" smtClean="0"/>
              <a:t>Info: Weniger als das Fachvokabular werden diese Muster vermutlich eher selten im Unterricht thematisiert. Dabei ist es nicht selbstverständlich, dass Schüler diese Muster erkennen. </a:t>
            </a:r>
            <a:endParaRPr lang="de-DE" sz="1200" kern="1200"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8</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Folie nennt einen</a:t>
            </a:r>
            <a:r>
              <a:rPr lang="de-DE" baseline="0" dirty="0" smtClean="0"/>
              <a:t> weiteren  Unterschied zwischen Sachtexten und literarischen Texten. Bilder transportieren weitere Informationen. Zum Teil sind sie so wichtig, dass ohne sie der Text gar nicht verstanden werden kann! </a:t>
            </a:r>
          </a:p>
          <a:p>
            <a:r>
              <a:rPr lang="de-DE" baseline="0" dirty="0" smtClean="0"/>
              <a:t>Info: Die Didaktik schätzt die Anforderung, Text und Bilder aufeinander zu beziehen, als hoch ein. Es müssen auf einer abstrakten Ebene gemeinsame Strukturmerkmale gefunden werden. Es wird selten explizit gemacht, auf welchen Teil eines Textes sich ein Bild bezieht!</a:t>
            </a:r>
            <a:endParaRPr lang="de-DE" dirty="0"/>
          </a:p>
        </p:txBody>
      </p:sp>
      <p:sp>
        <p:nvSpPr>
          <p:cNvPr id="4" name="Foliennummernplatzhalter 3"/>
          <p:cNvSpPr>
            <a:spLocks noGrp="1"/>
          </p:cNvSpPr>
          <p:nvPr>
            <p:ph type="sldNum" sz="quarter" idx="10"/>
          </p:nvPr>
        </p:nvSpPr>
        <p:spPr/>
        <p:txBody>
          <a:bodyPr/>
          <a:lstStyle/>
          <a:p>
            <a:fld id="{46126D64-FCEC-4652-B3ED-71DEE638AFE7}" type="slidenum">
              <a:rPr lang="de-DE" altLang="de-DE" smtClean="0"/>
              <a:pPr/>
              <a:t>9</a:t>
            </a:fld>
            <a:endParaRPr lang="de-DE" altLang="de-DE"/>
          </a:p>
        </p:txBody>
      </p:sp>
    </p:spTree>
    <p:extLst>
      <p:ext uri="{BB962C8B-B14F-4D97-AF65-F5344CB8AC3E}">
        <p14:creationId xmlns:p14="http://schemas.microsoft.com/office/powerpoint/2010/main" val="1821226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endParaRPr lang="de-DE"/>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Britannic Bold" pitchFamily="34" charset="0"/>
                  <a:cs typeface="Arial" panose="020B0604020202020204" pitchFamily="34" charset="0"/>
                </a:defRPr>
              </a:lvl1pPr>
              <a:lvl2pPr marL="742950" indent="-285750">
                <a:defRPr>
                  <a:solidFill>
                    <a:schemeClr val="tx1"/>
                  </a:solidFill>
                  <a:latin typeface="Britannic Bold" pitchFamily="34" charset="0"/>
                  <a:cs typeface="Arial" panose="020B0604020202020204" pitchFamily="34" charset="0"/>
                </a:defRPr>
              </a:lvl2pPr>
              <a:lvl3pPr marL="1143000" indent="-228600">
                <a:defRPr>
                  <a:solidFill>
                    <a:schemeClr val="tx1"/>
                  </a:solidFill>
                  <a:latin typeface="Britannic Bold" pitchFamily="34" charset="0"/>
                  <a:cs typeface="Arial" panose="020B0604020202020204" pitchFamily="34" charset="0"/>
                </a:defRPr>
              </a:lvl3pPr>
              <a:lvl4pPr marL="1600200" indent="-228600">
                <a:defRPr>
                  <a:solidFill>
                    <a:schemeClr val="tx1"/>
                  </a:solidFill>
                  <a:latin typeface="Britannic Bold" pitchFamily="34" charset="0"/>
                  <a:cs typeface="Arial" panose="020B0604020202020204" pitchFamily="34" charset="0"/>
                </a:defRPr>
              </a:lvl4pPr>
              <a:lvl5pPr marL="2057400" indent="-228600">
                <a:defRPr>
                  <a:solidFill>
                    <a:schemeClr val="tx1"/>
                  </a:solidFill>
                  <a:latin typeface="Britannic Bold"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Britannic Bold" pitchFamily="34" charset="0"/>
                  <a:cs typeface="Arial" panose="020B0604020202020204" pitchFamily="34" charset="0"/>
                </a:defRPr>
              </a:lvl9pPr>
            </a:lstStyle>
            <a:p>
              <a:pPr eaLnBrk="1" hangingPunct="1">
                <a:defRPr/>
              </a:pPr>
              <a:endParaRPr lang="de-DE" altLang="de-DE" smtClean="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p:spPr>
        <p:txBody>
          <a:bodyPr/>
          <a:lstStyle/>
          <a:p>
            <a:endParaRPr lang="de-DE"/>
          </a:p>
        </p:txBody>
      </p:sp>
      <p:sp>
        <p:nvSpPr>
          <p:cNvPr id="449539" name="Rectangle 3"/>
          <p:cNvSpPr>
            <a:spLocks noGrp="1" noChangeArrowheads="1"/>
          </p:cNvSpPr>
          <p:nvPr>
            <p:ph type="ctrTitle"/>
          </p:nvPr>
        </p:nvSpPr>
        <p:spPr>
          <a:xfrm>
            <a:off x="315913" y="466725"/>
            <a:ext cx="6781800" cy="2133600"/>
          </a:xfrm>
        </p:spPr>
        <p:txBody>
          <a:bodyPr/>
          <a:lstStyle>
            <a:lvl1pPr algn="r">
              <a:defRPr sz="3600"/>
            </a:lvl1pPr>
          </a:lstStyle>
          <a:p>
            <a:r>
              <a:rPr lang="de-DE" altLang="en-US"/>
              <a:t>Titelmasterformat durch Klicken bearbeiten</a:t>
            </a:r>
          </a:p>
        </p:txBody>
      </p:sp>
      <p:sp>
        <p:nvSpPr>
          <p:cNvPr id="44954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de-DE" altLang="en-US"/>
              <a:t>Formatvorlage des Untertitelmasters durch Klicken bearbeiten</a:t>
            </a:r>
          </a:p>
        </p:txBody>
      </p:sp>
      <p:sp>
        <p:nvSpPr>
          <p:cNvPr id="38" name="Rectangle 5"/>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39" name="Rectangle 6"/>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40" name="Rectangle 7"/>
          <p:cNvSpPr>
            <a:spLocks noGrp="1" noChangeArrowheads="1"/>
          </p:cNvSpPr>
          <p:nvPr>
            <p:ph type="sldNum" sz="quarter" idx="12"/>
          </p:nvPr>
        </p:nvSpPr>
        <p:spPr/>
        <p:txBody>
          <a:bodyPr/>
          <a:lstStyle>
            <a:lvl1pPr>
              <a:defRPr smtClean="0">
                <a:latin typeface="Arial" charset="0"/>
                <a:cs typeface="Arial" charset="0"/>
              </a:defRPr>
            </a:lvl1pPr>
          </a:lstStyle>
          <a:p>
            <a:fld id="{ACB10BC4-CF2A-42E9-8C14-A28A690C0E8F}"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5"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6" name="Rectangle 1031"/>
          <p:cNvSpPr>
            <a:spLocks noGrp="1" noChangeArrowheads="1"/>
          </p:cNvSpPr>
          <p:nvPr>
            <p:ph type="sldNum" sz="quarter" idx="12"/>
          </p:nvPr>
        </p:nvSpPr>
        <p:spPr/>
        <p:txBody>
          <a:bodyPr/>
          <a:lstStyle>
            <a:lvl1pPr>
              <a:defRPr smtClean="0">
                <a:latin typeface="Arial" charset="0"/>
                <a:cs typeface="Arial" charset="0"/>
              </a:defRPr>
            </a:lvl1pPr>
          </a:lstStyle>
          <a:p>
            <a:fld id="{25B16192-645F-4C03-AAA3-8324F6353EF9}"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22238"/>
            <a:ext cx="2057400" cy="60086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22238"/>
            <a:ext cx="6019800" cy="600868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5"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6" name="Rectangle 1031"/>
          <p:cNvSpPr>
            <a:spLocks noGrp="1" noChangeArrowheads="1"/>
          </p:cNvSpPr>
          <p:nvPr>
            <p:ph type="sldNum" sz="quarter" idx="12"/>
          </p:nvPr>
        </p:nvSpPr>
        <p:spPr/>
        <p:txBody>
          <a:bodyPr/>
          <a:lstStyle>
            <a:lvl1pPr>
              <a:defRPr smtClean="0">
                <a:latin typeface="Arial" charset="0"/>
                <a:cs typeface="Arial" charset="0"/>
              </a:defRPr>
            </a:lvl1pPr>
          </a:lstStyle>
          <a:p>
            <a:fld id="{0E57AC16-CD72-409A-97FD-9EF0211B7B12}"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r>
              <a:rPr lang="de-DE"/>
              <a:t>Dr. Dirk Wegner</a:t>
            </a:r>
          </a:p>
        </p:txBody>
      </p:sp>
      <p:sp>
        <p:nvSpPr>
          <p:cNvPr id="5"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6" name="Foliennummernplatzhalter 5"/>
          <p:cNvSpPr>
            <a:spLocks noGrp="1"/>
          </p:cNvSpPr>
          <p:nvPr>
            <p:ph type="sldNum" sz="quarter" idx="12"/>
          </p:nvPr>
        </p:nvSpPr>
        <p:spPr/>
        <p:txBody>
          <a:bodyPr/>
          <a:lstStyle>
            <a:lvl1pPr>
              <a:defRPr/>
            </a:lvl1pPr>
          </a:lstStyle>
          <a:p>
            <a:fld id="{596BCFB0-0BD6-4B55-840D-CEAB0EE7A748}"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a:t>Dr. Dirk Wegner</a:t>
            </a:r>
          </a:p>
        </p:txBody>
      </p:sp>
      <p:sp>
        <p:nvSpPr>
          <p:cNvPr id="5"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6" name="Foliennummernplatzhalter 5"/>
          <p:cNvSpPr>
            <a:spLocks noGrp="1"/>
          </p:cNvSpPr>
          <p:nvPr>
            <p:ph type="sldNum" sz="quarter" idx="12"/>
          </p:nvPr>
        </p:nvSpPr>
        <p:spPr/>
        <p:txBody>
          <a:bodyPr/>
          <a:lstStyle>
            <a:lvl1pPr>
              <a:defRPr/>
            </a:lvl1pPr>
          </a:lstStyle>
          <a:p>
            <a:fld id="{DE975A8D-E852-40DF-9B80-24292BAA86C4}"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r>
              <a:rPr lang="de-DE"/>
              <a:t>Dr. Dirk Wegner</a:t>
            </a:r>
          </a:p>
        </p:txBody>
      </p:sp>
      <p:sp>
        <p:nvSpPr>
          <p:cNvPr id="5"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6" name="Foliennummernplatzhalter 5"/>
          <p:cNvSpPr>
            <a:spLocks noGrp="1"/>
          </p:cNvSpPr>
          <p:nvPr>
            <p:ph type="sldNum" sz="quarter" idx="12"/>
          </p:nvPr>
        </p:nvSpPr>
        <p:spPr/>
        <p:txBody>
          <a:bodyPr/>
          <a:lstStyle>
            <a:lvl1pPr>
              <a:defRPr/>
            </a:lvl1pPr>
          </a:lstStyle>
          <a:p>
            <a:fld id="{3B607F3B-25C8-430D-90A3-F06B4B477CF9}"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de-DE"/>
              <a:t>Dr. Dirk Wegner</a:t>
            </a:r>
          </a:p>
        </p:txBody>
      </p:sp>
      <p:sp>
        <p:nvSpPr>
          <p:cNvPr id="6"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7" name="Foliennummernplatzhalter 5"/>
          <p:cNvSpPr>
            <a:spLocks noGrp="1"/>
          </p:cNvSpPr>
          <p:nvPr>
            <p:ph type="sldNum" sz="quarter" idx="12"/>
          </p:nvPr>
        </p:nvSpPr>
        <p:spPr/>
        <p:txBody>
          <a:bodyPr/>
          <a:lstStyle>
            <a:lvl1pPr>
              <a:defRPr/>
            </a:lvl1pPr>
          </a:lstStyle>
          <a:p>
            <a:fld id="{A718F695-3324-4197-A805-7614D91CD1FF}"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r>
              <a:rPr lang="de-DE"/>
              <a:t>Dr. Dirk Wegner</a:t>
            </a:r>
          </a:p>
        </p:txBody>
      </p:sp>
      <p:sp>
        <p:nvSpPr>
          <p:cNvPr id="8"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9" name="Foliennummernplatzhalter 5"/>
          <p:cNvSpPr>
            <a:spLocks noGrp="1"/>
          </p:cNvSpPr>
          <p:nvPr>
            <p:ph type="sldNum" sz="quarter" idx="12"/>
          </p:nvPr>
        </p:nvSpPr>
        <p:spPr/>
        <p:txBody>
          <a:bodyPr/>
          <a:lstStyle>
            <a:lvl1pPr>
              <a:defRPr/>
            </a:lvl1pPr>
          </a:lstStyle>
          <a:p>
            <a:fld id="{DA50C10D-ABA7-4D57-AD3B-18FBBD09A952}"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r>
              <a:rPr lang="de-DE"/>
              <a:t>Dr. Dirk Wegner</a:t>
            </a:r>
          </a:p>
        </p:txBody>
      </p:sp>
      <p:sp>
        <p:nvSpPr>
          <p:cNvPr id="4"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5" name="Foliennummernplatzhalter 5"/>
          <p:cNvSpPr>
            <a:spLocks noGrp="1"/>
          </p:cNvSpPr>
          <p:nvPr>
            <p:ph type="sldNum" sz="quarter" idx="12"/>
          </p:nvPr>
        </p:nvSpPr>
        <p:spPr/>
        <p:txBody>
          <a:bodyPr/>
          <a:lstStyle>
            <a:lvl1pPr>
              <a:defRPr/>
            </a:lvl1pPr>
          </a:lstStyle>
          <a:p>
            <a:fld id="{E537C479-B28C-47E8-AEA1-24933B945969}"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de-DE"/>
              <a:t>Dr. Dirk Wegner</a:t>
            </a:r>
          </a:p>
        </p:txBody>
      </p:sp>
      <p:sp>
        <p:nvSpPr>
          <p:cNvPr id="3"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4" name="Foliennummernplatzhalter 5"/>
          <p:cNvSpPr>
            <a:spLocks noGrp="1"/>
          </p:cNvSpPr>
          <p:nvPr>
            <p:ph type="sldNum" sz="quarter" idx="12"/>
          </p:nvPr>
        </p:nvSpPr>
        <p:spPr/>
        <p:txBody>
          <a:bodyPr/>
          <a:lstStyle>
            <a:lvl1pPr>
              <a:defRPr/>
            </a:lvl1pPr>
          </a:lstStyle>
          <a:p>
            <a:fld id="{7905DDC0-E0B7-42D6-8C85-727435FD15E2}"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a:t>Dr. Dirk Wegner</a:t>
            </a:r>
          </a:p>
        </p:txBody>
      </p:sp>
      <p:sp>
        <p:nvSpPr>
          <p:cNvPr id="6"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7" name="Foliennummernplatzhalter 5"/>
          <p:cNvSpPr>
            <a:spLocks noGrp="1"/>
          </p:cNvSpPr>
          <p:nvPr>
            <p:ph type="sldNum" sz="quarter" idx="12"/>
          </p:nvPr>
        </p:nvSpPr>
        <p:spPr/>
        <p:txBody>
          <a:bodyPr/>
          <a:lstStyle>
            <a:lvl1pPr>
              <a:defRPr/>
            </a:lvl1pPr>
          </a:lstStyle>
          <a:p>
            <a:fld id="{378AAAB0-801B-4253-AE2E-F04F4CEBB8DF}"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360000"/>
            <a:ext cx="8229600" cy="359237"/>
          </a:xfrm>
          <a:solidFill>
            <a:srgbClr val="1C81D4">
              <a:alpha val="10000"/>
            </a:srgbClr>
          </a:solidFill>
          <a:ln>
            <a:noFill/>
          </a:ln>
        </p:spPr>
        <p:txBody>
          <a:bodyPr/>
          <a:lstStyle>
            <a:lvl1pPr algn="ctr">
              <a:defRPr sz="1600" b="0"/>
            </a:lvl1pPr>
          </a:lstStyle>
          <a:p>
            <a:r>
              <a:rPr lang="de-DE" dirty="0" smtClean="0"/>
              <a:t>Überschriftenebene 1</a:t>
            </a:r>
            <a:endParaRPr lang="de-DE" dirty="0"/>
          </a:p>
        </p:txBody>
      </p:sp>
      <p:sp>
        <p:nvSpPr>
          <p:cNvPr id="3" name="Inhaltsplatzhalter 2"/>
          <p:cNvSpPr>
            <a:spLocks noGrp="1"/>
          </p:cNvSpPr>
          <p:nvPr>
            <p:ph idx="1"/>
          </p:nvPr>
        </p:nvSpPr>
        <p:spPr/>
        <p:txBody>
          <a:bodyPr/>
          <a:lstStyle>
            <a:lvl1pPr>
              <a:defRPr sz="1600"/>
            </a:lvl1pPr>
            <a:lvl2pPr>
              <a:defRPr sz="1400"/>
            </a:lvl2pPr>
            <a:lvl3pPr>
              <a:defRPr sz="1400"/>
            </a:lvl3pPr>
            <a:lvl4pPr>
              <a:defRPr sz="1400"/>
            </a:lvl4pPr>
            <a:lvl5pP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Inhaltsplatzhalter 2"/>
          <p:cNvSpPr>
            <a:spLocks noGrp="1"/>
          </p:cNvSpPr>
          <p:nvPr>
            <p:ph idx="13" hasCustomPrompt="1"/>
          </p:nvPr>
        </p:nvSpPr>
        <p:spPr>
          <a:xfrm>
            <a:off x="457200" y="764704"/>
            <a:ext cx="8229600" cy="432048"/>
          </a:xfrm>
          <a:solidFill>
            <a:srgbClr val="1C81D4">
              <a:alpha val="20000"/>
            </a:srgbClr>
          </a:solidFill>
        </p:spPr>
        <p:txBody>
          <a:bodyPr/>
          <a:lstStyle>
            <a:lvl1pPr marL="0" indent="0" algn="ctr">
              <a:buFontTx/>
              <a:buNone/>
              <a:defRPr sz="2400" b="1"/>
            </a:lvl1pPr>
            <a:lvl2pPr marL="344487" indent="0">
              <a:buFontTx/>
              <a:buNone/>
              <a:defRPr sz="1400"/>
            </a:lvl2pPr>
            <a:lvl3pPr marL="693737" indent="0">
              <a:buNone/>
              <a:defRPr sz="1400"/>
            </a:lvl3pPr>
            <a:lvl4pPr>
              <a:defRPr sz="1400"/>
            </a:lvl4pPr>
            <a:lvl5pPr>
              <a:defRPr sz="1400"/>
            </a:lvl5pPr>
          </a:lstStyle>
          <a:p>
            <a:pPr lvl="0"/>
            <a:r>
              <a:rPr lang="de-DE" dirty="0" smtClean="0"/>
              <a:t>Überschriftenebene 2</a:t>
            </a:r>
            <a:endParaRPr lang="de-DE" dirty="0"/>
          </a:p>
        </p:txBody>
      </p:sp>
      <p:sp>
        <p:nvSpPr>
          <p:cNvPr id="7" name="Datumsplatzhalter 6"/>
          <p:cNvSpPr>
            <a:spLocks noGrp="1"/>
          </p:cNvSpPr>
          <p:nvPr>
            <p:ph type="dt" sz="half" idx="14"/>
          </p:nvPr>
        </p:nvSpPr>
        <p:spPr/>
        <p:txBody>
          <a:bodyPr/>
          <a:lstStyle>
            <a:lvl1pPr>
              <a:defRPr>
                <a:solidFill>
                  <a:schemeClr val="bg1">
                    <a:lumMod val="50000"/>
                  </a:schemeClr>
                </a:solidFill>
              </a:defRPr>
            </a:lvl1pPr>
          </a:lstStyle>
          <a:p>
            <a:pPr>
              <a:defRPr/>
            </a:pPr>
            <a:r>
              <a:rPr lang="de-DE" altLang="en-US" smtClean="0"/>
              <a:t>Dr. Dirk Wegner</a:t>
            </a:r>
            <a:endParaRPr lang="de-DE" altLang="en-US" dirty="0"/>
          </a:p>
        </p:txBody>
      </p:sp>
      <p:sp>
        <p:nvSpPr>
          <p:cNvPr id="9" name="Fußzeilenplatzhalter 8"/>
          <p:cNvSpPr>
            <a:spLocks noGrp="1"/>
          </p:cNvSpPr>
          <p:nvPr>
            <p:ph type="ftr" sz="quarter" idx="15"/>
          </p:nvPr>
        </p:nvSpPr>
        <p:spPr/>
        <p:txBody>
          <a:bodyPr/>
          <a:lstStyle>
            <a:lvl1pPr>
              <a:defRPr>
                <a:solidFill>
                  <a:schemeClr val="bg1">
                    <a:lumMod val="50000"/>
                  </a:schemeClr>
                </a:solidFill>
              </a:defRPr>
            </a:lvl1pPr>
          </a:lstStyle>
          <a:p>
            <a:pPr>
              <a:defRPr/>
            </a:pPr>
            <a:r>
              <a:rPr lang="de-DE" altLang="en-US" smtClean="0"/>
              <a:t>ZPG IV - Bildungsplan 2016, Deutsch</a:t>
            </a:r>
            <a:endParaRPr lang="de-DE" altLang="en-US" dirty="0"/>
          </a:p>
        </p:txBody>
      </p:sp>
      <p:sp>
        <p:nvSpPr>
          <p:cNvPr id="10" name="Foliennummernplatzhalter 9"/>
          <p:cNvSpPr>
            <a:spLocks noGrp="1"/>
          </p:cNvSpPr>
          <p:nvPr>
            <p:ph type="sldNum" sz="quarter" idx="16"/>
          </p:nvPr>
        </p:nvSpPr>
        <p:spPr/>
        <p:txBody>
          <a:bodyPr/>
          <a:lstStyle>
            <a:lvl1pPr>
              <a:defRPr>
                <a:solidFill>
                  <a:schemeClr val="bg1">
                    <a:lumMod val="50000"/>
                  </a:schemeClr>
                </a:solidFill>
              </a:defRPr>
            </a:lvl1pPr>
          </a:lstStyle>
          <a:p>
            <a:pPr>
              <a:defRPr/>
            </a:pPr>
            <a:r>
              <a:rPr lang="de-DE" altLang="en-US" smtClean="0"/>
              <a:t>Bad Wildbad, Juli 2015</a:t>
            </a:r>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a:t>Dr. Dirk Wegner</a:t>
            </a:r>
          </a:p>
        </p:txBody>
      </p:sp>
      <p:sp>
        <p:nvSpPr>
          <p:cNvPr id="6"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7" name="Foliennummernplatzhalter 5"/>
          <p:cNvSpPr>
            <a:spLocks noGrp="1"/>
          </p:cNvSpPr>
          <p:nvPr>
            <p:ph type="sldNum" sz="quarter" idx="12"/>
          </p:nvPr>
        </p:nvSpPr>
        <p:spPr/>
        <p:txBody>
          <a:bodyPr/>
          <a:lstStyle>
            <a:lvl1pPr>
              <a:defRPr/>
            </a:lvl1pPr>
          </a:lstStyle>
          <a:p>
            <a:fld id="{34049DD3-1D27-445D-B937-F8608C4B5A52}"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a:t>Dr. Dirk Wegner</a:t>
            </a:r>
          </a:p>
        </p:txBody>
      </p:sp>
      <p:sp>
        <p:nvSpPr>
          <p:cNvPr id="5"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6" name="Foliennummernplatzhalter 5"/>
          <p:cNvSpPr>
            <a:spLocks noGrp="1"/>
          </p:cNvSpPr>
          <p:nvPr>
            <p:ph type="sldNum" sz="quarter" idx="12"/>
          </p:nvPr>
        </p:nvSpPr>
        <p:spPr/>
        <p:txBody>
          <a:bodyPr/>
          <a:lstStyle>
            <a:lvl1pPr>
              <a:defRPr/>
            </a:lvl1pPr>
          </a:lstStyle>
          <a:p>
            <a:fld id="{30F22B74-E6CB-44F1-804B-A6B13FC7BA3F}"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a:t>Dr. Dirk Wegner</a:t>
            </a:r>
          </a:p>
        </p:txBody>
      </p:sp>
      <p:sp>
        <p:nvSpPr>
          <p:cNvPr id="5" name="Fußzeilenplatzhalter 4"/>
          <p:cNvSpPr>
            <a:spLocks noGrp="1"/>
          </p:cNvSpPr>
          <p:nvPr>
            <p:ph type="ftr" sz="quarter" idx="11"/>
          </p:nvPr>
        </p:nvSpPr>
        <p:spPr/>
        <p:txBody>
          <a:bodyPr/>
          <a:lstStyle>
            <a:lvl1pPr>
              <a:defRPr/>
            </a:lvl1pPr>
          </a:lstStyle>
          <a:p>
            <a:pPr>
              <a:defRPr/>
            </a:pPr>
            <a:r>
              <a:rPr lang="de-DE"/>
              <a:t>ZPG IV - Bildungsplan 2016, Deutsch</a:t>
            </a:r>
          </a:p>
        </p:txBody>
      </p:sp>
      <p:sp>
        <p:nvSpPr>
          <p:cNvPr id="6" name="Foliennummernplatzhalter 5"/>
          <p:cNvSpPr>
            <a:spLocks noGrp="1"/>
          </p:cNvSpPr>
          <p:nvPr>
            <p:ph type="sldNum" sz="quarter" idx="12"/>
          </p:nvPr>
        </p:nvSpPr>
        <p:spPr/>
        <p:txBody>
          <a:bodyPr/>
          <a:lstStyle>
            <a:lvl1pPr>
              <a:defRPr/>
            </a:lvl1pPr>
          </a:lstStyle>
          <a:p>
            <a:fld id="{73C4C59F-5218-4BAC-B455-A4BF81E97495}" type="slidenum">
              <a:rPr lang="de-DE"/>
              <a:pPr/>
              <a:t>‹Nr.›</a:t>
            </a:fld>
            <a:endParaRPr lang="de-DE"/>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5"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6" name="Rectangle 1031"/>
          <p:cNvSpPr>
            <a:spLocks noGrp="1" noChangeArrowheads="1"/>
          </p:cNvSpPr>
          <p:nvPr>
            <p:ph type="sldNum" sz="quarter" idx="12"/>
          </p:nvPr>
        </p:nvSpPr>
        <p:spPr/>
        <p:txBody>
          <a:bodyPr/>
          <a:lstStyle>
            <a:lvl1pPr>
              <a:defRPr smtClean="0">
                <a:latin typeface="Arial" charset="0"/>
                <a:cs typeface="Arial" charset="0"/>
              </a:defRPr>
            </a:lvl1pPr>
          </a:lstStyle>
          <a:p>
            <a:fld id="{0528D392-8185-4320-9311-1690CCA88706}"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6"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7" name="Rectangle 1031"/>
          <p:cNvSpPr>
            <a:spLocks noGrp="1" noChangeArrowheads="1"/>
          </p:cNvSpPr>
          <p:nvPr>
            <p:ph type="sldNum" sz="quarter" idx="12"/>
          </p:nvPr>
        </p:nvSpPr>
        <p:spPr/>
        <p:txBody>
          <a:bodyPr/>
          <a:lstStyle>
            <a:lvl1pPr>
              <a:defRPr smtClean="0">
                <a:latin typeface="Arial" charset="0"/>
                <a:cs typeface="Arial" charset="0"/>
              </a:defRPr>
            </a:lvl1pPr>
          </a:lstStyle>
          <a:p>
            <a:fld id="{97E37A78-7DD2-4F54-B3C3-A26F592ACBDE}"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8"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9" name="Rectangle 1031"/>
          <p:cNvSpPr>
            <a:spLocks noGrp="1" noChangeArrowheads="1"/>
          </p:cNvSpPr>
          <p:nvPr>
            <p:ph type="sldNum" sz="quarter" idx="12"/>
          </p:nvPr>
        </p:nvSpPr>
        <p:spPr/>
        <p:txBody>
          <a:bodyPr/>
          <a:lstStyle>
            <a:lvl1pPr>
              <a:defRPr smtClean="0">
                <a:latin typeface="Arial" charset="0"/>
                <a:cs typeface="Arial" charset="0"/>
              </a:defRPr>
            </a:lvl1pPr>
          </a:lstStyle>
          <a:p>
            <a:fld id="{C1E8F6A1-C0D1-4382-86D3-65A94A48C722}"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4"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5" name="Rectangle 1031"/>
          <p:cNvSpPr>
            <a:spLocks noGrp="1" noChangeArrowheads="1"/>
          </p:cNvSpPr>
          <p:nvPr>
            <p:ph type="sldNum" sz="quarter" idx="12"/>
          </p:nvPr>
        </p:nvSpPr>
        <p:spPr/>
        <p:txBody>
          <a:bodyPr/>
          <a:lstStyle>
            <a:lvl1pPr>
              <a:defRPr smtClean="0">
                <a:latin typeface="Arial" charset="0"/>
                <a:cs typeface="Arial" charset="0"/>
              </a:defRPr>
            </a:lvl1pPr>
          </a:lstStyle>
          <a:p>
            <a:fld id="{EC074A98-6E19-4CC4-8D52-7A8A161C8406}"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3"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4" name="Rectangle 1031"/>
          <p:cNvSpPr>
            <a:spLocks noGrp="1" noChangeArrowheads="1"/>
          </p:cNvSpPr>
          <p:nvPr>
            <p:ph type="sldNum" sz="quarter" idx="12"/>
          </p:nvPr>
        </p:nvSpPr>
        <p:spPr/>
        <p:txBody>
          <a:bodyPr/>
          <a:lstStyle>
            <a:lvl1pPr>
              <a:defRPr smtClean="0">
                <a:latin typeface="Arial" charset="0"/>
                <a:cs typeface="Arial" charset="0"/>
              </a:defRPr>
            </a:lvl1pPr>
          </a:lstStyle>
          <a:p>
            <a:fld id="{A3A10886-4240-4C94-A695-40CA5C3F3876}"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6"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7" name="Rectangle 1031"/>
          <p:cNvSpPr>
            <a:spLocks noGrp="1" noChangeArrowheads="1"/>
          </p:cNvSpPr>
          <p:nvPr>
            <p:ph type="sldNum" sz="quarter" idx="12"/>
          </p:nvPr>
        </p:nvSpPr>
        <p:spPr/>
        <p:txBody>
          <a:bodyPr/>
          <a:lstStyle>
            <a:lvl1pPr>
              <a:defRPr smtClean="0">
                <a:latin typeface="Arial" charset="0"/>
                <a:cs typeface="Arial" charset="0"/>
              </a:defRPr>
            </a:lvl1pPr>
          </a:lstStyle>
          <a:p>
            <a:fld id="{781112B2-DE90-42FD-96D4-7A3954BFA459}"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029"/>
          <p:cNvSpPr>
            <a:spLocks noGrp="1" noChangeArrowheads="1"/>
          </p:cNvSpPr>
          <p:nvPr>
            <p:ph type="dt" sz="half" idx="10"/>
          </p:nvPr>
        </p:nvSpPr>
        <p:spPr/>
        <p:txBody>
          <a:bodyPr/>
          <a:lstStyle>
            <a:lvl1pPr>
              <a:defRPr/>
            </a:lvl1pPr>
          </a:lstStyle>
          <a:p>
            <a:pPr>
              <a:defRPr/>
            </a:pPr>
            <a:r>
              <a:rPr lang="de-DE"/>
              <a:t>Dr. Dirk Wegner</a:t>
            </a:r>
            <a:endParaRPr lang="de-DE" altLang="en-US"/>
          </a:p>
        </p:txBody>
      </p:sp>
      <p:sp>
        <p:nvSpPr>
          <p:cNvPr id="6" name="Rectangle 1030"/>
          <p:cNvSpPr>
            <a:spLocks noGrp="1" noChangeArrowheads="1"/>
          </p:cNvSpPr>
          <p:nvPr>
            <p:ph type="ftr" sz="quarter" idx="11"/>
          </p:nvPr>
        </p:nvSpPr>
        <p:spPr/>
        <p:txBody>
          <a:bodyPr/>
          <a:lstStyle>
            <a:lvl1pPr>
              <a:defRPr/>
            </a:lvl1pPr>
          </a:lstStyle>
          <a:p>
            <a:pPr>
              <a:defRPr/>
            </a:pPr>
            <a:r>
              <a:rPr lang="de-DE" altLang="en-US"/>
              <a:t>ZPG IV - Bildungsplan 2016, Deutsch</a:t>
            </a:r>
          </a:p>
        </p:txBody>
      </p:sp>
      <p:sp>
        <p:nvSpPr>
          <p:cNvPr id="7" name="Rectangle 1031"/>
          <p:cNvSpPr>
            <a:spLocks noGrp="1" noChangeArrowheads="1"/>
          </p:cNvSpPr>
          <p:nvPr>
            <p:ph type="sldNum" sz="quarter" idx="12"/>
          </p:nvPr>
        </p:nvSpPr>
        <p:spPr/>
        <p:txBody>
          <a:bodyPr/>
          <a:lstStyle>
            <a:lvl1pPr>
              <a:defRPr smtClean="0">
                <a:latin typeface="Arial" charset="0"/>
                <a:cs typeface="Arial" charset="0"/>
              </a:defRPr>
            </a:lvl1pPr>
          </a:lstStyle>
          <a:p>
            <a:fld id="{CAC201E5-D337-4FC3-878C-6A82BDE759B0}" type="slidenum">
              <a:rPr lang="de-DE" altLang="en-US"/>
              <a:pPr/>
              <a:t>‹Nr.›</a:t>
            </a:fld>
            <a:endParaRPr lang="de-DE"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7"/>
          <p:cNvSpPr>
            <a:spLocks noGrp="1" noChangeArrowheads="1"/>
          </p:cNvSpPr>
          <p:nvPr>
            <p:ph type="title"/>
          </p:nvPr>
        </p:nvSpPr>
        <p:spPr bwMode="auto">
          <a:xfrm>
            <a:off x="457200" y="122238"/>
            <a:ext cx="7543800" cy="7159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altLang="en-US" smtClean="0"/>
              <a:t>Titelmasterformat durch Klicken bearbeiten</a:t>
            </a:r>
          </a:p>
        </p:txBody>
      </p:sp>
      <p:sp>
        <p:nvSpPr>
          <p:cNvPr id="1027" name="Rectangle 1028"/>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448517" name="Rectangle 102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cs typeface="Arial" charset="0"/>
              </a:defRPr>
            </a:lvl1pPr>
          </a:lstStyle>
          <a:p>
            <a:pPr>
              <a:defRPr/>
            </a:pPr>
            <a:r>
              <a:rPr lang="de-DE" altLang="en-US" dirty="0"/>
              <a:t>Dr. Dirk Wegner</a:t>
            </a:r>
          </a:p>
        </p:txBody>
      </p:sp>
      <p:sp>
        <p:nvSpPr>
          <p:cNvPr id="448518" name="Rectangle 103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cs typeface="Arial" charset="0"/>
              </a:defRPr>
            </a:lvl1pPr>
          </a:lstStyle>
          <a:p>
            <a:pPr>
              <a:defRPr/>
            </a:pPr>
            <a:r>
              <a:rPr lang="de-DE" altLang="en-US"/>
              <a:t>ZPG IV - Bildungsplan 2016, Deutsch</a:t>
            </a:r>
            <a:endParaRPr lang="de-DE" altLang="en-US" dirty="0"/>
          </a:p>
        </p:txBody>
      </p:sp>
      <p:sp>
        <p:nvSpPr>
          <p:cNvPr id="448519" name="Rectangle 103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cs typeface="Arial" panose="020B0604020202020204" pitchFamily="34" charset="0"/>
              </a:defRPr>
            </a:lvl1pPr>
          </a:lstStyle>
          <a:p>
            <a:pPr>
              <a:defRPr/>
            </a:pPr>
            <a:r>
              <a:rPr lang="de-DE" altLang="en-US"/>
              <a:t>Bad Wildbad, Juli 2015</a:t>
            </a:r>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hf hdr="0"/>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charset="0"/>
        </a:defRPr>
      </a:lvl2pPr>
      <a:lvl3pPr algn="l" rtl="0" eaLnBrk="0" fontAlgn="base" hangingPunct="0">
        <a:spcBef>
          <a:spcPct val="0"/>
        </a:spcBef>
        <a:spcAft>
          <a:spcPct val="0"/>
        </a:spcAft>
        <a:defRPr sz="2600" b="1">
          <a:solidFill>
            <a:schemeClr val="tx1"/>
          </a:solidFill>
          <a:latin typeface="Arial" charset="0"/>
        </a:defRPr>
      </a:lvl3pPr>
      <a:lvl4pPr algn="l" rtl="0" eaLnBrk="0" fontAlgn="base" hangingPunct="0">
        <a:spcBef>
          <a:spcPct val="0"/>
        </a:spcBef>
        <a:spcAft>
          <a:spcPct val="0"/>
        </a:spcAft>
        <a:defRPr sz="2600" b="1">
          <a:solidFill>
            <a:schemeClr val="tx1"/>
          </a:solidFill>
          <a:latin typeface="Arial" charset="0"/>
        </a:defRPr>
      </a:lvl4pPr>
      <a:lvl5pPr algn="l" rtl="0" eaLnBrk="0" fontAlgn="base" hangingPunct="0">
        <a:spcBef>
          <a:spcPct val="0"/>
        </a:spcBef>
        <a:spcAft>
          <a:spcPct val="0"/>
        </a:spcAft>
        <a:defRPr sz="2600" b="1">
          <a:solidFill>
            <a:schemeClr val="tx1"/>
          </a:solidFill>
          <a:latin typeface="Arial" charset="0"/>
        </a:defRPr>
      </a:lvl5pPr>
      <a:lvl6pPr marL="457200" algn="l" rtl="0" fontAlgn="base">
        <a:spcBef>
          <a:spcPct val="0"/>
        </a:spcBef>
        <a:spcAft>
          <a:spcPct val="0"/>
        </a:spcAft>
        <a:defRPr sz="2600" b="1">
          <a:solidFill>
            <a:schemeClr val="tx1"/>
          </a:solidFill>
          <a:latin typeface="Arial" charset="0"/>
        </a:defRPr>
      </a:lvl6pPr>
      <a:lvl7pPr marL="914400" algn="l" rtl="0" fontAlgn="base">
        <a:spcBef>
          <a:spcPct val="0"/>
        </a:spcBef>
        <a:spcAft>
          <a:spcPct val="0"/>
        </a:spcAft>
        <a:defRPr sz="2600" b="1">
          <a:solidFill>
            <a:schemeClr val="tx1"/>
          </a:solidFill>
          <a:latin typeface="Arial" charset="0"/>
        </a:defRPr>
      </a:lvl7pPr>
      <a:lvl8pPr marL="1371600" algn="l" rtl="0" fontAlgn="base">
        <a:spcBef>
          <a:spcPct val="0"/>
        </a:spcBef>
        <a:spcAft>
          <a:spcPct val="0"/>
        </a:spcAft>
        <a:defRPr sz="2600" b="1">
          <a:solidFill>
            <a:schemeClr val="tx1"/>
          </a:solidFill>
          <a:latin typeface="Arial" charset="0"/>
        </a:defRPr>
      </a:lvl8pPr>
      <a:lvl9pPr marL="1828800" algn="l" rtl="0" fontAlgn="base">
        <a:spcBef>
          <a:spcPct val="0"/>
        </a:spcBef>
        <a:spcAft>
          <a:spcPct val="0"/>
        </a:spcAft>
        <a:defRPr sz="2600" b="1">
          <a:solidFill>
            <a:schemeClr val="tx1"/>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panose="020B0604020202020204" pitchFamily="34" charset="0"/>
              </a:defRPr>
            </a:lvl1pPr>
          </a:lstStyle>
          <a:p>
            <a:pPr>
              <a:defRPr/>
            </a:pPr>
            <a:r>
              <a:rPr lang="de-DE"/>
              <a:t>Dr. Dirk Wegner</a:t>
            </a:r>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panose="020B0604020202020204" pitchFamily="34" charset="0"/>
              </a:defRPr>
            </a:lvl1pPr>
          </a:lstStyle>
          <a:p>
            <a:pPr>
              <a:defRPr/>
            </a:pPr>
            <a:r>
              <a:rPr lang="de-DE"/>
              <a:t>ZPG IV - Bildungsplan 2016, Deutsch</a:t>
            </a:r>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9C475AB-FAD7-4B33-A2DA-4467B7EF07F4}"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Word-Dokument.docx"/></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0"/>
          </p:nvPr>
        </p:nvSpPr>
        <p:spPr/>
        <p:txBody>
          <a:bodyPr/>
          <a:lstStyle/>
          <a:p>
            <a:pPr>
              <a:defRPr/>
            </a:pPr>
            <a:r>
              <a:rPr lang="de-DE" altLang="en-US" dirty="0" smtClean="0"/>
              <a:t>Andreas Höffle</a:t>
            </a:r>
            <a:endParaRPr lang="de-DE" altLang="en-US" dirty="0"/>
          </a:p>
        </p:txBody>
      </p:sp>
      <p:sp>
        <p:nvSpPr>
          <p:cNvPr id="3" name="Fußzeilenplatzhalter 2"/>
          <p:cNvSpPr>
            <a:spLocks noGrp="1"/>
          </p:cNvSpPr>
          <p:nvPr>
            <p:ph type="ftr" sz="quarter" idx="11"/>
          </p:nvPr>
        </p:nvSpPr>
        <p:spPr/>
        <p:txBody>
          <a:bodyPr/>
          <a:lstStyle/>
          <a:p>
            <a:pPr>
              <a:defRPr/>
            </a:pPr>
            <a:r>
              <a:rPr lang="de-DE" altLang="en-US" dirty="0"/>
              <a:t>ZPG IV - Bildungsplan 2016, Deutsch</a:t>
            </a:r>
          </a:p>
        </p:txBody>
      </p:sp>
      <p:sp>
        <p:nvSpPr>
          <p:cNvPr id="5" name="Rectangle 2"/>
          <p:cNvSpPr txBox="1">
            <a:spLocks noChangeArrowheads="1"/>
          </p:cNvSpPr>
          <p:nvPr/>
        </p:nvSpPr>
        <p:spPr>
          <a:xfrm>
            <a:off x="539750" y="1412875"/>
            <a:ext cx="8064500" cy="2190750"/>
          </a:xfrm>
          <a:prstGeom prst="rect">
            <a:avLst/>
          </a:prstGeom>
          <a:solidFill>
            <a:srgbClr val="1C81D4">
              <a:alpha val="20000"/>
            </a:srgbClr>
          </a:solidFill>
        </p:spPr>
        <p:txBody>
          <a:bodyPr anchor="ctr"/>
          <a:lst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charset="0"/>
              </a:defRPr>
            </a:lvl2pPr>
            <a:lvl3pPr algn="l" rtl="0" eaLnBrk="0" fontAlgn="base" hangingPunct="0">
              <a:spcBef>
                <a:spcPct val="0"/>
              </a:spcBef>
              <a:spcAft>
                <a:spcPct val="0"/>
              </a:spcAft>
              <a:defRPr sz="2600" b="1">
                <a:solidFill>
                  <a:schemeClr val="tx1"/>
                </a:solidFill>
                <a:latin typeface="Arial" charset="0"/>
              </a:defRPr>
            </a:lvl3pPr>
            <a:lvl4pPr algn="l" rtl="0" eaLnBrk="0" fontAlgn="base" hangingPunct="0">
              <a:spcBef>
                <a:spcPct val="0"/>
              </a:spcBef>
              <a:spcAft>
                <a:spcPct val="0"/>
              </a:spcAft>
              <a:defRPr sz="2600" b="1">
                <a:solidFill>
                  <a:schemeClr val="tx1"/>
                </a:solidFill>
                <a:latin typeface="Arial" charset="0"/>
              </a:defRPr>
            </a:lvl4pPr>
            <a:lvl5pPr algn="l" rtl="0" eaLnBrk="0" fontAlgn="base" hangingPunct="0">
              <a:spcBef>
                <a:spcPct val="0"/>
              </a:spcBef>
              <a:spcAft>
                <a:spcPct val="0"/>
              </a:spcAft>
              <a:defRPr sz="2600" b="1">
                <a:solidFill>
                  <a:schemeClr val="tx1"/>
                </a:solidFill>
                <a:latin typeface="Arial" charset="0"/>
              </a:defRPr>
            </a:lvl5pPr>
            <a:lvl6pPr marL="457200" algn="l" rtl="0" fontAlgn="base">
              <a:spcBef>
                <a:spcPct val="0"/>
              </a:spcBef>
              <a:spcAft>
                <a:spcPct val="0"/>
              </a:spcAft>
              <a:defRPr sz="2600" b="1">
                <a:solidFill>
                  <a:schemeClr val="tx1"/>
                </a:solidFill>
                <a:latin typeface="Arial" charset="0"/>
              </a:defRPr>
            </a:lvl6pPr>
            <a:lvl7pPr marL="914400" algn="l" rtl="0" fontAlgn="base">
              <a:spcBef>
                <a:spcPct val="0"/>
              </a:spcBef>
              <a:spcAft>
                <a:spcPct val="0"/>
              </a:spcAft>
              <a:defRPr sz="2600" b="1">
                <a:solidFill>
                  <a:schemeClr val="tx1"/>
                </a:solidFill>
                <a:latin typeface="Arial" charset="0"/>
              </a:defRPr>
            </a:lvl7pPr>
            <a:lvl8pPr marL="1371600" algn="l" rtl="0" fontAlgn="base">
              <a:spcBef>
                <a:spcPct val="0"/>
              </a:spcBef>
              <a:spcAft>
                <a:spcPct val="0"/>
              </a:spcAft>
              <a:defRPr sz="2600" b="1">
                <a:solidFill>
                  <a:schemeClr val="tx1"/>
                </a:solidFill>
                <a:latin typeface="Arial" charset="0"/>
              </a:defRPr>
            </a:lvl8pPr>
            <a:lvl9pPr marL="1828800" algn="l" rtl="0" fontAlgn="base">
              <a:spcBef>
                <a:spcPct val="0"/>
              </a:spcBef>
              <a:spcAft>
                <a:spcPct val="0"/>
              </a:spcAft>
              <a:defRPr sz="2600" b="1">
                <a:solidFill>
                  <a:schemeClr val="tx1"/>
                </a:solidFill>
                <a:latin typeface="Arial" charset="0"/>
              </a:defRPr>
            </a:lvl9pPr>
          </a:lstStyle>
          <a:p>
            <a:pPr algn="ctr">
              <a:defRPr/>
            </a:pPr>
            <a:r>
              <a:rPr lang="de-DE" altLang="de-DE" sz="4400" b="0" kern="0" dirty="0" smtClean="0"/>
              <a:t>Bildungsplan 2016</a:t>
            </a:r>
            <a:r>
              <a:rPr lang="de-DE" altLang="de-DE" sz="4400" kern="0" dirty="0" smtClean="0"/>
              <a:t> </a:t>
            </a:r>
          </a:p>
          <a:p>
            <a:pPr algn="ctr">
              <a:defRPr/>
            </a:pPr>
            <a:endParaRPr lang="de-DE" altLang="de-DE" sz="4400" i="1" kern="0" dirty="0"/>
          </a:p>
          <a:p>
            <a:pPr algn="ctr">
              <a:defRPr/>
            </a:pPr>
            <a:r>
              <a:rPr lang="de-DE" altLang="de-DE" sz="4400" kern="0" dirty="0" smtClean="0"/>
              <a:t>Modul 6: Sachtexte</a:t>
            </a:r>
            <a:endParaRPr lang="de-DE" altLang="de-DE" sz="4400" kern="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 A Grundlagen    </a:t>
            </a:r>
            <a:r>
              <a:rPr lang="de-DE" sz="1400" dirty="0">
                <a:solidFill>
                  <a:schemeClr val="bg2">
                    <a:lumMod val="75000"/>
                  </a:schemeClr>
                </a:solidFill>
              </a:rPr>
              <a:t>&gt;    </a:t>
            </a:r>
            <a:r>
              <a:rPr lang="de-DE" b="1" dirty="0">
                <a:solidFill>
                  <a:schemeClr val="bg2">
                    <a:lumMod val="75000"/>
                  </a:schemeClr>
                </a:solidFill>
              </a:rPr>
              <a:t>Textsorte    </a:t>
            </a:r>
            <a:r>
              <a:rPr lang="de-DE" dirty="0" smtClean="0">
                <a:solidFill>
                  <a:schemeClr val="bg2">
                    <a:lumMod val="75000"/>
                  </a:schemeClr>
                </a:solidFill>
              </a:rPr>
              <a:t>&gt;    </a:t>
            </a:r>
            <a:r>
              <a:rPr lang="de-DE" dirty="0">
                <a:solidFill>
                  <a:schemeClr val="bg2">
                    <a:lumMod val="75000"/>
                  </a:schemeClr>
                </a:solidFill>
              </a:rPr>
              <a:t>Einflussfaktoren</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9</a:t>
            </a:fld>
            <a:endParaRPr lang="de-DE" altLang="en-US"/>
          </a:p>
        </p:txBody>
      </p:sp>
      <p:sp>
        <p:nvSpPr>
          <p:cNvPr id="7" name="Inhaltsplatzhalter 6"/>
          <p:cNvSpPr>
            <a:spLocks noGrp="1"/>
          </p:cNvSpPr>
          <p:nvPr>
            <p:ph idx="13"/>
          </p:nvPr>
        </p:nvSpPr>
        <p:spPr/>
        <p:txBody>
          <a:bodyPr/>
          <a:lstStyle/>
          <a:p>
            <a:r>
              <a:rPr lang="de-DE" dirty="0" smtClean="0"/>
              <a:t>Text-Bild-Kombinationen</a:t>
            </a:r>
            <a:endParaRPr lang="de-DE" dirty="0"/>
          </a:p>
        </p:txBody>
      </p:sp>
      <p:sp>
        <p:nvSpPr>
          <p:cNvPr id="10" name="Inhaltsplatzhalter 2"/>
          <p:cNvSpPr>
            <a:spLocks noGrp="1"/>
          </p:cNvSpPr>
          <p:nvPr>
            <p:ph sz="half" idx="1"/>
          </p:nvPr>
        </p:nvSpPr>
        <p:spPr>
          <a:xfrm>
            <a:off x="457200" y="1600200"/>
            <a:ext cx="8219256" cy="3773015"/>
          </a:xfrm>
        </p:spPr>
        <p:txBody>
          <a:bodyPr>
            <a:normAutofit fontScale="92500" lnSpcReduction="10000"/>
          </a:bodyPr>
          <a:lstStyle/>
          <a:p>
            <a:pPr marL="0" indent="0">
              <a:lnSpc>
                <a:spcPct val="120000"/>
              </a:lnSpc>
              <a:spcBef>
                <a:spcPts val="0"/>
              </a:spcBef>
              <a:buNone/>
            </a:pPr>
            <a:r>
              <a:rPr lang="de-DE" sz="2800" kern="1200" dirty="0" smtClean="0"/>
              <a:t>Sachtexte werden häufig durch </a:t>
            </a:r>
          </a:p>
          <a:p>
            <a:pPr marL="0" indent="0">
              <a:lnSpc>
                <a:spcPct val="120000"/>
              </a:lnSpc>
              <a:spcBef>
                <a:spcPts val="0"/>
              </a:spcBef>
              <a:buNone/>
            </a:pPr>
            <a:r>
              <a:rPr lang="de-DE" sz="2800" kern="1200" dirty="0" smtClean="0"/>
              <a:t>realistische (Fotos, Bilder, Zeichnungen ...) </a:t>
            </a:r>
          </a:p>
          <a:p>
            <a:pPr marL="0" indent="0">
              <a:lnSpc>
                <a:spcPct val="120000"/>
              </a:lnSpc>
              <a:spcBef>
                <a:spcPts val="0"/>
              </a:spcBef>
              <a:buNone/>
            </a:pPr>
            <a:r>
              <a:rPr lang="de-DE" sz="2800" kern="1200" dirty="0" smtClean="0"/>
              <a:t>logische Bilder (Grafiken, Tabellen, Schemata ...) ergänzt.</a:t>
            </a:r>
            <a:r>
              <a:rPr lang="de-DE" sz="2800" kern="1200" dirty="0"/>
              <a:t> </a:t>
            </a:r>
            <a:endParaRPr lang="de-DE" sz="2800" kern="1200" dirty="0" smtClean="0"/>
          </a:p>
          <a:p>
            <a:pPr marL="0" indent="0">
              <a:lnSpc>
                <a:spcPct val="120000"/>
              </a:lnSpc>
              <a:spcBef>
                <a:spcPts val="0"/>
              </a:spcBef>
              <a:buNone/>
            </a:pPr>
            <a:endParaRPr lang="de-DE" sz="2800" kern="1200" dirty="0" smtClean="0"/>
          </a:p>
          <a:p>
            <a:pPr marL="0" indent="0">
              <a:lnSpc>
                <a:spcPct val="120000"/>
              </a:lnSpc>
              <a:spcBef>
                <a:spcPts val="0"/>
              </a:spcBef>
              <a:buNone/>
            </a:pPr>
            <a:r>
              <a:rPr lang="de-DE" sz="2800" kern="1200" dirty="0" smtClean="0">
                <a:sym typeface="Wingdings"/>
              </a:rPr>
              <a:t> Schülerinnen und Schüler </a:t>
            </a:r>
            <a:br>
              <a:rPr lang="de-DE" sz="2800" kern="1200" dirty="0" smtClean="0">
                <a:sym typeface="Wingdings"/>
              </a:rPr>
            </a:br>
            <a:r>
              <a:rPr lang="de-DE" sz="2800" kern="1200" dirty="0" smtClean="0"/>
              <a:t>müssen die Zusammenhänge </a:t>
            </a:r>
            <a:br>
              <a:rPr lang="de-DE" sz="2800" kern="1200" dirty="0" smtClean="0"/>
            </a:br>
            <a:r>
              <a:rPr lang="de-DE" sz="2800" kern="1200" dirty="0" smtClean="0"/>
              <a:t>erkennen bzw. konstruieren.</a:t>
            </a:r>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pic>
        <p:nvPicPr>
          <p:cNvPr id="3" name="Bild 2"/>
          <p:cNvPicPr>
            <a:picLocks noChangeAspect="1"/>
          </p:cNvPicPr>
          <p:nvPr/>
        </p:nvPicPr>
        <p:blipFill>
          <a:blip r:embed="rId3"/>
          <a:stretch>
            <a:fillRect/>
          </a:stretch>
        </p:blipFill>
        <p:spPr>
          <a:xfrm>
            <a:off x="6372200" y="3356992"/>
            <a:ext cx="2423824" cy="2625080"/>
          </a:xfrm>
          <a:prstGeom prst="rect">
            <a:avLst/>
          </a:prstGeom>
        </p:spPr>
      </p:pic>
    </p:spTree>
    <p:extLst>
      <p:ext uri="{BB962C8B-B14F-4D97-AF65-F5344CB8AC3E}">
        <p14:creationId xmlns:p14="http://schemas.microsoft.com/office/powerpoint/2010/main" val="27618766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 A Grundlagen    </a:t>
            </a:r>
            <a:r>
              <a:rPr lang="de-DE" sz="1400" dirty="0">
                <a:solidFill>
                  <a:schemeClr val="bg2">
                    <a:lumMod val="75000"/>
                  </a:schemeClr>
                </a:solidFill>
              </a:rPr>
              <a:t>&gt;    </a:t>
            </a:r>
            <a:r>
              <a:rPr lang="de-DE" b="1" dirty="0">
                <a:solidFill>
                  <a:schemeClr val="bg2">
                    <a:lumMod val="75000"/>
                  </a:schemeClr>
                </a:solidFill>
              </a:rPr>
              <a:t>Textsorte    </a:t>
            </a:r>
            <a:r>
              <a:rPr lang="de-DE" dirty="0" smtClean="0">
                <a:solidFill>
                  <a:schemeClr val="bg2">
                    <a:lumMod val="75000"/>
                  </a:schemeClr>
                </a:solidFill>
              </a:rPr>
              <a:t>&gt;    </a:t>
            </a:r>
            <a:r>
              <a:rPr lang="de-DE" dirty="0">
                <a:solidFill>
                  <a:schemeClr val="bg2">
                    <a:lumMod val="75000"/>
                  </a:schemeClr>
                </a:solidFill>
              </a:rPr>
              <a:t>Einflussfaktoren</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10</a:t>
            </a:fld>
            <a:endParaRPr lang="de-DE" altLang="en-US"/>
          </a:p>
        </p:txBody>
      </p:sp>
      <p:sp>
        <p:nvSpPr>
          <p:cNvPr id="7" name="Inhaltsplatzhalter 6"/>
          <p:cNvSpPr>
            <a:spLocks noGrp="1"/>
          </p:cNvSpPr>
          <p:nvPr>
            <p:ph idx="13"/>
          </p:nvPr>
        </p:nvSpPr>
        <p:spPr/>
        <p:txBody>
          <a:bodyPr/>
          <a:lstStyle/>
          <a:p>
            <a:r>
              <a:rPr lang="de-DE" kern="1200" dirty="0" smtClean="0"/>
              <a:t>„</a:t>
            </a:r>
            <a:r>
              <a:rPr lang="de-DE" kern="1200" dirty="0"/>
              <a:t>Lockerung der Linearität“, Rosebrock/Nix, 2014</a:t>
            </a:r>
            <a:endParaRPr lang="de-DE" dirty="0"/>
          </a:p>
        </p:txBody>
      </p:sp>
      <p:sp>
        <p:nvSpPr>
          <p:cNvPr id="10" name="Inhaltsplatzhalter 2"/>
          <p:cNvSpPr>
            <a:spLocks noGrp="1"/>
          </p:cNvSpPr>
          <p:nvPr>
            <p:ph sz="half" idx="1"/>
          </p:nvPr>
        </p:nvSpPr>
        <p:spPr>
          <a:xfrm>
            <a:off x="457200" y="1600200"/>
            <a:ext cx="8219256" cy="3773015"/>
          </a:xfrm>
        </p:spPr>
        <p:txBody>
          <a:bodyPr>
            <a:normAutofit/>
          </a:bodyPr>
          <a:lstStyle/>
          <a:p>
            <a:pPr marL="0" indent="0">
              <a:lnSpc>
                <a:spcPct val="120000"/>
              </a:lnSpc>
              <a:spcBef>
                <a:spcPts val="0"/>
              </a:spcBef>
              <a:buNone/>
            </a:pPr>
            <a:endParaRPr lang="de-DE" sz="2800" kern="1200" dirty="0" smtClean="0"/>
          </a:p>
          <a:p>
            <a:pPr>
              <a:lnSpc>
                <a:spcPct val="120000"/>
              </a:lnSpc>
              <a:spcBef>
                <a:spcPts val="0"/>
              </a:spcBef>
            </a:pPr>
            <a:r>
              <a:rPr lang="de-DE" sz="2800" kern="1200" dirty="0" smtClean="0"/>
              <a:t>Schulbücher (Doppelseiten)</a:t>
            </a:r>
          </a:p>
          <a:p>
            <a:pPr>
              <a:lnSpc>
                <a:spcPct val="120000"/>
              </a:lnSpc>
              <a:spcBef>
                <a:spcPts val="0"/>
              </a:spcBef>
            </a:pPr>
            <a:r>
              <a:rPr lang="de-DE" sz="2800" kern="1200" dirty="0" smtClean="0"/>
              <a:t>Fachzeitschriften für Jugendliche</a:t>
            </a:r>
          </a:p>
          <a:p>
            <a:pPr>
              <a:lnSpc>
                <a:spcPct val="120000"/>
              </a:lnSpc>
              <a:spcBef>
                <a:spcPts val="0"/>
              </a:spcBef>
            </a:pPr>
            <a:r>
              <a:rPr lang="de-DE" sz="2800" kern="1200" dirty="0" smtClean="0"/>
              <a:t>Internetseiten</a:t>
            </a:r>
          </a:p>
          <a:p>
            <a:pPr marL="0" indent="0">
              <a:lnSpc>
                <a:spcPct val="120000"/>
              </a:lnSpc>
              <a:spcBef>
                <a:spcPts val="0"/>
              </a:spcBef>
              <a:buNone/>
            </a:pPr>
            <a:endParaRPr lang="de-DE" sz="2800" kern="1200" dirty="0"/>
          </a:p>
          <a:p>
            <a:pPr marL="0" indent="0">
              <a:lnSpc>
                <a:spcPct val="120000"/>
              </a:lnSpc>
              <a:spcBef>
                <a:spcPts val="0"/>
              </a:spcBef>
              <a:buNone/>
            </a:pPr>
            <a:endParaRPr lang="de-DE" sz="2800" kern="1200" dirty="0" smtClean="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Tree>
    <p:extLst>
      <p:ext uri="{BB962C8B-B14F-4D97-AF65-F5344CB8AC3E}">
        <p14:creationId xmlns:p14="http://schemas.microsoft.com/office/powerpoint/2010/main" val="10863277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 A Grundlagen    </a:t>
            </a:r>
            <a:r>
              <a:rPr lang="de-DE" sz="1400" dirty="0">
                <a:solidFill>
                  <a:schemeClr val="bg2">
                    <a:lumMod val="75000"/>
                  </a:schemeClr>
                </a:solidFill>
              </a:rPr>
              <a:t>&gt;    </a:t>
            </a:r>
            <a:r>
              <a:rPr lang="de-DE" dirty="0">
                <a:solidFill>
                  <a:schemeClr val="bg2">
                    <a:lumMod val="75000"/>
                  </a:schemeClr>
                </a:solidFill>
              </a:rPr>
              <a:t>Textsorte</a:t>
            </a:r>
            <a:r>
              <a:rPr lang="de-DE" b="1" dirty="0">
                <a:solidFill>
                  <a:schemeClr val="bg2">
                    <a:lumMod val="75000"/>
                  </a:schemeClr>
                </a:solidFill>
              </a:rPr>
              <a:t> </a:t>
            </a:r>
            <a:r>
              <a:rPr lang="de-DE" b="1" dirty="0" smtClean="0">
                <a:solidFill>
                  <a:schemeClr val="bg2">
                    <a:lumMod val="75000"/>
                  </a:schemeClr>
                </a:solidFill>
              </a:rPr>
              <a:t>   </a:t>
            </a:r>
            <a:r>
              <a:rPr lang="de-DE" dirty="0" smtClean="0">
                <a:solidFill>
                  <a:schemeClr val="bg2">
                    <a:lumMod val="75000"/>
                  </a:schemeClr>
                </a:solidFill>
              </a:rPr>
              <a:t>&gt;    </a:t>
            </a:r>
            <a:r>
              <a:rPr lang="de-DE" b="1" dirty="0">
                <a:solidFill>
                  <a:schemeClr val="bg2">
                    <a:lumMod val="75000"/>
                  </a:schemeClr>
                </a:solidFill>
              </a:rPr>
              <a:t>Einflussfaktoren</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11</a:t>
            </a:fld>
            <a:endParaRPr lang="de-DE" altLang="en-US"/>
          </a:p>
        </p:txBody>
      </p:sp>
      <p:sp>
        <p:nvSpPr>
          <p:cNvPr id="7" name="Inhaltsplatzhalter 6"/>
          <p:cNvSpPr>
            <a:spLocks noGrp="1"/>
          </p:cNvSpPr>
          <p:nvPr>
            <p:ph idx="13"/>
          </p:nvPr>
        </p:nvSpPr>
        <p:spPr/>
        <p:txBody>
          <a:bodyPr/>
          <a:lstStyle/>
          <a:p>
            <a:r>
              <a:rPr lang="de-DE" dirty="0" smtClean="0"/>
              <a:t>Einflussfaktoren</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8" name="Textfeld 7"/>
          <p:cNvSpPr txBox="1"/>
          <p:nvPr/>
        </p:nvSpPr>
        <p:spPr>
          <a:xfrm>
            <a:off x="467544" y="1844824"/>
            <a:ext cx="8208912" cy="523220"/>
          </a:xfrm>
          <a:prstGeom prst="rect">
            <a:avLst/>
          </a:prstGeom>
          <a:noFill/>
        </p:spPr>
        <p:txBody>
          <a:bodyPr wrap="square" rtlCol="0">
            <a:spAutoFit/>
          </a:bodyPr>
          <a:lstStyle/>
          <a:p>
            <a:endParaRPr lang="de-DE" sz="2800" dirty="0">
              <a:latin typeface="+mn-lt"/>
            </a:endParaRPr>
          </a:p>
        </p:txBody>
      </p:sp>
      <p:sp>
        <p:nvSpPr>
          <p:cNvPr id="9" name="Oval 8"/>
          <p:cNvSpPr/>
          <p:nvPr/>
        </p:nvSpPr>
        <p:spPr>
          <a:xfrm>
            <a:off x="644511" y="2824719"/>
            <a:ext cx="1838753" cy="1800995"/>
          </a:xfrm>
          <a:prstGeom prst="ellipse">
            <a:avLst/>
          </a:prstGeom>
          <a:solidFill>
            <a:srgbClr val="1C81D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600" dirty="0" smtClean="0"/>
              <a:t>Leser/in</a:t>
            </a:r>
            <a:endParaRPr lang="de-DE" sz="3600" dirty="0"/>
          </a:p>
        </p:txBody>
      </p:sp>
      <p:sp>
        <p:nvSpPr>
          <p:cNvPr id="12" name="Legende m. Pfeil nach links u. rechts 11"/>
          <p:cNvSpPr/>
          <p:nvPr/>
        </p:nvSpPr>
        <p:spPr>
          <a:xfrm>
            <a:off x="2634913" y="1952658"/>
            <a:ext cx="3544810" cy="3639906"/>
          </a:xfrm>
          <a:prstGeom prst="leftRightArrowCallout">
            <a:avLst/>
          </a:prstGeom>
          <a:solidFill>
            <a:srgbClr val="1C81D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200" dirty="0" err="1" smtClean="0"/>
              <a:t>Textver</a:t>
            </a:r>
            <a:r>
              <a:rPr lang="de-DE" sz="3200" dirty="0" smtClean="0"/>
              <a:t>-stehen</a:t>
            </a:r>
            <a:endParaRPr lang="de-DE" sz="3200" dirty="0"/>
          </a:p>
        </p:txBody>
      </p:sp>
      <p:sp>
        <p:nvSpPr>
          <p:cNvPr id="13" name="Sechseck 12"/>
          <p:cNvSpPr/>
          <p:nvPr/>
        </p:nvSpPr>
        <p:spPr>
          <a:xfrm>
            <a:off x="6312417" y="2824718"/>
            <a:ext cx="2104139" cy="1800995"/>
          </a:xfrm>
          <a:prstGeom prst="hexagon">
            <a:avLst/>
          </a:prstGeom>
          <a:solidFill>
            <a:srgbClr val="1C81D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600" dirty="0" smtClean="0"/>
              <a:t>Text</a:t>
            </a:r>
            <a:endParaRPr lang="de-DE" sz="3600" dirty="0"/>
          </a:p>
        </p:txBody>
      </p:sp>
    </p:spTree>
    <p:extLst>
      <p:ext uri="{BB962C8B-B14F-4D97-AF65-F5344CB8AC3E}">
        <p14:creationId xmlns:p14="http://schemas.microsoft.com/office/powerpoint/2010/main" val="41073825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 A Grundlagen    </a:t>
            </a:r>
            <a:r>
              <a:rPr lang="de-DE" sz="1400" dirty="0">
                <a:solidFill>
                  <a:schemeClr val="bg2">
                    <a:lumMod val="75000"/>
                  </a:schemeClr>
                </a:solidFill>
              </a:rPr>
              <a:t>&gt;    </a:t>
            </a:r>
            <a:r>
              <a:rPr lang="de-DE" dirty="0">
                <a:solidFill>
                  <a:schemeClr val="bg2">
                    <a:lumMod val="75000"/>
                  </a:schemeClr>
                </a:solidFill>
              </a:rPr>
              <a:t>Textsorte</a:t>
            </a:r>
            <a:r>
              <a:rPr lang="de-DE" b="1" dirty="0">
                <a:solidFill>
                  <a:schemeClr val="bg2">
                    <a:lumMod val="75000"/>
                  </a:schemeClr>
                </a:solidFill>
              </a:rPr>
              <a:t> </a:t>
            </a:r>
            <a:r>
              <a:rPr lang="de-DE" b="1" dirty="0" smtClean="0">
                <a:solidFill>
                  <a:schemeClr val="bg2">
                    <a:lumMod val="75000"/>
                  </a:schemeClr>
                </a:solidFill>
              </a:rPr>
              <a:t>   </a:t>
            </a:r>
            <a:r>
              <a:rPr lang="de-DE" dirty="0" smtClean="0">
                <a:solidFill>
                  <a:schemeClr val="bg2">
                    <a:lumMod val="75000"/>
                  </a:schemeClr>
                </a:solidFill>
              </a:rPr>
              <a:t>&gt;    </a:t>
            </a:r>
            <a:r>
              <a:rPr lang="de-DE" b="1" dirty="0">
                <a:solidFill>
                  <a:schemeClr val="bg2">
                    <a:lumMod val="75000"/>
                  </a:schemeClr>
                </a:solidFill>
              </a:rPr>
              <a:t>Einflussfaktoren</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12</a:t>
            </a:fld>
            <a:endParaRPr lang="de-DE" altLang="en-US"/>
          </a:p>
        </p:txBody>
      </p:sp>
      <p:sp>
        <p:nvSpPr>
          <p:cNvPr id="7" name="Inhaltsplatzhalter 6"/>
          <p:cNvSpPr>
            <a:spLocks noGrp="1"/>
          </p:cNvSpPr>
          <p:nvPr>
            <p:ph idx="13"/>
          </p:nvPr>
        </p:nvSpPr>
        <p:spPr/>
        <p:txBody>
          <a:bodyPr/>
          <a:lstStyle/>
          <a:p>
            <a:r>
              <a:rPr lang="de-DE" dirty="0" smtClean="0"/>
              <a:t>Textseitige Einflussfaktoren</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8" name="Textfeld 7"/>
          <p:cNvSpPr txBox="1"/>
          <p:nvPr/>
        </p:nvSpPr>
        <p:spPr>
          <a:xfrm>
            <a:off x="467544" y="1844824"/>
            <a:ext cx="8208912" cy="523220"/>
          </a:xfrm>
          <a:prstGeom prst="rect">
            <a:avLst/>
          </a:prstGeom>
          <a:noFill/>
        </p:spPr>
        <p:txBody>
          <a:bodyPr wrap="square" rtlCol="0">
            <a:spAutoFit/>
          </a:bodyPr>
          <a:lstStyle/>
          <a:p>
            <a:endParaRPr lang="de-DE" sz="2800" dirty="0">
              <a:latin typeface="+mn-lt"/>
            </a:endParaRPr>
          </a:p>
        </p:txBody>
      </p:sp>
      <p:sp>
        <p:nvSpPr>
          <p:cNvPr id="3" name="Textfeld 2"/>
          <p:cNvSpPr txBox="1"/>
          <p:nvPr/>
        </p:nvSpPr>
        <p:spPr>
          <a:xfrm>
            <a:off x="467544" y="1340768"/>
            <a:ext cx="5040560" cy="4154983"/>
          </a:xfrm>
          <a:prstGeom prst="rect">
            <a:avLst/>
          </a:prstGeom>
          <a:noFill/>
        </p:spPr>
        <p:txBody>
          <a:bodyPr wrap="square" rtlCol="0">
            <a:spAutoFit/>
          </a:bodyPr>
          <a:lstStyle/>
          <a:p>
            <a:pPr marL="342900" indent="-342900">
              <a:buFont typeface="Arial"/>
              <a:buChar char="•"/>
            </a:pPr>
            <a:r>
              <a:rPr lang="de-DE" sz="2400" dirty="0">
                <a:latin typeface="+mn-lt"/>
              </a:rPr>
              <a:t>Wort- und Satzlänge (Lesbarkeitsformeln, z. Bsp.: LIX-Index)</a:t>
            </a:r>
          </a:p>
          <a:p>
            <a:pPr marL="342900" indent="-342900">
              <a:buFont typeface="Arial"/>
              <a:buChar char="•"/>
            </a:pPr>
            <a:r>
              <a:rPr lang="de-DE" sz="2400" dirty="0">
                <a:latin typeface="+mn-lt"/>
              </a:rPr>
              <a:t>Aufbau (Zwischenüberschriften, Zusammenfassungen)</a:t>
            </a:r>
          </a:p>
          <a:p>
            <a:pPr marL="342900" indent="-342900">
              <a:buFont typeface="Arial"/>
              <a:buChar char="•"/>
            </a:pPr>
            <a:r>
              <a:rPr lang="de-DE" sz="2400" dirty="0">
                <a:latin typeface="+mn-lt"/>
              </a:rPr>
              <a:t>Kohäsion (sinnvolle Reihenfolge, Zusammenfassungen)</a:t>
            </a:r>
          </a:p>
          <a:p>
            <a:pPr marL="342900" indent="-342900">
              <a:buFont typeface="Arial"/>
              <a:buChar char="•"/>
            </a:pPr>
            <a:r>
              <a:rPr lang="de-DE" sz="2400" dirty="0">
                <a:latin typeface="+mn-lt"/>
              </a:rPr>
              <a:t>Kürze und Prägnanz</a:t>
            </a:r>
          </a:p>
          <a:p>
            <a:pPr marL="342900" indent="-342900">
              <a:buFont typeface="Arial"/>
              <a:buChar char="•"/>
            </a:pPr>
            <a:r>
              <a:rPr lang="de-DE" sz="2400" dirty="0">
                <a:latin typeface="+mn-lt"/>
              </a:rPr>
              <a:t>Motivationale Stimulanz (Interesse, </a:t>
            </a:r>
            <a:r>
              <a:rPr lang="de-DE" sz="2400" dirty="0" err="1">
                <a:latin typeface="+mn-lt"/>
              </a:rPr>
              <a:t>Involviertheit</a:t>
            </a:r>
            <a:r>
              <a:rPr lang="de-DE" sz="2400" dirty="0">
                <a:latin typeface="+mn-lt"/>
              </a:rPr>
              <a:t>)			(Golke u. a. </a:t>
            </a:r>
            <a:r>
              <a:rPr lang="de-DE" sz="2400" dirty="0" smtClean="0">
                <a:latin typeface="+mn-lt"/>
              </a:rPr>
              <a:t>2013)</a:t>
            </a:r>
            <a:endParaRPr lang="de-DE" sz="2400" dirty="0">
              <a:latin typeface="+mn-lt"/>
            </a:endParaRPr>
          </a:p>
        </p:txBody>
      </p:sp>
      <p:pic>
        <p:nvPicPr>
          <p:cNvPr id="14" name="Bild 13"/>
          <p:cNvPicPr>
            <a:picLocks noChangeAspect="1"/>
          </p:cNvPicPr>
          <p:nvPr/>
        </p:nvPicPr>
        <p:blipFill>
          <a:blip r:embed="rId3"/>
          <a:stretch>
            <a:fillRect/>
          </a:stretch>
        </p:blipFill>
        <p:spPr>
          <a:xfrm>
            <a:off x="5868144" y="2189565"/>
            <a:ext cx="2818656" cy="2592561"/>
          </a:xfrm>
          <a:prstGeom prst="rect">
            <a:avLst/>
          </a:prstGeom>
        </p:spPr>
      </p:pic>
    </p:spTree>
    <p:extLst>
      <p:ext uri="{BB962C8B-B14F-4D97-AF65-F5344CB8AC3E}">
        <p14:creationId xmlns:p14="http://schemas.microsoft.com/office/powerpoint/2010/main" val="3653226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 A Grundlagen    </a:t>
            </a:r>
            <a:r>
              <a:rPr lang="de-DE" sz="1400" dirty="0">
                <a:solidFill>
                  <a:schemeClr val="bg2">
                    <a:lumMod val="75000"/>
                  </a:schemeClr>
                </a:solidFill>
              </a:rPr>
              <a:t>&gt;    </a:t>
            </a:r>
            <a:r>
              <a:rPr lang="de-DE" dirty="0">
                <a:solidFill>
                  <a:schemeClr val="bg2">
                    <a:lumMod val="75000"/>
                  </a:schemeClr>
                </a:solidFill>
              </a:rPr>
              <a:t>Textsorte</a:t>
            </a:r>
            <a:r>
              <a:rPr lang="de-DE" b="1" dirty="0">
                <a:solidFill>
                  <a:schemeClr val="bg2">
                    <a:lumMod val="75000"/>
                  </a:schemeClr>
                </a:solidFill>
              </a:rPr>
              <a:t> </a:t>
            </a:r>
            <a:r>
              <a:rPr lang="de-DE" dirty="0">
                <a:solidFill>
                  <a:schemeClr val="bg2">
                    <a:lumMod val="75000"/>
                  </a:schemeClr>
                </a:solidFill>
              </a:rPr>
              <a:t>&gt;    </a:t>
            </a:r>
            <a:r>
              <a:rPr lang="de-DE" b="1" dirty="0">
                <a:solidFill>
                  <a:schemeClr val="bg2">
                    <a:lumMod val="75000"/>
                  </a:schemeClr>
                </a:solidFill>
              </a:rPr>
              <a:t>Einflussfaktoren</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13</a:t>
            </a:fld>
            <a:endParaRPr lang="de-DE" altLang="en-US"/>
          </a:p>
        </p:txBody>
      </p:sp>
      <p:sp>
        <p:nvSpPr>
          <p:cNvPr id="7" name="Inhaltsplatzhalter 6"/>
          <p:cNvSpPr>
            <a:spLocks noGrp="1"/>
          </p:cNvSpPr>
          <p:nvPr>
            <p:ph idx="13"/>
          </p:nvPr>
        </p:nvSpPr>
        <p:spPr/>
        <p:txBody>
          <a:bodyPr/>
          <a:lstStyle/>
          <a:p>
            <a:r>
              <a:rPr lang="de-DE" dirty="0"/>
              <a:t>LIX-Index / LIX-Rechner</a:t>
            </a:r>
            <a:br>
              <a:rPr lang="de-DE" dirty="0"/>
            </a:br>
            <a:r>
              <a:rPr lang="de-DE" dirty="0"/>
              <a:t>http://</a:t>
            </a:r>
            <a:r>
              <a:rPr lang="de-DE" dirty="0" err="1"/>
              <a:t>www.psychometrica.de</a:t>
            </a:r>
            <a:r>
              <a:rPr lang="de-DE" dirty="0"/>
              <a:t>/</a:t>
            </a:r>
            <a:r>
              <a:rPr lang="de-DE" dirty="0" err="1"/>
              <a:t>lix.html</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pic>
        <p:nvPicPr>
          <p:cNvPr id="12" name="Inhaltsplatzhalter 3" descr="Bildschirmfoto 2015-05-27 um 12.30.15.png"/>
          <p:cNvPicPr>
            <a:picLocks noGrp="1" noChangeAspect="1"/>
          </p:cNvPicPr>
          <p:nvPr>
            <p:ph idx="1"/>
          </p:nvPr>
        </p:nvPicPr>
        <p:blipFill>
          <a:blip r:embed="rId3">
            <a:extLst>
              <a:ext uri="{28A0092B-C50C-407E-A947-70E740481C1C}">
                <a14:useLocalDpi xmlns:a14="http://schemas.microsoft.com/office/drawing/2010/main" val="0"/>
              </a:ext>
            </a:extLst>
          </a:blip>
          <a:srcRect t="1005" b="1005"/>
          <a:stretch>
            <a:fillRect/>
          </a:stretch>
        </p:blipFill>
        <p:spPr>
          <a:xfrm>
            <a:off x="457200" y="1600200"/>
            <a:ext cx="8229600" cy="4525963"/>
          </a:xfrm>
        </p:spPr>
      </p:pic>
    </p:spTree>
    <p:extLst>
      <p:ext uri="{BB962C8B-B14F-4D97-AF65-F5344CB8AC3E}">
        <p14:creationId xmlns:p14="http://schemas.microsoft.com/office/powerpoint/2010/main" val="34612786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 A Grundlagen    </a:t>
            </a:r>
            <a:r>
              <a:rPr lang="de-DE" sz="1400" dirty="0">
                <a:solidFill>
                  <a:schemeClr val="bg2">
                    <a:lumMod val="75000"/>
                  </a:schemeClr>
                </a:solidFill>
              </a:rPr>
              <a:t>&gt;    </a:t>
            </a:r>
            <a:r>
              <a:rPr lang="de-DE" dirty="0">
                <a:solidFill>
                  <a:schemeClr val="bg2">
                    <a:lumMod val="75000"/>
                  </a:schemeClr>
                </a:solidFill>
              </a:rPr>
              <a:t>Textsorte</a:t>
            </a:r>
            <a:r>
              <a:rPr lang="de-DE" b="1" dirty="0">
                <a:solidFill>
                  <a:schemeClr val="bg2">
                    <a:lumMod val="75000"/>
                  </a:schemeClr>
                </a:solidFill>
              </a:rPr>
              <a:t> </a:t>
            </a:r>
            <a:r>
              <a:rPr lang="de-DE" dirty="0">
                <a:solidFill>
                  <a:schemeClr val="bg2">
                    <a:lumMod val="75000"/>
                  </a:schemeClr>
                </a:solidFill>
              </a:rPr>
              <a:t>&gt;    </a:t>
            </a:r>
            <a:r>
              <a:rPr lang="de-DE" b="1" dirty="0">
                <a:solidFill>
                  <a:schemeClr val="bg2">
                    <a:lumMod val="75000"/>
                  </a:schemeClr>
                </a:solidFill>
              </a:rPr>
              <a:t>Einflussfaktoren</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14</a:t>
            </a:fld>
            <a:endParaRPr lang="de-DE" altLang="en-US"/>
          </a:p>
        </p:txBody>
      </p:sp>
      <p:sp>
        <p:nvSpPr>
          <p:cNvPr id="7" name="Inhaltsplatzhalter 6"/>
          <p:cNvSpPr>
            <a:spLocks noGrp="1"/>
          </p:cNvSpPr>
          <p:nvPr>
            <p:ph idx="13"/>
          </p:nvPr>
        </p:nvSpPr>
        <p:spPr/>
        <p:txBody>
          <a:bodyPr/>
          <a:lstStyle/>
          <a:p>
            <a:r>
              <a:rPr lang="de-DE" dirty="0"/>
              <a:t>Textvergleich mit dem LIX-Rechner</a:t>
            </a:r>
          </a:p>
        </p:txBody>
      </p:sp>
      <p:sp>
        <p:nvSpPr>
          <p:cNvPr id="9" name="Textfeld 8"/>
          <p:cNvSpPr txBox="1"/>
          <p:nvPr/>
        </p:nvSpPr>
        <p:spPr>
          <a:xfrm>
            <a:off x="467544" y="1556792"/>
            <a:ext cx="3816424" cy="4431983"/>
          </a:xfrm>
          <a:prstGeom prst="rect">
            <a:avLst/>
          </a:prstGeom>
          <a:noFill/>
        </p:spPr>
        <p:txBody>
          <a:bodyPr wrap="square" rtlCol="0">
            <a:spAutoFit/>
          </a:bodyPr>
          <a:lstStyle/>
          <a:p>
            <a:pPr marL="0" indent="0">
              <a:buNone/>
            </a:pPr>
            <a:r>
              <a:rPr lang="de-DE" sz="2400" b="1" dirty="0">
                <a:latin typeface="+mn-lt"/>
              </a:rPr>
              <a:t>Erfahre alles über: </a:t>
            </a:r>
            <a:br>
              <a:rPr lang="de-DE" sz="2400" b="1" dirty="0">
                <a:latin typeface="+mn-lt"/>
              </a:rPr>
            </a:br>
            <a:r>
              <a:rPr lang="de-DE" sz="2400" b="1" dirty="0" smtClean="0">
                <a:latin typeface="+mn-lt"/>
              </a:rPr>
              <a:t>Papier</a:t>
            </a:r>
          </a:p>
          <a:p>
            <a:pPr marL="0" indent="0">
              <a:buNone/>
            </a:pPr>
            <a:endParaRPr lang="de-DE" sz="2400" dirty="0">
              <a:latin typeface="+mn-lt"/>
            </a:endParaRPr>
          </a:p>
          <a:p>
            <a:pPr marL="342900" indent="-342900">
              <a:buFont typeface="Arial"/>
              <a:buChar char="•"/>
            </a:pPr>
            <a:r>
              <a:rPr lang="de-DE" sz="2400" dirty="0">
                <a:latin typeface="+mn-lt"/>
              </a:rPr>
              <a:t>Anzahl der Wörter: 277 </a:t>
            </a:r>
          </a:p>
          <a:p>
            <a:pPr marL="342900" indent="-342900">
              <a:buFont typeface="Arial"/>
              <a:buChar char="•"/>
            </a:pPr>
            <a:r>
              <a:rPr lang="de-DE" sz="2400" dirty="0">
                <a:latin typeface="+mn-lt"/>
              </a:rPr>
              <a:t>Anzahl der Sätze: 20</a:t>
            </a:r>
          </a:p>
          <a:p>
            <a:pPr marL="342900" indent="-342900">
              <a:buFont typeface="Arial"/>
              <a:buChar char="•"/>
            </a:pPr>
            <a:r>
              <a:rPr lang="de-DE" sz="2400" dirty="0">
                <a:latin typeface="+mn-lt"/>
              </a:rPr>
              <a:t>durchschnittliche Satzlänge: 13 Wörter</a:t>
            </a:r>
          </a:p>
          <a:p>
            <a:pPr marL="342900" indent="-342900">
              <a:buFont typeface="Arial"/>
              <a:buChar char="•"/>
            </a:pPr>
            <a:r>
              <a:rPr lang="de-DE" sz="2400" dirty="0">
                <a:latin typeface="+mn-lt"/>
              </a:rPr>
              <a:t>Anteil langer Wörter: 31% </a:t>
            </a:r>
          </a:p>
          <a:p>
            <a:pPr marL="342900" indent="-342900">
              <a:buFont typeface="Arial"/>
              <a:buChar char="•"/>
            </a:pPr>
            <a:r>
              <a:rPr lang="de-DE" sz="2400" dirty="0">
                <a:latin typeface="+mn-lt"/>
              </a:rPr>
              <a:t>LIX-Wert: 44 </a:t>
            </a:r>
            <a:r>
              <a:rPr lang="de-DE" sz="2400" b="1" dirty="0">
                <a:latin typeface="+mn-lt"/>
              </a:rPr>
              <a:t>(niedrige Komplexität)</a:t>
            </a:r>
          </a:p>
          <a:p>
            <a:endParaRPr lang="de-DE" dirty="0"/>
          </a:p>
        </p:txBody>
      </p:sp>
      <p:sp>
        <p:nvSpPr>
          <p:cNvPr id="10" name="Textfeld 9"/>
          <p:cNvSpPr txBox="1"/>
          <p:nvPr/>
        </p:nvSpPr>
        <p:spPr>
          <a:xfrm>
            <a:off x="4499992" y="1484784"/>
            <a:ext cx="4176464" cy="4154983"/>
          </a:xfrm>
          <a:prstGeom prst="rect">
            <a:avLst/>
          </a:prstGeom>
          <a:noFill/>
        </p:spPr>
        <p:txBody>
          <a:bodyPr wrap="square" rtlCol="0">
            <a:spAutoFit/>
          </a:bodyPr>
          <a:lstStyle/>
          <a:p>
            <a:pPr marL="0" indent="0">
              <a:buNone/>
            </a:pPr>
            <a:r>
              <a:rPr lang="de-DE" sz="2400" b="1" dirty="0">
                <a:latin typeface="+mn-lt"/>
              </a:rPr>
              <a:t>KMK-Bildungsstandards, Fachpräambel </a:t>
            </a:r>
            <a:r>
              <a:rPr lang="de-DE" sz="2400" b="1" dirty="0" smtClean="0">
                <a:latin typeface="+mn-lt"/>
              </a:rPr>
              <a:t>Deutsch</a:t>
            </a:r>
          </a:p>
          <a:p>
            <a:pPr marL="0" indent="0">
              <a:buNone/>
            </a:pPr>
            <a:endParaRPr lang="de-DE" sz="2400" dirty="0">
              <a:latin typeface="+mn-lt"/>
            </a:endParaRPr>
          </a:p>
          <a:p>
            <a:pPr marL="342900" indent="-342900">
              <a:buFont typeface="Arial"/>
              <a:buChar char="•"/>
            </a:pPr>
            <a:r>
              <a:rPr lang="de-DE" sz="2400" dirty="0">
                <a:latin typeface="+mn-lt"/>
              </a:rPr>
              <a:t>Anzahl der Wörter: 270</a:t>
            </a:r>
          </a:p>
          <a:p>
            <a:pPr marL="342900" indent="-342900">
              <a:buFont typeface="Arial"/>
              <a:buChar char="•"/>
            </a:pPr>
            <a:r>
              <a:rPr lang="de-DE" sz="2400" dirty="0">
                <a:latin typeface="+mn-lt"/>
              </a:rPr>
              <a:t>Anzahl der Sätze: 11</a:t>
            </a:r>
          </a:p>
          <a:p>
            <a:pPr marL="342900" indent="-342900">
              <a:buFont typeface="Arial"/>
              <a:buChar char="•"/>
            </a:pPr>
            <a:r>
              <a:rPr lang="de-DE" sz="2400" dirty="0">
                <a:latin typeface="+mn-lt"/>
              </a:rPr>
              <a:t>durchschnittliche Satzlänge: 24 Wörter</a:t>
            </a:r>
          </a:p>
          <a:p>
            <a:pPr marL="342900" indent="-342900">
              <a:buFont typeface="Arial"/>
              <a:buChar char="•"/>
            </a:pPr>
            <a:r>
              <a:rPr lang="de-DE" sz="2400" dirty="0">
                <a:latin typeface="+mn-lt"/>
              </a:rPr>
              <a:t>Anteil langer Wörter: </a:t>
            </a:r>
            <a:br>
              <a:rPr lang="de-DE" sz="2400" dirty="0">
                <a:latin typeface="+mn-lt"/>
              </a:rPr>
            </a:br>
            <a:r>
              <a:rPr lang="de-DE" sz="2400" dirty="0">
                <a:latin typeface="+mn-lt"/>
              </a:rPr>
              <a:t>47%</a:t>
            </a:r>
          </a:p>
          <a:p>
            <a:pPr marL="342900" indent="-342900">
              <a:buFont typeface="Arial"/>
              <a:buChar char="•"/>
            </a:pPr>
            <a:r>
              <a:rPr lang="de-DE" sz="2400" dirty="0">
                <a:latin typeface="+mn-lt"/>
              </a:rPr>
              <a:t>LIX-Wert: 71: </a:t>
            </a:r>
            <a:r>
              <a:rPr lang="de-DE" sz="2400" b="1" dirty="0">
                <a:latin typeface="+mn-lt"/>
              </a:rPr>
              <a:t>sehr hohe Komplexität</a:t>
            </a:r>
          </a:p>
        </p:txBody>
      </p:sp>
    </p:spTree>
    <p:extLst>
      <p:ext uri="{BB962C8B-B14F-4D97-AF65-F5344CB8AC3E}">
        <p14:creationId xmlns:p14="http://schemas.microsoft.com/office/powerpoint/2010/main" val="20596741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 A Grundlagen    </a:t>
            </a:r>
            <a:r>
              <a:rPr lang="de-DE" sz="1400" dirty="0">
                <a:solidFill>
                  <a:schemeClr val="bg2">
                    <a:lumMod val="75000"/>
                  </a:schemeClr>
                </a:solidFill>
              </a:rPr>
              <a:t>&gt;    </a:t>
            </a:r>
            <a:r>
              <a:rPr lang="de-DE" dirty="0">
                <a:solidFill>
                  <a:schemeClr val="bg2">
                    <a:lumMod val="75000"/>
                  </a:schemeClr>
                </a:solidFill>
              </a:rPr>
              <a:t>Textsorte</a:t>
            </a:r>
            <a:r>
              <a:rPr lang="de-DE" b="1" dirty="0">
                <a:solidFill>
                  <a:schemeClr val="bg2">
                    <a:lumMod val="75000"/>
                  </a:schemeClr>
                </a:solidFill>
              </a:rPr>
              <a:t> </a:t>
            </a:r>
            <a:r>
              <a:rPr lang="de-DE" b="1" dirty="0" smtClean="0">
                <a:solidFill>
                  <a:schemeClr val="bg2">
                    <a:lumMod val="75000"/>
                  </a:schemeClr>
                </a:solidFill>
              </a:rPr>
              <a:t>   </a:t>
            </a:r>
            <a:r>
              <a:rPr lang="de-DE" dirty="0" smtClean="0">
                <a:solidFill>
                  <a:schemeClr val="bg2">
                    <a:lumMod val="75000"/>
                  </a:schemeClr>
                </a:solidFill>
              </a:rPr>
              <a:t>&gt;    </a:t>
            </a:r>
            <a:r>
              <a:rPr lang="de-DE" b="1" dirty="0">
                <a:solidFill>
                  <a:schemeClr val="bg2">
                    <a:lumMod val="75000"/>
                  </a:schemeClr>
                </a:solidFill>
              </a:rPr>
              <a:t>Einflussfaktoren</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15</a:t>
            </a:fld>
            <a:endParaRPr lang="de-DE" altLang="en-US"/>
          </a:p>
        </p:txBody>
      </p:sp>
      <p:sp>
        <p:nvSpPr>
          <p:cNvPr id="7" name="Inhaltsplatzhalter 6"/>
          <p:cNvSpPr>
            <a:spLocks noGrp="1"/>
          </p:cNvSpPr>
          <p:nvPr>
            <p:ph idx="13"/>
          </p:nvPr>
        </p:nvSpPr>
        <p:spPr/>
        <p:txBody>
          <a:bodyPr/>
          <a:lstStyle/>
          <a:p>
            <a:r>
              <a:rPr lang="de-DE" dirty="0" smtClean="0"/>
              <a:t>Textmodellierung</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8" name="Textfeld 7"/>
          <p:cNvSpPr txBox="1"/>
          <p:nvPr/>
        </p:nvSpPr>
        <p:spPr>
          <a:xfrm>
            <a:off x="467544" y="1844824"/>
            <a:ext cx="8208912" cy="523220"/>
          </a:xfrm>
          <a:prstGeom prst="rect">
            <a:avLst/>
          </a:prstGeom>
          <a:noFill/>
        </p:spPr>
        <p:txBody>
          <a:bodyPr wrap="square" rtlCol="0">
            <a:spAutoFit/>
          </a:bodyPr>
          <a:lstStyle/>
          <a:p>
            <a:endParaRPr lang="de-DE" sz="2800" dirty="0">
              <a:latin typeface="+mn-lt"/>
            </a:endParaRPr>
          </a:p>
        </p:txBody>
      </p:sp>
      <p:sp>
        <p:nvSpPr>
          <p:cNvPr id="3" name="Textfeld 2"/>
          <p:cNvSpPr txBox="1"/>
          <p:nvPr/>
        </p:nvSpPr>
        <p:spPr>
          <a:xfrm>
            <a:off x="467544" y="1700808"/>
            <a:ext cx="3744416" cy="1754327"/>
          </a:xfrm>
          <a:prstGeom prst="rect">
            <a:avLst/>
          </a:prstGeom>
          <a:noFill/>
        </p:spPr>
        <p:txBody>
          <a:bodyPr wrap="square" rtlCol="0">
            <a:spAutoFit/>
          </a:bodyPr>
          <a:lstStyle/>
          <a:p>
            <a:pPr marL="0" indent="0">
              <a:buNone/>
            </a:pPr>
            <a:r>
              <a:rPr lang="de-DE" dirty="0" smtClean="0">
                <a:latin typeface="+mn-lt"/>
              </a:rPr>
              <a:t>2015/2016 </a:t>
            </a:r>
            <a:r>
              <a:rPr lang="de-DE" dirty="0">
                <a:latin typeface="+mn-lt"/>
              </a:rPr>
              <a:t>finden in den Regierungspräsidien Freiburg, Karlsruhe, Stuttgart und Tübingen Fortbildungen zum Bildungsplan 2016 in den Fächern </a:t>
            </a:r>
            <a:r>
              <a:rPr lang="de-DE" dirty="0" smtClean="0">
                <a:latin typeface="+mn-lt"/>
              </a:rPr>
              <a:t>Deutsch, Englisch </a:t>
            </a:r>
            <a:r>
              <a:rPr lang="de-DE" dirty="0">
                <a:latin typeface="+mn-lt"/>
              </a:rPr>
              <a:t>und Mathematik statt.</a:t>
            </a:r>
          </a:p>
        </p:txBody>
      </p:sp>
      <p:sp>
        <p:nvSpPr>
          <p:cNvPr id="9" name="Textfeld 8"/>
          <p:cNvSpPr txBox="1"/>
          <p:nvPr/>
        </p:nvSpPr>
        <p:spPr>
          <a:xfrm>
            <a:off x="4572000" y="1340768"/>
            <a:ext cx="3888432" cy="5062924"/>
          </a:xfrm>
          <a:prstGeom prst="rect">
            <a:avLst/>
          </a:prstGeom>
          <a:noFill/>
        </p:spPr>
        <p:txBody>
          <a:bodyPr wrap="square" rtlCol="0">
            <a:spAutoFit/>
          </a:bodyPr>
          <a:lstStyle/>
          <a:p>
            <a:pPr marL="0" indent="0">
              <a:lnSpc>
                <a:spcPct val="150000"/>
              </a:lnSpc>
              <a:spcBef>
                <a:spcPts val="600"/>
              </a:spcBef>
              <a:buNone/>
            </a:pPr>
            <a:r>
              <a:rPr lang="de-DE" sz="2000" u="sng" dirty="0">
                <a:latin typeface="+mn-lt"/>
              </a:rPr>
              <a:t>Fortbildung zum BP 2016</a:t>
            </a:r>
          </a:p>
          <a:p>
            <a:pPr marL="0" indent="0">
              <a:lnSpc>
                <a:spcPct val="150000"/>
              </a:lnSpc>
              <a:spcBef>
                <a:spcPts val="600"/>
              </a:spcBef>
              <a:buNone/>
            </a:pPr>
            <a:r>
              <a:rPr lang="de-DE" sz="2000" dirty="0" smtClean="0">
                <a:latin typeface="+mn-lt"/>
              </a:rPr>
              <a:t>2015/2016 </a:t>
            </a:r>
            <a:r>
              <a:rPr lang="de-DE" sz="2000" dirty="0">
                <a:latin typeface="+mn-lt"/>
              </a:rPr>
              <a:t>finden in den Regierungspräsidien</a:t>
            </a:r>
            <a:br>
              <a:rPr lang="de-DE" sz="2000" dirty="0">
                <a:latin typeface="+mn-lt"/>
              </a:rPr>
            </a:br>
            <a:r>
              <a:rPr lang="de-DE" sz="2000" dirty="0">
                <a:latin typeface="+mn-lt"/>
              </a:rPr>
              <a:t>- Freiburg</a:t>
            </a:r>
            <a:br>
              <a:rPr lang="de-DE" sz="2000" dirty="0">
                <a:latin typeface="+mn-lt"/>
              </a:rPr>
            </a:br>
            <a:r>
              <a:rPr lang="de-DE" sz="2000" dirty="0">
                <a:latin typeface="+mn-lt"/>
              </a:rPr>
              <a:t>- Karlsruhe</a:t>
            </a:r>
            <a:br>
              <a:rPr lang="de-DE" sz="2000" dirty="0">
                <a:latin typeface="+mn-lt"/>
              </a:rPr>
            </a:br>
            <a:r>
              <a:rPr lang="de-DE" sz="2000" dirty="0">
                <a:latin typeface="+mn-lt"/>
              </a:rPr>
              <a:t>- Stuttgart</a:t>
            </a:r>
            <a:br>
              <a:rPr lang="de-DE" sz="2000" dirty="0">
                <a:latin typeface="+mn-lt"/>
              </a:rPr>
            </a:br>
            <a:r>
              <a:rPr lang="de-DE" sz="2000" dirty="0">
                <a:latin typeface="+mn-lt"/>
              </a:rPr>
              <a:t>- Tübingen </a:t>
            </a:r>
            <a:br>
              <a:rPr lang="de-DE" sz="2000" dirty="0">
                <a:latin typeface="+mn-lt"/>
              </a:rPr>
            </a:br>
            <a:r>
              <a:rPr lang="de-DE" sz="2000" dirty="0">
                <a:latin typeface="+mn-lt"/>
              </a:rPr>
              <a:t>Fortbildungen zum Bildungsplan 2016 in den Fächern </a:t>
            </a:r>
            <a:r>
              <a:rPr lang="de-DE" sz="2000" b="1" dirty="0" smtClean="0">
                <a:latin typeface="+mn-lt"/>
              </a:rPr>
              <a:t>Deutsch, Englisch</a:t>
            </a:r>
            <a:r>
              <a:rPr lang="de-DE" sz="2000" dirty="0" smtClean="0">
                <a:latin typeface="+mn-lt"/>
              </a:rPr>
              <a:t> </a:t>
            </a:r>
            <a:r>
              <a:rPr lang="de-DE" sz="2000" dirty="0">
                <a:latin typeface="+mn-lt"/>
              </a:rPr>
              <a:t>und </a:t>
            </a:r>
            <a:r>
              <a:rPr lang="de-DE" sz="2000" b="1" dirty="0">
                <a:latin typeface="+mn-lt"/>
              </a:rPr>
              <a:t>Mathematik</a:t>
            </a:r>
            <a:r>
              <a:rPr lang="de-DE" sz="2000" dirty="0">
                <a:latin typeface="+mn-lt"/>
              </a:rPr>
              <a:t> statt.</a:t>
            </a:r>
          </a:p>
          <a:p>
            <a:endParaRPr lang="de-DE" dirty="0"/>
          </a:p>
        </p:txBody>
      </p:sp>
    </p:spTree>
    <p:extLst>
      <p:ext uri="{BB962C8B-B14F-4D97-AF65-F5344CB8AC3E}">
        <p14:creationId xmlns:p14="http://schemas.microsoft.com/office/powerpoint/2010/main" val="28339220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 A Grundlagen    </a:t>
            </a:r>
            <a:r>
              <a:rPr lang="de-DE" sz="1400" dirty="0">
                <a:solidFill>
                  <a:schemeClr val="bg2">
                    <a:lumMod val="75000"/>
                  </a:schemeClr>
                </a:solidFill>
              </a:rPr>
              <a:t>&gt;    </a:t>
            </a:r>
            <a:r>
              <a:rPr lang="de-DE" dirty="0">
                <a:solidFill>
                  <a:schemeClr val="bg2">
                    <a:lumMod val="75000"/>
                  </a:schemeClr>
                </a:solidFill>
              </a:rPr>
              <a:t>Textsorte</a:t>
            </a:r>
            <a:r>
              <a:rPr lang="de-DE" b="1" dirty="0">
                <a:solidFill>
                  <a:schemeClr val="bg2">
                    <a:lumMod val="75000"/>
                  </a:schemeClr>
                </a:solidFill>
              </a:rPr>
              <a:t> </a:t>
            </a:r>
            <a:r>
              <a:rPr lang="de-DE" dirty="0">
                <a:solidFill>
                  <a:schemeClr val="bg2">
                    <a:lumMod val="75000"/>
                  </a:schemeClr>
                </a:solidFill>
              </a:rPr>
              <a:t>&gt;    </a:t>
            </a:r>
            <a:r>
              <a:rPr lang="de-DE" b="1" dirty="0">
                <a:solidFill>
                  <a:schemeClr val="bg2">
                    <a:lumMod val="75000"/>
                  </a:schemeClr>
                </a:solidFill>
              </a:rPr>
              <a:t>Einflussfaktoren</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16</a:t>
            </a:fld>
            <a:endParaRPr lang="de-DE" altLang="en-US"/>
          </a:p>
        </p:txBody>
      </p:sp>
      <p:sp>
        <p:nvSpPr>
          <p:cNvPr id="7" name="Inhaltsplatzhalter 6"/>
          <p:cNvSpPr>
            <a:spLocks noGrp="1"/>
          </p:cNvSpPr>
          <p:nvPr>
            <p:ph idx="13"/>
          </p:nvPr>
        </p:nvSpPr>
        <p:spPr/>
        <p:txBody>
          <a:bodyPr/>
          <a:lstStyle/>
          <a:p>
            <a:r>
              <a:rPr lang="de-DE" dirty="0"/>
              <a:t>leserseitige Einflussfaktoren</a:t>
            </a:r>
          </a:p>
        </p:txBody>
      </p:sp>
      <p:sp>
        <p:nvSpPr>
          <p:cNvPr id="9" name="Textfeld 8"/>
          <p:cNvSpPr txBox="1"/>
          <p:nvPr/>
        </p:nvSpPr>
        <p:spPr>
          <a:xfrm>
            <a:off x="467544" y="1556792"/>
            <a:ext cx="8064896" cy="3816430"/>
          </a:xfrm>
          <a:prstGeom prst="rect">
            <a:avLst/>
          </a:prstGeom>
          <a:noFill/>
        </p:spPr>
        <p:txBody>
          <a:bodyPr wrap="square" rtlCol="0">
            <a:spAutoFit/>
          </a:bodyPr>
          <a:lstStyle/>
          <a:p>
            <a:pPr marL="342900" indent="-342900">
              <a:buFont typeface="Arial"/>
              <a:buChar char="•"/>
            </a:pPr>
            <a:r>
              <a:rPr lang="de-DE" sz="2800" dirty="0">
                <a:latin typeface="+mn-lt"/>
              </a:rPr>
              <a:t>Kognitive Kapazitäten (Vorwissen, Arbeitsgedächtniskapazität, Wortschatz, textstrukturelles Wissen)</a:t>
            </a:r>
          </a:p>
          <a:p>
            <a:pPr marL="342900" indent="-342900">
              <a:buFont typeface="Arial"/>
              <a:buChar char="•"/>
            </a:pPr>
            <a:r>
              <a:rPr lang="de-DE" sz="2800" dirty="0">
                <a:latin typeface="+mn-lt"/>
              </a:rPr>
              <a:t>Lesemotivation </a:t>
            </a:r>
            <a:br>
              <a:rPr lang="de-DE" sz="2800" dirty="0">
                <a:latin typeface="+mn-lt"/>
              </a:rPr>
            </a:br>
            <a:r>
              <a:rPr lang="de-DE" sz="2800" dirty="0">
                <a:latin typeface="+mn-lt"/>
              </a:rPr>
              <a:t>(Rezeptionsziele, </a:t>
            </a:r>
            <a:br>
              <a:rPr lang="de-DE" sz="2800" dirty="0">
                <a:latin typeface="+mn-lt"/>
              </a:rPr>
            </a:br>
            <a:r>
              <a:rPr lang="de-DE" sz="2800" dirty="0">
                <a:latin typeface="+mn-lt"/>
              </a:rPr>
              <a:t>lesebezogene Einstellung, </a:t>
            </a:r>
            <a:br>
              <a:rPr lang="de-DE" sz="2800" dirty="0">
                <a:latin typeface="+mn-lt"/>
              </a:rPr>
            </a:br>
            <a:r>
              <a:rPr lang="de-DE" sz="2800" dirty="0" smtClean="0">
                <a:latin typeface="+mn-lt"/>
              </a:rPr>
              <a:t>Kompetenzüberzeugung</a:t>
            </a:r>
            <a:r>
              <a:rPr lang="de-DE" sz="2800" dirty="0">
                <a:latin typeface="+mn-lt"/>
              </a:rPr>
              <a:t>)</a:t>
            </a:r>
          </a:p>
          <a:p>
            <a:pPr marL="342900" indent="-342900">
              <a:buFont typeface="Arial"/>
              <a:buChar char="•"/>
            </a:pPr>
            <a:r>
              <a:rPr lang="de-DE" sz="2800" dirty="0">
                <a:latin typeface="+mn-lt"/>
              </a:rPr>
              <a:t>Verfügbarkeit von Lesestrategien</a:t>
            </a:r>
          </a:p>
          <a:p>
            <a:endParaRPr lang="de-DE" dirty="0"/>
          </a:p>
        </p:txBody>
      </p:sp>
      <p:pic>
        <p:nvPicPr>
          <p:cNvPr id="11" name="Bild 10"/>
          <p:cNvPicPr>
            <a:picLocks noChangeAspect="1"/>
          </p:cNvPicPr>
          <p:nvPr/>
        </p:nvPicPr>
        <p:blipFill>
          <a:blip r:embed="rId3"/>
          <a:stretch>
            <a:fillRect/>
          </a:stretch>
        </p:blipFill>
        <p:spPr>
          <a:xfrm>
            <a:off x="6228184" y="2854767"/>
            <a:ext cx="2314600" cy="2086400"/>
          </a:xfrm>
          <a:prstGeom prst="rect">
            <a:avLst/>
          </a:prstGeom>
        </p:spPr>
      </p:pic>
    </p:spTree>
    <p:extLst>
      <p:ext uri="{BB962C8B-B14F-4D97-AF65-F5344CB8AC3E}">
        <p14:creationId xmlns:p14="http://schemas.microsoft.com/office/powerpoint/2010/main" val="3615870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bg2">
                    <a:lumMod val="75000"/>
                  </a:schemeClr>
                </a:solidFill>
              </a:rPr>
              <a:t>B Bildungsplan    </a:t>
            </a:r>
            <a:r>
              <a:rPr lang="de-DE" sz="1400" dirty="0">
                <a:solidFill>
                  <a:schemeClr val="bg2">
                    <a:lumMod val="75000"/>
                  </a:schemeClr>
                </a:solidFill>
              </a:rPr>
              <a:t>&gt;   </a:t>
            </a:r>
            <a:r>
              <a:rPr lang="de-DE" sz="1400" dirty="0" smtClean="0">
                <a:solidFill>
                  <a:schemeClr val="bg2">
                    <a:lumMod val="75000"/>
                  </a:schemeClr>
                </a:solidFill>
              </a:rPr>
              <a:t>S</a:t>
            </a:r>
            <a:r>
              <a:rPr lang="de-DE" dirty="0" smtClean="0">
                <a:solidFill>
                  <a:schemeClr val="bg2">
                    <a:lumMod val="75000"/>
                  </a:schemeClr>
                </a:solidFill>
              </a:rPr>
              <a:t>tandards    </a:t>
            </a:r>
            <a:r>
              <a:rPr lang="de-DE" dirty="0">
                <a:solidFill>
                  <a:schemeClr val="bg2">
                    <a:lumMod val="75000"/>
                  </a:schemeClr>
                </a:solidFill>
              </a:rPr>
              <a:t>&gt;    Verweise </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17</a:t>
            </a:fld>
            <a:endParaRPr lang="de-DE" altLang="en-US"/>
          </a:p>
        </p:txBody>
      </p:sp>
      <p:sp>
        <p:nvSpPr>
          <p:cNvPr id="7" name="Inhaltsplatzhalter 6"/>
          <p:cNvSpPr>
            <a:spLocks noGrp="1"/>
          </p:cNvSpPr>
          <p:nvPr>
            <p:ph idx="13"/>
          </p:nvPr>
        </p:nvSpPr>
        <p:spPr/>
        <p:txBody>
          <a:bodyPr/>
          <a:lstStyle/>
          <a:p>
            <a:r>
              <a:rPr lang="de-DE" dirty="0" smtClean="0"/>
              <a:t>Leitgedanken </a:t>
            </a:r>
            <a:r>
              <a:rPr lang="de-DE" dirty="0"/>
              <a:t>zum Kompetenzerwerb</a:t>
            </a:r>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8" name="Textfeld 7"/>
          <p:cNvSpPr txBox="1"/>
          <p:nvPr/>
        </p:nvSpPr>
        <p:spPr>
          <a:xfrm>
            <a:off x="467544" y="1844824"/>
            <a:ext cx="8208912" cy="3908762"/>
          </a:xfrm>
          <a:prstGeom prst="rect">
            <a:avLst/>
          </a:prstGeom>
          <a:noFill/>
        </p:spPr>
        <p:txBody>
          <a:bodyPr wrap="square" rtlCol="0">
            <a:spAutoFit/>
          </a:bodyPr>
          <a:lstStyle/>
          <a:p>
            <a:pPr marL="0" indent="0">
              <a:buNone/>
            </a:pPr>
            <a:r>
              <a:rPr lang="hu-HU" sz="2800" dirty="0">
                <a:latin typeface="+mn-lt"/>
              </a:rPr>
              <a:t>„Die angemessene Rezeption von Sach- und Gebrauchstexten ist eine </a:t>
            </a:r>
            <a:r>
              <a:rPr lang="hu-HU" sz="2800" b="1" dirty="0">
                <a:latin typeface="+mn-lt"/>
              </a:rPr>
              <a:t>zentrale Kompetenz</a:t>
            </a:r>
            <a:r>
              <a:rPr lang="hu-HU" sz="2800" dirty="0">
                <a:latin typeface="+mn-lt"/>
              </a:rPr>
              <a:t>, die die Schülerinnen und Schüler im Deutschunterricht erwerben: </a:t>
            </a:r>
            <a:r>
              <a:rPr lang="hu-HU" sz="2800" dirty="0" smtClean="0">
                <a:latin typeface="+mn-lt"/>
              </a:rPr>
              <a:t>Studium und Ausbildung, Beruf und Alltag fordern von ihnen einen gezielten und kritischen Umgang mit Informationen.” </a:t>
            </a:r>
          </a:p>
          <a:p>
            <a:pPr marL="0" indent="0" algn="r">
              <a:buNone/>
            </a:pPr>
            <a:r>
              <a:rPr lang="hu-HU" sz="2400" dirty="0" smtClean="0">
                <a:latin typeface="+mn-lt"/>
              </a:rPr>
              <a:t>(BP 2016, </a:t>
            </a:r>
            <a:r>
              <a:rPr lang="hu-HU" sz="2400" dirty="0">
                <a:latin typeface="+mn-lt"/>
              </a:rPr>
              <a:t>S. </a:t>
            </a:r>
            <a:r>
              <a:rPr lang="hu-HU" sz="2400" dirty="0" smtClean="0">
                <a:latin typeface="+mn-lt"/>
              </a:rPr>
              <a:t>6)</a:t>
            </a:r>
            <a:endParaRPr lang="hu-HU" sz="2400" dirty="0">
              <a:latin typeface="+mn-lt"/>
            </a:endParaRPr>
          </a:p>
          <a:p>
            <a:endParaRPr lang="de-DE" sz="2800" dirty="0">
              <a:latin typeface="+mn-lt"/>
            </a:endParaRPr>
          </a:p>
        </p:txBody>
      </p:sp>
    </p:spTree>
    <p:extLst>
      <p:ext uri="{BB962C8B-B14F-4D97-AF65-F5344CB8AC3E}">
        <p14:creationId xmlns:p14="http://schemas.microsoft.com/office/powerpoint/2010/main" val="27423113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bg2">
                    <a:lumMod val="75000"/>
                  </a:schemeClr>
                </a:solidFill>
              </a:rPr>
              <a:t>B Bildungsplan    </a:t>
            </a:r>
            <a:r>
              <a:rPr lang="de-DE" sz="1400" dirty="0">
                <a:solidFill>
                  <a:schemeClr val="bg2">
                    <a:lumMod val="75000"/>
                  </a:schemeClr>
                </a:solidFill>
              </a:rPr>
              <a:t>&gt;   S</a:t>
            </a:r>
            <a:r>
              <a:rPr lang="de-DE" dirty="0">
                <a:solidFill>
                  <a:schemeClr val="bg2">
                    <a:lumMod val="75000"/>
                  </a:schemeClr>
                </a:solidFill>
              </a:rPr>
              <a:t>tandards    &gt;    Verweise </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18</a:t>
            </a:fld>
            <a:endParaRPr lang="de-DE" altLang="en-US"/>
          </a:p>
        </p:txBody>
      </p:sp>
      <p:sp>
        <p:nvSpPr>
          <p:cNvPr id="7" name="Inhaltsplatzhalter 6"/>
          <p:cNvSpPr>
            <a:spLocks noGrp="1"/>
          </p:cNvSpPr>
          <p:nvPr>
            <p:ph idx="13"/>
          </p:nvPr>
        </p:nvSpPr>
        <p:spPr/>
        <p:txBody>
          <a:bodyPr/>
          <a:lstStyle/>
          <a:p>
            <a:r>
              <a:rPr lang="de-DE" dirty="0" smtClean="0"/>
              <a:t>Bildungsstandards</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8" name="Textfeld 7"/>
          <p:cNvSpPr txBox="1"/>
          <p:nvPr/>
        </p:nvSpPr>
        <p:spPr>
          <a:xfrm>
            <a:off x="467544" y="1844824"/>
            <a:ext cx="8208912" cy="4401205"/>
          </a:xfrm>
          <a:prstGeom prst="rect">
            <a:avLst/>
          </a:prstGeom>
          <a:noFill/>
        </p:spPr>
        <p:txBody>
          <a:bodyPr wrap="square" rtlCol="0">
            <a:spAutoFit/>
          </a:bodyPr>
          <a:lstStyle/>
          <a:p>
            <a:pPr marL="0" indent="0">
              <a:buNone/>
            </a:pPr>
            <a:r>
              <a:rPr lang="de-DE" sz="2800" dirty="0" smtClean="0">
                <a:latin typeface="+mn-lt"/>
              </a:rPr>
              <a:t>3.1.1 Texte und Medien</a:t>
            </a:r>
          </a:p>
          <a:p>
            <a:pPr marL="0" indent="0">
              <a:buNone/>
            </a:pPr>
            <a:r>
              <a:rPr lang="de-DE" sz="2800" dirty="0" smtClean="0">
                <a:latin typeface="+mn-lt"/>
              </a:rPr>
              <a:t>3.1.1.1 </a:t>
            </a:r>
            <a:r>
              <a:rPr lang="de-DE" sz="2800" dirty="0">
                <a:latin typeface="+mn-lt"/>
              </a:rPr>
              <a:t>Literarische </a:t>
            </a:r>
            <a:r>
              <a:rPr lang="de-DE" sz="2800" dirty="0" smtClean="0">
                <a:latin typeface="+mn-lt"/>
              </a:rPr>
              <a:t>Texte</a:t>
            </a:r>
          </a:p>
          <a:p>
            <a:pPr marL="0" indent="0">
              <a:buNone/>
            </a:pPr>
            <a:endParaRPr lang="de-DE" sz="2800" dirty="0">
              <a:latin typeface="+mn-lt"/>
            </a:endParaRPr>
          </a:p>
          <a:p>
            <a:pPr marL="0" indent="0">
              <a:buNone/>
            </a:pPr>
            <a:r>
              <a:rPr lang="de-DE" sz="2800" b="1" dirty="0">
                <a:solidFill>
                  <a:srgbClr val="0000FF"/>
                </a:solidFill>
                <a:latin typeface="+mn-lt"/>
              </a:rPr>
              <a:t>3.1.1.2 Sach- und </a:t>
            </a:r>
            <a:r>
              <a:rPr lang="de-DE" sz="2800" b="1" dirty="0" smtClean="0">
                <a:solidFill>
                  <a:srgbClr val="0000FF"/>
                </a:solidFill>
                <a:latin typeface="+mn-lt"/>
              </a:rPr>
              <a:t>Gebrauchstexte</a:t>
            </a:r>
          </a:p>
          <a:p>
            <a:pPr marL="0" indent="0">
              <a:buNone/>
            </a:pPr>
            <a:r>
              <a:rPr lang="de-DE" sz="2800" dirty="0" smtClean="0">
                <a:solidFill>
                  <a:srgbClr val="0000FF"/>
                </a:solidFill>
                <a:latin typeface="+mn-lt"/>
              </a:rPr>
              <a:t>Die Schülerinnen und Schüler nutzen Sachtexte unterschiedlicher Art, um ihnen gezielt Informationen zu entnehmen, ...</a:t>
            </a:r>
          </a:p>
          <a:p>
            <a:pPr marL="0" indent="0">
              <a:buNone/>
            </a:pPr>
            <a:endParaRPr lang="de-DE" sz="2800" dirty="0">
              <a:latin typeface="+mn-lt"/>
            </a:endParaRPr>
          </a:p>
          <a:p>
            <a:pPr marL="0" indent="0">
              <a:buNone/>
            </a:pPr>
            <a:r>
              <a:rPr lang="de-DE" sz="2800" dirty="0">
                <a:latin typeface="+mn-lt"/>
              </a:rPr>
              <a:t>3.1.1.3 Medien</a:t>
            </a:r>
          </a:p>
          <a:p>
            <a:endParaRPr lang="de-DE" sz="2800" dirty="0">
              <a:latin typeface="+mn-lt"/>
            </a:endParaRPr>
          </a:p>
        </p:txBody>
      </p:sp>
    </p:spTree>
    <p:extLst>
      <p:ext uri="{BB962C8B-B14F-4D97-AF65-F5344CB8AC3E}">
        <p14:creationId xmlns:p14="http://schemas.microsoft.com/office/powerpoint/2010/main" val="32635214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Modul 6: Sachtexte   </a:t>
            </a:r>
            <a:r>
              <a:rPr lang="de-DE" sz="1400" dirty="0" smtClean="0">
                <a:solidFill>
                  <a:schemeClr val="bg2">
                    <a:lumMod val="75000"/>
                  </a:schemeClr>
                </a:solidFill>
              </a:rPr>
              <a:t> </a:t>
            </a:r>
            <a:r>
              <a:rPr lang="de-DE" sz="1400" dirty="0">
                <a:solidFill>
                  <a:schemeClr val="bg2">
                    <a:lumMod val="75000"/>
                  </a:schemeClr>
                </a:solidFill>
              </a:rPr>
              <a:t>&gt;  </a:t>
            </a:r>
            <a:r>
              <a:rPr lang="de-DE" dirty="0">
                <a:solidFill>
                  <a:schemeClr val="bg2">
                    <a:lumMod val="75000"/>
                  </a:schemeClr>
                </a:solidFill>
              </a:rPr>
              <a:t>A Grundlagen    &gt;    B </a:t>
            </a:r>
            <a:r>
              <a:rPr lang="de-DE" dirty="0" smtClean="0">
                <a:solidFill>
                  <a:schemeClr val="bg2">
                    <a:lumMod val="75000"/>
                  </a:schemeClr>
                </a:solidFill>
              </a:rPr>
              <a:t>Bildungsplan    </a:t>
            </a:r>
            <a:r>
              <a:rPr lang="de-DE" dirty="0">
                <a:solidFill>
                  <a:schemeClr val="bg2">
                    <a:lumMod val="75000"/>
                  </a:schemeClr>
                </a:solidFill>
              </a:rPr>
              <a:t>&gt;    C Unterricht</a:t>
            </a:r>
            <a:endParaRPr lang="de-DE" dirty="0"/>
          </a:p>
        </p:txBody>
      </p:sp>
      <p:sp>
        <p:nvSpPr>
          <p:cNvPr id="3" name="Inhaltsplatzhalter 2"/>
          <p:cNvSpPr>
            <a:spLocks noGrp="1"/>
          </p:cNvSpPr>
          <p:nvPr>
            <p:ph idx="1"/>
          </p:nvPr>
        </p:nvSpPr>
        <p:spPr>
          <a:xfrm>
            <a:off x="467656" y="1727881"/>
            <a:ext cx="8229600" cy="4149391"/>
          </a:xfrm>
        </p:spPr>
        <p:txBody>
          <a:bodyPr/>
          <a:lstStyle/>
          <a:p>
            <a:pPr marL="0" indent="0">
              <a:buNone/>
            </a:pPr>
            <a:r>
              <a:rPr lang="de-DE" sz="2800" i="1" dirty="0"/>
              <a:t>Umgang mit literarischen und nichtliterarischen Texten</a:t>
            </a:r>
          </a:p>
          <a:p>
            <a:r>
              <a:rPr lang="de-DE" sz="2800" dirty="0"/>
              <a:t>Methoden der Texterschließung  (...) anwenden;</a:t>
            </a:r>
          </a:p>
          <a:p>
            <a:r>
              <a:rPr lang="de-DE" sz="2800" dirty="0"/>
              <a:t>gezielt Informationen aus Texten, Bildern, Grafiken, Tabellen und Grafiken entnehmen ...;</a:t>
            </a:r>
          </a:p>
          <a:p>
            <a:r>
              <a:rPr lang="de-DE" sz="2800" dirty="0" smtClean="0"/>
              <a:t>Die Textarten Erzählung, Märchen, (...) Bericht, Beschreibung (...) unterscheiden (...)</a:t>
            </a:r>
          </a:p>
          <a:p>
            <a:r>
              <a:rPr lang="de-DE" sz="2800" dirty="0" smtClean="0"/>
              <a:t>Zusammenhänge </a:t>
            </a:r>
            <a:r>
              <a:rPr lang="de-DE" sz="2800" dirty="0"/>
              <a:t>zwischen Inhalt und Gestaltung eines Textes benennen;</a:t>
            </a:r>
          </a:p>
          <a:p>
            <a:pPr marL="0" indent="0" algn="ctr">
              <a:lnSpc>
                <a:spcPct val="150000"/>
              </a:lnSpc>
              <a:buNone/>
            </a:pP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altLang="en-US"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a:t>
            </a:fld>
            <a:endParaRPr lang="de-DE" altLang="en-US"/>
          </a:p>
        </p:txBody>
      </p:sp>
      <p:sp>
        <p:nvSpPr>
          <p:cNvPr id="7" name="Inhaltsplatzhalter 6"/>
          <p:cNvSpPr>
            <a:spLocks noGrp="1"/>
          </p:cNvSpPr>
          <p:nvPr>
            <p:ph idx="13"/>
          </p:nvPr>
        </p:nvSpPr>
        <p:spPr/>
        <p:txBody>
          <a:bodyPr/>
          <a:lstStyle/>
          <a:p>
            <a:r>
              <a:rPr lang="de-DE" dirty="0" smtClean="0"/>
              <a:t>Umgang mit Sachtexten im BP 2004</a:t>
            </a:r>
            <a:endParaRPr lang="de-DE" dirty="0"/>
          </a:p>
        </p:txBody>
      </p:sp>
    </p:spTree>
    <p:extLst>
      <p:ext uri="{BB962C8B-B14F-4D97-AF65-F5344CB8AC3E}">
        <p14:creationId xmlns:p14="http://schemas.microsoft.com/office/powerpoint/2010/main" val="8825460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B Bildungsplan    </a:t>
            </a:r>
            <a:r>
              <a:rPr lang="de-DE" sz="1400" dirty="0">
                <a:solidFill>
                  <a:schemeClr val="bg2">
                    <a:lumMod val="75000"/>
                  </a:schemeClr>
                </a:solidFill>
              </a:rPr>
              <a:t>&gt;   </a:t>
            </a:r>
            <a:r>
              <a:rPr lang="de-DE" sz="1400" b="1" dirty="0">
                <a:solidFill>
                  <a:schemeClr val="bg2">
                    <a:lumMod val="75000"/>
                  </a:schemeClr>
                </a:solidFill>
              </a:rPr>
              <a:t>S</a:t>
            </a:r>
            <a:r>
              <a:rPr lang="de-DE" b="1" dirty="0">
                <a:solidFill>
                  <a:schemeClr val="bg2">
                    <a:lumMod val="75000"/>
                  </a:schemeClr>
                </a:solidFill>
              </a:rPr>
              <a:t>tandards</a:t>
            </a:r>
            <a:r>
              <a:rPr lang="de-DE" dirty="0">
                <a:solidFill>
                  <a:schemeClr val="bg2">
                    <a:lumMod val="75000"/>
                  </a:schemeClr>
                </a:solidFill>
              </a:rPr>
              <a:t>    &gt;    Verweise </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19</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smtClean="0"/>
              <a:t>Teilkompetenzen</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3" name="Textfeld 2"/>
          <p:cNvSpPr txBox="1"/>
          <p:nvPr/>
        </p:nvSpPr>
        <p:spPr>
          <a:xfrm>
            <a:off x="395536" y="1628800"/>
            <a:ext cx="8208912" cy="4401204"/>
          </a:xfrm>
          <a:prstGeom prst="rect">
            <a:avLst/>
          </a:prstGeom>
          <a:noFill/>
        </p:spPr>
        <p:txBody>
          <a:bodyPr wrap="square" rtlCol="0">
            <a:spAutoFit/>
          </a:bodyPr>
          <a:lstStyle/>
          <a:p>
            <a:r>
              <a:rPr lang="de-DE" sz="2400" dirty="0" smtClean="0">
                <a:latin typeface="+mn-lt"/>
              </a:rPr>
              <a:t>Die Schülerinnen und Schüler können</a:t>
            </a:r>
          </a:p>
          <a:p>
            <a:endParaRPr lang="de-DE" sz="2400" dirty="0">
              <a:latin typeface="+mn-lt"/>
            </a:endParaRPr>
          </a:p>
          <a:p>
            <a:pPr marL="342900" indent="-342900">
              <a:buFont typeface="Arial"/>
              <a:buChar char="•"/>
            </a:pPr>
            <a:r>
              <a:rPr lang="de-DE" sz="2800" dirty="0" smtClean="0">
                <a:latin typeface="+mn-lt"/>
              </a:rPr>
              <a:t>Texte erschließen und nutzen</a:t>
            </a:r>
          </a:p>
          <a:p>
            <a:pPr marL="342900" indent="-342900">
              <a:buFont typeface="Arial"/>
              <a:buChar char="•"/>
            </a:pPr>
            <a:r>
              <a:rPr lang="de-DE" sz="2800" dirty="0" smtClean="0">
                <a:latin typeface="+mn-lt"/>
              </a:rPr>
              <a:t>Texte analysieren</a:t>
            </a:r>
          </a:p>
          <a:p>
            <a:pPr marL="342900" indent="-342900">
              <a:buFont typeface="Arial"/>
              <a:buChar char="•"/>
            </a:pPr>
            <a:r>
              <a:rPr lang="de-DE" sz="2800" dirty="0" smtClean="0">
                <a:latin typeface="+mn-lt"/>
              </a:rPr>
              <a:t>Texte verstehen</a:t>
            </a:r>
          </a:p>
          <a:p>
            <a:pPr marL="342900" indent="-342900">
              <a:buFont typeface="Arial"/>
              <a:buChar char="•"/>
            </a:pPr>
            <a:r>
              <a:rPr lang="de-DE" sz="2800" dirty="0" smtClean="0">
                <a:latin typeface="+mn-lt"/>
              </a:rPr>
              <a:t>Texte </a:t>
            </a:r>
            <a:r>
              <a:rPr lang="de-DE" sz="2800" dirty="0" err="1" smtClean="0">
                <a:latin typeface="+mn-lt"/>
              </a:rPr>
              <a:t>kontextualisieren</a:t>
            </a:r>
            <a:r>
              <a:rPr lang="de-DE" sz="2800" dirty="0" smtClean="0">
                <a:latin typeface="+mn-lt"/>
              </a:rPr>
              <a:t> und bewerten</a:t>
            </a:r>
          </a:p>
          <a:p>
            <a:pPr marL="342900" indent="-342900">
              <a:buFont typeface="Arial"/>
              <a:buChar char="•"/>
            </a:pPr>
            <a:endParaRPr lang="de-DE" sz="2800" dirty="0" smtClean="0">
              <a:latin typeface="+mn-lt"/>
            </a:endParaRPr>
          </a:p>
          <a:p>
            <a:pPr algn="r"/>
            <a:r>
              <a:rPr lang="de-DE" sz="2000" dirty="0">
                <a:latin typeface="+mn-lt"/>
              </a:rPr>
              <a:t>(BP 2016, BS 6, S. </a:t>
            </a:r>
            <a:r>
              <a:rPr lang="de-DE" sz="2000" dirty="0" smtClean="0">
                <a:latin typeface="+mn-lt"/>
              </a:rPr>
              <a:t>19 ff.)</a:t>
            </a:r>
            <a:endParaRPr lang="de-DE" sz="2000" dirty="0">
              <a:latin typeface="+mn-lt"/>
            </a:endParaRPr>
          </a:p>
          <a:p>
            <a:pPr marL="342900" indent="-342900">
              <a:buFont typeface="Arial"/>
              <a:buChar char="•"/>
            </a:pPr>
            <a:endParaRPr lang="de-DE" sz="2400" dirty="0" smtClean="0">
              <a:latin typeface="+mn-lt"/>
            </a:endParaRPr>
          </a:p>
          <a:p>
            <a:pPr marL="342900" indent="-342900">
              <a:buFont typeface="Arial"/>
              <a:buChar char="•"/>
            </a:pPr>
            <a:endParaRPr lang="de-DE" sz="2400" dirty="0">
              <a:latin typeface="+mn-lt"/>
            </a:endParaRPr>
          </a:p>
          <a:p>
            <a:pPr marL="342900" indent="-342900">
              <a:buFont typeface="Arial"/>
              <a:buChar char="•"/>
            </a:pPr>
            <a:endParaRPr lang="de-DE" sz="2400" dirty="0" smtClean="0">
              <a:latin typeface="+mn-lt"/>
            </a:endParaRPr>
          </a:p>
        </p:txBody>
      </p:sp>
    </p:spTree>
    <p:extLst>
      <p:ext uri="{BB962C8B-B14F-4D97-AF65-F5344CB8AC3E}">
        <p14:creationId xmlns:p14="http://schemas.microsoft.com/office/powerpoint/2010/main" val="41138668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B Bildungsplan    </a:t>
            </a:r>
            <a:r>
              <a:rPr lang="de-DE" sz="1400" dirty="0">
                <a:solidFill>
                  <a:schemeClr val="bg2">
                    <a:lumMod val="75000"/>
                  </a:schemeClr>
                </a:solidFill>
              </a:rPr>
              <a:t>&gt;   </a:t>
            </a:r>
            <a:r>
              <a:rPr lang="de-DE" sz="1400" b="1" dirty="0">
                <a:solidFill>
                  <a:schemeClr val="bg2">
                    <a:lumMod val="75000"/>
                  </a:schemeClr>
                </a:solidFill>
              </a:rPr>
              <a:t>S</a:t>
            </a:r>
            <a:r>
              <a:rPr lang="de-DE" b="1" dirty="0">
                <a:solidFill>
                  <a:schemeClr val="bg2">
                    <a:lumMod val="75000"/>
                  </a:schemeClr>
                </a:solidFill>
              </a:rPr>
              <a:t>tandards</a:t>
            </a:r>
            <a:r>
              <a:rPr lang="de-DE" dirty="0">
                <a:solidFill>
                  <a:schemeClr val="bg2">
                    <a:lumMod val="75000"/>
                  </a:schemeClr>
                </a:solidFill>
              </a:rPr>
              <a:t>    &gt;    Verweise </a:t>
            </a:r>
            <a:endParaRPr lang="de-DE" dirty="0"/>
          </a:p>
        </p:txBody>
      </p:sp>
      <p:sp>
        <p:nvSpPr>
          <p:cNvPr id="3" name="Inhaltsplatzhalter 2"/>
          <p:cNvSpPr>
            <a:spLocks noGrp="1"/>
          </p:cNvSpPr>
          <p:nvPr>
            <p:ph idx="1"/>
          </p:nvPr>
        </p:nvSpPr>
        <p:spPr/>
        <p:txBody>
          <a:bodyPr/>
          <a:lstStyle/>
          <a:p>
            <a:pPr marL="0" indent="0">
              <a:buNone/>
            </a:pPr>
            <a:r>
              <a:rPr lang="de-DE" sz="2800" dirty="0" smtClean="0"/>
              <a:t>„Dabei </a:t>
            </a:r>
            <a:r>
              <a:rPr lang="de-DE" sz="2800" dirty="0"/>
              <a:t>erweitern sie </a:t>
            </a:r>
            <a:r>
              <a:rPr lang="de-DE" sz="2800" b="1" dirty="0"/>
              <a:t>ihren</a:t>
            </a:r>
            <a:r>
              <a:rPr lang="de-DE" sz="2800" dirty="0"/>
              <a:t> Erfahrungshorizont und können Bezüge zu eigenen Lebenswelt herstellen.</a:t>
            </a:r>
          </a:p>
          <a:p>
            <a:pPr marL="0" indent="0">
              <a:buNone/>
            </a:pPr>
            <a:r>
              <a:rPr lang="de-DE" sz="2800" dirty="0" smtClean="0"/>
              <a:t>(...) </a:t>
            </a:r>
          </a:p>
          <a:p>
            <a:pPr marL="0" indent="0">
              <a:buNone/>
            </a:pPr>
            <a:r>
              <a:rPr lang="de-DE" sz="2800" dirty="0" smtClean="0"/>
              <a:t>Die </a:t>
            </a:r>
            <a:r>
              <a:rPr lang="de-DE" sz="2800" dirty="0"/>
              <a:t>Schülerinnen und Schüler können Informationen aus Sachtexten unterschiedlicher Art gewinnen und zu </a:t>
            </a:r>
            <a:r>
              <a:rPr lang="de-DE" sz="2800" b="1" dirty="0"/>
              <a:t>ihrem</a:t>
            </a:r>
            <a:r>
              <a:rPr lang="de-DE" sz="2800" dirty="0"/>
              <a:t> Wissenserwerb sowie zur Beschreibung und Klärung von Problemen nutzen</a:t>
            </a:r>
            <a:r>
              <a:rPr lang="de-DE" sz="2800" dirty="0" smtClean="0"/>
              <a:t>. </a:t>
            </a:r>
            <a:r>
              <a:rPr lang="de-DE" sz="2400" dirty="0"/>
              <a:t>(BP </a:t>
            </a:r>
            <a:r>
              <a:rPr lang="de-DE" sz="2400" dirty="0" smtClean="0"/>
              <a:t>2016, </a:t>
            </a:r>
            <a:r>
              <a:rPr lang="de-DE" sz="2400" dirty="0"/>
              <a:t>S. 19)</a:t>
            </a:r>
          </a:p>
          <a:p>
            <a:pPr marL="0" indent="0">
              <a:buNone/>
            </a:pPr>
            <a:endParaRPr lang="de-DE" sz="2800" dirty="0"/>
          </a:p>
          <a:p>
            <a:endParaRPr lang="de-DE" dirty="0"/>
          </a:p>
        </p:txBody>
      </p:sp>
      <p:sp>
        <p:nvSpPr>
          <p:cNvPr id="4" name="Inhaltsplatzhalter 3"/>
          <p:cNvSpPr>
            <a:spLocks noGrp="1"/>
          </p:cNvSpPr>
          <p:nvPr>
            <p:ph idx="13"/>
          </p:nvPr>
        </p:nvSpPr>
        <p:spPr/>
        <p:txBody>
          <a:bodyPr/>
          <a:lstStyle/>
          <a:p>
            <a:r>
              <a:rPr lang="de-DE" dirty="0" smtClean="0"/>
              <a:t>Kompetenzbeschreibung (Subjektebene)</a:t>
            </a:r>
            <a:endParaRPr lang="de-DE" dirty="0"/>
          </a:p>
        </p:txBody>
      </p:sp>
      <p:sp>
        <p:nvSpPr>
          <p:cNvPr id="5" name="Datumsplatzhalter 4"/>
          <p:cNvSpPr>
            <a:spLocks noGrp="1"/>
          </p:cNvSpPr>
          <p:nvPr>
            <p:ph type="dt" sz="half" idx="14"/>
          </p:nvPr>
        </p:nvSpPr>
        <p:spPr/>
        <p:txBody>
          <a:bodyPr/>
          <a:lstStyle/>
          <a:p>
            <a:pPr>
              <a:defRPr/>
            </a:pPr>
            <a:r>
              <a:rPr lang="de-DE" altLang="en-US" dirty="0" smtClean="0"/>
              <a:t>Andreas Höffle</a:t>
            </a:r>
            <a:endParaRPr lang="de-DE" altLang="en-US" dirty="0"/>
          </a:p>
        </p:txBody>
      </p:sp>
      <p:sp>
        <p:nvSpPr>
          <p:cNvPr id="6" name="Fußzeilenplatzhalter 5"/>
          <p:cNvSpPr>
            <a:spLocks noGrp="1"/>
          </p:cNvSpPr>
          <p:nvPr>
            <p:ph type="ftr" sz="quarter" idx="15"/>
          </p:nvPr>
        </p:nvSpPr>
        <p:spPr/>
        <p:txBody>
          <a:bodyPr/>
          <a:lstStyle/>
          <a:p>
            <a:pPr>
              <a:defRPr/>
            </a:pPr>
            <a:r>
              <a:rPr lang="de-DE" altLang="en-US" smtClean="0"/>
              <a:t>ZPG IV - Bildungsplan 2016, Deutsch</a:t>
            </a:r>
            <a:endParaRPr lang="de-DE" altLang="en-US" dirty="0"/>
          </a:p>
        </p:txBody>
      </p:sp>
      <p:sp>
        <p:nvSpPr>
          <p:cNvPr id="7" name="Foliennummernplatzhalter 6"/>
          <p:cNvSpPr>
            <a:spLocks noGrp="1"/>
          </p:cNvSpPr>
          <p:nvPr>
            <p:ph type="sldNum" sz="quarter" idx="16"/>
          </p:nvPr>
        </p:nvSpPr>
        <p:spPr/>
        <p:txBody>
          <a:bodyPr/>
          <a:lstStyle/>
          <a:p>
            <a:pPr>
              <a:defRPr/>
            </a:pPr>
            <a:r>
              <a:rPr lang="de-DE" altLang="en-US" smtClean="0"/>
              <a:t>Bad Wildbad, Juli 2015</a:t>
            </a:r>
            <a:endParaRPr lang="de-DE" altLang="en-US"/>
          </a:p>
        </p:txBody>
      </p:sp>
    </p:spTree>
    <p:extLst>
      <p:ext uri="{BB962C8B-B14F-4D97-AF65-F5344CB8AC3E}">
        <p14:creationId xmlns:p14="http://schemas.microsoft.com/office/powerpoint/2010/main" val="36508208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B Bildungsplan    </a:t>
            </a:r>
            <a:r>
              <a:rPr lang="de-DE" sz="1400" dirty="0">
                <a:solidFill>
                  <a:schemeClr val="bg2">
                    <a:lumMod val="75000"/>
                  </a:schemeClr>
                </a:solidFill>
              </a:rPr>
              <a:t>&gt;   </a:t>
            </a:r>
            <a:r>
              <a:rPr lang="de-DE" sz="1400" b="1" dirty="0">
                <a:solidFill>
                  <a:schemeClr val="bg2">
                    <a:lumMod val="75000"/>
                  </a:schemeClr>
                </a:solidFill>
              </a:rPr>
              <a:t>S</a:t>
            </a:r>
            <a:r>
              <a:rPr lang="de-DE" b="1" dirty="0">
                <a:solidFill>
                  <a:schemeClr val="bg2">
                    <a:lumMod val="75000"/>
                  </a:schemeClr>
                </a:solidFill>
              </a:rPr>
              <a:t>tandards</a:t>
            </a:r>
            <a:r>
              <a:rPr lang="de-DE" dirty="0">
                <a:solidFill>
                  <a:schemeClr val="bg2">
                    <a:lumMod val="75000"/>
                  </a:schemeClr>
                </a:solidFill>
              </a:rPr>
              <a:t>    &gt;    Verweise </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21</a:t>
            </a:fld>
            <a:endParaRPr lang="de-DE" altLang="en-US"/>
          </a:p>
        </p:txBody>
      </p:sp>
      <p:sp>
        <p:nvSpPr>
          <p:cNvPr id="7" name="Inhaltsplatzhalter 6"/>
          <p:cNvSpPr>
            <a:spLocks noGrp="1"/>
          </p:cNvSpPr>
          <p:nvPr>
            <p:ph idx="13"/>
          </p:nvPr>
        </p:nvSpPr>
        <p:spPr/>
        <p:txBody>
          <a:bodyPr/>
          <a:lstStyle/>
          <a:p>
            <a:r>
              <a:rPr lang="de-DE" dirty="0" smtClean="0"/>
              <a:t>Kompetenzbeschreibung (soziale Ebene) </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8" name="Textfeld 7"/>
          <p:cNvSpPr txBox="1"/>
          <p:nvPr/>
        </p:nvSpPr>
        <p:spPr>
          <a:xfrm>
            <a:off x="467544" y="1844824"/>
            <a:ext cx="8208912" cy="3539431"/>
          </a:xfrm>
          <a:prstGeom prst="rect">
            <a:avLst/>
          </a:prstGeom>
          <a:noFill/>
        </p:spPr>
        <p:txBody>
          <a:bodyPr wrap="square" rtlCol="0">
            <a:spAutoFit/>
          </a:bodyPr>
          <a:lstStyle/>
          <a:p>
            <a:pPr marL="0" indent="0">
              <a:buNone/>
            </a:pPr>
            <a:r>
              <a:rPr lang="de-DE" sz="2800" dirty="0" smtClean="0">
                <a:latin typeface="+mn-lt"/>
              </a:rPr>
              <a:t>„Ihre erworbenen Kenntnisse können sie beim Verfassen zusammenhängender Texte nutzen und </a:t>
            </a:r>
            <a:r>
              <a:rPr lang="de-DE" sz="2800" b="1" dirty="0" smtClean="0">
                <a:latin typeface="+mn-lt"/>
              </a:rPr>
              <a:t>in Kommunikationssituationen anwenden</a:t>
            </a:r>
            <a:r>
              <a:rPr lang="de-DE" sz="2800" dirty="0" smtClean="0">
                <a:latin typeface="+mn-lt"/>
              </a:rPr>
              <a:t>.“ </a:t>
            </a:r>
            <a:br>
              <a:rPr lang="de-DE" sz="2800" dirty="0" smtClean="0">
                <a:latin typeface="+mn-lt"/>
              </a:rPr>
            </a:br>
            <a:r>
              <a:rPr lang="de-DE" sz="2400" dirty="0" smtClean="0">
                <a:latin typeface="+mn-lt"/>
              </a:rPr>
              <a:t>(BP 2016, BS 6, S. 19)</a:t>
            </a:r>
          </a:p>
          <a:p>
            <a:pPr marL="0" indent="0">
              <a:buNone/>
            </a:pPr>
            <a:endParaRPr lang="de-DE" sz="2800" dirty="0" smtClean="0">
              <a:latin typeface="+mn-lt"/>
            </a:endParaRPr>
          </a:p>
          <a:p>
            <a:pPr marL="0" indent="0">
              <a:buNone/>
            </a:pPr>
            <a:r>
              <a:rPr lang="de-DE" sz="2800" dirty="0" smtClean="0">
                <a:latin typeface="+mn-lt"/>
                <a:sym typeface="Wingdings"/>
              </a:rPr>
              <a:t></a:t>
            </a:r>
            <a:r>
              <a:rPr lang="de-DE" sz="2800" dirty="0" smtClean="0">
                <a:latin typeface="+mn-lt"/>
              </a:rPr>
              <a:t> Welche „zusammenhängende(</a:t>
            </a:r>
            <a:r>
              <a:rPr lang="de-DE" sz="2800" dirty="0" err="1" smtClean="0">
                <a:latin typeface="+mn-lt"/>
              </a:rPr>
              <a:t>n</a:t>
            </a:r>
            <a:r>
              <a:rPr lang="de-DE" sz="2800" dirty="0" smtClean="0">
                <a:latin typeface="+mn-lt"/>
              </a:rPr>
              <a:t>) </a:t>
            </a:r>
          </a:p>
          <a:p>
            <a:pPr marL="0" indent="0">
              <a:buNone/>
            </a:pPr>
            <a:r>
              <a:rPr lang="de-DE" sz="2800" dirty="0" smtClean="0">
                <a:latin typeface="+mn-lt"/>
              </a:rPr>
              <a:t>Texte“ sollen verfasst werden?</a:t>
            </a:r>
          </a:p>
          <a:p>
            <a:endParaRPr lang="de-DE" sz="2800" dirty="0">
              <a:latin typeface="+mn-lt"/>
            </a:endParaRPr>
          </a:p>
        </p:txBody>
      </p:sp>
      <p:pic>
        <p:nvPicPr>
          <p:cNvPr id="9" name="Bild 8"/>
          <p:cNvPicPr>
            <a:picLocks noChangeAspect="1"/>
          </p:cNvPicPr>
          <p:nvPr/>
        </p:nvPicPr>
        <p:blipFill>
          <a:blip r:embed="rId3"/>
          <a:stretch>
            <a:fillRect/>
          </a:stretch>
        </p:blipFill>
        <p:spPr>
          <a:xfrm>
            <a:off x="6465630" y="3247570"/>
            <a:ext cx="1459169" cy="2104571"/>
          </a:xfrm>
          <a:prstGeom prst="rect">
            <a:avLst/>
          </a:prstGeom>
        </p:spPr>
      </p:pic>
    </p:spTree>
    <p:extLst>
      <p:ext uri="{BB962C8B-B14F-4D97-AF65-F5344CB8AC3E}">
        <p14:creationId xmlns:p14="http://schemas.microsoft.com/office/powerpoint/2010/main" val="2770951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B Bildungsplan    </a:t>
            </a:r>
            <a:r>
              <a:rPr lang="de-DE" sz="1400" dirty="0">
                <a:solidFill>
                  <a:schemeClr val="bg2">
                    <a:lumMod val="75000"/>
                  </a:schemeClr>
                </a:solidFill>
              </a:rPr>
              <a:t>&gt;   </a:t>
            </a:r>
            <a:r>
              <a:rPr lang="de-DE" sz="1400" b="1" dirty="0">
                <a:solidFill>
                  <a:schemeClr val="bg2">
                    <a:lumMod val="75000"/>
                  </a:schemeClr>
                </a:solidFill>
              </a:rPr>
              <a:t>S</a:t>
            </a:r>
            <a:r>
              <a:rPr lang="de-DE" b="1" dirty="0">
                <a:solidFill>
                  <a:schemeClr val="bg2">
                    <a:lumMod val="75000"/>
                  </a:schemeClr>
                </a:solidFill>
              </a:rPr>
              <a:t>tandards</a:t>
            </a:r>
            <a:r>
              <a:rPr lang="de-DE" dirty="0">
                <a:solidFill>
                  <a:schemeClr val="bg2">
                    <a:lumMod val="75000"/>
                  </a:schemeClr>
                </a:solidFill>
              </a:rPr>
              <a:t>    &gt;    Verweise </a:t>
            </a:r>
            <a:endParaRPr lang="de-DE" dirty="0"/>
          </a:p>
        </p:txBody>
      </p:sp>
      <p:sp>
        <p:nvSpPr>
          <p:cNvPr id="4" name="Inhaltsplatzhalter 3"/>
          <p:cNvSpPr>
            <a:spLocks noGrp="1"/>
          </p:cNvSpPr>
          <p:nvPr>
            <p:ph idx="13"/>
          </p:nvPr>
        </p:nvSpPr>
        <p:spPr/>
        <p:txBody>
          <a:bodyPr/>
          <a:lstStyle/>
          <a:p>
            <a:r>
              <a:rPr lang="de-DE" dirty="0" smtClean="0"/>
              <a:t>Sach- und Gebrauchstexte (BP, S. 21) </a:t>
            </a:r>
            <a:endParaRPr lang="de-DE" dirty="0"/>
          </a:p>
        </p:txBody>
      </p:sp>
      <p:sp>
        <p:nvSpPr>
          <p:cNvPr id="5" name="Datumsplatzhalter 4"/>
          <p:cNvSpPr>
            <a:spLocks noGrp="1"/>
          </p:cNvSpPr>
          <p:nvPr>
            <p:ph type="dt" sz="half" idx="14"/>
          </p:nvPr>
        </p:nvSpPr>
        <p:spPr/>
        <p:txBody>
          <a:bodyPr/>
          <a:lstStyle/>
          <a:p>
            <a:pPr>
              <a:defRPr/>
            </a:pPr>
            <a:r>
              <a:rPr lang="de-DE" altLang="en-US" dirty="0" smtClean="0"/>
              <a:t>Andreas Höffle</a:t>
            </a:r>
            <a:endParaRPr lang="de-DE" altLang="en-US" dirty="0"/>
          </a:p>
        </p:txBody>
      </p:sp>
      <p:sp>
        <p:nvSpPr>
          <p:cNvPr id="6" name="Fußzeilenplatzhalter 5"/>
          <p:cNvSpPr>
            <a:spLocks noGrp="1"/>
          </p:cNvSpPr>
          <p:nvPr>
            <p:ph type="ftr" sz="quarter" idx="15"/>
          </p:nvPr>
        </p:nvSpPr>
        <p:spPr/>
        <p:txBody>
          <a:bodyPr/>
          <a:lstStyle/>
          <a:p>
            <a:pPr>
              <a:defRPr/>
            </a:pPr>
            <a:r>
              <a:rPr lang="de-DE" altLang="en-US" smtClean="0"/>
              <a:t>ZPG IV - Bildungsplan 2016, Deutsch</a:t>
            </a:r>
            <a:endParaRPr lang="de-DE" altLang="en-US" dirty="0"/>
          </a:p>
        </p:txBody>
      </p:sp>
      <p:sp>
        <p:nvSpPr>
          <p:cNvPr id="7" name="Foliennummernplatzhalter 6"/>
          <p:cNvSpPr>
            <a:spLocks noGrp="1"/>
          </p:cNvSpPr>
          <p:nvPr>
            <p:ph type="sldNum" sz="quarter" idx="16"/>
          </p:nvPr>
        </p:nvSpPr>
        <p:spPr/>
        <p:txBody>
          <a:bodyPr/>
          <a:lstStyle/>
          <a:p>
            <a:pPr>
              <a:defRPr/>
            </a:pPr>
            <a:r>
              <a:rPr lang="de-DE" altLang="en-US" smtClean="0"/>
              <a:t>Bad Wildbad, Juli 2015</a:t>
            </a:r>
            <a:endParaRPr lang="de-DE" altLang="en-US"/>
          </a:p>
        </p:txBody>
      </p:sp>
      <p:graphicFrame>
        <p:nvGraphicFramePr>
          <p:cNvPr id="10" name="Inhaltsplatzhalter 9"/>
          <p:cNvGraphicFramePr>
            <a:graphicFrameLocks noGrp="1" noChangeAspect="1"/>
          </p:cNvGraphicFramePr>
          <p:nvPr>
            <p:ph idx="1"/>
            <p:extLst>
              <p:ext uri="{D42A27DB-BD31-4B8C-83A1-F6EECF244321}">
                <p14:modId xmlns:p14="http://schemas.microsoft.com/office/powerpoint/2010/main" val="2155697827"/>
              </p:ext>
            </p:extLst>
          </p:nvPr>
        </p:nvGraphicFramePr>
        <p:xfrm>
          <a:off x="1011238" y="1719263"/>
          <a:ext cx="7119937" cy="4411662"/>
        </p:xfrm>
        <a:graphic>
          <a:graphicData uri="http://schemas.openxmlformats.org/presentationml/2006/ole">
            <mc:AlternateContent xmlns:mc="http://schemas.openxmlformats.org/markup-compatibility/2006">
              <mc:Choice xmlns:v="urn:schemas-microsoft-com:vml" Requires="v">
                <p:oleObj spid="_x0000_s2066" name="Dokument" r:id="rId4" imgW="5943600" imgH="3683000" progId="Word.Document.12">
                  <p:embed/>
                </p:oleObj>
              </mc:Choice>
              <mc:Fallback>
                <p:oleObj name="Dokument" r:id="rId4" imgW="5943600" imgH="3683000" progId="Word.Document.12">
                  <p:embed/>
                  <p:pic>
                    <p:nvPicPr>
                      <p:cNvPr id="0" name=""/>
                      <p:cNvPicPr/>
                      <p:nvPr/>
                    </p:nvPicPr>
                    <p:blipFill>
                      <a:blip r:embed="rId5"/>
                      <a:stretch>
                        <a:fillRect/>
                      </a:stretch>
                    </p:blipFill>
                    <p:spPr>
                      <a:xfrm>
                        <a:off x="1011238" y="1719263"/>
                        <a:ext cx="7119937" cy="4411662"/>
                      </a:xfrm>
                      <a:prstGeom prst="rect">
                        <a:avLst/>
                      </a:prstGeom>
                    </p:spPr>
                  </p:pic>
                </p:oleObj>
              </mc:Fallback>
            </mc:AlternateContent>
          </a:graphicData>
        </a:graphic>
      </p:graphicFrame>
    </p:spTree>
    <p:extLst>
      <p:ext uri="{BB962C8B-B14F-4D97-AF65-F5344CB8AC3E}">
        <p14:creationId xmlns:p14="http://schemas.microsoft.com/office/powerpoint/2010/main" val="775450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359237"/>
          </a:xfrm>
        </p:spPr>
        <p:txBody>
          <a:bodyPr/>
          <a:lstStyle/>
          <a:p>
            <a:r>
              <a:rPr lang="de-DE" dirty="0">
                <a:solidFill>
                  <a:schemeClr val="bg2">
                    <a:lumMod val="75000"/>
                  </a:schemeClr>
                </a:solidFill>
              </a:rPr>
              <a:t>B Bildungsplan    </a:t>
            </a:r>
            <a:r>
              <a:rPr lang="de-DE" sz="1400" dirty="0">
                <a:solidFill>
                  <a:schemeClr val="bg2">
                    <a:lumMod val="75000"/>
                  </a:schemeClr>
                </a:solidFill>
              </a:rPr>
              <a:t>&gt;   S</a:t>
            </a:r>
            <a:r>
              <a:rPr lang="de-DE" dirty="0">
                <a:solidFill>
                  <a:schemeClr val="bg2">
                    <a:lumMod val="75000"/>
                  </a:schemeClr>
                </a:solidFill>
              </a:rPr>
              <a:t>tandards    &gt;    </a:t>
            </a:r>
            <a:r>
              <a:rPr lang="de-DE" b="1" dirty="0">
                <a:solidFill>
                  <a:schemeClr val="bg2">
                    <a:lumMod val="75000"/>
                  </a:schemeClr>
                </a:solidFill>
              </a:rPr>
              <a:t>Verweise</a:t>
            </a:r>
            <a:r>
              <a:rPr lang="de-DE" dirty="0">
                <a:solidFill>
                  <a:schemeClr val="bg2">
                    <a:lumMod val="75000"/>
                  </a:schemeClr>
                </a:solidFill>
              </a:rPr>
              <a:t> </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23</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smtClean="0"/>
              <a:t>Verweis auf prozessbezogene Kompetenzen </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3" name="Inhaltsplatzhalter 2"/>
          <p:cNvSpPr>
            <a:spLocks noGrp="1"/>
          </p:cNvSpPr>
          <p:nvPr>
            <p:ph idx="1"/>
          </p:nvPr>
        </p:nvSpPr>
        <p:spPr>
          <a:xfrm>
            <a:off x="467544" y="4077072"/>
            <a:ext cx="8147248" cy="2016224"/>
          </a:xfrm>
        </p:spPr>
        <p:txBody>
          <a:bodyPr/>
          <a:lstStyle/>
          <a:p>
            <a:pPr marL="0" indent="0">
              <a:buNone/>
            </a:pPr>
            <a:endParaRPr lang="de-DE" sz="2400" dirty="0" smtClean="0"/>
          </a:p>
          <a:p>
            <a:endParaRPr lang="de-DE" dirty="0"/>
          </a:p>
        </p:txBody>
      </p:sp>
      <p:pic>
        <p:nvPicPr>
          <p:cNvPr id="9" name="Bild 8" descr="Bildschirmfoto 2015-06-28 um 12.55.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68760"/>
            <a:ext cx="8585200" cy="2880320"/>
          </a:xfrm>
          <a:prstGeom prst="rect">
            <a:avLst/>
          </a:prstGeom>
        </p:spPr>
      </p:pic>
      <p:sp>
        <p:nvSpPr>
          <p:cNvPr id="10" name="Textfeld 9"/>
          <p:cNvSpPr txBox="1"/>
          <p:nvPr/>
        </p:nvSpPr>
        <p:spPr>
          <a:xfrm>
            <a:off x="395536" y="4509120"/>
            <a:ext cx="8352928" cy="830997"/>
          </a:xfrm>
          <a:prstGeom prst="rect">
            <a:avLst/>
          </a:prstGeom>
          <a:noFill/>
        </p:spPr>
        <p:txBody>
          <a:bodyPr wrap="square" rtlCol="0">
            <a:spAutoFit/>
          </a:bodyPr>
          <a:lstStyle/>
          <a:p>
            <a:r>
              <a:rPr lang="de-DE" sz="2400" b="1" dirty="0" smtClean="0">
                <a:latin typeface="+mn-lt"/>
              </a:rPr>
              <a:t>P</a:t>
            </a:r>
            <a:r>
              <a:rPr lang="de-DE" sz="2400" dirty="0" smtClean="0">
                <a:latin typeface="+mn-lt"/>
              </a:rPr>
              <a:t> Schreiben 13,14,15 </a:t>
            </a:r>
            <a:r>
              <a:rPr lang="de-DE" sz="2400" dirty="0">
                <a:latin typeface="+mn-lt"/>
                <a:sym typeface="Wingdings"/>
              </a:rPr>
              <a:t> </a:t>
            </a:r>
            <a:r>
              <a:rPr lang="de-DE" sz="2400" dirty="0">
                <a:latin typeface="+mn-lt"/>
              </a:rPr>
              <a:t>informieren</a:t>
            </a:r>
            <a:r>
              <a:rPr lang="de-DE" sz="2400" dirty="0" smtClean="0">
                <a:latin typeface="+mn-lt"/>
              </a:rPr>
              <a:t>:</a:t>
            </a:r>
          </a:p>
          <a:p>
            <a:pPr lvl="0"/>
            <a:r>
              <a:rPr lang="de-DE" sz="2400" dirty="0" smtClean="0">
                <a:latin typeface="+mn-lt"/>
              </a:rPr>
              <a:t>(14) den Inhalt auch längerer Texte zusammenfassen;</a:t>
            </a:r>
            <a:endParaRPr lang="de-DE" dirty="0"/>
          </a:p>
        </p:txBody>
      </p:sp>
    </p:spTree>
    <p:extLst>
      <p:ext uri="{BB962C8B-B14F-4D97-AF65-F5344CB8AC3E}">
        <p14:creationId xmlns:p14="http://schemas.microsoft.com/office/powerpoint/2010/main" val="24334666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B Bildungsplan    </a:t>
            </a:r>
            <a:r>
              <a:rPr lang="de-DE" sz="1400" dirty="0">
                <a:solidFill>
                  <a:schemeClr val="bg2">
                    <a:lumMod val="75000"/>
                  </a:schemeClr>
                </a:solidFill>
              </a:rPr>
              <a:t>&gt;   S</a:t>
            </a:r>
            <a:r>
              <a:rPr lang="de-DE" dirty="0">
                <a:solidFill>
                  <a:schemeClr val="bg2">
                    <a:lumMod val="75000"/>
                  </a:schemeClr>
                </a:solidFill>
              </a:rPr>
              <a:t>tandards    &gt;    </a:t>
            </a:r>
            <a:r>
              <a:rPr lang="de-DE" b="1" dirty="0">
                <a:solidFill>
                  <a:schemeClr val="bg2">
                    <a:lumMod val="75000"/>
                  </a:schemeClr>
                </a:solidFill>
              </a:rPr>
              <a:t>Verweise</a:t>
            </a:r>
            <a:r>
              <a:rPr lang="de-DE" dirty="0">
                <a:solidFill>
                  <a:schemeClr val="bg2">
                    <a:lumMod val="75000"/>
                  </a:schemeClr>
                </a:solidFill>
              </a:rPr>
              <a:t> </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24</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smtClean="0"/>
              <a:t>Verweis auf inhaltsbezogene Kompetenzen</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3" name="Textfeld 2"/>
          <p:cNvSpPr txBox="1"/>
          <p:nvPr/>
        </p:nvSpPr>
        <p:spPr>
          <a:xfrm>
            <a:off x="395536" y="3933056"/>
            <a:ext cx="8208912" cy="2308324"/>
          </a:xfrm>
          <a:prstGeom prst="rect">
            <a:avLst/>
          </a:prstGeom>
          <a:noFill/>
        </p:spPr>
        <p:txBody>
          <a:bodyPr wrap="square" rtlCol="0">
            <a:spAutoFit/>
          </a:bodyPr>
          <a:lstStyle/>
          <a:p>
            <a:r>
              <a:rPr lang="de-DE" sz="2400" dirty="0" smtClean="0">
                <a:latin typeface="+mn-lt"/>
              </a:rPr>
              <a:t>I 3.1.1.3 Medien</a:t>
            </a:r>
          </a:p>
          <a:p>
            <a:r>
              <a:rPr lang="de-DE" sz="2400" dirty="0" smtClean="0">
                <a:latin typeface="+mn-lt"/>
              </a:rPr>
              <a:t>Die Schülerinnen und Schüler können</a:t>
            </a:r>
          </a:p>
          <a:p>
            <a:r>
              <a:rPr lang="de-DE" sz="2400" dirty="0" smtClean="0">
                <a:latin typeface="+mn-lt"/>
              </a:rPr>
              <a:t>(12) Bilder </a:t>
            </a:r>
            <a:r>
              <a:rPr lang="de-DE" sz="2400" dirty="0">
                <a:latin typeface="+mn-lt"/>
              </a:rPr>
              <a:t>in Grundzügen beschreiben (Bildinhalt, Bildaufbau, Gestaltungsmittel) und dabei Zusammenhänge zwischen Bildelementen herstellen; einfache Text-Bild-Zusammenhänge benennen und erläutern; </a:t>
            </a:r>
            <a:r>
              <a:rPr lang="de-DE" sz="2000" dirty="0">
                <a:latin typeface="+mn-lt"/>
              </a:rPr>
              <a:t>(BP 2016</a:t>
            </a:r>
            <a:r>
              <a:rPr lang="de-DE" sz="2000" dirty="0" smtClean="0">
                <a:latin typeface="+mn-lt"/>
              </a:rPr>
              <a:t>, S</a:t>
            </a:r>
            <a:r>
              <a:rPr lang="de-DE" sz="2000" dirty="0">
                <a:latin typeface="+mn-lt"/>
              </a:rPr>
              <a:t>. </a:t>
            </a:r>
            <a:r>
              <a:rPr lang="de-DE" sz="2000" dirty="0" smtClean="0">
                <a:latin typeface="+mn-lt"/>
              </a:rPr>
              <a:t>23)</a:t>
            </a:r>
            <a:endParaRPr lang="de-DE" sz="2000" dirty="0">
              <a:latin typeface="+mn-lt"/>
            </a:endParaRPr>
          </a:p>
        </p:txBody>
      </p:sp>
      <p:pic>
        <p:nvPicPr>
          <p:cNvPr id="8" name="Bild 7" descr="Bildschirmfoto 2015-07-06 um 23.59.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760"/>
            <a:ext cx="9144000" cy="2620892"/>
          </a:xfrm>
          <a:prstGeom prst="rect">
            <a:avLst/>
          </a:prstGeom>
        </p:spPr>
      </p:pic>
    </p:spTree>
    <p:extLst>
      <p:ext uri="{BB962C8B-B14F-4D97-AF65-F5344CB8AC3E}">
        <p14:creationId xmlns:p14="http://schemas.microsoft.com/office/powerpoint/2010/main" val="3805760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359237"/>
          </a:xfrm>
        </p:spPr>
        <p:txBody>
          <a:bodyPr/>
          <a:lstStyle/>
          <a:p>
            <a:r>
              <a:rPr lang="de-DE" dirty="0">
                <a:solidFill>
                  <a:schemeClr val="bg2">
                    <a:lumMod val="75000"/>
                  </a:schemeClr>
                </a:solidFill>
              </a:rPr>
              <a:t>B Bildungsplan    </a:t>
            </a:r>
            <a:r>
              <a:rPr lang="de-DE" sz="1400" dirty="0">
                <a:solidFill>
                  <a:schemeClr val="bg2">
                    <a:lumMod val="75000"/>
                  </a:schemeClr>
                </a:solidFill>
              </a:rPr>
              <a:t>&gt;   S</a:t>
            </a:r>
            <a:r>
              <a:rPr lang="de-DE" dirty="0">
                <a:solidFill>
                  <a:schemeClr val="bg2">
                    <a:lumMod val="75000"/>
                  </a:schemeClr>
                </a:solidFill>
              </a:rPr>
              <a:t>tandards    &gt;    </a:t>
            </a:r>
            <a:r>
              <a:rPr lang="de-DE" b="1" dirty="0">
                <a:solidFill>
                  <a:schemeClr val="bg2">
                    <a:lumMod val="75000"/>
                  </a:schemeClr>
                </a:solidFill>
              </a:rPr>
              <a:t>Verweise</a:t>
            </a:r>
            <a:r>
              <a:rPr lang="de-DE" dirty="0">
                <a:solidFill>
                  <a:schemeClr val="bg2">
                    <a:lumMod val="75000"/>
                  </a:schemeClr>
                </a:solidFill>
              </a:rPr>
              <a:t> </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25</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smtClean="0"/>
              <a:t>Verweise auf Leitperspektiven</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3" name="Inhaltsplatzhalter 2"/>
          <p:cNvSpPr>
            <a:spLocks noGrp="1"/>
          </p:cNvSpPr>
          <p:nvPr>
            <p:ph idx="1"/>
          </p:nvPr>
        </p:nvSpPr>
        <p:spPr>
          <a:xfrm>
            <a:off x="457200" y="4437112"/>
            <a:ext cx="8147248" cy="1296144"/>
          </a:xfrm>
        </p:spPr>
        <p:txBody>
          <a:bodyPr/>
          <a:lstStyle/>
          <a:p>
            <a:pPr marL="0" indent="0">
              <a:buNone/>
            </a:pPr>
            <a:endParaRPr lang="de-DE" sz="2400" dirty="0" smtClean="0"/>
          </a:p>
          <a:p>
            <a:pPr marL="0" indent="0">
              <a:buNone/>
            </a:pPr>
            <a:r>
              <a:rPr lang="de-DE" sz="2400" b="1" dirty="0" smtClean="0"/>
              <a:t>L</a:t>
            </a:r>
            <a:r>
              <a:rPr lang="de-DE" sz="2400" dirty="0" smtClean="0"/>
              <a:t> </a:t>
            </a:r>
            <a:r>
              <a:rPr lang="de-DE" sz="2400" dirty="0"/>
              <a:t>MB Information und </a:t>
            </a:r>
            <a:r>
              <a:rPr lang="de-DE" sz="2400" dirty="0" smtClean="0"/>
              <a:t>Wissen</a:t>
            </a:r>
          </a:p>
          <a:p>
            <a:pPr marL="0" indent="0">
              <a:buNone/>
            </a:pPr>
            <a:r>
              <a:rPr lang="de-DE" sz="2400" b="1" dirty="0" smtClean="0"/>
              <a:t>L</a:t>
            </a:r>
            <a:r>
              <a:rPr lang="de-DE" sz="2400" dirty="0" smtClean="0"/>
              <a:t> </a:t>
            </a:r>
            <a:r>
              <a:rPr lang="de-DE" sz="2400" dirty="0"/>
              <a:t>PG: Selbstregulation und Lernen</a:t>
            </a:r>
          </a:p>
          <a:p>
            <a:endParaRPr lang="de-DE" dirty="0"/>
          </a:p>
        </p:txBody>
      </p:sp>
      <p:pic>
        <p:nvPicPr>
          <p:cNvPr id="8" name="Bild 7" descr="Bildschirmfoto 2015-06-28 um 11.11.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556792"/>
            <a:ext cx="8521700" cy="3048000"/>
          </a:xfrm>
          <a:prstGeom prst="rect">
            <a:avLst/>
          </a:prstGeom>
        </p:spPr>
      </p:pic>
    </p:spTree>
    <p:extLst>
      <p:ext uri="{BB962C8B-B14F-4D97-AF65-F5344CB8AC3E}">
        <p14:creationId xmlns:p14="http://schemas.microsoft.com/office/powerpoint/2010/main" val="40727876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359237"/>
          </a:xfrm>
        </p:spPr>
        <p:txBody>
          <a:bodyPr/>
          <a:lstStyle/>
          <a:p>
            <a:r>
              <a:rPr lang="de-DE" dirty="0">
                <a:solidFill>
                  <a:schemeClr val="bg2">
                    <a:lumMod val="75000"/>
                  </a:schemeClr>
                </a:solidFill>
              </a:rPr>
              <a:t>B Bildungsplan    </a:t>
            </a:r>
            <a:r>
              <a:rPr lang="de-DE" sz="1400" dirty="0">
                <a:solidFill>
                  <a:schemeClr val="bg2">
                    <a:lumMod val="75000"/>
                  </a:schemeClr>
                </a:solidFill>
              </a:rPr>
              <a:t>&gt;   S</a:t>
            </a:r>
            <a:r>
              <a:rPr lang="de-DE" dirty="0">
                <a:solidFill>
                  <a:schemeClr val="bg2">
                    <a:lumMod val="75000"/>
                  </a:schemeClr>
                </a:solidFill>
              </a:rPr>
              <a:t>tandards    &gt;    </a:t>
            </a:r>
            <a:r>
              <a:rPr lang="de-DE" b="1" dirty="0">
                <a:solidFill>
                  <a:schemeClr val="bg2">
                    <a:lumMod val="75000"/>
                  </a:schemeClr>
                </a:solidFill>
              </a:rPr>
              <a:t>Verweise</a:t>
            </a:r>
            <a:r>
              <a:rPr lang="de-DE" dirty="0">
                <a:solidFill>
                  <a:schemeClr val="bg2">
                    <a:lumMod val="75000"/>
                  </a:schemeClr>
                </a:solidFill>
              </a:rPr>
              <a:t> </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26</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smtClean="0"/>
              <a:t>Verweise auf Leitperspektiven</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3" name="Inhaltsplatzhalter 2"/>
          <p:cNvSpPr>
            <a:spLocks noGrp="1"/>
          </p:cNvSpPr>
          <p:nvPr>
            <p:ph idx="1"/>
          </p:nvPr>
        </p:nvSpPr>
        <p:spPr>
          <a:xfrm>
            <a:off x="467544" y="3933056"/>
            <a:ext cx="8147248" cy="2088232"/>
          </a:xfrm>
        </p:spPr>
        <p:txBody>
          <a:bodyPr/>
          <a:lstStyle/>
          <a:p>
            <a:pPr marL="0" indent="0">
              <a:buNone/>
            </a:pPr>
            <a:r>
              <a:rPr lang="de-DE" sz="2800" b="1" dirty="0" smtClean="0"/>
              <a:t>L</a:t>
            </a:r>
            <a:r>
              <a:rPr lang="de-DE" sz="2800" dirty="0" smtClean="0"/>
              <a:t> BNE Bildung für nachhaltige Entwicklung</a:t>
            </a:r>
          </a:p>
          <a:p>
            <a:pPr marL="0" indent="0">
              <a:buNone/>
            </a:pPr>
            <a:r>
              <a:rPr lang="de-DE" sz="2400" dirty="0" smtClean="0"/>
              <a:t>„In der Auseinandersetzung mit Sach- und Gebrauchstexten wird der Deutschunterricht zu einem Forum, in dem gesellschaftlich relevante Fragen diskutiert werden.“</a:t>
            </a:r>
          </a:p>
          <a:p>
            <a:endParaRPr lang="de-DE" dirty="0"/>
          </a:p>
        </p:txBody>
      </p:sp>
      <p:pic>
        <p:nvPicPr>
          <p:cNvPr id="9" name="Bild 8" descr="Bildschirmfoto 2015-07-07 um 14.42.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1772816"/>
            <a:ext cx="8019513" cy="2088232"/>
          </a:xfrm>
          <a:prstGeom prst="rect">
            <a:avLst/>
          </a:prstGeom>
        </p:spPr>
      </p:pic>
    </p:spTree>
    <p:extLst>
      <p:ext uri="{BB962C8B-B14F-4D97-AF65-F5344CB8AC3E}">
        <p14:creationId xmlns:p14="http://schemas.microsoft.com/office/powerpoint/2010/main" val="32162925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B Bildungsplan    </a:t>
            </a:r>
            <a:r>
              <a:rPr lang="de-DE" sz="1400" dirty="0">
                <a:solidFill>
                  <a:schemeClr val="bg2">
                    <a:lumMod val="75000"/>
                  </a:schemeClr>
                </a:solidFill>
              </a:rPr>
              <a:t>&gt;   S</a:t>
            </a:r>
            <a:r>
              <a:rPr lang="de-DE" dirty="0">
                <a:solidFill>
                  <a:schemeClr val="bg2">
                    <a:lumMod val="75000"/>
                  </a:schemeClr>
                </a:solidFill>
              </a:rPr>
              <a:t>tandards    &gt;    Verweise </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27</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smtClean="0"/>
              <a:t>Austausch</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3" name="Textfeld 2"/>
          <p:cNvSpPr txBox="1"/>
          <p:nvPr/>
        </p:nvSpPr>
        <p:spPr>
          <a:xfrm>
            <a:off x="395536" y="1628800"/>
            <a:ext cx="8208912" cy="2862322"/>
          </a:xfrm>
          <a:prstGeom prst="rect">
            <a:avLst/>
          </a:prstGeom>
          <a:noFill/>
        </p:spPr>
        <p:txBody>
          <a:bodyPr wrap="square" rtlCol="0">
            <a:spAutoFit/>
          </a:bodyPr>
          <a:lstStyle/>
          <a:p>
            <a:endParaRPr lang="de-DE" sz="3200" dirty="0" smtClean="0">
              <a:latin typeface="+mn-lt"/>
            </a:endParaRPr>
          </a:p>
          <a:p>
            <a:endParaRPr lang="de-DE" sz="2800" dirty="0" smtClean="0">
              <a:latin typeface="+mn-lt"/>
            </a:endParaRPr>
          </a:p>
          <a:p>
            <a:pPr marL="342900" indent="-342900">
              <a:buFont typeface="Arial"/>
              <a:buChar char="•"/>
            </a:pPr>
            <a:endParaRPr lang="de-DE" sz="2800" dirty="0" smtClean="0">
              <a:latin typeface="+mn-lt"/>
            </a:endParaRPr>
          </a:p>
          <a:p>
            <a:pPr algn="r"/>
            <a:endParaRPr lang="de-DE" sz="2000" dirty="0">
              <a:latin typeface="+mn-lt"/>
            </a:endParaRPr>
          </a:p>
          <a:p>
            <a:pPr marL="342900" indent="-342900">
              <a:buFont typeface="Arial"/>
              <a:buChar char="•"/>
            </a:pPr>
            <a:endParaRPr lang="de-DE" sz="2400" dirty="0" smtClean="0">
              <a:latin typeface="+mn-lt"/>
            </a:endParaRPr>
          </a:p>
          <a:p>
            <a:pPr marL="342900" indent="-342900">
              <a:buFont typeface="Arial"/>
              <a:buChar char="•"/>
            </a:pPr>
            <a:endParaRPr lang="de-DE" sz="2400" dirty="0">
              <a:latin typeface="+mn-lt"/>
            </a:endParaRPr>
          </a:p>
          <a:p>
            <a:pPr marL="342900" indent="-342900">
              <a:buFont typeface="Arial"/>
              <a:buChar char="•"/>
            </a:pPr>
            <a:endParaRPr lang="de-DE" sz="2400" dirty="0" smtClean="0">
              <a:latin typeface="+mn-lt"/>
            </a:endParaRPr>
          </a:p>
        </p:txBody>
      </p:sp>
      <p:pic>
        <p:nvPicPr>
          <p:cNvPr id="9" name="Bild 8"/>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772816"/>
            <a:ext cx="5976664" cy="3312368"/>
          </a:xfrm>
          <a:prstGeom prst="rect">
            <a:avLst/>
          </a:prstGeom>
          <a:noFill/>
          <a:ln>
            <a:noFill/>
          </a:ln>
        </p:spPr>
      </p:pic>
    </p:spTree>
    <p:extLst>
      <p:ext uri="{BB962C8B-B14F-4D97-AF65-F5344CB8AC3E}">
        <p14:creationId xmlns:p14="http://schemas.microsoft.com/office/powerpoint/2010/main" val="36591878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359237"/>
          </a:xfrm>
        </p:spPr>
        <p:txBody>
          <a:bodyPr/>
          <a:lstStyle/>
          <a:p>
            <a:r>
              <a:rPr lang="de-DE" dirty="0">
                <a:solidFill>
                  <a:schemeClr val="bg2">
                    <a:lumMod val="75000"/>
                  </a:schemeClr>
                </a:solidFill>
              </a:rPr>
              <a:t>C Unterricht    </a:t>
            </a:r>
            <a:r>
              <a:rPr lang="de-DE" sz="1400" dirty="0">
                <a:solidFill>
                  <a:schemeClr val="bg2">
                    <a:lumMod val="75000"/>
                  </a:schemeClr>
                </a:solidFill>
              </a:rPr>
              <a:t>&gt;    </a:t>
            </a:r>
            <a:r>
              <a:rPr lang="de-DE" dirty="0">
                <a:solidFill>
                  <a:schemeClr val="bg2">
                    <a:lumMod val="75000"/>
                  </a:schemeClr>
                </a:solidFill>
              </a:rPr>
              <a:t>Aufgabenbeispiele</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Textauswahl    </a:t>
            </a:r>
            <a:r>
              <a:rPr lang="de-DE" dirty="0">
                <a:solidFill>
                  <a:schemeClr val="bg2">
                    <a:lumMod val="75000"/>
                  </a:schemeClr>
                </a:solidFill>
              </a:rPr>
              <a:t>&gt;    Unterrichten</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28</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smtClean="0"/>
              <a:t>Auswahlkriterien</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3" name="Inhaltsplatzhalter 2"/>
          <p:cNvSpPr>
            <a:spLocks noGrp="1"/>
          </p:cNvSpPr>
          <p:nvPr>
            <p:ph idx="1"/>
          </p:nvPr>
        </p:nvSpPr>
        <p:spPr>
          <a:xfrm>
            <a:off x="457200" y="1556792"/>
            <a:ext cx="8147248" cy="4176464"/>
          </a:xfrm>
        </p:spPr>
        <p:txBody>
          <a:bodyPr/>
          <a:lstStyle/>
          <a:p>
            <a:pPr marL="0" indent="0">
              <a:buNone/>
            </a:pPr>
            <a:r>
              <a:rPr lang="de-DE" sz="2400" dirty="0"/>
              <a:t>Geeignete Sachtexte ...</a:t>
            </a:r>
          </a:p>
          <a:p>
            <a:r>
              <a:rPr lang="de-DE" sz="2400" dirty="0"/>
              <a:t>setzen nicht zu viel Vorwissen voraus.</a:t>
            </a:r>
          </a:p>
          <a:p>
            <a:r>
              <a:rPr lang="de-DE" sz="2400" dirty="0"/>
              <a:t>präsentieren Neues. </a:t>
            </a:r>
          </a:p>
          <a:p>
            <a:r>
              <a:rPr lang="de-DE" sz="2400" dirty="0"/>
              <a:t>enthalten keine/nur kurze erzählende Passagen.</a:t>
            </a:r>
          </a:p>
          <a:p>
            <a:r>
              <a:rPr lang="de-DE" sz="2400" dirty="0"/>
              <a:t>sind explizit oder implizit strukturiert.</a:t>
            </a:r>
          </a:p>
          <a:p>
            <a:r>
              <a:rPr lang="de-DE" sz="2400" dirty="0"/>
              <a:t>werden durch realistische oder logische Bilder ergänzt.</a:t>
            </a:r>
          </a:p>
          <a:p>
            <a:r>
              <a:rPr lang="de-DE" sz="2400" dirty="0"/>
              <a:t>enthalten Bewertungen.</a:t>
            </a:r>
          </a:p>
          <a:p>
            <a:r>
              <a:rPr lang="de-DE" sz="2400" dirty="0"/>
              <a:t>ermöglichen Bewertungen.</a:t>
            </a:r>
          </a:p>
          <a:p>
            <a:endParaRPr lang="de-DE" dirty="0"/>
          </a:p>
        </p:txBody>
      </p:sp>
    </p:spTree>
    <p:extLst>
      <p:ext uri="{BB962C8B-B14F-4D97-AF65-F5344CB8AC3E}">
        <p14:creationId xmlns:p14="http://schemas.microsoft.com/office/powerpoint/2010/main" val="791551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Modul 6: Sachtexte   </a:t>
            </a:r>
            <a:r>
              <a:rPr lang="de-DE" sz="1400" dirty="0">
                <a:solidFill>
                  <a:schemeClr val="bg2">
                    <a:lumMod val="75000"/>
                  </a:schemeClr>
                </a:solidFill>
              </a:rPr>
              <a:t> &gt;  </a:t>
            </a:r>
            <a:r>
              <a:rPr lang="de-DE" dirty="0">
                <a:solidFill>
                  <a:schemeClr val="bg2">
                    <a:lumMod val="75000"/>
                  </a:schemeClr>
                </a:solidFill>
              </a:rPr>
              <a:t>A Grundlagen    &gt;    B Bildungsplan    &gt;    C Unterricht</a:t>
            </a:r>
            <a:endParaRPr lang="de-DE" dirty="0"/>
          </a:p>
        </p:txBody>
      </p:sp>
      <p:sp>
        <p:nvSpPr>
          <p:cNvPr id="3" name="Inhaltsplatzhalter 2"/>
          <p:cNvSpPr>
            <a:spLocks noGrp="1"/>
          </p:cNvSpPr>
          <p:nvPr>
            <p:ph idx="1"/>
          </p:nvPr>
        </p:nvSpPr>
        <p:spPr>
          <a:xfrm>
            <a:off x="467656" y="1727881"/>
            <a:ext cx="8208800" cy="4149391"/>
          </a:xfrm>
        </p:spPr>
        <p:txBody>
          <a:bodyPr/>
          <a:lstStyle/>
          <a:p>
            <a:pPr marL="0" indent="0">
              <a:buNone/>
            </a:pPr>
            <a:r>
              <a:rPr lang="de-DE" sz="2400" dirty="0"/>
              <a:t>nach PISA 2000 und 2009</a:t>
            </a:r>
            <a:r>
              <a:rPr lang="de-DE" sz="2400" dirty="0" smtClean="0"/>
              <a:t>:</a:t>
            </a:r>
          </a:p>
          <a:p>
            <a:pPr marL="0" indent="0">
              <a:buNone/>
            </a:pPr>
            <a:endParaRPr lang="de-DE" sz="2400" dirty="0"/>
          </a:p>
          <a:p>
            <a:r>
              <a:rPr lang="de-DE" sz="2400" dirty="0"/>
              <a:t>Bildungsstandards für MSA (2003): </a:t>
            </a:r>
            <a:r>
              <a:rPr lang="de-DE" sz="2400" dirty="0" smtClean="0"/>
              <a:t/>
            </a:r>
            <a:br>
              <a:rPr lang="de-DE" sz="2400" dirty="0" smtClean="0"/>
            </a:br>
            <a:r>
              <a:rPr lang="de-DE" sz="2400" b="1" dirty="0" smtClean="0"/>
              <a:t>Sach</a:t>
            </a:r>
            <a:r>
              <a:rPr lang="de-DE" sz="2400" b="1" dirty="0"/>
              <a:t>- und Gebrauchstexte verstehen und nutzen</a:t>
            </a:r>
          </a:p>
          <a:p>
            <a:endParaRPr lang="de-DE" sz="2400" dirty="0" smtClean="0"/>
          </a:p>
          <a:p>
            <a:r>
              <a:rPr lang="de-DE" sz="2400" dirty="0" smtClean="0"/>
              <a:t>Bildungsstandards </a:t>
            </a:r>
            <a:r>
              <a:rPr lang="de-DE" sz="2400" dirty="0"/>
              <a:t>für AHR (2012): </a:t>
            </a:r>
            <a:br>
              <a:rPr lang="de-DE" sz="2400" dirty="0"/>
            </a:br>
            <a:r>
              <a:rPr lang="de-DE" sz="2400" b="1" dirty="0" smtClean="0"/>
              <a:t>Sich </a:t>
            </a:r>
            <a:r>
              <a:rPr lang="de-DE" sz="2400" b="1" dirty="0"/>
              <a:t>mit pragmatischen Texten auseinandersetzen</a:t>
            </a:r>
          </a:p>
          <a:p>
            <a:pPr marL="0" indent="0" algn="ctr">
              <a:lnSpc>
                <a:spcPct val="150000"/>
              </a:lnSpc>
              <a:buNone/>
            </a:pP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altLang="en-US"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a:t>
            </a:fld>
            <a:endParaRPr lang="de-DE" altLang="en-US"/>
          </a:p>
        </p:txBody>
      </p:sp>
      <p:sp>
        <p:nvSpPr>
          <p:cNvPr id="7" name="Inhaltsplatzhalter 6"/>
          <p:cNvSpPr>
            <a:spLocks noGrp="1"/>
          </p:cNvSpPr>
          <p:nvPr>
            <p:ph idx="13"/>
          </p:nvPr>
        </p:nvSpPr>
        <p:spPr/>
        <p:txBody>
          <a:bodyPr/>
          <a:lstStyle/>
          <a:p>
            <a:r>
              <a:rPr lang="de-DE" dirty="0" smtClean="0"/>
              <a:t>Sachtexte in den KMK-Bildungsstandards</a:t>
            </a:r>
            <a:endParaRPr lang="de-DE" dirty="0"/>
          </a:p>
        </p:txBody>
      </p:sp>
    </p:spTree>
    <p:extLst>
      <p:ext uri="{BB962C8B-B14F-4D97-AF65-F5344CB8AC3E}">
        <p14:creationId xmlns:p14="http://schemas.microsoft.com/office/powerpoint/2010/main" val="24223225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359237"/>
          </a:xfrm>
        </p:spPr>
        <p:txBody>
          <a:bodyPr/>
          <a:lstStyle/>
          <a:p>
            <a:r>
              <a:rPr lang="de-DE" dirty="0">
                <a:solidFill>
                  <a:schemeClr val="bg2">
                    <a:lumMod val="75000"/>
                  </a:schemeClr>
                </a:solidFill>
              </a:rPr>
              <a:t>C Unterricht    </a:t>
            </a:r>
            <a:r>
              <a:rPr lang="de-DE" sz="1400" dirty="0">
                <a:solidFill>
                  <a:schemeClr val="bg2">
                    <a:lumMod val="75000"/>
                  </a:schemeClr>
                </a:solidFill>
              </a:rPr>
              <a:t>&gt;    </a:t>
            </a:r>
            <a:r>
              <a:rPr lang="de-DE" dirty="0">
                <a:solidFill>
                  <a:schemeClr val="bg2">
                    <a:lumMod val="75000"/>
                  </a:schemeClr>
                </a:solidFill>
              </a:rPr>
              <a:t>Aufgabenbeispiele</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Textauswahl    </a:t>
            </a:r>
            <a:r>
              <a:rPr lang="de-DE" dirty="0">
                <a:solidFill>
                  <a:schemeClr val="bg2">
                    <a:lumMod val="75000"/>
                  </a:schemeClr>
                </a:solidFill>
              </a:rPr>
              <a:t>&gt;    Unterrichten</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29</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smtClean="0"/>
              <a:t>Beispiel: nicht geeigneter Text</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3" name="Inhaltsplatzhalter 2"/>
          <p:cNvSpPr>
            <a:spLocks noGrp="1"/>
          </p:cNvSpPr>
          <p:nvPr>
            <p:ph idx="1"/>
          </p:nvPr>
        </p:nvSpPr>
        <p:spPr>
          <a:xfrm>
            <a:off x="457200" y="1556792"/>
            <a:ext cx="4834880" cy="4176464"/>
          </a:xfrm>
        </p:spPr>
        <p:txBody>
          <a:bodyPr/>
          <a:lstStyle/>
          <a:p>
            <a:pPr marL="0" indent="0">
              <a:buNone/>
            </a:pPr>
            <a:r>
              <a:rPr lang="de-DE" sz="2000" b="1" dirty="0"/>
              <a:t>Kann jeder Kanufahren lernen?</a:t>
            </a:r>
            <a:endParaRPr lang="de-DE" sz="2000" dirty="0"/>
          </a:p>
          <a:p>
            <a:pPr marL="0" indent="0">
              <a:buNone/>
            </a:pPr>
            <a:r>
              <a:rPr lang="de-DE" sz="2000" dirty="0"/>
              <a:t>Ja, nur solltest du keine Angst vorm Wasser haben und auf jeden Fall schwimmen können. Und wenn du es einmal – zum Beispiel in einem Verein oder bei einer organisierten Kanuwanderung – gelernt hast, ist das wie beim Fahrrad fahren: Du verlernst es nie. Und gesund ist Paddeln auch: Als Ausdauersportart ist es gut für dein Herz und deinen Kreislauf und stärkt deine Rücken-, Bauch- und Armmuskulatur. (...</a:t>
            </a:r>
            <a:r>
              <a:rPr lang="de-DE" sz="2000" dirty="0" smtClean="0"/>
              <a:t>) 		http</a:t>
            </a:r>
            <a:r>
              <a:rPr lang="de-DE" sz="2000" dirty="0"/>
              <a:t>://</a:t>
            </a:r>
            <a:r>
              <a:rPr lang="de-DE" sz="2000" dirty="0" err="1"/>
              <a:t>www.jolinchen.de</a:t>
            </a:r>
            <a:endParaRPr lang="de-DE" sz="2000" dirty="0"/>
          </a:p>
          <a:p>
            <a:endParaRPr lang="de-DE" dirty="0"/>
          </a:p>
        </p:txBody>
      </p:sp>
      <p:pic>
        <p:nvPicPr>
          <p:cNvPr id="9" name="Bild 8"/>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16832"/>
            <a:ext cx="2739573" cy="3265715"/>
          </a:xfrm>
          <a:prstGeom prst="rect">
            <a:avLst/>
          </a:prstGeom>
          <a:noFill/>
          <a:ln>
            <a:noFill/>
          </a:ln>
        </p:spPr>
      </p:pic>
    </p:spTree>
    <p:extLst>
      <p:ext uri="{BB962C8B-B14F-4D97-AF65-F5344CB8AC3E}">
        <p14:creationId xmlns:p14="http://schemas.microsoft.com/office/powerpoint/2010/main" val="709043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359237"/>
          </a:xfrm>
        </p:spPr>
        <p:txBody>
          <a:bodyPr/>
          <a:lstStyle/>
          <a:p>
            <a:r>
              <a:rPr lang="de-DE" dirty="0">
                <a:solidFill>
                  <a:schemeClr val="bg2">
                    <a:lumMod val="75000"/>
                  </a:schemeClr>
                </a:solidFill>
              </a:rPr>
              <a:t>C Unterricht    </a:t>
            </a:r>
            <a:r>
              <a:rPr lang="de-DE" sz="1400" dirty="0">
                <a:solidFill>
                  <a:schemeClr val="bg2">
                    <a:lumMod val="75000"/>
                  </a:schemeClr>
                </a:solidFill>
              </a:rPr>
              <a:t>&gt;    </a:t>
            </a:r>
            <a:r>
              <a:rPr lang="de-DE" dirty="0">
                <a:solidFill>
                  <a:schemeClr val="bg2">
                    <a:lumMod val="75000"/>
                  </a:schemeClr>
                </a:solidFill>
              </a:rPr>
              <a:t>Aufgabenbeispiele</a:t>
            </a:r>
            <a:r>
              <a:rPr lang="de-DE" b="1" dirty="0">
                <a:solidFill>
                  <a:schemeClr val="bg2">
                    <a:lumMod val="75000"/>
                  </a:schemeClr>
                </a:solidFill>
              </a:rPr>
              <a:t> </a:t>
            </a:r>
            <a:r>
              <a:rPr lang="de-DE" dirty="0">
                <a:solidFill>
                  <a:schemeClr val="bg2">
                    <a:lumMod val="75000"/>
                  </a:schemeClr>
                </a:solidFill>
              </a:rPr>
              <a:t>   &gt;    </a:t>
            </a:r>
            <a:r>
              <a:rPr lang="de-DE" b="1" dirty="0">
                <a:solidFill>
                  <a:schemeClr val="bg2">
                    <a:lumMod val="75000"/>
                  </a:schemeClr>
                </a:solidFill>
              </a:rPr>
              <a:t>Textauswahl    </a:t>
            </a:r>
            <a:r>
              <a:rPr lang="de-DE" dirty="0">
                <a:solidFill>
                  <a:schemeClr val="bg2">
                    <a:lumMod val="75000"/>
                  </a:schemeClr>
                </a:solidFill>
              </a:rPr>
              <a:t>&gt;    Unterrichten</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30</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a:t>Wo finden sich geeignete Sachtexte?</a:t>
            </a:r>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3" name="Inhaltsplatzhalter 2"/>
          <p:cNvSpPr>
            <a:spLocks noGrp="1"/>
          </p:cNvSpPr>
          <p:nvPr>
            <p:ph idx="1"/>
          </p:nvPr>
        </p:nvSpPr>
        <p:spPr>
          <a:xfrm>
            <a:off x="457200" y="1556792"/>
            <a:ext cx="8147248" cy="4176464"/>
          </a:xfrm>
        </p:spPr>
        <p:txBody>
          <a:bodyPr/>
          <a:lstStyle/>
          <a:p>
            <a:r>
              <a:rPr lang="de-DE" sz="2400" dirty="0" smtClean="0"/>
              <a:t>wasistwas.de/</a:t>
            </a:r>
            <a:endParaRPr lang="de-DE" sz="2400" dirty="0"/>
          </a:p>
          <a:p>
            <a:r>
              <a:rPr lang="de-DE" sz="2400" dirty="0" smtClean="0"/>
              <a:t>br</a:t>
            </a:r>
            <a:r>
              <a:rPr lang="de-DE" sz="2400" dirty="0"/>
              <a:t>-online.de/kinder/</a:t>
            </a:r>
          </a:p>
          <a:p>
            <a:r>
              <a:rPr lang="de-DE" sz="2400" dirty="0" smtClean="0"/>
              <a:t>kindernetz.de</a:t>
            </a:r>
            <a:r>
              <a:rPr lang="de-DE" sz="2400" dirty="0"/>
              <a:t>/</a:t>
            </a:r>
          </a:p>
          <a:p>
            <a:r>
              <a:rPr lang="de-DE" sz="2400" dirty="0" smtClean="0"/>
              <a:t>helles</a:t>
            </a:r>
            <a:r>
              <a:rPr lang="de-DE" sz="2400" dirty="0"/>
              <a:t>-koepfchen.de</a:t>
            </a:r>
            <a:r>
              <a:rPr lang="de-DE" sz="2400" dirty="0" smtClean="0"/>
              <a:t>/</a:t>
            </a:r>
          </a:p>
          <a:p>
            <a:endParaRPr lang="de-DE" sz="2400" dirty="0"/>
          </a:p>
          <a:p>
            <a:r>
              <a:rPr lang="de-DE" sz="2400" dirty="0" err="1" smtClean="0"/>
              <a:t>GEOlino</a:t>
            </a:r>
            <a:r>
              <a:rPr lang="de-DE" sz="2400" dirty="0" smtClean="0"/>
              <a:t> (</a:t>
            </a:r>
            <a:r>
              <a:rPr lang="de-DE" sz="2400" dirty="0" err="1" smtClean="0"/>
              <a:t>Gruner+Jahr</a:t>
            </a:r>
            <a:r>
              <a:rPr lang="de-DE" sz="2400" dirty="0" smtClean="0"/>
              <a:t>)</a:t>
            </a:r>
          </a:p>
          <a:p>
            <a:r>
              <a:rPr lang="de-DE" sz="2400" dirty="0" smtClean="0"/>
              <a:t>Hallo (Deutscher Sparkassenverlag)</a:t>
            </a:r>
          </a:p>
          <a:p>
            <a:r>
              <a:rPr lang="de-DE" sz="2400" dirty="0" smtClean="0"/>
              <a:t>Zeit LEO (ZEIT Verlag)</a:t>
            </a:r>
            <a:endParaRPr lang="de-DE" sz="2400" dirty="0"/>
          </a:p>
          <a:p>
            <a:endParaRPr lang="de-DE" dirty="0"/>
          </a:p>
        </p:txBody>
      </p:sp>
    </p:spTree>
    <p:extLst>
      <p:ext uri="{BB962C8B-B14F-4D97-AF65-F5344CB8AC3E}">
        <p14:creationId xmlns:p14="http://schemas.microsoft.com/office/powerpoint/2010/main" val="1268490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C Unterricht    </a:t>
            </a:r>
            <a:r>
              <a:rPr lang="de-DE" sz="1400" dirty="0">
                <a:solidFill>
                  <a:schemeClr val="bg2">
                    <a:lumMod val="75000"/>
                  </a:schemeClr>
                </a:solidFill>
              </a:rPr>
              <a:t>&gt;    </a:t>
            </a:r>
            <a:r>
              <a:rPr lang="de-DE" dirty="0">
                <a:solidFill>
                  <a:schemeClr val="bg2">
                    <a:lumMod val="75000"/>
                  </a:schemeClr>
                </a:solidFill>
              </a:rPr>
              <a:t>Aufgabenbeispiele</a:t>
            </a:r>
            <a:r>
              <a:rPr lang="de-DE" b="1" dirty="0">
                <a:solidFill>
                  <a:schemeClr val="bg2">
                    <a:lumMod val="75000"/>
                  </a:schemeClr>
                </a:solidFill>
              </a:rPr>
              <a:t> </a:t>
            </a:r>
            <a:r>
              <a:rPr lang="de-DE" dirty="0">
                <a:solidFill>
                  <a:schemeClr val="bg2">
                    <a:lumMod val="75000"/>
                  </a:schemeClr>
                </a:solidFill>
              </a:rPr>
              <a:t>   &gt;    Textauswahl </a:t>
            </a:r>
            <a:r>
              <a:rPr lang="de-DE" b="1" dirty="0">
                <a:solidFill>
                  <a:schemeClr val="bg2">
                    <a:lumMod val="75000"/>
                  </a:schemeClr>
                </a:solidFill>
              </a:rPr>
              <a:t>   </a:t>
            </a:r>
            <a:r>
              <a:rPr lang="de-DE" dirty="0">
                <a:solidFill>
                  <a:schemeClr val="bg2">
                    <a:lumMod val="75000"/>
                  </a:schemeClr>
                </a:solidFill>
              </a:rPr>
              <a:t>&gt;    </a:t>
            </a:r>
            <a:r>
              <a:rPr lang="de-DE" b="1" dirty="0">
                <a:solidFill>
                  <a:schemeClr val="bg2">
                    <a:lumMod val="75000"/>
                  </a:schemeClr>
                </a:solidFill>
              </a:rPr>
              <a:t>Unterrichten</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31</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a:t>Planung einer UE „Sachtexte“</a:t>
            </a:r>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3" name="Inhaltsplatzhalter 2"/>
          <p:cNvSpPr>
            <a:spLocks noGrp="1"/>
          </p:cNvSpPr>
          <p:nvPr>
            <p:ph idx="1"/>
          </p:nvPr>
        </p:nvSpPr>
        <p:spPr/>
        <p:txBody>
          <a:bodyPr/>
          <a:lstStyle/>
          <a:p>
            <a:r>
              <a:rPr lang="de-DE" sz="2800" dirty="0"/>
              <a:t>Themenauswahl: schülernah und/oder aktuell</a:t>
            </a:r>
          </a:p>
          <a:p>
            <a:r>
              <a:rPr lang="de-DE" sz="2800" dirty="0"/>
              <a:t>Auswahl von einzuübenden Lesestrategien</a:t>
            </a:r>
          </a:p>
          <a:p>
            <a:r>
              <a:rPr lang="de-DE" sz="2800" dirty="0"/>
              <a:t>Lernzielkontrolle/Klassenarbeit: Kombination von Lese- und Schreibaufgaben</a:t>
            </a:r>
          </a:p>
          <a:p>
            <a:r>
              <a:rPr lang="de-DE" sz="2800" dirty="0"/>
              <a:t>Anbindung an die Leitperspektiven</a:t>
            </a:r>
          </a:p>
          <a:p>
            <a:r>
              <a:rPr lang="de-DE" sz="2800" dirty="0"/>
              <a:t>V</a:t>
            </a:r>
            <a:r>
              <a:rPr lang="de-DE" sz="2800" dirty="0" smtClean="0"/>
              <a:t>erweise </a:t>
            </a:r>
            <a:r>
              <a:rPr lang="de-DE" sz="2800" dirty="0"/>
              <a:t>berücksichtigen</a:t>
            </a:r>
          </a:p>
          <a:p>
            <a:endParaRPr lang="de-DE" dirty="0"/>
          </a:p>
        </p:txBody>
      </p:sp>
      <p:pic>
        <p:nvPicPr>
          <p:cNvPr id="9" name="Bild 8"/>
          <p:cNvPicPr>
            <a:picLocks noChangeAspect="1"/>
          </p:cNvPicPr>
          <p:nvPr/>
        </p:nvPicPr>
        <p:blipFill>
          <a:blip r:embed="rId3"/>
          <a:stretch>
            <a:fillRect/>
          </a:stretch>
        </p:blipFill>
        <p:spPr>
          <a:xfrm>
            <a:off x="6308820" y="4104279"/>
            <a:ext cx="2127610" cy="2003742"/>
          </a:xfrm>
          <a:prstGeom prst="rect">
            <a:avLst/>
          </a:prstGeom>
        </p:spPr>
      </p:pic>
    </p:spTree>
    <p:extLst>
      <p:ext uri="{BB962C8B-B14F-4D97-AF65-F5344CB8AC3E}">
        <p14:creationId xmlns:p14="http://schemas.microsoft.com/office/powerpoint/2010/main" val="3552361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359237"/>
          </a:xfrm>
        </p:spPr>
        <p:txBody>
          <a:bodyPr/>
          <a:lstStyle/>
          <a:p>
            <a:r>
              <a:rPr lang="de-DE" dirty="0">
                <a:solidFill>
                  <a:schemeClr val="bg2">
                    <a:lumMod val="75000"/>
                  </a:schemeClr>
                </a:solidFill>
              </a:rPr>
              <a:t>C Unterricht    </a:t>
            </a:r>
            <a:r>
              <a:rPr lang="de-DE" sz="1400" dirty="0">
                <a:solidFill>
                  <a:schemeClr val="bg2">
                    <a:lumMod val="75000"/>
                  </a:schemeClr>
                </a:solidFill>
              </a:rPr>
              <a:t>&gt;    </a:t>
            </a:r>
            <a:r>
              <a:rPr lang="de-DE" dirty="0">
                <a:solidFill>
                  <a:schemeClr val="bg2">
                    <a:lumMod val="75000"/>
                  </a:schemeClr>
                </a:solidFill>
              </a:rPr>
              <a:t>Aufgabenbeispiele</a:t>
            </a:r>
            <a:r>
              <a:rPr lang="de-DE" b="1" dirty="0">
                <a:solidFill>
                  <a:schemeClr val="bg2">
                    <a:lumMod val="75000"/>
                  </a:schemeClr>
                </a:solidFill>
              </a:rPr>
              <a:t> </a:t>
            </a:r>
            <a:r>
              <a:rPr lang="de-DE" dirty="0">
                <a:solidFill>
                  <a:schemeClr val="bg2">
                    <a:lumMod val="75000"/>
                  </a:schemeClr>
                </a:solidFill>
              </a:rPr>
              <a:t>   &gt;    Textauswahl </a:t>
            </a:r>
            <a:r>
              <a:rPr lang="de-DE" b="1" dirty="0">
                <a:solidFill>
                  <a:schemeClr val="bg2">
                    <a:lumMod val="75000"/>
                  </a:schemeClr>
                </a:solidFill>
              </a:rPr>
              <a:t>   </a:t>
            </a:r>
            <a:r>
              <a:rPr lang="de-DE" dirty="0">
                <a:solidFill>
                  <a:schemeClr val="bg2">
                    <a:lumMod val="75000"/>
                  </a:schemeClr>
                </a:solidFill>
              </a:rPr>
              <a:t>&gt;    </a:t>
            </a:r>
            <a:r>
              <a:rPr lang="de-DE" b="1" dirty="0">
                <a:solidFill>
                  <a:schemeClr val="bg2">
                    <a:lumMod val="75000"/>
                  </a:schemeClr>
                </a:solidFill>
              </a:rPr>
              <a:t>Unterrichten</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32</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a:t>Durchführung einer UE „Sachtexte“</a:t>
            </a:r>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3" name="Inhaltsplatzhalter 2"/>
          <p:cNvSpPr>
            <a:spLocks noGrp="1"/>
          </p:cNvSpPr>
          <p:nvPr>
            <p:ph idx="1"/>
          </p:nvPr>
        </p:nvSpPr>
        <p:spPr>
          <a:xfrm>
            <a:off x="457200" y="1556792"/>
            <a:ext cx="8147248" cy="4176464"/>
          </a:xfrm>
        </p:spPr>
        <p:txBody>
          <a:bodyPr/>
          <a:lstStyle/>
          <a:p>
            <a:r>
              <a:rPr lang="de-DE" sz="2800" dirty="0"/>
              <a:t>Transparenz für die Schülerinnen und Schüler</a:t>
            </a:r>
          </a:p>
          <a:p>
            <a:r>
              <a:rPr lang="de-DE" sz="2800" dirty="0"/>
              <a:t>Wiederholtes Einüben der Lesestrategien</a:t>
            </a:r>
          </a:p>
          <a:p>
            <a:r>
              <a:rPr lang="de-DE" sz="2800" dirty="0"/>
              <a:t>Wiederholtes Einüben der Schreibform (z. B. Lexikoneintrag)</a:t>
            </a:r>
          </a:p>
          <a:p>
            <a:r>
              <a:rPr lang="de-DE" sz="2800" dirty="0" smtClean="0"/>
              <a:t>Erteilen von Rechercheaufträge </a:t>
            </a:r>
            <a:r>
              <a:rPr lang="de-DE" sz="2800" dirty="0"/>
              <a:t>(auch als Hausaufgabe</a:t>
            </a:r>
            <a:r>
              <a:rPr lang="de-DE" sz="2800" dirty="0" smtClean="0"/>
              <a:t>)</a:t>
            </a:r>
            <a:endParaRPr lang="de-DE" sz="2800" dirty="0"/>
          </a:p>
          <a:p>
            <a:r>
              <a:rPr lang="de-DE" sz="2800" dirty="0" smtClean="0"/>
              <a:t>Sukzessives Erweitern des Wissens </a:t>
            </a:r>
            <a:r>
              <a:rPr lang="de-DE" sz="2800" dirty="0"/>
              <a:t>bewusst machen (Gedankennetz)</a:t>
            </a:r>
          </a:p>
          <a:p>
            <a:endParaRPr lang="de-DE" dirty="0"/>
          </a:p>
        </p:txBody>
      </p:sp>
    </p:spTree>
    <p:extLst>
      <p:ext uri="{BB962C8B-B14F-4D97-AF65-F5344CB8AC3E}">
        <p14:creationId xmlns:p14="http://schemas.microsoft.com/office/powerpoint/2010/main" val="9520590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359237"/>
          </a:xfrm>
        </p:spPr>
        <p:txBody>
          <a:bodyPr/>
          <a:lstStyle/>
          <a:p>
            <a:r>
              <a:rPr lang="de-DE" dirty="0">
                <a:solidFill>
                  <a:schemeClr val="bg2">
                    <a:lumMod val="75000"/>
                  </a:schemeClr>
                </a:solidFill>
              </a:rPr>
              <a:t>C Unterricht    </a:t>
            </a:r>
            <a:r>
              <a:rPr lang="de-DE" sz="1400" dirty="0">
                <a:solidFill>
                  <a:schemeClr val="bg2">
                    <a:lumMod val="75000"/>
                  </a:schemeClr>
                </a:solidFill>
              </a:rPr>
              <a:t>&gt;    </a:t>
            </a:r>
            <a:r>
              <a:rPr lang="de-DE" dirty="0">
                <a:solidFill>
                  <a:schemeClr val="bg2">
                    <a:lumMod val="75000"/>
                  </a:schemeClr>
                </a:solidFill>
              </a:rPr>
              <a:t>Aufgabenbeispiele</a:t>
            </a:r>
            <a:r>
              <a:rPr lang="de-DE" b="1" dirty="0">
                <a:solidFill>
                  <a:schemeClr val="bg2">
                    <a:lumMod val="75000"/>
                  </a:schemeClr>
                </a:solidFill>
              </a:rPr>
              <a:t> </a:t>
            </a:r>
            <a:r>
              <a:rPr lang="de-DE" dirty="0">
                <a:solidFill>
                  <a:schemeClr val="bg2">
                    <a:lumMod val="75000"/>
                  </a:schemeClr>
                </a:solidFill>
              </a:rPr>
              <a:t>   &gt;    Textauswahl </a:t>
            </a:r>
            <a:r>
              <a:rPr lang="de-DE" b="1" dirty="0">
                <a:solidFill>
                  <a:schemeClr val="bg2">
                    <a:lumMod val="75000"/>
                  </a:schemeClr>
                </a:solidFill>
              </a:rPr>
              <a:t>   </a:t>
            </a:r>
            <a:r>
              <a:rPr lang="de-DE" dirty="0">
                <a:solidFill>
                  <a:schemeClr val="bg2">
                    <a:lumMod val="75000"/>
                  </a:schemeClr>
                </a:solidFill>
              </a:rPr>
              <a:t>&gt;    </a:t>
            </a:r>
            <a:r>
              <a:rPr lang="de-DE" b="1" dirty="0">
                <a:solidFill>
                  <a:schemeClr val="bg2">
                    <a:lumMod val="75000"/>
                  </a:schemeClr>
                </a:solidFill>
              </a:rPr>
              <a:t>Unterrichten</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33</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a:t>Abschluss einer UE „Sachtexte“</a:t>
            </a:r>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3" name="Inhaltsplatzhalter 2"/>
          <p:cNvSpPr>
            <a:spLocks noGrp="1"/>
          </p:cNvSpPr>
          <p:nvPr>
            <p:ph idx="1"/>
          </p:nvPr>
        </p:nvSpPr>
        <p:spPr>
          <a:xfrm>
            <a:off x="457200" y="1556792"/>
            <a:ext cx="8147248" cy="4320480"/>
          </a:xfrm>
        </p:spPr>
        <p:txBody>
          <a:bodyPr/>
          <a:lstStyle/>
          <a:p>
            <a:r>
              <a:rPr lang="de-DE" sz="2800" dirty="0"/>
              <a:t>Darstellung der neu erworbenen Sachgebiete (Plakate, Lexikon, Portfolio)</a:t>
            </a:r>
          </a:p>
          <a:p>
            <a:endParaRPr lang="de-DE" sz="2800" dirty="0" smtClean="0"/>
          </a:p>
          <a:p>
            <a:r>
              <a:rPr lang="de-DE" sz="2800" dirty="0" smtClean="0"/>
              <a:t>(</a:t>
            </a:r>
            <a:r>
              <a:rPr lang="de-DE" sz="2800" dirty="0"/>
              <a:t>Weiter-) Entwicklung mentaler </a:t>
            </a:r>
            <a:br>
              <a:rPr lang="de-DE" sz="2800" dirty="0"/>
            </a:br>
            <a:r>
              <a:rPr lang="de-DE" sz="2800" dirty="0"/>
              <a:t>Schemata (</a:t>
            </a:r>
            <a:r>
              <a:rPr lang="de-DE" sz="2800" dirty="0" err="1"/>
              <a:t>Mind-</a:t>
            </a:r>
            <a:r>
              <a:rPr lang="de-DE" sz="2800" dirty="0" err="1" smtClean="0"/>
              <a:t>Map</a:t>
            </a:r>
            <a:r>
              <a:rPr lang="de-DE" sz="2800" dirty="0" smtClean="0"/>
              <a:t>,</a:t>
            </a:r>
            <a:br>
              <a:rPr lang="de-DE" sz="2800" dirty="0" smtClean="0"/>
            </a:br>
            <a:r>
              <a:rPr lang="de-DE" sz="2800" dirty="0" smtClean="0"/>
              <a:t>Portfolio, Gedankennetz </a:t>
            </a:r>
            <a:r>
              <a:rPr lang="de-DE" sz="2800" dirty="0"/>
              <a:t>...)</a:t>
            </a:r>
          </a:p>
          <a:p>
            <a:endParaRPr lang="de-DE" sz="2800" dirty="0"/>
          </a:p>
          <a:p>
            <a:r>
              <a:rPr lang="de-DE" sz="2800" dirty="0"/>
              <a:t>Klassenarbeit</a:t>
            </a:r>
          </a:p>
          <a:p>
            <a:endParaRPr lang="de-DE" dirty="0"/>
          </a:p>
        </p:txBody>
      </p:sp>
      <p:pic>
        <p:nvPicPr>
          <p:cNvPr id="9" name="Bild 8"/>
          <p:cNvPicPr>
            <a:picLocks noChangeAspect="1"/>
          </p:cNvPicPr>
          <p:nvPr/>
        </p:nvPicPr>
        <p:blipFill>
          <a:blip r:embed="rId3"/>
          <a:stretch>
            <a:fillRect/>
          </a:stretch>
        </p:blipFill>
        <p:spPr>
          <a:xfrm>
            <a:off x="5724128" y="2276872"/>
            <a:ext cx="1800200" cy="1767469"/>
          </a:xfrm>
          <a:prstGeom prst="rect">
            <a:avLst/>
          </a:prstGeom>
        </p:spPr>
      </p:pic>
    </p:spTree>
    <p:extLst>
      <p:ext uri="{BB962C8B-B14F-4D97-AF65-F5344CB8AC3E}">
        <p14:creationId xmlns:p14="http://schemas.microsoft.com/office/powerpoint/2010/main" val="10282847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359237"/>
          </a:xfrm>
        </p:spPr>
        <p:txBody>
          <a:bodyPr/>
          <a:lstStyle/>
          <a:p>
            <a:r>
              <a:rPr lang="de-DE" dirty="0">
                <a:solidFill>
                  <a:schemeClr val="bg2">
                    <a:lumMod val="75000"/>
                  </a:schemeClr>
                </a:solidFill>
              </a:rPr>
              <a:t>C Unterricht    </a:t>
            </a:r>
            <a:r>
              <a:rPr lang="de-DE" sz="1400" dirty="0">
                <a:solidFill>
                  <a:schemeClr val="bg2">
                    <a:lumMod val="75000"/>
                  </a:schemeClr>
                </a:solidFill>
              </a:rPr>
              <a:t>&gt;    </a:t>
            </a:r>
            <a:r>
              <a:rPr lang="de-DE" dirty="0">
                <a:solidFill>
                  <a:schemeClr val="bg2">
                    <a:lumMod val="75000"/>
                  </a:schemeClr>
                </a:solidFill>
              </a:rPr>
              <a:t>Aufgabenbeispiele</a:t>
            </a:r>
            <a:r>
              <a:rPr lang="de-DE" b="1" dirty="0">
                <a:solidFill>
                  <a:schemeClr val="bg2">
                    <a:lumMod val="75000"/>
                  </a:schemeClr>
                </a:solidFill>
              </a:rPr>
              <a:t> </a:t>
            </a:r>
            <a:r>
              <a:rPr lang="de-DE" dirty="0">
                <a:solidFill>
                  <a:schemeClr val="bg2">
                    <a:lumMod val="75000"/>
                  </a:schemeClr>
                </a:solidFill>
              </a:rPr>
              <a:t>   &gt;    Textauswahl </a:t>
            </a:r>
            <a:r>
              <a:rPr lang="de-DE" b="1" dirty="0">
                <a:solidFill>
                  <a:schemeClr val="bg2">
                    <a:lumMod val="75000"/>
                  </a:schemeClr>
                </a:solidFill>
              </a:rPr>
              <a:t>   </a:t>
            </a:r>
            <a:r>
              <a:rPr lang="de-DE" dirty="0">
                <a:solidFill>
                  <a:schemeClr val="bg2">
                    <a:lumMod val="75000"/>
                  </a:schemeClr>
                </a:solidFill>
              </a:rPr>
              <a:t>&gt;    </a:t>
            </a:r>
            <a:r>
              <a:rPr lang="de-DE" b="1" dirty="0">
                <a:solidFill>
                  <a:schemeClr val="bg2">
                    <a:lumMod val="75000"/>
                  </a:schemeClr>
                </a:solidFill>
              </a:rPr>
              <a:t>Unterrichten</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34</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smtClean="0"/>
              <a:t>Gedankennetz</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pic>
        <p:nvPicPr>
          <p:cNvPr id="8" name="Inhaltsplatzhalter 7" descr="Scan 1.jpeg"/>
          <p:cNvPicPr>
            <a:picLocks noGrp="1" noChangeAspect="1"/>
          </p:cNvPicPr>
          <p:nvPr>
            <p:ph idx="1"/>
          </p:nvPr>
        </p:nvPicPr>
        <p:blipFill>
          <a:blip r:embed="rId3">
            <a:extLst>
              <a:ext uri="{28A0092B-C50C-407E-A947-70E740481C1C}">
                <a14:useLocalDpi xmlns:a14="http://schemas.microsoft.com/office/drawing/2010/main" val="0"/>
              </a:ext>
            </a:extLst>
          </a:blip>
          <a:srcRect l="5433" r="5433"/>
          <a:stretch>
            <a:fillRect/>
          </a:stretch>
        </p:blipFill>
        <p:spPr>
          <a:xfrm>
            <a:off x="457200" y="1557338"/>
            <a:ext cx="8147050" cy="4175125"/>
          </a:xfrm>
        </p:spPr>
      </p:pic>
    </p:spTree>
    <p:extLst>
      <p:ext uri="{BB962C8B-B14F-4D97-AF65-F5344CB8AC3E}">
        <p14:creationId xmlns:p14="http://schemas.microsoft.com/office/powerpoint/2010/main" val="1618368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359237"/>
          </a:xfrm>
        </p:spPr>
        <p:txBody>
          <a:bodyPr/>
          <a:lstStyle/>
          <a:p>
            <a:r>
              <a:rPr lang="de-DE" dirty="0">
                <a:solidFill>
                  <a:schemeClr val="bg2">
                    <a:lumMod val="75000"/>
                  </a:schemeClr>
                </a:solidFill>
              </a:rPr>
              <a:t>C Unterricht    </a:t>
            </a:r>
            <a:r>
              <a:rPr lang="de-DE" sz="1400" dirty="0">
                <a:solidFill>
                  <a:schemeClr val="bg2">
                    <a:lumMod val="75000"/>
                  </a:schemeClr>
                </a:solidFill>
              </a:rPr>
              <a:t>&gt;    </a:t>
            </a:r>
            <a:r>
              <a:rPr lang="de-DE" dirty="0">
                <a:solidFill>
                  <a:schemeClr val="bg2">
                    <a:lumMod val="75000"/>
                  </a:schemeClr>
                </a:solidFill>
              </a:rPr>
              <a:t>Aufgabenbeispiele</a:t>
            </a:r>
            <a:r>
              <a:rPr lang="de-DE" b="1" dirty="0">
                <a:solidFill>
                  <a:schemeClr val="bg2">
                    <a:lumMod val="75000"/>
                  </a:schemeClr>
                </a:solidFill>
              </a:rPr>
              <a:t> </a:t>
            </a:r>
            <a:r>
              <a:rPr lang="de-DE" dirty="0">
                <a:solidFill>
                  <a:schemeClr val="bg2">
                    <a:lumMod val="75000"/>
                  </a:schemeClr>
                </a:solidFill>
              </a:rPr>
              <a:t>   &gt;    Textauswahl </a:t>
            </a:r>
            <a:r>
              <a:rPr lang="de-DE" b="1" dirty="0">
                <a:solidFill>
                  <a:schemeClr val="bg2">
                    <a:lumMod val="75000"/>
                  </a:schemeClr>
                </a:solidFill>
              </a:rPr>
              <a:t>   </a:t>
            </a:r>
            <a:r>
              <a:rPr lang="de-DE" dirty="0">
                <a:solidFill>
                  <a:schemeClr val="bg2">
                    <a:lumMod val="75000"/>
                  </a:schemeClr>
                </a:solidFill>
              </a:rPr>
              <a:t>&gt;    </a:t>
            </a:r>
            <a:r>
              <a:rPr lang="de-DE" b="1" dirty="0">
                <a:solidFill>
                  <a:schemeClr val="bg2">
                    <a:lumMod val="75000"/>
                  </a:schemeClr>
                </a:solidFill>
              </a:rPr>
              <a:t>Unterrichten</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35</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smtClean="0"/>
              <a:t>Workshop-Option</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3" name="Inhaltsplatzhalter 2"/>
          <p:cNvSpPr>
            <a:spLocks noGrp="1"/>
          </p:cNvSpPr>
          <p:nvPr>
            <p:ph idx="1"/>
          </p:nvPr>
        </p:nvSpPr>
        <p:spPr>
          <a:xfrm>
            <a:off x="457200" y="1556792"/>
            <a:ext cx="8147248" cy="4176464"/>
          </a:xfrm>
        </p:spPr>
        <p:txBody>
          <a:bodyPr/>
          <a:lstStyle/>
          <a:p>
            <a:pPr marL="0" indent="0">
              <a:buNone/>
            </a:pPr>
            <a:r>
              <a:rPr lang="de-DE" sz="2800" dirty="0" smtClean="0"/>
              <a:t>Entwickeln Sie mehrere Aufgaben zu </a:t>
            </a:r>
            <a:r>
              <a:rPr lang="de-DE" sz="2800" u="sng" dirty="0" smtClean="0"/>
              <a:t>einem</a:t>
            </a:r>
            <a:r>
              <a:rPr lang="de-DE" sz="2800" dirty="0" smtClean="0"/>
              <a:t> Kompetenzbereich („Texte erschließen und nutzen“ oder „Texte analysieren“ ...).</a:t>
            </a:r>
          </a:p>
          <a:p>
            <a:pPr marL="0" indent="0">
              <a:buNone/>
            </a:pPr>
            <a:r>
              <a:rPr lang="de-DE" sz="2800" dirty="0" smtClean="0"/>
              <a:t>Erweiterung: Berücksichtigen Sie dabei die Leitperspektive PG oder MB. </a:t>
            </a:r>
            <a:r>
              <a:rPr lang="de-DE" sz="2400" dirty="0" smtClean="0"/>
              <a:t>(BP 2016, S. 2)</a:t>
            </a:r>
          </a:p>
          <a:p>
            <a:pPr marL="0" indent="0">
              <a:buNone/>
            </a:pPr>
            <a:r>
              <a:rPr lang="de-DE" sz="2800" dirty="0" smtClean="0"/>
              <a:t>Textgrundlage: Bewegungsmangel bei Kindern und Jugendlichen </a:t>
            </a:r>
            <a:endParaRPr lang="de-DE" sz="2800" dirty="0"/>
          </a:p>
        </p:txBody>
      </p:sp>
      <p:pic>
        <p:nvPicPr>
          <p:cNvPr id="9" name="Bild 8"/>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365104"/>
            <a:ext cx="2851825" cy="1800200"/>
          </a:xfrm>
          <a:prstGeom prst="rect">
            <a:avLst/>
          </a:prstGeom>
          <a:noFill/>
          <a:ln>
            <a:noFill/>
          </a:ln>
        </p:spPr>
      </p:pic>
    </p:spTree>
    <p:extLst>
      <p:ext uri="{BB962C8B-B14F-4D97-AF65-F5344CB8AC3E}">
        <p14:creationId xmlns:p14="http://schemas.microsoft.com/office/powerpoint/2010/main" val="7039464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359237"/>
          </a:xfrm>
        </p:spPr>
        <p:txBody>
          <a:bodyPr/>
          <a:lstStyle/>
          <a:p>
            <a:r>
              <a:rPr lang="de-DE" dirty="0">
                <a:solidFill>
                  <a:schemeClr val="bg2">
                    <a:lumMod val="75000"/>
                  </a:schemeClr>
                </a:solidFill>
              </a:rPr>
              <a:t>Modul 6: Lesen   </a:t>
            </a:r>
            <a:r>
              <a:rPr lang="de-DE" sz="1400" dirty="0">
                <a:solidFill>
                  <a:schemeClr val="bg2">
                    <a:lumMod val="75000"/>
                  </a:schemeClr>
                </a:solidFill>
              </a:rPr>
              <a:t> &gt;  </a:t>
            </a:r>
            <a:r>
              <a:rPr lang="de-DE" dirty="0">
                <a:solidFill>
                  <a:schemeClr val="bg2">
                    <a:lumMod val="75000"/>
                  </a:schemeClr>
                </a:solidFill>
              </a:rPr>
              <a:t>A Grundlagen    &gt;    B Bildungsplan    &gt;    C Unterricht</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36</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a:t>Was </a:t>
            </a:r>
            <a:r>
              <a:rPr lang="de-DE" dirty="0" smtClean="0"/>
              <a:t>ist neu ab 2016?</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8" name="Inhaltsplatzhalter 7"/>
          <p:cNvSpPr>
            <a:spLocks noGrp="1"/>
          </p:cNvSpPr>
          <p:nvPr>
            <p:ph idx="1"/>
          </p:nvPr>
        </p:nvSpPr>
        <p:spPr/>
        <p:txBody>
          <a:bodyPr/>
          <a:lstStyle/>
          <a:p>
            <a:r>
              <a:rPr lang="de-DE" sz="2400" dirty="0"/>
              <a:t>e</a:t>
            </a:r>
            <a:r>
              <a:rPr lang="de-DE" sz="2400" dirty="0" smtClean="0"/>
              <a:t>inzelne Teilkompetenzen, z. B. (15) </a:t>
            </a:r>
            <a:r>
              <a:rPr lang="de-DE" sz="2400" dirty="0"/>
              <a:t>und </a:t>
            </a:r>
            <a:r>
              <a:rPr lang="de-DE" sz="2400" dirty="0" smtClean="0"/>
              <a:t>(16)</a:t>
            </a:r>
          </a:p>
          <a:p>
            <a:r>
              <a:rPr lang="de-DE" sz="2400" dirty="0" smtClean="0"/>
              <a:t>verbindliche </a:t>
            </a:r>
            <a:r>
              <a:rPr lang="de-DE" sz="2400" dirty="0"/>
              <a:t>Textsorten </a:t>
            </a:r>
            <a:r>
              <a:rPr lang="de-DE" sz="2400" dirty="0" smtClean="0"/>
              <a:t>im Kontext der Sachtextanalyse</a:t>
            </a:r>
            <a:endParaRPr lang="de-DE" sz="2400" dirty="0"/>
          </a:p>
          <a:p>
            <a:r>
              <a:rPr lang="de-DE" sz="2400" dirty="0"/>
              <a:t>z</a:t>
            </a:r>
            <a:r>
              <a:rPr lang="de-DE" sz="2400" dirty="0" smtClean="0"/>
              <a:t>entrale </a:t>
            </a:r>
            <a:r>
              <a:rPr lang="de-DE" sz="2400" dirty="0"/>
              <a:t>Schreibformen in Kombination mit der Sachtextlektüre </a:t>
            </a:r>
            <a:endParaRPr lang="de-DE" sz="2400" dirty="0" smtClean="0"/>
          </a:p>
          <a:p>
            <a:r>
              <a:rPr lang="de-DE" sz="2400" dirty="0" smtClean="0"/>
              <a:t>Verweise </a:t>
            </a:r>
            <a:r>
              <a:rPr lang="de-DE" sz="2400" dirty="0"/>
              <a:t>auf die Leitperspektiven </a:t>
            </a:r>
            <a:endParaRPr lang="de-DE" sz="2400" dirty="0" smtClean="0"/>
          </a:p>
          <a:p>
            <a:endParaRPr lang="de-DE" dirty="0"/>
          </a:p>
        </p:txBody>
      </p:sp>
    </p:spTree>
    <p:extLst>
      <p:ext uri="{BB962C8B-B14F-4D97-AF65-F5344CB8AC3E}">
        <p14:creationId xmlns:p14="http://schemas.microsoft.com/office/powerpoint/2010/main" val="5064596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359237"/>
          </a:xfrm>
        </p:spPr>
        <p:txBody>
          <a:bodyPr/>
          <a:lstStyle/>
          <a:p>
            <a:r>
              <a:rPr lang="de-DE" dirty="0">
                <a:solidFill>
                  <a:schemeClr val="bg2">
                    <a:lumMod val="75000"/>
                  </a:schemeClr>
                </a:solidFill>
              </a:rPr>
              <a:t>Modul 6: Lesen   </a:t>
            </a:r>
            <a:r>
              <a:rPr lang="de-DE" sz="1400" dirty="0">
                <a:solidFill>
                  <a:schemeClr val="bg2">
                    <a:lumMod val="75000"/>
                  </a:schemeClr>
                </a:solidFill>
              </a:rPr>
              <a:t> &gt;  </a:t>
            </a:r>
            <a:r>
              <a:rPr lang="de-DE" dirty="0">
                <a:solidFill>
                  <a:schemeClr val="bg2">
                    <a:lumMod val="75000"/>
                  </a:schemeClr>
                </a:solidFill>
              </a:rPr>
              <a:t>A Grundlagen    &gt;    B Bildungsplan    &gt;    C Unterricht</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37</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i="1" dirty="0"/>
              <a:t>Was hat sich </a:t>
            </a:r>
            <a:r>
              <a:rPr lang="de-DE" i="1" dirty="0" smtClean="0"/>
              <a:t>bewährt</a:t>
            </a:r>
            <a:r>
              <a:rPr lang="de-DE" i="1" dirty="0"/>
              <a:t>?</a:t>
            </a:r>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8" name="Inhaltsplatzhalter 7"/>
          <p:cNvSpPr>
            <a:spLocks noGrp="1"/>
          </p:cNvSpPr>
          <p:nvPr>
            <p:ph idx="1"/>
          </p:nvPr>
        </p:nvSpPr>
        <p:spPr/>
        <p:txBody>
          <a:bodyPr/>
          <a:lstStyle/>
          <a:p>
            <a:r>
              <a:rPr lang="de-DE" sz="2800" dirty="0"/>
              <a:t>Unterrichtseinheiten mit einem übergreifenden Thema</a:t>
            </a:r>
          </a:p>
          <a:p>
            <a:r>
              <a:rPr lang="de-DE" sz="2800" dirty="0"/>
              <a:t>Einüben von Lesestrategien</a:t>
            </a:r>
          </a:p>
          <a:p>
            <a:r>
              <a:rPr lang="de-DE" sz="2800" dirty="0"/>
              <a:t>Kombination mit anderen Medien</a:t>
            </a:r>
          </a:p>
          <a:p>
            <a:r>
              <a:rPr lang="de-DE" sz="2800" dirty="0"/>
              <a:t>Klassenarbeit „aus Sachtexten informieren“</a:t>
            </a:r>
          </a:p>
          <a:p>
            <a:r>
              <a:rPr lang="de-DE" sz="2800" dirty="0"/>
              <a:t>..</a:t>
            </a:r>
            <a:r>
              <a:rPr lang="de-DE" sz="2800" dirty="0" smtClean="0"/>
              <a:t>.</a:t>
            </a:r>
            <a:endParaRPr lang="de-DE" sz="2800" dirty="0"/>
          </a:p>
          <a:p>
            <a:endParaRPr lang="de-DE" dirty="0"/>
          </a:p>
        </p:txBody>
      </p:sp>
    </p:spTree>
    <p:extLst>
      <p:ext uri="{BB962C8B-B14F-4D97-AF65-F5344CB8AC3E}">
        <p14:creationId xmlns:p14="http://schemas.microsoft.com/office/powerpoint/2010/main" val="27073015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359237"/>
          </a:xfrm>
        </p:spPr>
        <p:txBody>
          <a:bodyPr/>
          <a:lstStyle/>
          <a:p>
            <a:r>
              <a:rPr lang="de-DE">
                <a:solidFill>
                  <a:schemeClr val="bg2">
                    <a:lumMod val="75000"/>
                  </a:schemeClr>
                </a:solidFill>
              </a:rPr>
              <a:t>Modul 6: Lesen   </a:t>
            </a:r>
            <a:r>
              <a:rPr lang="de-DE" sz="1400">
                <a:solidFill>
                  <a:schemeClr val="bg2">
                    <a:lumMod val="75000"/>
                  </a:schemeClr>
                </a:solidFill>
              </a:rPr>
              <a:t> &gt;  </a:t>
            </a:r>
            <a:r>
              <a:rPr lang="de-DE">
                <a:solidFill>
                  <a:schemeClr val="bg2">
                    <a:lumMod val="75000"/>
                  </a:schemeClr>
                </a:solidFill>
              </a:rPr>
              <a:t>A Grundlagen    &gt;    B Bildungsplan    &gt;    C Unterricht</a:t>
            </a:r>
            <a:endParaRPr lang="de-DE" b="1"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38</a:t>
            </a:fld>
            <a:endParaRPr lang="de-DE" altLang="en-US"/>
          </a:p>
        </p:txBody>
      </p:sp>
      <p:sp>
        <p:nvSpPr>
          <p:cNvPr id="7" name="Inhaltsplatzhalter 6"/>
          <p:cNvSpPr>
            <a:spLocks noGrp="1"/>
          </p:cNvSpPr>
          <p:nvPr>
            <p:ph idx="13"/>
          </p:nvPr>
        </p:nvSpPr>
        <p:spPr>
          <a:xfrm>
            <a:off x="395536" y="764704"/>
            <a:ext cx="8229600" cy="432048"/>
          </a:xfrm>
        </p:spPr>
        <p:txBody>
          <a:bodyPr/>
          <a:lstStyle/>
          <a:p>
            <a:r>
              <a:rPr lang="de-DE" dirty="0"/>
              <a:t>Was </a:t>
            </a:r>
            <a:r>
              <a:rPr lang="de-DE" dirty="0" smtClean="0"/>
              <a:t>sollte (noch) gezielter umgesetzt werden?</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8" name="Inhaltsplatzhalter 7"/>
          <p:cNvSpPr>
            <a:spLocks noGrp="1"/>
          </p:cNvSpPr>
          <p:nvPr>
            <p:ph idx="1"/>
          </p:nvPr>
        </p:nvSpPr>
        <p:spPr/>
        <p:txBody>
          <a:bodyPr/>
          <a:lstStyle/>
          <a:p>
            <a:r>
              <a:rPr lang="de-DE" sz="2800" dirty="0"/>
              <a:t>Entwicklung mentaler Schemata (Vorwissen aktivieren)</a:t>
            </a:r>
          </a:p>
          <a:p>
            <a:r>
              <a:rPr lang="de-DE" sz="2800" dirty="0"/>
              <a:t>Aufwertung der Lese- und Bearbeitungsphase gegenüber der Auswertungsphase</a:t>
            </a:r>
          </a:p>
          <a:p>
            <a:r>
              <a:rPr lang="de-DE" sz="2800" dirty="0"/>
              <a:t>Thematisierung der Text-Bild-</a:t>
            </a:r>
            <a:r>
              <a:rPr lang="de-DE" sz="2800" dirty="0" smtClean="0"/>
              <a:t>Beziehungen</a:t>
            </a:r>
          </a:p>
          <a:p>
            <a:r>
              <a:rPr lang="de-DE" sz="2800" dirty="0" smtClean="0"/>
              <a:t>... </a:t>
            </a:r>
            <a:endParaRPr lang="de-DE" sz="2800" dirty="0"/>
          </a:p>
          <a:p>
            <a:endParaRPr lang="de-DE" dirty="0"/>
          </a:p>
        </p:txBody>
      </p:sp>
    </p:spTree>
    <p:extLst>
      <p:ext uri="{BB962C8B-B14F-4D97-AF65-F5344CB8AC3E}">
        <p14:creationId xmlns:p14="http://schemas.microsoft.com/office/powerpoint/2010/main" val="2956567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856" y="360000"/>
            <a:ext cx="8229600" cy="359237"/>
          </a:xfrm>
        </p:spPr>
        <p:txBody>
          <a:bodyPr/>
          <a:lstStyle/>
          <a:p>
            <a:r>
              <a:rPr lang="de-DE" dirty="0">
                <a:solidFill>
                  <a:schemeClr val="bg2">
                    <a:lumMod val="75000"/>
                  </a:schemeClr>
                </a:solidFill>
              </a:rPr>
              <a:t>Modul 6: Sachtexte   </a:t>
            </a:r>
            <a:r>
              <a:rPr lang="de-DE" sz="1400" dirty="0">
                <a:solidFill>
                  <a:schemeClr val="bg2">
                    <a:lumMod val="75000"/>
                  </a:schemeClr>
                </a:solidFill>
              </a:rPr>
              <a:t> &gt;  </a:t>
            </a:r>
            <a:r>
              <a:rPr lang="de-DE" dirty="0">
                <a:solidFill>
                  <a:schemeClr val="bg2">
                    <a:lumMod val="75000"/>
                  </a:schemeClr>
                </a:solidFill>
              </a:rPr>
              <a:t>A Grundlagen    &gt;    B Bildungsplan    &gt;    C Unterricht</a:t>
            </a:r>
          </a:p>
        </p:txBody>
      </p:sp>
      <p:sp>
        <p:nvSpPr>
          <p:cNvPr id="4" name="Datumsplatzhalter 3"/>
          <p:cNvSpPr>
            <a:spLocks noGrp="1"/>
          </p:cNvSpPr>
          <p:nvPr>
            <p:ph type="dt" sz="half" idx="14"/>
          </p:nvPr>
        </p:nvSpPr>
        <p:spPr>
          <a:xfrm>
            <a:off x="457200" y="6248400"/>
            <a:ext cx="2133600" cy="457200"/>
          </a:xfrm>
        </p:spPr>
        <p:txBody>
          <a:bodyPr/>
          <a:lstStyle/>
          <a:p>
            <a:pPr>
              <a:defRPr/>
            </a:pPr>
            <a:r>
              <a:rPr lang="de-DE" altLang="en-US"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3</a:t>
            </a:fld>
            <a:endParaRPr lang="de-DE" altLang="en-US"/>
          </a:p>
        </p:txBody>
      </p:sp>
      <p:sp>
        <p:nvSpPr>
          <p:cNvPr id="7" name="Inhaltsplatzhalter 6"/>
          <p:cNvSpPr>
            <a:spLocks noGrp="1"/>
          </p:cNvSpPr>
          <p:nvPr>
            <p:ph idx="13"/>
          </p:nvPr>
        </p:nvSpPr>
        <p:spPr/>
        <p:txBody>
          <a:bodyPr/>
          <a:lstStyle/>
          <a:p>
            <a:r>
              <a:rPr lang="de-DE" dirty="0" smtClean="0"/>
              <a:t>Gliederung</a:t>
            </a:r>
            <a:endParaRPr lang="de-DE" dirty="0"/>
          </a:p>
        </p:txBody>
      </p:sp>
      <p:sp>
        <p:nvSpPr>
          <p:cNvPr id="14" name="Inhaltsplatzhalter 2"/>
          <p:cNvSpPr txBox="1">
            <a:spLocks/>
          </p:cNvSpPr>
          <p:nvPr/>
        </p:nvSpPr>
        <p:spPr bwMode="auto">
          <a:xfrm>
            <a:off x="467544" y="1772816"/>
            <a:ext cx="8229600" cy="1258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16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14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14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14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14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Font typeface="Wingdings" pitchFamily="2" charset="2"/>
              <a:buNone/>
              <a:defRPr/>
            </a:pPr>
            <a:r>
              <a:rPr lang="de-DE" sz="1800" b="1" kern="0" dirty="0" smtClean="0"/>
              <a:t>	A Grundlagen</a:t>
            </a:r>
          </a:p>
          <a:p>
            <a:pPr marL="1490400" lvl="4">
              <a:buClrTx/>
              <a:buFont typeface="Wingdings" pitchFamily="2" charset="2"/>
              <a:buAutoNum type="arabicPeriod"/>
              <a:defRPr/>
            </a:pPr>
            <a:r>
              <a:rPr lang="de-DE" sz="1600" kern="0" dirty="0" smtClean="0"/>
              <a:t>Textsorte (Sach- und Gebrauchstexte)</a:t>
            </a:r>
          </a:p>
          <a:p>
            <a:pPr marL="1490400" lvl="4">
              <a:buClrTx/>
              <a:buFont typeface="Wingdings" pitchFamily="2" charset="2"/>
              <a:buAutoNum type="arabicPeriod"/>
              <a:defRPr/>
            </a:pPr>
            <a:r>
              <a:rPr lang="de-DE" sz="1600" kern="0" dirty="0" smtClean="0"/>
              <a:t>Einflussfaktoren</a:t>
            </a:r>
          </a:p>
          <a:p>
            <a:pPr marL="1490400" lvl="4">
              <a:buClrTx/>
              <a:buFont typeface="Wingdings" pitchFamily="2" charset="2"/>
              <a:buAutoNum type="arabicPeriod"/>
              <a:defRPr/>
            </a:pPr>
            <a:endParaRPr lang="de-DE" sz="1600" kern="0" dirty="0" smtClean="0"/>
          </a:p>
        </p:txBody>
      </p:sp>
      <p:sp>
        <p:nvSpPr>
          <p:cNvPr id="15" name="Inhaltsplatzhalter 2"/>
          <p:cNvSpPr txBox="1">
            <a:spLocks/>
          </p:cNvSpPr>
          <p:nvPr/>
        </p:nvSpPr>
        <p:spPr bwMode="auto">
          <a:xfrm>
            <a:off x="467544" y="3068960"/>
            <a:ext cx="8229600"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16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14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14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14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14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Font typeface="Wingdings" pitchFamily="2" charset="2"/>
              <a:buNone/>
              <a:defRPr/>
            </a:pPr>
            <a:r>
              <a:rPr lang="de-DE" sz="1800" b="1" kern="0" dirty="0" smtClean="0"/>
              <a:t>	B Bildungsplan 2016</a:t>
            </a:r>
          </a:p>
          <a:p>
            <a:pPr marL="1490400" lvl="4">
              <a:buClrTx/>
              <a:buFont typeface="Wingdings" pitchFamily="2" charset="2"/>
              <a:buAutoNum type="arabicPeriod"/>
              <a:defRPr/>
            </a:pPr>
            <a:r>
              <a:rPr lang="de-DE" sz="1600" kern="0" dirty="0" smtClean="0"/>
              <a:t>Standards</a:t>
            </a:r>
          </a:p>
          <a:p>
            <a:pPr marL="1490400" lvl="4">
              <a:buClrTx/>
              <a:buFont typeface="Wingdings" pitchFamily="2" charset="2"/>
              <a:buAutoNum type="arabicPeriod"/>
              <a:defRPr/>
            </a:pPr>
            <a:r>
              <a:rPr lang="de-DE" sz="1600" kern="0" dirty="0" smtClean="0"/>
              <a:t>Verweise</a:t>
            </a:r>
          </a:p>
        </p:txBody>
      </p:sp>
      <p:sp>
        <p:nvSpPr>
          <p:cNvPr id="16" name="Inhaltsplatzhalter 2"/>
          <p:cNvSpPr txBox="1">
            <a:spLocks/>
          </p:cNvSpPr>
          <p:nvPr/>
        </p:nvSpPr>
        <p:spPr bwMode="auto">
          <a:xfrm>
            <a:off x="467544" y="4365104"/>
            <a:ext cx="8229600" cy="1258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16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14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14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14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14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Font typeface="Wingdings" pitchFamily="2" charset="2"/>
              <a:buNone/>
              <a:defRPr/>
            </a:pPr>
            <a:r>
              <a:rPr lang="de-DE" sz="1800" b="1" kern="0" dirty="0" smtClean="0"/>
              <a:t>	C Unterricht</a:t>
            </a:r>
          </a:p>
          <a:p>
            <a:pPr marL="1490400" lvl="4">
              <a:buClrTx/>
              <a:buFont typeface="Wingdings" pitchFamily="2" charset="2"/>
              <a:buAutoNum type="arabicPeriod"/>
              <a:defRPr/>
            </a:pPr>
            <a:r>
              <a:rPr lang="de-DE" sz="1600" kern="0" dirty="0" smtClean="0"/>
              <a:t>Aufgabenbeispiele</a:t>
            </a:r>
          </a:p>
          <a:p>
            <a:pPr marL="1490400" lvl="4">
              <a:buClrTx/>
              <a:buFont typeface="Wingdings" pitchFamily="2" charset="2"/>
              <a:buAutoNum type="arabicPeriod"/>
              <a:defRPr/>
            </a:pPr>
            <a:r>
              <a:rPr lang="de-DE" sz="1600" kern="0" dirty="0" smtClean="0"/>
              <a:t>Textauswahl</a:t>
            </a:r>
          </a:p>
          <a:p>
            <a:pPr marL="1490400" lvl="4">
              <a:buClrTx/>
              <a:buFont typeface="Wingdings" pitchFamily="2" charset="2"/>
              <a:buAutoNum type="arabicPeriod"/>
              <a:defRPr/>
            </a:pPr>
            <a:r>
              <a:rPr lang="de-DE" sz="1600" kern="0" dirty="0" smtClean="0"/>
              <a:t>Unterrichten</a:t>
            </a:r>
          </a:p>
        </p:txBody>
      </p:sp>
    </p:spTree>
    <p:extLst>
      <p:ext uri="{BB962C8B-B14F-4D97-AF65-F5344CB8AC3E}">
        <p14:creationId xmlns:p14="http://schemas.microsoft.com/office/powerpoint/2010/main" val="20019290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utoUpdateAnimBg="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bg2">
                    <a:lumMod val="75000"/>
                  </a:schemeClr>
                </a:solidFill>
              </a:rPr>
              <a:t> A Grundlagen    </a:t>
            </a:r>
            <a:r>
              <a:rPr lang="de-DE" sz="1400" dirty="0" smtClean="0">
                <a:solidFill>
                  <a:schemeClr val="bg2">
                    <a:lumMod val="75000"/>
                  </a:schemeClr>
                </a:solidFill>
              </a:rPr>
              <a:t>&gt;    </a:t>
            </a:r>
            <a:r>
              <a:rPr lang="de-DE" b="1" dirty="0" smtClean="0">
                <a:solidFill>
                  <a:schemeClr val="bg2">
                    <a:lumMod val="75000"/>
                  </a:schemeClr>
                </a:solidFill>
              </a:rPr>
              <a:t>Textsorte    </a:t>
            </a:r>
            <a:r>
              <a:rPr lang="de-DE" dirty="0" smtClean="0">
                <a:solidFill>
                  <a:schemeClr val="bg2">
                    <a:lumMod val="75000"/>
                  </a:schemeClr>
                </a:solidFill>
              </a:rPr>
              <a:t>&gt;    Einflussfaktoren</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4</a:t>
            </a:fld>
            <a:endParaRPr lang="de-DE" altLang="en-US"/>
          </a:p>
        </p:txBody>
      </p:sp>
      <p:sp>
        <p:nvSpPr>
          <p:cNvPr id="7" name="Inhaltsplatzhalter 6"/>
          <p:cNvSpPr>
            <a:spLocks noGrp="1"/>
          </p:cNvSpPr>
          <p:nvPr>
            <p:ph idx="13"/>
          </p:nvPr>
        </p:nvSpPr>
        <p:spPr/>
        <p:txBody>
          <a:bodyPr/>
          <a:lstStyle/>
          <a:p>
            <a:r>
              <a:rPr lang="de-DE" dirty="0" smtClean="0"/>
              <a:t>Was unterscheidet Sachtexte von literarischen Texten?</a:t>
            </a:r>
            <a:endParaRPr lang="de-DE" dirty="0"/>
          </a:p>
        </p:txBody>
      </p:sp>
      <p:sp>
        <p:nvSpPr>
          <p:cNvPr id="10" name="Inhaltsplatzhalter 2"/>
          <p:cNvSpPr>
            <a:spLocks noGrp="1"/>
          </p:cNvSpPr>
          <p:nvPr>
            <p:ph sz="half" idx="1"/>
          </p:nvPr>
        </p:nvSpPr>
        <p:spPr>
          <a:xfrm>
            <a:off x="457200" y="1600200"/>
            <a:ext cx="4038600" cy="4525963"/>
          </a:xfrm>
        </p:spPr>
        <p:txBody>
          <a:bodyPr>
            <a:normAutofit fontScale="92500" lnSpcReduction="10000"/>
          </a:bodyPr>
          <a:lstStyle/>
          <a:p>
            <a:pPr marL="0" indent="0">
              <a:buNone/>
            </a:pPr>
            <a:r>
              <a:rPr lang="de-DE" sz="2600" b="1" kern="1200" dirty="0"/>
              <a:t>Sach- und Gebrauchstexte</a:t>
            </a:r>
          </a:p>
          <a:p>
            <a:r>
              <a:rPr lang="de-DE" sz="2600" kern="1200" dirty="0" smtClean="0"/>
              <a:t>Funktion der Information</a:t>
            </a:r>
          </a:p>
          <a:p>
            <a:r>
              <a:rPr lang="de-DE" sz="2600" kern="1200" dirty="0" smtClean="0"/>
              <a:t>Zweckorientierung</a:t>
            </a:r>
          </a:p>
          <a:p>
            <a:r>
              <a:rPr lang="de-DE" sz="2600" kern="1200" dirty="0" smtClean="0"/>
              <a:t>Verständlichkeit und Eindeutigkeit</a:t>
            </a:r>
          </a:p>
          <a:p>
            <a:r>
              <a:rPr lang="de-DE" sz="2600" kern="1200" dirty="0" smtClean="0"/>
              <a:t>Orientierung an bewährten Textmustern</a:t>
            </a:r>
          </a:p>
          <a:p>
            <a:r>
              <a:rPr lang="de-DE" sz="2600" kern="1200" dirty="0" smtClean="0"/>
              <a:t>Einsatz nicht-linearer Formen</a:t>
            </a:r>
          </a:p>
          <a:p>
            <a:r>
              <a:rPr lang="de-DE" sz="2600" kern="1200" dirty="0" smtClean="0"/>
              <a:t>setzen Wissensstrukturen voraus</a:t>
            </a:r>
            <a:endParaRPr lang="de-DE" sz="2600" kern="1200" dirty="0"/>
          </a:p>
        </p:txBody>
      </p:sp>
      <p:sp>
        <p:nvSpPr>
          <p:cNvPr id="11" name="Inhaltsplatzhalter 3"/>
          <p:cNvSpPr txBox="1">
            <a:spLocks/>
          </p:cNvSpPr>
          <p:nvPr/>
        </p:nvSpPr>
        <p:spPr>
          <a:xfrm>
            <a:off x="4648200" y="1600200"/>
            <a:ext cx="4038600" cy="4525963"/>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Font typeface="Wingdings" pitchFamily="2" charset="2"/>
              <a:buNone/>
            </a:pPr>
            <a:r>
              <a:rPr lang="de-DE" sz="2400" b="1" dirty="0" smtClean="0"/>
              <a:t>Literarische Texte</a:t>
            </a:r>
          </a:p>
          <a:p>
            <a:r>
              <a:rPr lang="de-DE" sz="2400" dirty="0" smtClean="0"/>
              <a:t>Funktion der Unterhaltung</a:t>
            </a:r>
          </a:p>
          <a:p>
            <a:r>
              <a:rPr lang="de-DE" sz="2400" dirty="0" smtClean="0"/>
              <a:t>„eigene Wirklichkeit“</a:t>
            </a:r>
          </a:p>
          <a:p>
            <a:r>
              <a:rPr lang="de-DE" sz="2400" dirty="0" smtClean="0"/>
              <a:t>Mehrdeutigkeit</a:t>
            </a:r>
          </a:p>
          <a:p>
            <a:r>
              <a:rPr lang="de-DE" sz="2400" dirty="0" smtClean="0"/>
              <a:t>Suche nach originellen Textmustern</a:t>
            </a:r>
          </a:p>
          <a:p>
            <a:r>
              <a:rPr lang="de-DE" sz="2400" dirty="0" smtClean="0"/>
              <a:t>lineare Erzählstrukturen</a:t>
            </a:r>
          </a:p>
          <a:p>
            <a:r>
              <a:rPr lang="de-DE" sz="2400" dirty="0" smtClean="0"/>
              <a:t>setzen eine affektive Beteiligung voraus</a:t>
            </a:r>
            <a:endParaRPr lang="de-DE" sz="2400" dirty="0"/>
          </a:p>
        </p:txBody>
      </p:sp>
    </p:spTree>
    <p:extLst>
      <p:ext uri="{BB962C8B-B14F-4D97-AF65-F5344CB8AC3E}">
        <p14:creationId xmlns:p14="http://schemas.microsoft.com/office/powerpoint/2010/main" val="34182535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  A Grundlagen    </a:t>
            </a:r>
            <a:r>
              <a:rPr lang="de-DE" sz="1400" dirty="0">
                <a:solidFill>
                  <a:schemeClr val="bg2">
                    <a:lumMod val="75000"/>
                  </a:schemeClr>
                </a:solidFill>
              </a:rPr>
              <a:t>&gt;    </a:t>
            </a:r>
            <a:r>
              <a:rPr lang="de-DE" b="1" dirty="0">
                <a:solidFill>
                  <a:schemeClr val="bg2">
                    <a:lumMod val="75000"/>
                  </a:schemeClr>
                </a:solidFill>
              </a:rPr>
              <a:t>Textsorte    </a:t>
            </a:r>
            <a:r>
              <a:rPr lang="de-DE" dirty="0">
                <a:solidFill>
                  <a:schemeClr val="bg2">
                    <a:lumMod val="75000"/>
                  </a:schemeClr>
                </a:solidFill>
              </a:rPr>
              <a:t>&gt;    Einflussfaktoren</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5</a:t>
            </a:fld>
            <a:endParaRPr lang="de-DE" altLang="en-US"/>
          </a:p>
        </p:txBody>
      </p:sp>
      <p:sp>
        <p:nvSpPr>
          <p:cNvPr id="7" name="Inhaltsplatzhalter 6"/>
          <p:cNvSpPr>
            <a:spLocks noGrp="1"/>
          </p:cNvSpPr>
          <p:nvPr>
            <p:ph idx="13"/>
          </p:nvPr>
        </p:nvSpPr>
        <p:spPr/>
        <p:txBody>
          <a:bodyPr/>
          <a:lstStyle/>
          <a:p>
            <a:r>
              <a:rPr lang="de-DE" dirty="0"/>
              <a:t>generelle Funktion: informieren</a:t>
            </a:r>
          </a:p>
        </p:txBody>
      </p:sp>
      <p:graphicFrame>
        <p:nvGraphicFramePr>
          <p:cNvPr id="10" name="Tabelle 9"/>
          <p:cNvGraphicFramePr>
            <a:graphicFrameLocks noGrp="1"/>
          </p:cNvGraphicFramePr>
          <p:nvPr>
            <p:extLst>
              <p:ext uri="{D42A27DB-BD31-4B8C-83A1-F6EECF244321}">
                <p14:modId xmlns:p14="http://schemas.microsoft.com/office/powerpoint/2010/main" val="3688983679"/>
              </p:ext>
            </p:extLst>
          </p:nvPr>
        </p:nvGraphicFramePr>
        <p:xfrm>
          <a:off x="467544" y="1412776"/>
          <a:ext cx="7992888" cy="5112567"/>
        </p:xfrm>
        <a:graphic>
          <a:graphicData uri="http://schemas.openxmlformats.org/drawingml/2006/table">
            <a:tbl>
              <a:tblPr firstRow="1" bandRow="1">
                <a:tableStyleId>{5C22544A-7EE6-4342-B048-85BDC9FD1C3A}</a:tableStyleId>
              </a:tblPr>
              <a:tblGrid>
                <a:gridCol w="1998222">
                  <a:extLst>
                    <a:ext uri="{9D8B030D-6E8A-4147-A177-3AD203B41FA5}">
                      <a16:colId xmlns:a16="http://schemas.microsoft.com/office/drawing/2014/main" val="20000"/>
                    </a:ext>
                  </a:extLst>
                </a:gridCol>
                <a:gridCol w="1998222">
                  <a:extLst>
                    <a:ext uri="{9D8B030D-6E8A-4147-A177-3AD203B41FA5}">
                      <a16:colId xmlns:a16="http://schemas.microsoft.com/office/drawing/2014/main" val="20001"/>
                    </a:ext>
                  </a:extLst>
                </a:gridCol>
                <a:gridCol w="1998222">
                  <a:extLst>
                    <a:ext uri="{9D8B030D-6E8A-4147-A177-3AD203B41FA5}">
                      <a16:colId xmlns:a16="http://schemas.microsoft.com/office/drawing/2014/main" val="20002"/>
                    </a:ext>
                  </a:extLst>
                </a:gridCol>
                <a:gridCol w="1998222">
                  <a:extLst>
                    <a:ext uri="{9D8B030D-6E8A-4147-A177-3AD203B41FA5}">
                      <a16:colId xmlns:a16="http://schemas.microsoft.com/office/drawing/2014/main" val="20003"/>
                    </a:ext>
                  </a:extLst>
                </a:gridCol>
              </a:tblGrid>
              <a:tr h="486095">
                <a:tc gridSpan="4">
                  <a:txBody>
                    <a:bodyPr/>
                    <a:lstStyle/>
                    <a:p>
                      <a:r>
                        <a:rPr lang="de-DE" sz="2400" dirty="0" smtClean="0"/>
                        <a:t>„Systematik Sachtexte“ (Rosebrock, 2007)</a:t>
                      </a:r>
                    </a:p>
                  </a:txBody>
                  <a:tcPr>
                    <a:solidFill>
                      <a:srgbClr val="1C81D4"/>
                    </a:solidFill>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745346">
                <a:tc>
                  <a:txBody>
                    <a:bodyPr/>
                    <a:lstStyle/>
                    <a:p>
                      <a:endParaRPr lang="de-DE" sz="2000" dirty="0"/>
                    </a:p>
                  </a:txBody>
                  <a:tcPr/>
                </a:tc>
                <a:tc>
                  <a:txBody>
                    <a:bodyPr/>
                    <a:lstStyle/>
                    <a:p>
                      <a:r>
                        <a:rPr lang="de-DE" sz="2000" b="1" dirty="0" smtClean="0"/>
                        <a:t>Lehrtexte</a:t>
                      </a:r>
                      <a:endParaRPr lang="de-DE" sz="2000" b="1" dirty="0"/>
                    </a:p>
                  </a:txBody>
                  <a:tcPr/>
                </a:tc>
                <a:tc>
                  <a:txBody>
                    <a:bodyPr/>
                    <a:lstStyle/>
                    <a:p>
                      <a:r>
                        <a:rPr lang="de-DE" sz="2000" b="1" dirty="0" err="1" smtClean="0"/>
                        <a:t>Persuations</a:t>
                      </a:r>
                      <a:r>
                        <a:rPr lang="de-DE" sz="2000" b="1" dirty="0" smtClean="0"/>
                        <a:t>-texte</a:t>
                      </a:r>
                      <a:endParaRPr lang="de-DE" sz="2000" b="1" dirty="0"/>
                    </a:p>
                  </a:txBody>
                  <a:tcPr/>
                </a:tc>
                <a:tc>
                  <a:txBody>
                    <a:bodyPr/>
                    <a:lstStyle/>
                    <a:p>
                      <a:r>
                        <a:rPr lang="de-DE" sz="2000" b="1" dirty="0" smtClean="0"/>
                        <a:t>Instruktions-texte</a:t>
                      </a:r>
                      <a:endParaRPr lang="de-DE" sz="2000" b="1" dirty="0"/>
                    </a:p>
                  </a:txBody>
                  <a:tcPr/>
                </a:tc>
                <a:extLst>
                  <a:ext uri="{0D108BD9-81ED-4DB2-BD59-A6C34878D82A}">
                    <a16:rowId xmlns:a16="http://schemas.microsoft.com/office/drawing/2014/main" val="10001"/>
                  </a:ext>
                </a:extLst>
              </a:tr>
              <a:tr h="745346">
                <a:tc>
                  <a:txBody>
                    <a:bodyPr/>
                    <a:lstStyle/>
                    <a:p>
                      <a:r>
                        <a:rPr lang="de-DE" sz="2000" dirty="0" smtClean="0"/>
                        <a:t>zielen auf</a:t>
                      </a:r>
                      <a:endParaRPr lang="de-DE" sz="2000" dirty="0"/>
                    </a:p>
                  </a:txBody>
                  <a:tcPr/>
                </a:tc>
                <a:tc>
                  <a:txBody>
                    <a:bodyPr/>
                    <a:lstStyle/>
                    <a:p>
                      <a:r>
                        <a:rPr lang="de-DE" sz="2000" dirty="0" smtClean="0"/>
                        <a:t>deklaratives Wissen</a:t>
                      </a:r>
                      <a:endParaRPr lang="de-DE" sz="2000" dirty="0"/>
                    </a:p>
                  </a:txBody>
                  <a:tcPr/>
                </a:tc>
                <a:tc>
                  <a:txBody>
                    <a:bodyPr/>
                    <a:lstStyle/>
                    <a:p>
                      <a:r>
                        <a:rPr lang="de-DE" sz="2000" dirty="0" smtClean="0"/>
                        <a:t>Einstellungen</a:t>
                      </a:r>
                      <a:endParaRPr lang="de-DE" sz="2000" dirty="0"/>
                    </a:p>
                  </a:txBody>
                  <a:tcPr/>
                </a:tc>
                <a:tc>
                  <a:txBody>
                    <a:bodyPr/>
                    <a:lstStyle/>
                    <a:p>
                      <a:r>
                        <a:rPr lang="de-DE" sz="2000" dirty="0" smtClean="0"/>
                        <a:t>prozedurales Wissen</a:t>
                      </a:r>
                      <a:endParaRPr lang="de-DE" sz="2000" dirty="0"/>
                    </a:p>
                  </a:txBody>
                  <a:tcPr/>
                </a:tc>
                <a:extLst>
                  <a:ext uri="{0D108BD9-81ED-4DB2-BD59-A6C34878D82A}">
                    <a16:rowId xmlns:a16="http://schemas.microsoft.com/office/drawing/2014/main" val="10002"/>
                  </a:ext>
                </a:extLst>
              </a:tr>
              <a:tr h="871154">
                <a:tc>
                  <a:txBody>
                    <a:bodyPr/>
                    <a:lstStyle/>
                    <a:p>
                      <a:r>
                        <a:rPr lang="de-DE" sz="2000" dirty="0" smtClean="0"/>
                        <a:t>zentrale Funktion</a:t>
                      </a:r>
                      <a:endParaRPr lang="de-DE" sz="2000" dirty="0"/>
                    </a:p>
                  </a:txBody>
                  <a:tcPr/>
                </a:tc>
                <a:tc>
                  <a:txBody>
                    <a:bodyPr/>
                    <a:lstStyle/>
                    <a:p>
                      <a:r>
                        <a:rPr lang="de-DE" sz="2000" dirty="0" smtClean="0"/>
                        <a:t>Darstellungen</a:t>
                      </a:r>
                      <a:endParaRPr lang="de-DE" sz="2000" dirty="0"/>
                    </a:p>
                  </a:txBody>
                  <a:tcPr/>
                </a:tc>
                <a:tc>
                  <a:txBody>
                    <a:bodyPr/>
                    <a:lstStyle/>
                    <a:p>
                      <a:r>
                        <a:rPr lang="de-DE" sz="2000" dirty="0" smtClean="0"/>
                        <a:t>Bewertungen</a:t>
                      </a:r>
                      <a:endParaRPr lang="de-DE" sz="2000" dirty="0"/>
                    </a:p>
                  </a:txBody>
                  <a:tcPr/>
                </a:tc>
                <a:tc>
                  <a:txBody>
                    <a:bodyPr/>
                    <a:lstStyle/>
                    <a:p>
                      <a:r>
                        <a:rPr lang="de-DE" sz="2000" dirty="0" smtClean="0"/>
                        <a:t>Handlungs-anweisungen</a:t>
                      </a:r>
                      <a:endParaRPr lang="de-DE" sz="2000" dirty="0"/>
                    </a:p>
                  </a:txBody>
                  <a:tcPr/>
                </a:tc>
                <a:extLst>
                  <a:ext uri="{0D108BD9-81ED-4DB2-BD59-A6C34878D82A}">
                    <a16:rowId xmlns:a16="http://schemas.microsoft.com/office/drawing/2014/main" val="10003"/>
                  </a:ext>
                </a:extLst>
              </a:tr>
              <a:tr h="871154">
                <a:tc>
                  <a:txBody>
                    <a:bodyPr/>
                    <a:lstStyle/>
                    <a:p>
                      <a:r>
                        <a:rPr lang="de-DE" sz="2000" dirty="0" smtClean="0"/>
                        <a:t>fordern</a:t>
                      </a:r>
                      <a:endParaRPr lang="de-DE" sz="2000" dirty="0"/>
                    </a:p>
                  </a:txBody>
                  <a:tcPr/>
                </a:tc>
                <a:tc>
                  <a:txBody>
                    <a:bodyPr/>
                    <a:lstStyle/>
                    <a:p>
                      <a:r>
                        <a:rPr lang="de-DE" sz="2000" dirty="0" smtClean="0"/>
                        <a:t>Vorwissen</a:t>
                      </a:r>
                      <a:endParaRPr lang="de-DE" sz="2000" dirty="0"/>
                    </a:p>
                  </a:txBody>
                  <a:tcPr/>
                </a:tc>
                <a:tc>
                  <a:txBody>
                    <a:bodyPr/>
                    <a:lstStyle/>
                    <a:p>
                      <a:r>
                        <a:rPr lang="de-DE" sz="2000" dirty="0" smtClean="0"/>
                        <a:t>subjektives Engagement</a:t>
                      </a:r>
                      <a:endParaRPr lang="de-DE" sz="2000" dirty="0"/>
                    </a:p>
                  </a:txBody>
                  <a:tcPr/>
                </a:tc>
                <a:tc>
                  <a:txBody>
                    <a:bodyPr/>
                    <a:lstStyle/>
                    <a:p>
                      <a:r>
                        <a:rPr lang="de-DE" sz="2000" dirty="0" smtClean="0"/>
                        <a:t>Umsetzung in Handlung</a:t>
                      </a:r>
                      <a:endParaRPr lang="de-DE" sz="2000" dirty="0"/>
                    </a:p>
                  </a:txBody>
                  <a:tcPr/>
                </a:tc>
                <a:extLst>
                  <a:ext uri="{0D108BD9-81ED-4DB2-BD59-A6C34878D82A}">
                    <a16:rowId xmlns:a16="http://schemas.microsoft.com/office/drawing/2014/main" val="10004"/>
                  </a:ext>
                </a:extLst>
              </a:tr>
              <a:tr h="1393472">
                <a:tc>
                  <a:txBody>
                    <a:bodyPr/>
                    <a:lstStyle/>
                    <a:p>
                      <a:r>
                        <a:rPr lang="de-DE" sz="2000" dirty="0" smtClean="0"/>
                        <a:t>leserseitige</a:t>
                      </a:r>
                    </a:p>
                    <a:p>
                      <a:r>
                        <a:rPr lang="de-DE" sz="2000" dirty="0" smtClean="0"/>
                        <a:t>Anschluss-kommunikation</a:t>
                      </a:r>
                      <a:endParaRPr lang="de-DE" sz="2000" dirty="0"/>
                    </a:p>
                  </a:txBody>
                  <a:tcPr/>
                </a:tc>
                <a:tc>
                  <a:txBody>
                    <a:bodyPr/>
                    <a:lstStyle/>
                    <a:p>
                      <a:r>
                        <a:rPr lang="de-DE" sz="2000" dirty="0" smtClean="0"/>
                        <a:t>Bewertung</a:t>
                      </a:r>
                      <a:endParaRPr lang="de-DE" sz="2000" dirty="0"/>
                    </a:p>
                  </a:txBody>
                  <a:tcPr/>
                </a:tc>
                <a:tc>
                  <a:txBody>
                    <a:bodyPr/>
                    <a:lstStyle/>
                    <a:p>
                      <a:r>
                        <a:rPr lang="de-DE" sz="2000" dirty="0" smtClean="0"/>
                        <a:t>Umsetzung in Handlung</a:t>
                      </a:r>
                      <a:endParaRPr lang="de-DE" sz="2000" dirty="0"/>
                    </a:p>
                  </a:txBody>
                  <a:tcPr/>
                </a:tc>
                <a:tc>
                  <a:txBody>
                    <a:bodyPr/>
                    <a:lstStyle/>
                    <a:p>
                      <a:r>
                        <a:rPr lang="de-DE" sz="2000" dirty="0" smtClean="0"/>
                        <a:t>Persönlichkeitsentwicklung</a:t>
                      </a:r>
                      <a:endParaRPr lang="de-DE"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091631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 A Grundlagen    </a:t>
            </a:r>
            <a:r>
              <a:rPr lang="de-DE" sz="1400" dirty="0">
                <a:solidFill>
                  <a:schemeClr val="bg2">
                    <a:lumMod val="75000"/>
                  </a:schemeClr>
                </a:solidFill>
              </a:rPr>
              <a:t>&gt;    </a:t>
            </a:r>
            <a:r>
              <a:rPr lang="de-DE" b="1" dirty="0">
                <a:solidFill>
                  <a:schemeClr val="bg2">
                    <a:lumMod val="75000"/>
                  </a:schemeClr>
                </a:solidFill>
              </a:rPr>
              <a:t>Textsorte    </a:t>
            </a:r>
            <a:r>
              <a:rPr lang="de-DE" dirty="0">
                <a:solidFill>
                  <a:schemeClr val="bg2">
                    <a:lumMod val="75000"/>
                  </a:schemeClr>
                </a:solidFill>
              </a:rPr>
              <a:t>&gt;    Einflussfaktoren</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6</a:t>
            </a:fld>
            <a:endParaRPr lang="de-DE" altLang="en-US"/>
          </a:p>
        </p:txBody>
      </p:sp>
      <p:sp>
        <p:nvSpPr>
          <p:cNvPr id="7" name="Inhaltsplatzhalter 6"/>
          <p:cNvSpPr>
            <a:spLocks noGrp="1"/>
          </p:cNvSpPr>
          <p:nvPr>
            <p:ph idx="13"/>
          </p:nvPr>
        </p:nvSpPr>
        <p:spPr/>
        <p:txBody>
          <a:bodyPr/>
          <a:lstStyle/>
          <a:p>
            <a:r>
              <a:rPr lang="de-DE" dirty="0" smtClean="0"/>
              <a:t>Fachspezifik der Textsorte</a:t>
            </a:r>
            <a:endParaRPr lang="de-DE" dirty="0"/>
          </a:p>
        </p:txBody>
      </p:sp>
      <p:sp>
        <p:nvSpPr>
          <p:cNvPr id="10" name="Inhaltsplatzhalter 2"/>
          <p:cNvSpPr>
            <a:spLocks noGrp="1"/>
          </p:cNvSpPr>
          <p:nvPr>
            <p:ph sz="half" idx="1"/>
          </p:nvPr>
        </p:nvSpPr>
        <p:spPr>
          <a:xfrm>
            <a:off x="457200" y="1600200"/>
            <a:ext cx="8219256" cy="3773015"/>
          </a:xfrm>
        </p:spPr>
        <p:txBody>
          <a:bodyPr>
            <a:normAutofit/>
          </a:bodyPr>
          <a:lstStyle/>
          <a:p>
            <a:pPr marL="0" indent="0">
              <a:lnSpc>
                <a:spcPct val="120000"/>
              </a:lnSpc>
              <a:spcBef>
                <a:spcPts val="0"/>
              </a:spcBef>
              <a:buNone/>
            </a:pPr>
            <a:endParaRPr lang="de-DE" sz="2800" kern="1200" dirty="0" smtClean="0"/>
          </a:p>
          <a:p>
            <a:pPr marL="0" indent="0">
              <a:lnSpc>
                <a:spcPct val="120000"/>
              </a:lnSpc>
              <a:spcBef>
                <a:spcPts val="0"/>
              </a:spcBef>
              <a:buNone/>
            </a:pPr>
            <a:endParaRPr lang="de-DE" sz="2800" kern="1200" dirty="0"/>
          </a:p>
          <a:p>
            <a:pPr marL="0" indent="0">
              <a:lnSpc>
                <a:spcPct val="120000"/>
              </a:lnSpc>
              <a:spcBef>
                <a:spcPts val="0"/>
              </a:spcBef>
              <a:buNone/>
            </a:pPr>
            <a:r>
              <a:rPr lang="de-DE" sz="2800" kern="1200" dirty="0" smtClean="0"/>
              <a:t>Sachtexte besitzen domänenspezifische Organisationsformen und setzen  domänenspezifisches Vorwissen voraus.</a:t>
            </a:r>
          </a:p>
          <a:p>
            <a:pPr marL="0" indent="0">
              <a:lnSpc>
                <a:spcPct val="120000"/>
              </a:lnSpc>
              <a:spcBef>
                <a:spcPts val="0"/>
              </a:spcBef>
              <a:buNone/>
            </a:pPr>
            <a:endParaRPr lang="de-DE" sz="2800" kern="1200"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pic>
        <p:nvPicPr>
          <p:cNvPr id="3" name="Bild 2"/>
          <p:cNvPicPr>
            <a:picLocks noChangeAspect="1"/>
          </p:cNvPicPr>
          <p:nvPr/>
        </p:nvPicPr>
        <p:blipFill>
          <a:blip r:embed="rId3"/>
          <a:stretch>
            <a:fillRect/>
          </a:stretch>
        </p:blipFill>
        <p:spPr>
          <a:xfrm>
            <a:off x="971600" y="877010"/>
            <a:ext cx="1318856" cy="1687894"/>
          </a:xfrm>
          <a:prstGeom prst="rect">
            <a:avLst/>
          </a:prstGeom>
        </p:spPr>
      </p:pic>
      <p:pic>
        <p:nvPicPr>
          <p:cNvPr id="8" name="Bild 7"/>
          <p:cNvPicPr>
            <a:picLocks noChangeAspect="1"/>
          </p:cNvPicPr>
          <p:nvPr/>
        </p:nvPicPr>
        <p:blipFill>
          <a:blip r:embed="rId4"/>
          <a:stretch>
            <a:fillRect/>
          </a:stretch>
        </p:blipFill>
        <p:spPr>
          <a:xfrm>
            <a:off x="827584" y="4365104"/>
            <a:ext cx="2171700" cy="1765300"/>
          </a:xfrm>
          <a:prstGeom prst="rect">
            <a:avLst/>
          </a:prstGeom>
        </p:spPr>
      </p:pic>
      <p:pic>
        <p:nvPicPr>
          <p:cNvPr id="9" name="Bild 8"/>
          <p:cNvPicPr>
            <a:picLocks noChangeAspect="1"/>
          </p:cNvPicPr>
          <p:nvPr/>
        </p:nvPicPr>
        <p:blipFill>
          <a:blip r:embed="rId5"/>
          <a:stretch>
            <a:fillRect/>
          </a:stretch>
        </p:blipFill>
        <p:spPr>
          <a:xfrm>
            <a:off x="7132604" y="2780928"/>
            <a:ext cx="1602044" cy="3161928"/>
          </a:xfrm>
          <a:prstGeom prst="rect">
            <a:avLst/>
          </a:prstGeom>
        </p:spPr>
      </p:pic>
      <p:pic>
        <p:nvPicPr>
          <p:cNvPr id="12" name="Bild 11"/>
          <p:cNvPicPr>
            <a:picLocks noChangeAspect="1"/>
          </p:cNvPicPr>
          <p:nvPr/>
        </p:nvPicPr>
        <p:blipFill>
          <a:blip r:embed="rId6"/>
          <a:stretch>
            <a:fillRect/>
          </a:stretch>
        </p:blipFill>
        <p:spPr>
          <a:xfrm>
            <a:off x="4283968" y="4365104"/>
            <a:ext cx="2193032" cy="1666704"/>
          </a:xfrm>
          <a:prstGeom prst="rect">
            <a:avLst/>
          </a:prstGeom>
        </p:spPr>
      </p:pic>
    </p:spTree>
    <p:extLst>
      <p:ext uri="{BB962C8B-B14F-4D97-AF65-F5344CB8AC3E}">
        <p14:creationId xmlns:p14="http://schemas.microsoft.com/office/powerpoint/2010/main" val="35348038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 A Grundlagen    </a:t>
            </a:r>
            <a:r>
              <a:rPr lang="de-DE" sz="1400" dirty="0">
                <a:solidFill>
                  <a:schemeClr val="bg2">
                    <a:lumMod val="75000"/>
                  </a:schemeClr>
                </a:solidFill>
              </a:rPr>
              <a:t>&gt;    </a:t>
            </a:r>
            <a:r>
              <a:rPr lang="de-DE" b="1" dirty="0">
                <a:solidFill>
                  <a:schemeClr val="bg2">
                    <a:lumMod val="75000"/>
                  </a:schemeClr>
                </a:solidFill>
              </a:rPr>
              <a:t>Textsorte    </a:t>
            </a:r>
            <a:r>
              <a:rPr lang="de-DE" dirty="0">
                <a:solidFill>
                  <a:schemeClr val="bg2">
                    <a:lumMod val="75000"/>
                  </a:schemeClr>
                </a:solidFill>
              </a:rPr>
              <a:t>&gt;    Einflussfaktoren</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7</a:t>
            </a:fld>
            <a:endParaRPr lang="de-DE" altLang="en-US"/>
          </a:p>
        </p:txBody>
      </p:sp>
      <p:sp>
        <p:nvSpPr>
          <p:cNvPr id="7" name="Inhaltsplatzhalter 6"/>
          <p:cNvSpPr>
            <a:spLocks noGrp="1"/>
          </p:cNvSpPr>
          <p:nvPr>
            <p:ph idx="13"/>
          </p:nvPr>
        </p:nvSpPr>
        <p:spPr/>
        <p:txBody>
          <a:bodyPr/>
          <a:lstStyle/>
          <a:p>
            <a:r>
              <a:rPr lang="de-DE" dirty="0" smtClean="0"/>
              <a:t>Domänenspezifische Organisationsformen</a:t>
            </a:r>
            <a:endParaRPr lang="de-DE" dirty="0"/>
          </a:p>
        </p:txBody>
      </p:sp>
      <p:sp>
        <p:nvSpPr>
          <p:cNvPr id="10" name="Inhaltsplatzhalter 2"/>
          <p:cNvSpPr>
            <a:spLocks noGrp="1"/>
          </p:cNvSpPr>
          <p:nvPr>
            <p:ph sz="half" idx="1"/>
          </p:nvPr>
        </p:nvSpPr>
        <p:spPr>
          <a:xfrm>
            <a:off x="457200" y="1600201"/>
            <a:ext cx="4038600" cy="1900808"/>
          </a:xfrm>
        </p:spPr>
        <p:txBody>
          <a:bodyPr>
            <a:normAutofit/>
          </a:bodyPr>
          <a:lstStyle/>
          <a:p>
            <a:pPr marL="0" indent="0">
              <a:buNone/>
            </a:pPr>
            <a:r>
              <a:rPr lang="de-DE" sz="2800" b="1" kern="1200" dirty="0" smtClean="0"/>
              <a:t>Frames</a:t>
            </a:r>
            <a:endParaRPr lang="de-DE" sz="2800" b="1" kern="1200" dirty="0"/>
          </a:p>
          <a:p>
            <a:pPr marL="0" indent="0">
              <a:buNone/>
            </a:pPr>
            <a:r>
              <a:rPr lang="de-DE" sz="2600" kern="1200" dirty="0" smtClean="0"/>
              <a:t>Mentale Schemata von Begriffen und deren Umfang</a:t>
            </a:r>
            <a:endParaRPr lang="de-DE" sz="2600" kern="1200" dirty="0"/>
          </a:p>
        </p:txBody>
      </p:sp>
      <p:sp>
        <p:nvSpPr>
          <p:cNvPr id="11" name="Inhaltsplatzhalter 3"/>
          <p:cNvSpPr txBox="1">
            <a:spLocks/>
          </p:cNvSpPr>
          <p:nvPr/>
        </p:nvSpPr>
        <p:spPr>
          <a:xfrm>
            <a:off x="4648200" y="1600200"/>
            <a:ext cx="4038600" cy="4421087"/>
          </a:xfrm>
          <a:prstGeom prst="rect">
            <a:avLst/>
          </a:prstGeom>
        </p:spPr>
        <p:txBody>
          <a:bodyPr>
            <a:normAutofit fontScale="92500" lnSpcReduction="10000"/>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Font typeface="Wingdings" pitchFamily="2" charset="2"/>
              <a:buNone/>
            </a:pPr>
            <a:r>
              <a:rPr lang="de-DE" sz="2800" b="1" dirty="0" smtClean="0"/>
              <a:t>Skripts</a:t>
            </a:r>
          </a:p>
          <a:p>
            <a:pPr marL="0" indent="0">
              <a:buNone/>
            </a:pPr>
            <a:r>
              <a:rPr lang="de-DE" sz="2800" dirty="0" smtClean="0"/>
              <a:t>Schemata typischer Abläufe, </a:t>
            </a:r>
          </a:p>
          <a:p>
            <a:pPr marL="0" indent="0">
              <a:buNone/>
            </a:pPr>
            <a:r>
              <a:rPr lang="de-DE" sz="2800" dirty="0" smtClean="0"/>
              <a:t>Sie werden beim Lesen ergänzt bzw. erweitert</a:t>
            </a:r>
            <a:r>
              <a:rPr lang="de-DE" sz="2800" dirty="0"/>
              <a:t>(</a:t>
            </a:r>
            <a:r>
              <a:rPr lang="de-DE" sz="2800" dirty="0" err="1" smtClean="0"/>
              <a:t>Assimilitaion</a:t>
            </a:r>
            <a:r>
              <a:rPr lang="de-DE" sz="2800" dirty="0" smtClean="0"/>
              <a:t> bzw. </a:t>
            </a:r>
            <a:r>
              <a:rPr lang="de-DE" sz="2800" dirty="0" err="1" smtClean="0"/>
              <a:t>Akkomodation</a:t>
            </a:r>
            <a:r>
              <a:rPr lang="de-DE" sz="2800" dirty="0"/>
              <a:t>) </a:t>
            </a:r>
            <a:endParaRPr lang="de-DE" sz="2800" dirty="0" smtClean="0"/>
          </a:p>
          <a:p>
            <a:pPr marL="0" indent="0">
              <a:buNone/>
            </a:pPr>
            <a:r>
              <a:rPr lang="de-DE" sz="2800" dirty="0"/>
              <a:t>g</a:t>
            </a:r>
            <a:r>
              <a:rPr lang="de-DE" sz="2800" dirty="0" smtClean="0"/>
              <a:t>gfs. Erfassung und Integration weiterer Darstellungsmittel (Grafiken)</a:t>
            </a:r>
          </a:p>
          <a:p>
            <a:pPr marL="0" indent="0">
              <a:buNone/>
            </a:pPr>
            <a:endParaRPr lang="de-DE" dirty="0"/>
          </a:p>
        </p:txBody>
      </p:sp>
    </p:spTree>
    <p:extLst>
      <p:ext uri="{BB962C8B-B14F-4D97-AF65-F5344CB8AC3E}">
        <p14:creationId xmlns:p14="http://schemas.microsoft.com/office/powerpoint/2010/main" val="35251276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bg2">
                    <a:lumMod val="75000"/>
                  </a:schemeClr>
                </a:solidFill>
              </a:rPr>
              <a:t>  A Grundlagen    </a:t>
            </a:r>
            <a:r>
              <a:rPr lang="de-DE" sz="1400" dirty="0">
                <a:solidFill>
                  <a:schemeClr val="bg2">
                    <a:lumMod val="75000"/>
                  </a:schemeClr>
                </a:solidFill>
              </a:rPr>
              <a:t>&gt;    </a:t>
            </a:r>
            <a:r>
              <a:rPr lang="de-DE" b="1" dirty="0">
                <a:solidFill>
                  <a:schemeClr val="bg2">
                    <a:lumMod val="75000"/>
                  </a:schemeClr>
                </a:solidFill>
              </a:rPr>
              <a:t>Textsorte    </a:t>
            </a:r>
            <a:r>
              <a:rPr lang="de-DE" dirty="0">
                <a:solidFill>
                  <a:schemeClr val="bg2">
                    <a:lumMod val="75000"/>
                  </a:schemeClr>
                </a:solidFill>
              </a:rPr>
              <a:t>&gt;    Einflussfaktoren</a:t>
            </a:r>
            <a:endParaRPr lang="de-DE" dirty="0"/>
          </a:p>
        </p:txBody>
      </p:sp>
      <p:sp>
        <p:nvSpPr>
          <p:cNvPr id="4" name="Datumsplatzhalter 3"/>
          <p:cNvSpPr>
            <a:spLocks noGrp="1"/>
          </p:cNvSpPr>
          <p:nvPr>
            <p:ph type="dt" sz="half" idx="14"/>
          </p:nvPr>
        </p:nvSpPr>
        <p:spPr>
          <a:xfrm>
            <a:off x="457200" y="6248400"/>
            <a:ext cx="2133600" cy="457200"/>
          </a:xfrm>
        </p:spPr>
        <p:txBody>
          <a:bodyPr/>
          <a:lstStyle/>
          <a:p>
            <a:pPr>
              <a:defRPr/>
            </a:pPr>
            <a:r>
              <a:rPr lang="de-DE" dirty="0" smtClean="0"/>
              <a:t>Andreas Höffle</a:t>
            </a:r>
            <a:endParaRPr lang="de-DE" altLang="en-US" dirty="0"/>
          </a:p>
        </p:txBody>
      </p:sp>
      <p:sp>
        <p:nvSpPr>
          <p:cNvPr id="5" name="Fußzeilenplatzhalter 4"/>
          <p:cNvSpPr>
            <a:spLocks noGrp="1"/>
          </p:cNvSpPr>
          <p:nvPr>
            <p:ph type="ftr" sz="quarter" idx="15"/>
          </p:nvPr>
        </p:nvSpPr>
        <p:spPr>
          <a:xfrm>
            <a:off x="3124200" y="6248400"/>
            <a:ext cx="2895600" cy="457200"/>
          </a:xfrm>
        </p:spPr>
        <p:txBody>
          <a:bodyPr/>
          <a:lstStyle/>
          <a:p>
            <a:pPr>
              <a:defRPr/>
            </a:pPr>
            <a:r>
              <a:rPr lang="de-DE" altLang="en-US" smtClean="0"/>
              <a:t>ZPG IV - Bildungsplan 2016, Deutsch</a:t>
            </a:r>
            <a:endParaRPr lang="de-DE" altLang="en-US"/>
          </a:p>
        </p:txBody>
      </p:sp>
      <p:sp>
        <p:nvSpPr>
          <p:cNvPr id="6" name="Foliennummernplatzhalter 5"/>
          <p:cNvSpPr>
            <a:spLocks noGrp="1"/>
          </p:cNvSpPr>
          <p:nvPr>
            <p:ph type="sldNum" sz="quarter" idx="16"/>
          </p:nvPr>
        </p:nvSpPr>
        <p:spPr>
          <a:xfrm>
            <a:off x="6553200" y="6248400"/>
            <a:ext cx="2133600" cy="457200"/>
          </a:xfrm>
        </p:spPr>
        <p:txBody>
          <a:bodyPr/>
          <a:lstStyle/>
          <a:p>
            <a:fld id="{32439E29-1E0B-49DA-8363-D7AFF7C1A27D}" type="slidenum">
              <a:rPr lang="de-DE" altLang="en-US" smtClean="0"/>
              <a:pPr/>
              <a:t>8</a:t>
            </a:fld>
            <a:endParaRPr lang="de-DE" altLang="en-US"/>
          </a:p>
        </p:txBody>
      </p:sp>
      <p:sp>
        <p:nvSpPr>
          <p:cNvPr id="7" name="Inhaltsplatzhalter 6"/>
          <p:cNvSpPr>
            <a:spLocks noGrp="1"/>
          </p:cNvSpPr>
          <p:nvPr>
            <p:ph idx="13"/>
          </p:nvPr>
        </p:nvSpPr>
        <p:spPr/>
        <p:txBody>
          <a:bodyPr/>
          <a:lstStyle/>
          <a:p>
            <a:r>
              <a:rPr lang="de-DE" dirty="0" smtClean="0"/>
              <a:t>Muster von Sachtexten</a:t>
            </a:r>
            <a:endParaRPr lang="de-DE" dirty="0"/>
          </a:p>
        </p:txBody>
      </p:sp>
      <p:sp>
        <p:nvSpPr>
          <p:cNvPr id="11" name="Inhaltsplatzhalter 3"/>
          <p:cNvSpPr txBox="1">
            <a:spLocks/>
          </p:cNvSpPr>
          <p:nvPr/>
        </p:nvSpPr>
        <p:spPr>
          <a:xfrm>
            <a:off x="4648200" y="1600200"/>
            <a:ext cx="4038600" cy="4421087"/>
          </a:xfrm>
          <a:prstGeom prst="rect">
            <a:avLst/>
          </a:prstGeom>
        </p:spPr>
        <p:txBody>
          <a:bodyPr>
            <a:norm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endParaRPr lang="de-DE" dirty="0"/>
          </a:p>
        </p:txBody>
      </p:sp>
      <p:sp>
        <p:nvSpPr>
          <p:cNvPr id="8" name="Textfeld 7"/>
          <p:cNvSpPr txBox="1"/>
          <p:nvPr/>
        </p:nvSpPr>
        <p:spPr>
          <a:xfrm>
            <a:off x="467544" y="1844824"/>
            <a:ext cx="8208912" cy="3108544"/>
          </a:xfrm>
          <a:prstGeom prst="rect">
            <a:avLst/>
          </a:prstGeom>
          <a:noFill/>
        </p:spPr>
        <p:txBody>
          <a:bodyPr wrap="square" rtlCol="0">
            <a:spAutoFit/>
          </a:bodyPr>
          <a:lstStyle/>
          <a:p>
            <a:pPr marL="457200" indent="-457200">
              <a:buFont typeface="Arial"/>
              <a:buChar char="•"/>
            </a:pPr>
            <a:r>
              <a:rPr lang="de-DE" sz="2800" dirty="0" smtClean="0">
                <a:latin typeface="+mn-lt"/>
              </a:rPr>
              <a:t>Liste</a:t>
            </a:r>
          </a:p>
          <a:p>
            <a:pPr marL="457200" indent="-457200">
              <a:buFont typeface="Arial"/>
              <a:buChar char="•"/>
            </a:pPr>
            <a:r>
              <a:rPr lang="de-DE" sz="2800" dirty="0" smtClean="0">
                <a:latin typeface="+mn-lt"/>
              </a:rPr>
              <a:t>Vergleich</a:t>
            </a:r>
          </a:p>
          <a:p>
            <a:pPr marL="457200" indent="-457200">
              <a:buFont typeface="Arial"/>
              <a:buChar char="•"/>
            </a:pPr>
            <a:r>
              <a:rPr lang="de-DE" sz="2800" dirty="0" smtClean="0">
                <a:latin typeface="+mn-lt"/>
              </a:rPr>
              <a:t>Logische Abfolge</a:t>
            </a:r>
          </a:p>
          <a:p>
            <a:pPr marL="457200" indent="-457200">
              <a:buFont typeface="Arial"/>
              <a:buChar char="•"/>
            </a:pPr>
            <a:r>
              <a:rPr lang="de-DE" sz="2800" dirty="0" smtClean="0">
                <a:latin typeface="+mn-lt"/>
              </a:rPr>
              <a:t>Problem – Lösung</a:t>
            </a:r>
          </a:p>
          <a:p>
            <a:pPr marL="457200" indent="-457200">
              <a:buFont typeface="Arial"/>
              <a:buChar char="•"/>
            </a:pPr>
            <a:r>
              <a:rPr lang="de-DE" sz="2800" dirty="0" smtClean="0">
                <a:latin typeface="+mn-lt"/>
              </a:rPr>
              <a:t>Chronologische Abfolge</a:t>
            </a:r>
          </a:p>
          <a:p>
            <a:pPr marL="457200" indent="-457200">
              <a:buFont typeface="Arial"/>
              <a:buChar char="•"/>
            </a:pPr>
            <a:r>
              <a:rPr lang="de-DE" sz="2800" dirty="0" smtClean="0">
                <a:latin typeface="+mn-lt"/>
              </a:rPr>
              <a:t>Multiperspektivische Betrachtung</a:t>
            </a:r>
          </a:p>
          <a:p>
            <a:pPr marL="457200" indent="-457200">
              <a:buFont typeface="Arial"/>
              <a:buChar char="•"/>
            </a:pPr>
            <a:r>
              <a:rPr lang="de-DE" sz="2800" dirty="0" smtClean="0">
                <a:latin typeface="+mn-lt"/>
              </a:rPr>
              <a:t>Kontrast</a:t>
            </a:r>
            <a:endParaRPr lang="de-DE" sz="2800" dirty="0">
              <a:latin typeface="+mn-lt"/>
            </a:endParaRPr>
          </a:p>
        </p:txBody>
      </p:sp>
    </p:spTree>
    <p:extLst>
      <p:ext uri="{BB962C8B-B14F-4D97-AF65-F5344CB8AC3E}">
        <p14:creationId xmlns:p14="http://schemas.microsoft.com/office/powerpoint/2010/main" val="3959327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theme/theme1.xml><?xml version="1.0" encoding="utf-8"?>
<a:theme xmlns:a="http://schemas.openxmlformats.org/drawingml/2006/main" name="Netzwerk">
  <a:themeElements>
    <a:clrScheme name="Netzwe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zwer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zwe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zwe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zwe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zwe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zwe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zwe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zwe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zwe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zwe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zwe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4361</Words>
  <Application>Microsoft Office PowerPoint</Application>
  <PresentationFormat>Bildschirmpräsentation (4:3)</PresentationFormat>
  <Paragraphs>515</Paragraphs>
  <Slides>39</Slides>
  <Notes>38</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1</vt:i4>
      </vt:variant>
      <vt:variant>
        <vt:lpstr>Folientitel</vt:lpstr>
      </vt:variant>
      <vt:variant>
        <vt:i4>39</vt:i4>
      </vt:variant>
    </vt:vector>
  </HeadingPairs>
  <TitlesOfParts>
    <vt:vector size="48" baseType="lpstr">
      <vt:lpstr>Arial</vt:lpstr>
      <vt:lpstr>Britannic Bold</vt:lpstr>
      <vt:lpstr>Calibri</vt:lpstr>
      <vt:lpstr>Calibri Light</vt:lpstr>
      <vt:lpstr>Comic Sans MS</vt:lpstr>
      <vt:lpstr>Wingdings</vt:lpstr>
      <vt:lpstr>Netzwerk</vt:lpstr>
      <vt:lpstr>Benutzerdefiniertes Design</vt:lpstr>
      <vt:lpstr>Dokument</vt:lpstr>
      <vt:lpstr>PowerPoint-Präsentation</vt:lpstr>
      <vt:lpstr>Modul 6: Sachtexte    &gt;  A Grundlagen    &gt;    B Bildungsplan    &gt;    C Unterricht</vt:lpstr>
      <vt:lpstr>Modul 6: Sachtexte    &gt;  A Grundlagen    &gt;    B Bildungsplan    &gt;    C Unterricht</vt:lpstr>
      <vt:lpstr>Modul 6: Sachtexte    &gt;  A Grundlagen    &gt;    B Bildungsplan    &gt;    C Unterricht</vt:lpstr>
      <vt:lpstr> A Grundlagen    &gt;    Textsorte    &gt;    Einflussfaktoren</vt:lpstr>
      <vt:lpstr>  A Grundlagen    &gt;    Textsorte    &gt;    Einflussfaktoren</vt:lpstr>
      <vt:lpstr> A Grundlagen    &gt;    Textsorte    &gt;    Einflussfaktoren</vt:lpstr>
      <vt:lpstr> A Grundlagen    &gt;    Textsorte    &gt;    Einflussfaktoren</vt:lpstr>
      <vt:lpstr>  A Grundlagen    &gt;    Textsorte    &gt;    Einflussfaktoren</vt:lpstr>
      <vt:lpstr> A Grundlagen    &gt;    Textsorte    &gt;    Einflussfaktoren</vt:lpstr>
      <vt:lpstr> A Grundlagen    &gt;    Textsorte    &gt;    Einflussfaktoren</vt:lpstr>
      <vt:lpstr> A Grundlagen    &gt;    Textsorte    &gt;    Einflussfaktoren</vt:lpstr>
      <vt:lpstr> A Grundlagen    &gt;    Textsorte    &gt;    Einflussfaktoren</vt:lpstr>
      <vt:lpstr> A Grundlagen    &gt;    Textsorte &gt;    Einflussfaktoren</vt:lpstr>
      <vt:lpstr> A Grundlagen    &gt;    Textsorte &gt;    Einflussfaktoren</vt:lpstr>
      <vt:lpstr> A Grundlagen    &gt;    Textsorte    &gt;    Einflussfaktoren</vt:lpstr>
      <vt:lpstr> A Grundlagen    &gt;    Textsorte &gt;    Einflussfaktoren</vt:lpstr>
      <vt:lpstr>B Bildungsplan    &gt;   Standards    &gt;    Verweise </vt:lpstr>
      <vt:lpstr>B Bildungsplan    &gt;   Standards    &gt;    Verweise </vt:lpstr>
      <vt:lpstr>B Bildungsplan    &gt;   Standards    &gt;    Verweise </vt:lpstr>
      <vt:lpstr>B Bildungsplan    &gt;   Standards    &gt;    Verweise </vt:lpstr>
      <vt:lpstr>B Bildungsplan    &gt;   Standards    &gt;    Verweise </vt:lpstr>
      <vt:lpstr>B Bildungsplan    &gt;   Standards    &gt;    Verweise </vt:lpstr>
      <vt:lpstr>B Bildungsplan    &gt;   Standards    &gt;    Verweise </vt:lpstr>
      <vt:lpstr>B Bildungsplan    &gt;   Standards    &gt;    Verweise </vt:lpstr>
      <vt:lpstr>B Bildungsplan    &gt;   Standards    &gt;    Verweise </vt:lpstr>
      <vt:lpstr>B Bildungsplan    &gt;   Standards    &gt;    Verweise </vt:lpstr>
      <vt:lpstr>B Bildungsplan    &gt;   Standards    &gt;    Verweise </vt:lpstr>
      <vt:lpstr>C Unterricht    &gt;    Aufgabenbeispiele    &gt;    Textauswahl    &gt;    Unterrichten</vt:lpstr>
      <vt:lpstr>C Unterricht    &gt;    Aufgabenbeispiele    &gt;    Textauswahl    &gt;    Unterrichten</vt:lpstr>
      <vt:lpstr>C Unterricht    &gt;    Aufgabenbeispiele    &gt;    Textauswahl    &gt;    Unterrichten</vt:lpstr>
      <vt:lpstr>C Unterricht    &gt;    Aufgabenbeispiele    &gt;    Textauswahl    &gt;    Unterrichten</vt:lpstr>
      <vt:lpstr>C Unterricht    &gt;    Aufgabenbeispiele    &gt;    Textauswahl    &gt;    Unterrichten</vt:lpstr>
      <vt:lpstr>C Unterricht    &gt;    Aufgabenbeispiele    &gt;    Textauswahl    &gt;    Unterrichten</vt:lpstr>
      <vt:lpstr>C Unterricht    &gt;    Aufgabenbeispiele    &gt;    Textauswahl    &gt;    Unterrichten</vt:lpstr>
      <vt:lpstr>C Unterricht    &gt;    Aufgabenbeispiele    &gt;    Textauswahl    &gt;    Unterrichten</vt:lpstr>
      <vt:lpstr>Modul 6: Lesen    &gt;  A Grundlagen    &gt;    B Bildungsplan    &gt;    C Unterricht</vt:lpstr>
      <vt:lpstr>Modul 6: Lesen    &gt;  A Grundlagen    &gt;    B Bildungsplan    &gt;    C Unterricht</vt:lpstr>
      <vt:lpstr>Modul 6: Lesen    &gt;  A Grundlagen    &gt;    B Bildungsplan    &gt;    C Unterricht</vt:lpstr>
    </vt:vector>
  </TitlesOfParts>
  <Company>keine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E Kuntz</dc:creator>
  <cp:lastModifiedBy>Rochus Frericks</cp:lastModifiedBy>
  <cp:revision>623</cp:revision>
  <dcterms:created xsi:type="dcterms:W3CDTF">2004-10-23T15:26:24Z</dcterms:created>
  <dcterms:modified xsi:type="dcterms:W3CDTF">2021-03-02T12:21:37Z</dcterms:modified>
</cp:coreProperties>
</file>