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handoutMasterIdLst>
    <p:handoutMasterId r:id="rId31"/>
  </p:handoutMasterIdLst>
  <p:sldIdLst>
    <p:sldId id="256" r:id="rId2"/>
    <p:sldId id="263" r:id="rId3"/>
    <p:sldId id="291" r:id="rId4"/>
    <p:sldId id="292" r:id="rId5"/>
    <p:sldId id="285" r:id="rId6"/>
    <p:sldId id="293" r:id="rId7"/>
    <p:sldId id="286" r:id="rId8"/>
    <p:sldId id="275" r:id="rId9"/>
    <p:sldId id="280" r:id="rId10"/>
    <p:sldId id="278" r:id="rId11"/>
    <p:sldId id="272" r:id="rId12"/>
    <p:sldId id="273" r:id="rId13"/>
    <p:sldId id="289" r:id="rId14"/>
    <p:sldId id="288" r:id="rId15"/>
    <p:sldId id="259" r:id="rId16"/>
    <p:sldId id="260" r:id="rId17"/>
    <p:sldId id="290" r:id="rId18"/>
    <p:sldId id="294" r:id="rId19"/>
    <p:sldId id="295" r:id="rId20"/>
    <p:sldId id="296" r:id="rId21"/>
    <p:sldId id="297" r:id="rId22"/>
    <p:sldId id="298" r:id="rId23"/>
    <p:sldId id="299" r:id="rId24"/>
    <p:sldId id="300" r:id="rId25"/>
    <p:sldId id="301" r:id="rId26"/>
    <p:sldId id="302" r:id="rId27"/>
    <p:sldId id="303" r:id="rId28"/>
    <p:sldId id="304" r:id="rId29"/>
  </p:sldIdLst>
  <p:sldSz cx="9144000" cy="6858000" type="screen4x3"/>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432" y="-72"/>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814" y="-90"/>
      </p:cViewPr>
      <p:guideLst>
        <p:guide orient="horz" pos="3132"/>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236B6D9C-DBBE-4B60-B1BB-98C6715222F6}" type="datetimeFigureOut">
              <a:rPr lang="de-DE" smtClean="0"/>
              <a:t>11.09.16</a:t>
            </a:fld>
            <a:endParaRPr lang="de-DE"/>
          </a:p>
        </p:txBody>
      </p:sp>
      <p:sp>
        <p:nvSpPr>
          <p:cNvPr id="4" name="Fußzeilenplatzhalt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9FA447FC-D056-4157-B33F-C358100485E0}" type="slidenum">
              <a:rPr lang="de-DE" smtClean="0"/>
              <a:t>‹Nr.›</a:t>
            </a:fld>
            <a:endParaRPr lang="de-DE"/>
          </a:p>
        </p:txBody>
      </p:sp>
    </p:spTree>
    <p:extLst>
      <p:ext uri="{BB962C8B-B14F-4D97-AF65-F5344CB8AC3E}">
        <p14:creationId xmlns:p14="http://schemas.microsoft.com/office/powerpoint/2010/main" val="3504282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6354A0CD-5C7F-4026-863E-A73D674917D1}" type="datetimeFigureOut">
              <a:rPr lang="de-DE" smtClean="0"/>
              <a:t>11.09.16</a:t>
            </a:fld>
            <a:endParaRPr lang="de-DE"/>
          </a:p>
        </p:txBody>
      </p:sp>
      <p:sp>
        <p:nvSpPr>
          <p:cNvPr id="4" name="Folienbildplatzhalt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19164F93-8BBD-4FA8-BFBA-002ADD0F37C1}" type="slidenum">
              <a:rPr lang="de-DE" smtClean="0"/>
              <a:t>‹Nr.›</a:t>
            </a:fld>
            <a:endParaRPr lang="de-DE"/>
          </a:p>
        </p:txBody>
      </p:sp>
    </p:spTree>
    <p:extLst>
      <p:ext uri="{BB962C8B-B14F-4D97-AF65-F5344CB8AC3E}">
        <p14:creationId xmlns:p14="http://schemas.microsoft.com/office/powerpoint/2010/main" val="383645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0" name="Rechtwinkliges Dreiec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grpSp>
        <p:nvGrpSpPr>
          <p:cNvPr id="2" name="Gruppieren 1"/>
          <p:cNvGrpSpPr/>
          <p:nvPr/>
        </p:nvGrpSpPr>
        <p:grpSpPr>
          <a:xfrm>
            <a:off x="-3765" y="4973296"/>
            <a:ext cx="9147765" cy="1912088"/>
            <a:chOff x="-3765" y="4832896"/>
            <a:chExt cx="9147765" cy="2032192"/>
          </a:xfrm>
        </p:grpSpPr>
        <p:sp>
          <p:nvSpPr>
            <p:cNvPr id="7" name="Freihand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ihand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ihand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Gerade Verbindung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7" name="Foliennummernplatzhalter 26"/>
          <p:cNvSpPr>
            <a:spLocks noGrp="1"/>
          </p:cNvSpPr>
          <p:nvPr>
            <p:ph type="sldNum" sz="quarter" idx="12"/>
          </p:nvPr>
        </p:nvSpPr>
        <p:spPr/>
        <p:txBody>
          <a:bodyPr/>
          <a:lstStyle>
            <a:lvl1pPr>
              <a:defRPr>
                <a:solidFill>
                  <a:srgbClr val="FFFFFF"/>
                </a:solidFill>
              </a:defRPr>
            </a:lvl1pPr>
            <a:extLst/>
          </a:lstStyle>
          <a:p>
            <a:fld id="{7F7D9F2C-E8BD-452C-AD8A-040108D94F1A}" type="slidenum">
              <a:rPr lang="de-DE" smtClean="0"/>
              <a:pPr/>
              <a:t>‹Nr.›</a:t>
            </a:fld>
            <a:endParaRPr lang="de-DE" dirty="0"/>
          </a:p>
        </p:txBody>
      </p:sp>
      <p:sp>
        <p:nvSpPr>
          <p:cNvPr id="19" name="Fußzeilenplatzhalter 18"/>
          <p:cNvSpPr>
            <a:spLocks noGrp="1"/>
          </p:cNvSpPr>
          <p:nvPr>
            <p:ph type="ftr" sz="quarter" idx="11"/>
          </p:nvPr>
        </p:nvSpPr>
        <p:spPr/>
        <p:txBody>
          <a:bodyPr/>
          <a:lstStyle>
            <a:lvl1pPr>
              <a:defRPr>
                <a:solidFill>
                  <a:schemeClr val="accent1">
                    <a:tint val="20000"/>
                  </a:schemeClr>
                </a:solidFill>
              </a:defRPr>
            </a:lvl1pPr>
            <a:extLst/>
          </a:lstStyle>
          <a:p>
            <a:r>
              <a:rPr smtClean="0">
                <a:solidFill>
                  <a:srgbClr val="2DA2BF">
                    <a:tint val="20000"/>
                  </a:srgbClr>
                </a:solidFill>
              </a:rPr>
              <a:t>Dr. R. Held, ZPG V – Bildungsplan 2016</a:t>
            </a:r>
            <a:endParaRPr dirty="0">
              <a:solidFill>
                <a:srgbClr val="2DA2BF">
                  <a:tint val="20000"/>
                </a:srgbClr>
              </a:solidFill>
            </a:endParaRPr>
          </a:p>
        </p:txBody>
      </p:sp>
      <p:sp>
        <p:nvSpPr>
          <p:cNvPr id="30" name="Datumsplatzhalter 29"/>
          <p:cNvSpPr>
            <a:spLocks noGrp="1"/>
          </p:cNvSpPr>
          <p:nvPr>
            <p:ph type="dt" sz="half" idx="10"/>
          </p:nvPr>
        </p:nvSpPr>
        <p:spPr/>
        <p:txBody>
          <a:bodyPr/>
          <a:lstStyle>
            <a:lvl1pPr>
              <a:defRPr>
                <a:solidFill>
                  <a:srgbClr val="FFFFFF"/>
                </a:solidFill>
              </a:defRPr>
            </a:lvl1pPr>
            <a:extLst/>
          </a:lstStyle>
          <a:p>
            <a:fld id="{73021462-24E9-4FCC-9C4D-1070FE704D25}" type="datetime1">
              <a:rPr lang="de-DE" smtClean="0"/>
              <a:t>11.09.16</a:t>
            </a:fld>
            <a:endParaRPr lang="de-DE" dirty="0"/>
          </a:p>
        </p:txBody>
      </p:sp>
    </p:spTree>
    <p:extLst>
      <p:ext uri="{BB962C8B-B14F-4D97-AF65-F5344CB8AC3E}">
        <p14:creationId xmlns:p14="http://schemas.microsoft.com/office/powerpoint/2010/main" val="3585766411"/>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Titel 9"/>
          <p:cNvSpPr>
            <a:spLocks noGrp="1"/>
          </p:cNvSpPr>
          <p:nvPr>
            <p:ph type="title"/>
          </p:nvPr>
        </p:nvSpPr>
        <p:spPr/>
        <p:txBody>
          <a:bodyPr/>
          <a:lstStyle/>
          <a:p>
            <a:r>
              <a:rPr lang="de-DE" smtClean="0"/>
              <a:t>Titelmasterformat durch Klicken bearbeiten</a:t>
            </a:r>
            <a:endParaRPr lang="de-DE"/>
          </a:p>
        </p:txBody>
      </p:sp>
      <p:sp>
        <p:nvSpPr>
          <p:cNvPr id="14" name="Datumsplatzhalter 9"/>
          <p:cNvSpPr>
            <a:spLocks noGrp="1"/>
          </p:cNvSpPr>
          <p:nvPr>
            <p:ph type="dt" sz="half" idx="2"/>
          </p:nvPr>
        </p:nvSpPr>
        <p:spPr>
          <a:xfrm>
            <a:off x="7524328" y="6407944"/>
            <a:ext cx="1008112" cy="365760"/>
          </a:xfrm>
          <a:prstGeom prst="rect">
            <a:avLst/>
          </a:prstGeom>
        </p:spPr>
        <p:txBody>
          <a:bodyPr vert="horz" anchor="b"/>
          <a:lstStyle>
            <a:lvl1pPr algn="l" eaLnBrk="1" latinLnBrk="0" hangingPunct="1">
              <a:defRPr kumimoji="0" sz="1000">
                <a:solidFill>
                  <a:schemeClr val="tx1"/>
                </a:solidFill>
              </a:defRPr>
            </a:lvl1pPr>
            <a:extLst/>
          </a:lstStyle>
          <a:p>
            <a:fld id="{994FB7BC-96A6-4B23-AB34-47AE0B2E347E}" type="datetime1">
              <a:rPr lang="de-DE" smtClean="0">
                <a:solidFill>
                  <a:prstClr val="black"/>
                </a:solidFill>
              </a:rPr>
              <a:t>11.09.16</a:t>
            </a:fld>
            <a:endParaRPr lang="de-DE" dirty="0">
              <a:solidFill>
                <a:prstClr val="black"/>
              </a:solidFill>
            </a:endParaRPr>
          </a:p>
        </p:txBody>
      </p:sp>
      <p:sp>
        <p:nvSpPr>
          <p:cNvPr id="15" name="Fußzeilenplatzhalter 21"/>
          <p:cNvSpPr>
            <a:spLocks noGrp="1"/>
          </p:cNvSpPr>
          <p:nvPr>
            <p:ph type="ftr" sz="quarter" idx="3"/>
          </p:nvPr>
        </p:nvSpPr>
        <p:spPr>
          <a:xfrm>
            <a:off x="4861519" y="6408553"/>
            <a:ext cx="2662809" cy="365125"/>
          </a:xfrm>
          <a:prstGeom prst="rect">
            <a:avLst/>
          </a:prstGeom>
        </p:spPr>
        <p:txBody>
          <a:bodyPr vert="horz" anchor="b"/>
          <a:lstStyle>
            <a:lvl1pPr marL="0" algn="l" defTabSz="914400" rtl="0" eaLnBrk="1" latinLnBrk="0" hangingPunct="1">
              <a:defRPr kumimoji="0" lang="de-DE" sz="1000" kern="1200" smtClean="0">
                <a:solidFill>
                  <a:schemeClr val="tx1"/>
                </a:solidFill>
                <a:latin typeface="+mn-lt"/>
                <a:ea typeface="+mn-ea"/>
                <a:cs typeface="+mn-cs"/>
              </a:defRPr>
            </a:lvl1pPr>
            <a:extLst/>
          </a:lstStyle>
          <a:p>
            <a:r>
              <a:rPr dirty="0">
                <a:solidFill>
                  <a:prstClr val="black"/>
                </a:solidFill>
              </a:rPr>
              <a:t>Dr. R. Held, ZPG V – Bildungsplan 2016</a:t>
            </a:r>
          </a:p>
        </p:txBody>
      </p:sp>
      <p:sp>
        <p:nvSpPr>
          <p:cNvPr id="16" name="Foliennummernplatzhalter 17"/>
          <p:cNvSpPr>
            <a:spLocks noGrp="1"/>
          </p:cNvSpPr>
          <p:nvPr>
            <p:ph type="sldNum" sz="quarter" idx="4"/>
          </p:nvPr>
        </p:nvSpPr>
        <p:spPr>
          <a:xfrm>
            <a:off x="8532440" y="6407944"/>
            <a:ext cx="480592" cy="365125"/>
          </a:xfrm>
          <a:prstGeom prst="rect">
            <a:avLst/>
          </a:prstGeom>
        </p:spPr>
        <p:txBody>
          <a:bodyPr vert="horz" anchor="b"/>
          <a:lstStyle>
            <a:lvl1pPr algn="r" eaLnBrk="1" latinLnBrk="0" hangingPunct="1">
              <a:defRPr kumimoji="0" sz="1000" b="0">
                <a:solidFill>
                  <a:schemeClr val="tx1"/>
                </a:solidFill>
              </a:defRPr>
            </a:lvl1pPr>
            <a:extLst/>
          </a:lstStyle>
          <a:p>
            <a:fld id="{0A9369B5-776D-419F-AC03-CECD03C01B44}"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val="753320234"/>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bg>
      <p:bgRef idx="1002">
        <a:schemeClr val="bg1"/>
      </p:bgRef>
    </p:bg>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fld id="{07004D90-AA4C-4784-9AE6-42DFC7181F23}" type="datetime1">
              <a:rPr lang="de-DE" smtClean="0">
                <a:solidFill>
                  <a:prstClr val="white"/>
                </a:solidFill>
              </a:rPr>
              <a:t>11.09.16</a:t>
            </a:fld>
            <a:endParaRPr lang="de-DE">
              <a:solidFill>
                <a:prstClr val="white"/>
              </a:solidFill>
            </a:endParaRPr>
          </a:p>
        </p:txBody>
      </p:sp>
      <p:sp>
        <p:nvSpPr>
          <p:cNvPr id="6" name="Fußzeilenplatzhalter 5"/>
          <p:cNvSpPr>
            <a:spLocks noGrp="1"/>
          </p:cNvSpPr>
          <p:nvPr>
            <p:ph type="ftr" sz="quarter" idx="11"/>
          </p:nvPr>
        </p:nvSpPr>
        <p:spPr/>
        <p:txBody>
          <a:bodyPr/>
          <a:lstStyle>
            <a:extLst/>
          </a:lstStyle>
          <a:p>
            <a:r>
              <a:rPr>
                <a:solidFill>
                  <a:prstClr val="white"/>
                </a:solidFill>
              </a:rPr>
              <a:t>Dr. R. Held, ZPG V – Bildungsplan 2016</a:t>
            </a:r>
          </a:p>
        </p:txBody>
      </p:sp>
      <p:sp>
        <p:nvSpPr>
          <p:cNvPr id="7" name="Foliennummernplatzhalter 6"/>
          <p:cNvSpPr>
            <a:spLocks noGrp="1"/>
          </p:cNvSpPr>
          <p:nvPr>
            <p:ph type="sldNum" sz="quarter" idx="12"/>
          </p:nvPr>
        </p:nvSpPr>
        <p:spPr/>
        <p:txBody>
          <a:bodyPr/>
          <a:lstStyle>
            <a:extLst/>
          </a:lstStyle>
          <a:p>
            <a:fld id="{7F7D9F2C-E8BD-452C-AD8A-040108D94F1A}" type="slidenum">
              <a:rPr lang="de-DE" smtClean="0">
                <a:solidFill>
                  <a:prstClr val="white"/>
                </a:solidFill>
              </a:rPr>
              <a:pPr/>
              <a:t>‹Nr.›</a:t>
            </a:fld>
            <a:endParaRPr lang="de-DE">
              <a:solidFill>
                <a:prstClr val="white"/>
              </a:solidFill>
            </a:endParaRPr>
          </a:p>
        </p:txBody>
      </p:sp>
      <p:sp>
        <p:nvSpPr>
          <p:cNvPr id="8" name="Titel 7"/>
          <p:cNvSpPr>
            <a:spLocks noGrp="1"/>
          </p:cNvSpPr>
          <p:nvPr>
            <p:ph type="title"/>
          </p:nvPr>
        </p:nvSpPr>
        <p:spPr/>
        <p:txBody>
          <a:bodyPr rtlCol="0"/>
          <a:lstStyle>
            <a:extLst/>
          </a:lstStyle>
          <a:p>
            <a:r>
              <a:rPr kumimoji="0" lang="de-DE" smtClean="0"/>
              <a:t>Titelmasterformat durch Klicken bearbeiten</a:t>
            </a:r>
            <a:endParaRPr kumimoji="0" lang="en-US"/>
          </a:p>
        </p:txBody>
      </p:sp>
    </p:spTree>
    <p:extLst>
      <p:ext uri="{BB962C8B-B14F-4D97-AF65-F5344CB8AC3E}">
        <p14:creationId xmlns:p14="http://schemas.microsoft.com/office/powerpoint/2010/main" val="542082669"/>
      </p:ext>
    </p:extLst>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6" name="Datumsplatzhalter 9"/>
          <p:cNvSpPr>
            <a:spLocks noGrp="1"/>
          </p:cNvSpPr>
          <p:nvPr>
            <p:ph type="dt" sz="half" idx="10"/>
          </p:nvPr>
        </p:nvSpPr>
        <p:spPr>
          <a:xfrm>
            <a:off x="7524328" y="6407944"/>
            <a:ext cx="1008112" cy="365760"/>
          </a:xfrm>
          <a:prstGeom prst="rect">
            <a:avLst/>
          </a:prstGeom>
        </p:spPr>
        <p:txBody>
          <a:bodyPr vert="horz" anchor="b"/>
          <a:lstStyle>
            <a:lvl1pPr algn="l" eaLnBrk="1" latinLnBrk="0" hangingPunct="1">
              <a:defRPr kumimoji="0" sz="1000">
                <a:solidFill>
                  <a:schemeClr val="tx1"/>
                </a:solidFill>
              </a:defRPr>
            </a:lvl1pPr>
            <a:extLst/>
          </a:lstStyle>
          <a:p>
            <a:fld id="{03B6EBB5-105E-4A94-A3EA-905460D6D077}" type="datetime1">
              <a:rPr lang="de-DE" smtClean="0">
                <a:solidFill>
                  <a:prstClr val="black"/>
                </a:solidFill>
              </a:rPr>
              <a:t>11.09.16</a:t>
            </a:fld>
            <a:endParaRPr lang="de-DE" dirty="0">
              <a:solidFill>
                <a:prstClr val="black"/>
              </a:solidFill>
            </a:endParaRPr>
          </a:p>
        </p:txBody>
      </p:sp>
      <p:sp>
        <p:nvSpPr>
          <p:cNvPr id="17" name="Fußzeilenplatzhalter 21"/>
          <p:cNvSpPr>
            <a:spLocks noGrp="1"/>
          </p:cNvSpPr>
          <p:nvPr>
            <p:ph type="ftr" sz="quarter" idx="11"/>
          </p:nvPr>
        </p:nvSpPr>
        <p:spPr>
          <a:xfrm>
            <a:off x="4861519" y="6408553"/>
            <a:ext cx="2662809" cy="365125"/>
          </a:xfrm>
          <a:prstGeom prst="rect">
            <a:avLst/>
          </a:prstGeom>
        </p:spPr>
        <p:txBody>
          <a:bodyPr vert="horz" anchor="b"/>
          <a:lstStyle>
            <a:lvl1pPr marL="0" algn="l" defTabSz="914400" rtl="0" eaLnBrk="1" latinLnBrk="0" hangingPunct="1">
              <a:defRPr kumimoji="0" lang="de-DE" sz="1000" kern="1200" smtClean="0">
                <a:solidFill>
                  <a:schemeClr val="tx1"/>
                </a:solidFill>
                <a:latin typeface="+mn-lt"/>
                <a:ea typeface="+mn-ea"/>
                <a:cs typeface="+mn-cs"/>
              </a:defRPr>
            </a:lvl1pPr>
            <a:extLst/>
          </a:lstStyle>
          <a:p>
            <a:r>
              <a:rPr dirty="0">
                <a:solidFill>
                  <a:prstClr val="black"/>
                </a:solidFill>
              </a:rPr>
              <a:t>Dr. R. Held, ZPG V – Bildungsplan 2016</a:t>
            </a:r>
          </a:p>
        </p:txBody>
      </p:sp>
      <p:sp>
        <p:nvSpPr>
          <p:cNvPr id="18" name="Foliennummernplatzhalter 17"/>
          <p:cNvSpPr>
            <a:spLocks noGrp="1"/>
          </p:cNvSpPr>
          <p:nvPr>
            <p:ph type="sldNum" sz="quarter" idx="12"/>
          </p:nvPr>
        </p:nvSpPr>
        <p:spPr>
          <a:xfrm>
            <a:off x="8532440" y="6407944"/>
            <a:ext cx="480592" cy="365125"/>
          </a:xfrm>
          <a:prstGeom prst="rect">
            <a:avLst/>
          </a:prstGeom>
        </p:spPr>
        <p:txBody>
          <a:bodyPr vert="horz" anchor="b"/>
          <a:lstStyle>
            <a:lvl1pPr algn="r" eaLnBrk="1" latinLnBrk="0" hangingPunct="1">
              <a:defRPr kumimoji="0" sz="1000" b="0">
                <a:solidFill>
                  <a:schemeClr val="tx1"/>
                </a:solidFill>
              </a:defRPr>
            </a:lvl1pPr>
            <a:extLst/>
          </a:lstStyle>
          <a:p>
            <a:fld id="{0A9369B5-776D-419F-AC03-CECD03C01B44}" type="slidenum">
              <a:rPr lang="de-DE" smtClean="0">
                <a:solidFill>
                  <a:prstClr val="black"/>
                </a:solidFill>
              </a:rPr>
              <a:pPr/>
              <a:t>‹Nr.›</a:t>
            </a:fld>
            <a:endParaRPr lang="de-DE" dirty="0">
              <a:solidFill>
                <a:prstClr val="black"/>
              </a:solidFill>
            </a:endParaRPr>
          </a:p>
        </p:txBody>
      </p:sp>
      <p:grpSp>
        <p:nvGrpSpPr>
          <p:cNvPr id="19" name="Gruppieren 18"/>
          <p:cNvGrpSpPr/>
          <p:nvPr userDrawn="1"/>
        </p:nvGrpSpPr>
        <p:grpSpPr>
          <a:xfrm>
            <a:off x="-9237" y="6329929"/>
            <a:ext cx="5449134" cy="542532"/>
            <a:chOff x="-9237" y="5787738"/>
            <a:chExt cx="5449134" cy="1084723"/>
          </a:xfrm>
        </p:grpSpPr>
        <p:sp>
          <p:nvSpPr>
            <p:cNvPr id="20" name="Freihandform 19"/>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21" name="Freihandform 20"/>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22" name="Rechtwinkliges Dreieck 21"/>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23" name="Gerade Verbindung 22"/>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09401794"/>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Vergleich">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de-DE" smtClean="0"/>
              <a:t>Titelmasterformat durch Klicken bearbeiten</a:t>
            </a:r>
            <a:endParaRPr kumimoji="0" lang="en-US"/>
          </a:p>
        </p:txBody>
      </p:sp>
      <p:sp>
        <p:nvSpPr>
          <p:cNvPr id="5" name="Inhaltsplatzhalter 4"/>
          <p:cNvSpPr>
            <a:spLocks noGrp="1"/>
          </p:cNvSpPr>
          <p:nvPr>
            <p:ph sz="quarter" idx="2"/>
          </p:nvPr>
        </p:nvSpPr>
        <p:spPr>
          <a:xfrm>
            <a:off x="457200" y="1444294"/>
            <a:ext cx="4040188" cy="4721010"/>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1444294"/>
            <a:ext cx="4041775" cy="4721010"/>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grpSp>
        <p:nvGrpSpPr>
          <p:cNvPr id="10" name="Gruppieren 9"/>
          <p:cNvGrpSpPr/>
          <p:nvPr userDrawn="1"/>
        </p:nvGrpSpPr>
        <p:grpSpPr>
          <a:xfrm>
            <a:off x="-9237" y="6329929"/>
            <a:ext cx="5449134" cy="542532"/>
            <a:chOff x="-9237" y="5787738"/>
            <a:chExt cx="5449134" cy="1084723"/>
          </a:xfrm>
        </p:grpSpPr>
        <p:sp>
          <p:nvSpPr>
            <p:cNvPr id="11" name="Freihandform 10"/>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3" name="Rechtwinkliges Dreieck 12"/>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4" name="Gerade Verbindung 13"/>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8" name="Datumsplatzhalter 9"/>
          <p:cNvSpPr>
            <a:spLocks noGrp="1"/>
          </p:cNvSpPr>
          <p:nvPr>
            <p:ph type="dt" sz="half" idx="10"/>
          </p:nvPr>
        </p:nvSpPr>
        <p:spPr>
          <a:xfrm>
            <a:off x="7524328" y="6407944"/>
            <a:ext cx="1008112" cy="365760"/>
          </a:xfrm>
          <a:prstGeom prst="rect">
            <a:avLst/>
          </a:prstGeom>
        </p:spPr>
        <p:txBody>
          <a:bodyPr vert="horz" anchor="b"/>
          <a:lstStyle>
            <a:lvl1pPr algn="l" eaLnBrk="1" latinLnBrk="0" hangingPunct="1">
              <a:defRPr kumimoji="0" sz="1000">
                <a:solidFill>
                  <a:schemeClr val="tx1"/>
                </a:solidFill>
              </a:defRPr>
            </a:lvl1pPr>
            <a:extLst/>
          </a:lstStyle>
          <a:p>
            <a:fld id="{1CD0483A-D183-4D89-BCFB-3B962E2A3073}" type="datetime1">
              <a:rPr lang="de-DE" smtClean="0">
                <a:solidFill>
                  <a:prstClr val="black"/>
                </a:solidFill>
              </a:rPr>
              <a:t>11.09.16</a:t>
            </a:fld>
            <a:endParaRPr lang="de-DE" dirty="0">
              <a:solidFill>
                <a:prstClr val="black"/>
              </a:solidFill>
            </a:endParaRPr>
          </a:p>
        </p:txBody>
      </p:sp>
      <p:sp>
        <p:nvSpPr>
          <p:cNvPr id="19" name="Fußzeilenplatzhalter 21"/>
          <p:cNvSpPr>
            <a:spLocks noGrp="1"/>
          </p:cNvSpPr>
          <p:nvPr>
            <p:ph type="ftr" sz="quarter" idx="3"/>
          </p:nvPr>
        </p:nvSpPr>
        <p:spPr>
          <a:xfrm>
            <a:off x="4861519" y="6408553"/>
            <a:ext cx="2662809" cy="365125"/>
          </a:xfrm>
          <a:prstGeom prst="rect">
            <a:avLst/>
          </a:prstGeom>
        </p:spPr>
        <p:txBody>
          <a:bodyPr vert="horz" anchor="b"/>
          <a:lstStyle>
            <a:lvl1pPr marL="0" algn="l" defTabSz="914400" rtl="0" eaLnBrk="1" latinLnBrk="0" hangingPunct="1">
              <a:defRPr kumimoji="0" lang="de-DE" sz="1000" kern="1200" smtClean="0">
                <a:solidFill>
                  <a:schemeClr val="tx1"/>
                </a:solidFill>
                <a:latin typeface="+mn-lt"/>
                <a:ea typeface="+mn-ea"/>
                <a:cs typeface="+mn-cs"/>
              </a:defRPr>
            </a:lvl1pPr>
            <a:extLst/>
          </a:lstStyle>
          <a:p>
            <a:r>
              <a:rPr dirty="0">
                <a:solidFill>
                  <a:prstClr val="black"/>
                </a:solidFill>
              </a:rPr>
              <a:t>Dr. R. Held, ZPG V – Bildungsplan 2016</a:t>
            </a:r>
          </a:p>
        </p:txBody>
      </p:sp>
      <p:sp>
        <p:nvSpPr>
          <p:cNvPr id="20" name="Foliennummernplatzhalter 17"/>
          <p:cNvSpPr>
            <a:spLocks noGrp="1"/>
          </p:cNvSpPr>
          <p:nvPr>
            <p:ph type="sldNum" sz="quarter" idx="11"/>
          </p:nvPr>
        </p:nvSpPr>
        <p:spPr>
          <a:xfrm>
            <a:off x="8532440" y="6407944"/>
            <a:ext cx="480592" cy="365125"/>
          </a:xfrm>
          <a:prstGeom prst="rect">
            <a:avLst/>
          </a:prstGeom>
        </p:spPr>
        <p:txBody>
          <a:bodyPr vert="horz" anchor="b"/>
          <a:lstStyle>
            <a:lvl1pPr algn="r" eaLnBrk="1" latinLnBrk="0" hangingPunct="1">
              <a:defRPr kumimoji="0" sz="1000" b="0">
                <a:solidFill>
                  <a:schemeClr val="tx1"/>
                </a:solidFill>
              </a:defRPr>
            </a:lvl1pPr>
            <a:extLst/>
          </a:lstStyle>
          <a:p>
            <a:fld id="{0A9369B5-776D-419F-AC03-CECD03C01B44}"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val="399895402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extLst/>
          </a:lstStyle>
          <a:p>
            <a:fld id="{137072A2-192B-43E1-B04D-B6EB4490C853}" type="datetime1">
              <a:rPr lang="de-DE" smtClean="0">
                <a:solidFill>
                  <a:prstClr val="black"/>
                </a:solidFill>
              </a:rPr>
              <a:t>11.09.16</a:t>
            </a:fld>
            <a:endParaRPr lang="de-DE">
              <a:solidFill>
                <a:prstClr val="black"/>
              </a:solidFill>
            </a:endParaRPr>
          </a:p>
        </p:txBody>
      </p:sp>
      <p:sp>
        <p:nvSpPr>
          <p:cNvPr id="3" name="Fußzeilenplatzhalter 2"/>
          <p:cNvSpPr>
            <a:spLocks noGrp="1"/>
          </p:cNvSpPr>
          <p:nvPr>
            <p:ph type="ftr" sz="quarter" idx="11"/>
          </p:nvPr>
        </p:nvSpPr>
        <p:spPr/>
        <p:txBody>
          <a:bodyPr/>
          <a:lstStyle>
            <a:extLst/>
          </a:lstStyle>
          <a:p>
            <a:r>
              <a:rPr>
                <a:solidFill>
                  <a:prstClr val="black"/>
                </a:solidFill>
              </a:rPr>
              <a:t>Dr. R. Held, ZPG V – Bildungsplan 2016</a:t>
            </a:r>
          </a:p>
        </p:txBody>
      </p:sp>
      <p:sp>
        <p:nvSpPr>
          <p:cNvPr id="4" name="Foliennummernplatzhalter 3"/>
          <p:cNvSpPr>
            <a:spLocks noGrp="1"/>
          </p:cNvSpPr>
          <p:nvPr>
            <p:ph type="sldNum" sz="quarter" idx="12"/>
          </p:nvPr>
        </p:nvSpPr>
        <p:spPr/>
        <p:txBody>
          <a:bodyPr/>
          <a:lstStyle>
            <a:extLst/>
          </a:lstStyle>
          <a:p>
            <a:fld id="{7F7D9F2C-E8BD-452C-AD8A-040108D94F1A}"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3893254985"/>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8" name="Datumsplatzhalter 9"/>
          <p:cNvSpPr>
            <a:spLocks noGrp="1"/>
          </p:cNvSpPr>
          <p:nvPr>
            <p:ph type="dt" sz="half" idx="10"/>
          </p:nvPr>
        </p:nvSpPr>
        <p:spPr>
          <a:xfrm>
            <a:off x="7524328" y="6407944"/>
            <a:ext cx="1008112" cy="365760"/>
          </a:xfrm>
          <a:prstGeom prst="rect">
            <a:avLst/>
          </a:prstGeom>
        </p:spPr>
        <p:txBody>
          <a:bodyPr vert="horz" anchor="b"/>
          <a:lstStyle>
            <a:lvl1pPr algn="l" eaLnBrk="1" latinLnBrk="0" hangingPunct="1">
              <a:defRPr kumimoji="0" sz="1000">
                <a:solidFill>
                  <a:schemeClr val="tx1"/>
                </a:solidFill>
              </a:defRPr>
            </a:lvl1pPr>
            <a:extLst/>
          </a:lstStyle>
          <a:p>
            <a:fld id="{7C0B324F-65EC-49A0-BF7A-BEDA80E01725}" type="datetime1">
              <a:rPr lang="de-DE" smtClean="0">
                <a:solidFill>
                  <a:prstClr val="black"/>
                </a:solidFill>
              </a:rPr>
              <a:t>11.09.16</a:t>
            </a:fld>
            <a:endParaRPr lang="de-DE" dirty="0">
              <a:solidFill>
                <a:prstClr val="black"/>
              </a:solidFill>
            </a:endParaRPr>
          </a:p>
        </p:txBody>
      </p:sp>
      <p:sp>
        <p:nvSpPr>
          <p:cNvPr id="9" name="Fußzeilenplatzhalter 21"/>
          <p:cNvSpPr>
            <a:spLocks noGrp="1"/>
          </p:cNvSpPr>
          <p:nvPr>
            <p:ph type="ftr" sz="quarter" idx="3"/>
          </p:nvPr>
        </p:nvSpPr>
        <p:spPr>
          <a:xfrm>
            <a:off x="4861519" y="6408553"/>
            <a:ext cx="2662809" cy="365125"/>
          </a:xfrm>
          <a:prstGeom prst="rect">
            <a:avLst/>
          </a:prstGeom>
        </p:spPr>
        <p:txBody>
          <a:bodyPr vert="horz" anchor="b"/>
          <a:lstStyle>
            <a:lvl1pPr marL="0" algn="l" defTabSz="914400" rtl="0" eaLnBrk="1" latinLnBrk="0" hangingPunct="1">
              <a:defRPr kumimoji="0" lang="de-DE" sz="1000" kern="1200" smtClean="0">
                <a:solidFill>
                  <a:schemeClr val="tx1"/>
                </a:solidFill>
                <a:latin typeface="+mn-lt"/>
                <a:ea typeface="+mn-ea"/>
                <a:cs typeface="+mn-cs"/>
              </a:defRPr>
            </a:lvl1pPr>
            <a:extLst/>
          </a:lstStyle>
          <a:p>
            <a:r>
              <a:rPr dirty="0">
                <a:solidFill>
                  <a:prstClr val="black"/>
                </a:solidFill>
              </a:rPr>
              <a:t>Dr. R. Held, ZPG V – Bildungsplan 2016</a:t>
            </a:r>
          </a:p>
        </p:txBody>
      </p:sp>
      <p:sp>
        <p:nvSpPr>
          <p:cNvPr id="10" name="Foliennummernplatzhalter 17"/>
          <p:cNvSpPr>
            <a:spLocks noGrp="1"/>
          </p:cNvSpPr>
          <p:nvPr>
            <p:ph type="sldNum" sz="quarter" idx="4"/>
          </p:nvPr>
        </p:nvSpPr>
        <p:spPr>
          <a:xfrm>
            <a:off x="8532440" y="6407944"/>
            <a:ext cx="480592" cy="365125"/>
          </a:xfrm>
          <a:prstGeom prst="rect">
            <a:avLst/>
          </a:prstGeom>
        </p:spPr>
        <p:txBody>
          <a:bodyPr vert="horz" anchor="b"/>
          <a:lstStyle>
            <a:lvl1pPr algn="r" eaLnBrk="1" latinLnBrk="0" hangingPunct="1">
              <a:defRPr kumimoji="0" sz="1000" b="0">
                <a:solidFill>
                  <a:schemeClr val="tx1"/>
                </a:solidFill>
              </a:defRPr>
            </a:lvl1pPr>
            <a:extLst/>
          </a:lstStyle>
          <a:p>
            <a:fld id="{0A9369B5-776D-419F-AC03-CECD03C01B44}"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val="939914147"/>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1481329"/>
            <a:ext cx="8229600" cy="4386071"/>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34537F63-9E90-4690-BA3F-C60907551DE3}" type="datetime1">
              <a:rPr lang="de-DE" smtClean="0">
                <a:solidFill>
                  <a:prstClr val="black"/>
                </a:solidFill>
              </a:rPr>
              <a:t>11.09.16</a:t>
            </a:fld>
            <a:endParaRPr lang="de-DE">
              <a:solidFill>
                <a:prstClr val="black"/>
              </a:solidFill>
            </a:endParaRPr>
          </a:p>
        </p:txBody>
      </p:sp>
      <p:sp>
        <p:nvSpPr>
          <p:cNvPr id="5" name="Fußzeilenplatzhalter 4"/>
          <p:cNvSpPr>
            <a:spLocks noGrp="1"/>
          </p:cNvSpPr>
          <p:nvPr>
            <p:ph type="ftr" sz="quarter" idx="11"/>
          </p:nvPr>
        </p:nvSpPr>
        <p:spPr/>
        <p:txBody>
          <a:bodyPr/>
          <a:lstStyle>
            <a:extLst/>
          </a:lstStyle>
          <a:p>
            <a:r>
              <a:rPr>
                <a:solidFill>
                  <a:prstClr val="black"/>
                </a:solidFill>
              </a:rPr>
              <a:t>Dr. R. Held, ZPG V – Bildungsplan 2016</a:t>
            </a:r>
          </a:p>
        </p:txBody>
      </p:sp>
      <p:sp>
        <p:nvSpPr>
          <p:cNvPr id="6" name="Foliennummernplatzhalter 5"/>
          <p:cNvSpPr>
            <a:spLocks noGrp="1"/>
          </p:cNvSpPr>
          <p:nvPr>
            <p:ph type="sldNum" sz="quarter" idx="12"/>
          </p:nvPr>
        </p:nvSpPr>
        <p:spPr/>
        <p:txBody>
          <a:bodyPr/>
          <a:lstStyle>
            <a:extLst/>
          </a:lstStyle>
          <a:p>
            <a:fld id="{7F7D9F2C-E8BD-452C-AD8A-040108D94F1A}"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2941863300"/>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44013" y="274640"/>
            <a:ext cx="1777470" cy="5592761"/>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41"/>
            <a:ext cx="6324600" cy="5592760"/>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fld id="{7BFC3801-AC2F-4766-A591-CD78F95E5D74}" type="datetime1">
              <a:rPr lang="de-DE" smtClean="0">
                <a:solidFill>
                  <a:prstClr val="black"/>
                </a:solidFill>
              </a:rPr>
              <a:t>11.09.16</a:t>
            </a:fld>
            <a:endParaRPr lang="de-DE">
              <a:solidFill>
                <a:prstClr val="black"/>
              </a:solidFill>
            </a:endParaRPr>
          </a:p>
        </p:txBody>
      </p:sp>
      <p:sp>
        <p:nvSpPr>
          <p:cNvPr id="5" name="Fußzeilenplatzhalter 4"/>
          <p:cNvSpPr>
            <a:spLocks noGrp="1"/>
          </p:cNvSpPr>
          <p:nvPr>
            <p:ph type="ftr" sz="quarter" idx="11"/>
          </p:nvPr>
        </p:nvSpPr>
        <p:spPr/>
        <p:txBody>
          <a:bodyPr/>
          <a:lstStyle>
            <a:extLst/>
          </a:lstStyle>
          <a:p>
            <a:r>
              <a:rPr>
                <a:solidFill>
                  <a:prstClr val="black"/>
                </a:solidFill>
              </a:rPr>
              <a:t>Dr. R. Held, ZPG V – Bildungsplan 2016</a:t>
            </a:r>
          </a:p>
        </p:txBody>
      </p:sp>
      <p:sp>
        <p:nvSpPr>
          <p:cNvPr id="6" name="Foliennummernplatzhalter 5"/>
          <p:cNvSpPr>
            <a:spLocks noGrp="1"/>
          </p:cNvSpPr>
          <p:nvPr>
            <p:ph type="sldNum" sz="quarter" idx="12"/>
          </p:nvPr>
        </p:nvSpPr>
        <p:spPr/>
        <p:txBody>
          <a:bodyPr/>
          <a:lstStyle>
            <a:extLst/>
          </a:lstStyle>
          <a:p>
            <a:fld id="{7F7D9F2C-E8BD-452C-AD8A-040108D94F1A}" type="slidenum">
              <a:rPr lang="de-DE" smtClean="0">
                <a:solidFill>
                  <a:prstClr val="black"/>
                </a:solidFill>
              </a:rPr>
              <a:pPr/>
              <a:t>‹Nr.›</a:t>
            </a:fld>
            <a:endParaRPr lang="de-DE">
              <a:solidFill>
                <a:prstClr val="black"/>
              </a:solidFill>
            </a:endParaRPr>
          </a:p>
        </p:txBody>
      </p:sp>
    </p:spTree>
    <p:extLst>
      <p:ext uri="{BB962C8B-B14F-4D97-AF65-F5344CB8AC3E}">
        <p14:creationId xmlns:p14="http://schemas.microsoft.com/office/powerpoint/2010/main" val="1012335971"/>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Gruppieren 1"/>
          <p:cNvGrpSpPr/>
          <p:nvPr userDrawn="1"/>
        </p:nvGrpSpPr>
        <p:grpSpPr>
          <a:xfrm>
            <a:off x="-9237" y="6329929"/>
            <a:ext cx="5449134" cy="542532"/>
            <a:chOff x="-9237" y="5787738"/>
            <a:chExt cx="5449134" cy="1084723"/>
          </a:xfrm>
        </p:grpSpPr>
        <p:sp>
          <p:nvSpPr>
            <p:cNvPr id="13" name="Freihand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ihand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echtwinkliges Dreieck 13"/>
            <p:cNvSpPr>
              <a:spLocks/>
            </p:cNvSpPr>
            <p:nvPr/>
          </p:nvSpPr>
          <p:spPr bwMode="auto">
            <a:xfrm>
              <a:off x="-6042" y="5791253"/>
              <a:ext cx="3402314" cy="1080868"/>
            </a:xfrm>
            <a:prstGeom prst="rtTriangle">
              <a:avLst/>
            </a:prstGeom>
            <a:blipFill>
              <a:blip r:embed="rId11">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Gerade Verbindung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elplatzhalt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0" name="Datumsplatzhalter 9"/>
          <p:cNvSpPr>
            <a:spLocks noGrp="1"/>
          </p:cNvSpPr>
          <p:nvPr>
            <p:ph type="dt" sz="half" idx="2"/>
          </p:nvPr>
        </p:nvSpPr>
        <p:spPr>
          <a:xfrm>
            <a:off x="7524328" y="6407944"/>
            <a:ext cx="1008112" cy="365760"/>
          </a:xfrm>
          <a:prstGeom prst="rect">
            <a:avLst/>
          </a:prstGeom>
        </p:spPr>
        <p:txBody>
          <a:bodyPr vert="horz" anchor="b"/>
          <a:lstStyle>
            <a:lvl1pPr algn="l" eaLnBrk="1" latinLnBrk="0" hangingPunct="1">
              <a:defRPr kumimoji="0" sz="1000">
                <a:solidFill>
                  <a:schemeClr val="tx1"/>
                </a:solidFill>
              </a:defRPr>
            </a:lvl1pPr>
            <a:extLst/>
          </a:lstStyle>
          <a:p>
            <a:fld id="{AFBF658E-B199-4CC4-A64F-7BC8A782258A}" type="datetime1">
              <a:rPr lang="de-DE" smtClean="0">
                <a:solidFill>
                  <a:prstClr val="black"/>
                </a:solidFill>
              </a:rPr>
              <a:t>11.09.16</a:t>
            </a:fld>
            <a:endParaRPr lang="de-DE" dirty="0">
              <a:solidFill>
                <a:prstClr val="black"/>
              </a:solidFill>
            </a:endParaRPr>
          </a:p>
        </p:txBody>
      </p:sp>
      <p:sp>
        <p:nvSpPr>
          <p:cNvPr id="22" name="Fußzeilenplatzhalter 21"/>
          <p:cNvSpPr>
            <a:spLocks noGrp="1"/>
          </p:cNvSpPr>
          <p:nvPr>
            <p:ph type="ftr" sz="quarter" idx="3"/>
          </p:nvPr>
        </p:nvSpPr>
        <p:spPr>
          <a:xfrm>
            <a:off x="4861519" y="6408553"/>
            <a:ext cx="2662809" cy="365125"/>
          </a:xfrm>
          <a:prstGeom prst="rect">
            <a:avLst/>
          </a:prstGeom>
        </p:spPr>
        <p:txBody>
          <a:bodyPr vert="horz" anchor="b"/>
          <a:lstStyle>
            <a:lvl1pPr marL="0" algn="l" defTabSz="914400" rtl="0" eaLnBrk="1" latinLnBrk="0" hangingPunct="1">
              <a:defRPr kumimoji="0" lang="de-DE" sz="1000" kern="1200" smtClean="0">
                <a:solidFill>
                  <a:schemeClr val="tx1"/>
                </a:solidFill>
                <a:latin typeface="+mn-lt"/>
                <a:ea typeface="+mn-ea"/>
                <a:cs typeface="+mn-cs"/>
              </a:defRPr>
            </a:lvl1pPr>
            <a:extLst/>
          </a:lstStyle>
          <a:p>
            <a:r>
              <a:rPr dirty="0">
                <a:solidFill>
                  <a:prstClr val="black"/>
                </a:solidFill>
              </a:rPr>
              <a:t>Dr. R. Held, ZPG V – Bildungsplan 2016</a:t>
            </a:r>
          </a:p>
        </p:txBody>
      </p:sp>
      <p:sp>
        <p:nvSpPr>
          <p:cNvPr id="18" name="Foliennummernplatzhalter 17"/>
          <p:cNvSpPr>
            <a:spLocks noGrp="1"/>
          </p:cNvSpPr>
          <p:nvPr>
            <p:ph type="sldNum" sz="quarter" idx="4"/>
          </p:nvPr>
        </p:nvSpPr>
        <p:spPr>
          <a:xfrm>
            <a:off x="8532440" y="6407944"/>
            <a:ext cx="480592" cy="365125"/>
          </a:xfrm>
          <a:prstGeom prst="rect">
            <a:avLst/>
          </a:prstGeom>
        </p:spPr>
        <p:txBody>
          <a:bodyPr vert="horz" anchor="b"/>
          <a:lstStyle>
            <a:lvl1pPr algn="r" eaLnBrk="1" latinLnBrk="0" hangingPunct="1">
              <a:defRPr kumimoji="0" sz="1000" b="0">
                <a:solidFill>
                  <a:schemeClr val="tx1"/>
                </a:solidFill>
              </a:defRPr>
            </a:lvl1pPr>
            <a:extLst/>
          </a:lstStyle>
          <a:p>
            <a:fld id="{0A9369B5-776D-419F-AC03-CECD03C01B44}" type="slidenum">
              <a:rPr lang="de-DE" smtClean="0">
                <a:solidFill>
                  <a:prstClr val="black"/>
                </a:solidFill>
              </a:rPr>
              <a:pPr/>
              <a:t>‹Nr.›</a:t>
            </a:fld>
            <a:endParaRPr lang="de-DE" dirty="0">
              <a:solidFill>
                <a:prstClr val="black"/>
              </a:solidFill>
            </a:endParaRPr>
          </a:p>
        </p:txBody>
      </p:sp>
    </p:spTree>
    <p:extLst>
      <p:ext uri="{BB962C8B-B14F-4D97-AF65-F5344CB8AC3E}">
        <p14:creationId xmlns:p14="http://schemas.microsoft.com/office/powerpoint/2010/main" val="3105397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iming>
    <p:tnLst>
      <p:par>
        <p:cTn xmlns:p14="http://schemas.microsoft.com/office/powerpoint/2010/main" id="1" dur="indefinite" restart="never" nodeType="tmRoot"/>
      </p:par>
    </p:tnLst>
  </p:timing>
  <p:hf sldNum="0"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Umgang mit komplexeren Sach- und Gebrauchstexten</a:t>
            </a:r>
            <a:endParaRPr lang="de-DE" dirty="0"/>
          </a:p>
        </p:txBody>
      </p:sp>
      <p:sp>
        <p:nvSpPr>
          <p:cNvPr id="4" name="Untertitel 3"/>
          <p:cNvSpPr>
            <a:spLocks noGrp="1"/>
          </p:cNvSpPr>
          <p:nvPr>
            <p:ph type="subTitle" idx="1"/>
          </p:nvPr>
        </p:nvSpPr>
        <p:spPr>
          <a:xfrm>
            <a:off x="685800" y="4365103"/>
            <a:ext cx="7772400" cy="446207"/>
          </a:xfrm>
        </p:spPr>
        <p:txBody>
          <a:bodyPr>
            <a:normAutofit fontScale="85000" lnSpcReduction="20000"/>
          </a:bodyPr>
          <a:lstStyle/>
          <a:p>
            <a:r>
              <a:rPr lang="de-DE" sz="1400" dirty="0" smtClean="0"/>
              <a:t>ZPG V, Bad Wildbad, 11.-13. Juli</a:t>
            </a:r>
          </a:p>
          <a:p>
            <a:r>
              <a:rPr lang="de-DE" sz="1400" dirty="0" smtClean="0"/>
              <a:t>Andreas Höffle</a:t>
            </a:r>
            <a:endParaRPr lang="de-DE" sz="1400" dirty="0"/>
          </a:p>
        </p:txBody>
      </p:sp>
    </p:spTree>
    <p:extLst>
      <p:ext uri="{BB962C8B-B14F-4D97-AF65-F5344CB8AC3E}">
        <p14:creationId xmlns:p14="http://schemas.microsoft.com/office/powerpoint/2010/main" val="9807516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noAutofit/>
          </a:bodyPr>
          <a:lstStyle/>
          <a:p>
            <a:pPr algn="ctr"/>
            <a:r>
              <a:rPr lang="de-DE" sz="3600" dirty="0"/>
              <a:t>Was macht die Textsorte </a:t>
            </a:r>
            <a:r>
              <a:rPr lang="de-DE" sz="3600" dirty="0" smtClean="0"/>
              <a:t>Gesetzestext </a:t>
            </a:r>
            <a:r>
              <a:rPr lang="de-DE" sz="3600" dirty="0"/>
              <a:t>aus?</a:t>
            </a:r>
          </a:p>
        </p:txBody>
      </p:sp>
      <p:sp>
        <p:nvSpPr>
          <p:cNvPr id="2" name="Datumsplatzhalter 1"/>
          <p:cNvSpPr>
            <a:spLocks noGrp="1"/>
          </p:cNvSpPr>
          <p:nvPr>
            <p:ph type="dt" sz="half" idx="2"/>
          </p:nvPr>
        </p:nvSpPr>
        <p:spPr/>
        <p:txBody>
          <a:bodyPr/>
          <a:lstStyle/>
          <a:p>
            <a:fld id="{7DC2E435-604A-4D17-8F25-061B63CC18E1}" type="datetime1">
              <a:rPr lang="de-DE" smtClean="0">
                <a:solidFill>
                  <a:prstClr val="black"/>
                </a:solidFill>
              </a:rPr>
              <a:t>11.09.16</a:t>
            </a:fld>
            <a:endParaRPr lang="de-DE" dirty="0">
              <a:solidFill>
                <a:prstClr val="black"/>
              </a:solidFill>
            </a:endParaRPr>
          </a:p>
        </p:txBody>
      </p:sp>
      <p:sp>
        <p:nvSpPr>
          <p:cNvPr id="4" name="Inhaltsplatzhalter 3"/>
          <p:cNvSpPr>
            <a:spLocks noGrp="1"/>
          </p:cNvSpPr>
          <p:nvPr>
            <p:ph idx="1"/>
          </p:nvPr>
        </p:nvSpPr>
        <p:spPr/>
        <p:txBody>
          <a:bodyPr/>
          <a:lstStyle/>
          <a:p>
            <a:pPr marL="0" indent="0">
              <a:buNone/>
            </a:pPr>
            <a:r>
              <a:rPr lang="de-DE" u="sng" dirty="0"/>
              <a:t>Textsortenspezifik:</a:t>
            </a:r>
            <a:endParaRPr lang="de-DE" dirty="0"/>
          </a:p>
          <a:p>
            <a:pPr lvl="0"/>
            <a:r>
              <a:rPr lang="de-DE" dirty="0" err="1"/>
              <a:t>appellative</a:t>
            </a:r>
            <a:r>
              <a:rPr lang="de-DE" dirty="0"/>
              <a:t> Funktion (</a:t>
            </a:r>
            <a:r>
              <a:rPr lang="de-DE" dirty="0" err="1"/>
              <a:t>Ge</a:t>
            </a:r>
            <a:r>
              <a:rPr lang="de-DE" dirty="0"/>
              <a:t>- und Verbote)</a:t>
            </a:r>
          </a:p>
          <a:p>
            <a:pPr lvl="0"/>
            <a:r>
              <a:rPr lang="de-DE" dirty="0"/>
              <a:t>Nominalstil bzw. sachlicher Stil</a:t>
            </a:r>
          </a:p>
          <a:p>
            <a:pPr lvl="0"/>
            <a:r>
              <a:rPr lang="de-DE" dirty="0"/>
              <a:t>allgemeingültige Formulierungen und einschränkende Satzteile </a:t>
            </a:r>
          </a:p>
          <a:p>
            <a:pPr lvl="0"/>
            <a:r>
              <a:rPr lang="de-DE" dirty="0"/>
              <a:t>hohes Abstraktionsniveau</a:t>
            </a:r>
          </a:p>
          <a:p>
            <a:pPr lvl="0"/>
            <a:r>
              <a:rPr lang="de-DE" dirty="0"/>
              <a:t>Nennung bzw. Verweis auf Paragraphen und Gesetzestexte oder Kommentare</a:t>
            </a:r>
          </a:p>
          <a:p>
            <a:endParaRPr lang="de-DE" dirty="0"/>
          </a:p>
        </p:txBody>
      </p:sp>
    </p:spTree>
    <p:extLst>
      <p:ext uri="{BB962C8B-B14F-4D97-AF65-F5344CB8AC3E}">
        <p14:creationId xmlns:p14="http://schemas.microsoft.com/office/powerpoint/2010/main" val="2237497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sz="2400" dirty="0"/>
              <a:t>(10) die Struktur einfacher Argumente analysieren (zum Beispiel </a:t>
            </a:r>
            <a:r>
              <a:rPr lang="de-DE" sz="2400" b="1" dirty="0"/>
              <a:t>vereinfachtes </a:t>
            </a:r>
            <a:r>
              <a:rPr lang="de-DE" sz="2400" b="1" dirty="0" err="1"/>
              <a:t>Toulmin</a:t>
            </a:r>
            <a:r>
              <a:rPr lang="de-DE" sz="2400" b="1" dirty="0"/>
              <a:t>-Schema</a:t>
            </a:r>
            <a:r>
              <a:rPr lang="de-DE" sz="2400" dirty="0"/>
              <a:t>: Behauptung, Begründung, Schlussregel)</a:t>
            </a:r>
          </a:p>
          <a:p>
            <a:endParaRPr lang="de-DE" sz="2400" dirty="0"/>
          </a:p>
          <a:p>
            <a:pPr marL="109728" indent="0">
              <a:buNone/>
            </a:pPr>
            <a:r>
              <a:rPr lang="de-DE" sz="2400" dirty="0" smtClean="0">
                <a:sym typeface="Wingdings"/>
              </a:rPr>
              <a:t>Stephen </a:t>
            </a:r>
            <a:r>
              <a:rPr lang="de-DE" sz="2400" dirty="0" err="1">
                <a:sym typeface="Wingdings"/>
              </a:rPr>
              <a:t>Edelston</a:t>
            </a:r>
            <a:r>
              <a:rPr lang="de-DE" sz="2400" dirty="0">
                <a:sym typeface="Wingdings"/>
              </a:rPr>
              <a:t> </a:t>
            </a:r>
            <a:r>
              <a:rPr lang="de-DE" sz="2400" dirty="0" err="1">
                <a:sym typeface="Wingdings"/>
              </a:rPr>
              <a:t>Toulmin</a:t>
            </a:r>
            <a:endParaRPr lang="de-DE" sz="2400" dirty="0">
              <a:sym typeface="Wingdings"/>
            </a:endParaRPr>
          </a:p>
          <a:p>
            <a:pPr marL="0" indent="0">
              <a:buNone/>
            </a:pPr>
            <a:r>
              <a:rPr lang="de-DE" sz="2400" dirty="0">
                <a:sym typeface="Wingdings"/>
              </a:rPr>
              <a:t>1922/London – 2009/Los Angeles Argumentationstheoretiker</a:t>
            </a:r>
            <a:endParaRPr lang="de-DE" sz="2400" dirty="0"/>
          </a:p>
          <a:p>
            <a:pPr marL="0" indent="0">
              <a:buNone/>
            </a:pPr>
            <a:endParaRPr lang="de-DE" dirty="0"/>
          </a:p>
        </p:txBody>
      </p:sp>
      <p:sp>
        <p:nvSpPr>
          <p:cNvPr id="2" name="Titel 1"/>
          <p:cNvSpPr>
            <a:spLocks noGrp="1"/>
          </p:cNvSpPr>
          <p:nvPr>
            <p:ph type="title"/>
          </p:nvPr>
        </p:nvSpPr>
        <p:spPr/>
        <p:txBody>
          <a:bodyPr>
            <a:normAutofit/>
          </a:bodyPr>
          <a:lstStyle/>
          <a:p>
            <a:pPr algn="ctr"/>
            <a:r>
              <a:rPr lang="de-DE" sz="3600" dirty="0"/>
              <a:t>Das </a:t>
            </a:r>
            <a:r>
              <a:rPr lang="de-DE" sz="3600" dirty="0" err="1"/>
              <a:t>Toulmin</a:t>
            </a:r>
            <a:r>
              <a:rPr lang="de-DE" sz="3600" dirty="0"/>
              <a:t>-Schema</a:t>
            </a:r>
          </a:p>
        </p:txBody>
      </p:sp>
      <p:sp>
        <p:nvSpPr>
          <p:cNvPr id="4" name="Datumsplatzhalter 3"/>
          <p:cNvSpPr>
            <a:spLocks noGrp="1"/>
          </p:cNvSpPr>
          <p:nvPr>
            <p:ph type="dt" sz="half" idx="2"/>
          </p:nvPr>
        </p:nvSpPr>
        <p:spPr/>
        <p:txBody>
          <a:bodyPr/>
          <a:lstStyle/>
          <a:p>
            <a:fld id="{5D462E3C-65E7-4922-804F-D9623C61FA89}"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6031095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457200" indent="-457200"/>
            <a:endParaRPr lang="de-DE" dirty="0"/>
          </a:p>
          <a:p>
            <a:pPr marL="457200" indent="-457200"/>
            <a:endParaRPr lang="de-DE" dirty="0" smtClean="0"/>
          </a:p>
          <a:p>
            <a:pPr marL="457200" indent="-457200"/>
            <a:endParaRPr lang="de-DE" dirty="0"/>
          </a:p>
        </p:txBody>
      </p:sp>
      <p:sp>
        <p:nvSpPr>
          <p:cNvPr id="2" name="Titel 1"/>
          <p:cNvSpPr>
            <a:spLocks noGrp="1"/>
          </p:cNvSpPr>
          <p:nvPr>
            <p:ph type="title"/>
          </p:nvPr>
        </p:nvSpPr>
        <p:spPr/>
        <p:txBody>
          <a:bodyPr>
            <a:noAutofit/>
          </a:bodyPr>
          <a:lstStyle/>
          <a:p>
            <a:r>
              <a:rPr lang="de-DE" sz="2800" dirty="0"/>
              <a:t>Diskutiert wird die Frage, ob „Agnes“ in den Literaturkanon aufgenommen werden soll.</a:t>
            </a:r>
          </a:p>
        </p:txBody>
      </p:sp>
      <p:sp>
        <p:nvSpPr>
          <p:cNvPr id="4" name="Datumsplatzhalter 3"/>
          <p:cNvSpPr>
            <a:spLocks noGrp="1"/>
          </p:cNvSpPr>
          <p:nvPr>
            <p:ph type="dt" sz="half" idx="2"/>
          </p:nvPr>
        </p:nvSpPr>
        <p:spPr/>
        <p:txBody>
          <a:bodyPr/>
          <a:lstStyle/>
          <a:p>
            <a:fld id="{6A9A3255-1C56-4FDB-B3C4-79305D587761}" type="datetime1">
              <a:rPr lang="de-DE" smtClean="0">
                <a:solidFill>
                  <a:prstClr val="black"/>
                </a:solidFill>
              </a:rPr>
              <a:t>11.09.16</a:t>
            </a:fld>
            <a:endParaRPr lang="de-DE" dirty="0">
              <a:solidFill>
                <a:prstClr val="black"/>
              </a:solidFill>
            </a:endParaRPr>
          </a:p>
        </p:txBody>
      </p:sp>
      <p:sp>
        <p:nvSpPr>
          <p:cNvPr id="6" name="Rechteck 5"/>
          <p:cNvSpPr/>
          <p:nvPr/>
        </p:nvSpPr>
        <p:spPr>
          <a:xfrm>
            <a:off x="816429" y="1596571"/>
            <a:ext cx="2340428"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rgbClr val="000000"/>
                </a:solidFill>
              </a:rPr>
              <a:t>Der Roman „Agnes“ ist repräsentativ für die Gegenwartsliteratur.</a:t>
            </a:r>
            <a:endParaRPr lang="de-DE" sz="1600" dirty="0">
              <a:solidFill>
                <a:srgbClr val="000000"/>
              </a:solidFill>
            </a:endParaRPr>
          </a:p>
        </p:txBody>
      </p:sp>
      <p:sp>
        <p:nvSpPr>
          <p:cNvPr id="8" name="Rechteck 7"/>
          <p:cNvSpPr/>
          <p:nvPr/>
        </p:nvSpPr>
        <p:spPr>
          <a:xfrm>
            <a:off x="5842000" y="1596571"/>
            <a:ext cx="2213429"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rgbClr val="000000"/>
                </a:solidFill>
              </a:rPr>
              <a:t>„Agnes“ soll in den Literaturkanon aufgenommen werden.</a:t>
            </a:r>
            <a:endParaRPr lang="de-DE" sz="1600" dirty="0"/>
          </a:p>
        </p:txBody>
      </p:sp>
      <p:sp>
        <p:nvSpPr>
          <p:cNvPr id="9" name="Rechteck 8"/>
          <p:cNvSpPr/>
          <p:nvPr/>
        </p:nvSpPr>
        <p:spPr>
          <a:xfrm>
            <a:off x="3501572" y="2503713"/>
            <a:ext cx="1868714" cy="20229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rgbClr val="000000"/>
                </a:solidFill>
              </a:rPr>
              <a:t>Die für eine Epoche repräsentativen Werke sollen Teil des Literaturkanons sein. </a:t>
            </a:r>
            <a:endParaRPr lang="de-DE" sz="1600" dirty="0">
              <a:solidFill>
                <a:srgbClr val="000000"/>
              </a:solidFill>
            </a:endParaRPr>
          </a:p>
        </p:txBody>
      </p:sp>
      <p:sp>
        <p:nvSpPr>
          <p:cNvPr id="11" name="Rechteck 10"/>
          <p:cNvSpPr/>
          <p:nvPr/>
        </p:nvSpPr>
        <p:spPr>
          <a:xfrm>
            <a:off x="3501572" y="5116286"/>
            <a:ext cx="1868714" cy="13523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rgbClr val="000000"/>
                </a:solidFill>
              </a:rPr>
              <a:t>„</a:t>
            </a:r>
            <a:r>
              <a:rPr lang="de-DE" sz="1600" dirty="0">
                <a:solidFill>
                  <a:srgbClr val="000000"/>
                </a:solidFill>
              </a:rPr>
              <a:t>A</a:t>
            </a:r>
            <a:r>
              <a:rPr lang="de-DE" sz="1600" dirty="0" smtClean="0">
                <a:solidFill>
                  <a:srgbClr val="000000"/>
                </a:solidFill>
              </a:rPr>
              <a:t>gnes“ thematisiert </a:t>
            </a:r>
            <a:r>
              <a:rPr lang="de-DE" sz="1600" dirty="0" err="1" smtClean="0">
                <a:solidFill>
                  <a:srgbClr val="000000"/>
                </a:solidFill>
              </a:rPr>
              <a:t>literaturtheo-retische</a:t>
            </a:r>
            <a:r>
              <a:rPr lang="de-DE" sz="1600" dirty="0" smtClean="0">
                <a:solidFill>
                  <a:srgbClr val="000000"/>
                </a:solidFill>
              </a:rPr>
              <a:t> Fragen.</a:t>
            </a:r>
            <a:endParaRPr lang="de-DE" sz="1600" dirty="0">
              <a:solidFill>
                <a:srgbClr val="000000"/>
              </a:solidFill>
            </a:endParaRPr>
          </a:p>
        </p:txBody>
      </p:sp>
      <p:sp>
        <p:nvSpPr>
          <p:cNvPr id="12" name="Rechteck 11"/>
          <p:cNvSpPr/>
          <p:nvPr/>
        </p:nvSpPr>
        <p:spPr>
          <a:xfrm>
            <a:off x="5842000" y="4209166"/>
            <a:ext cx="2213429" cy="11792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dirty="0" smtClean="0">
                <a:solidFill>
                  <a:srgbClr val="000000"/>
                </a:solidFill>
              </a:rPr>
              <a:t>wenn nicht stilistische Mängel nachgewiesen werden.</a:t>
            </a:r>
            <a:endParaRPr lang="de-DE" sz="1600" dirty="0">
              <a:solidFill>
                <a:srgbClr val="000000"/>
              </a:solidFill>
            </a:endParaRPr>
          </a:p>
        </p:txBody>
      </p:sp>
      <p:cxnSp>
        <p:nvCxnSpPr>
          <p:cNvPr id="14" name="Gerade Verbindung mit Pfeil 13"/>
          <p:cNvCxnSpPr/>
          <p:nvPr/>
        </p:nvCxnSpPr>
        <p:spPr>
          <a:xfrm>
            <a:off x="3419872" y="1772816"/>
            <a:ext cx="22322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Gerade Verbindung mit Pfeil 17"/>
          <p:cNvCxnSpPr/>
          <p:nvPr/>
        </p:nvCxnSpPr>
        <p:spPr>
          <a:xfrm flipV="1">
            <a:off x="4427984" y="1844824"/>
            <a:ext cx="0"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Gerade Verbindung mit Pfeil 19"/>
          <p:cNvCxnSpPr>
            <a:endCxn id="9" idx="2"/>
          </p:cNvCxnSpPr>
          <p:nvPr/>
        </p:nvCxnSpPr>
        <p:spPr>
          <a:xfrm flipV="1">
            <a:off x="4427984" y="4526642"/>
            <a:ext cx="7945" cy="4865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Gerade Verbindung mit Pfeil 21"/>
          <p:cNvCxnSpPr/>
          <p:nvPr/>
        </p:nvCxnSpPr>
        <p:spPr>
          <a:xfrm>
            <a:off x="7020272" y="2996952"/>
            <a:ext cx="0" cy="10081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07024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rmAutofit fontScale="90000"/>
          </a:bodyPr>
          <a:lstStyle/>
          <a:p>
            <a:r>
              <a:rPr lang="de-DE" sz="3100" dirty="0" smtClean="0"/>
              <a:t/>
            </a:r>
            <a:br>
              <a:rPr lang="de-DE" sz="3100" dirty="0" smtClean="0"/>
            </a:br>
            <a:r>
              <a:rPr lang="de-DE" sz="3100" dirty="0" smtClean="0"/>
              <a:t>Diskutiert </a:t>
            </a:r>
            <a:r>
              <a:rPr lang="de-DE" sz="3100" dirty="0"/>
              <a:t>wird die Frage, ob „Agnes“ in den Literaturkanon aufgenommen werden soll.</a:t>
            </a:r>
            <a:r>
              <a:rPr lang="de-DE" sz="4400" dirty="0"/>
              <a:t/>
            </a:r>
            <a:br>
              <a:rPr lang="de-DE" sz="4400" dirty="0"/>
            </a:br>
            <a:endParaRPr lang="de-DE" dirty="0"/>
          </a:p>
        </p:txBody>
      </p:sp>
      <p:sp>
        <p:nvSpPr>
          <p:cNvPr id="4" name="Datumsplatzhalter 3"/>
          <p:cNvSpPr>
            <a:spLocks noGrp="1"/>
          </p:cNvSpPr>
          <p:nvPr>
            <p:ph type="dt" sz="half" idx="2"/>
          </p:nvPr>
        </p:nvSpPr>
        <p:spPr/>
        <p:txBody>
          <a:bodyPr/>
          <a:lstStyle/>
          <a:p>
            <a:fld id="{BA9DBC20-5050-442F-A4EB-6A3D9C517779}" type="datetime1">
              <a:rPr lang="de-DE" smtClean="0">
                <a:solidFill>
                  <a:prstClr val="black"/>
                </a:solidFill>
              </a:rPr>
              <a:t>11.09.16</a:t>
            </a:fld>
            <a:endParaRPr lang="de-DE" dirty="0">
              <a:solidFill>
                <a:prstClr val="black"/>
              </a:solidFill>
            </a:endParaRPr>
          </a:p>
        </p:txBody>
      </p:sp>
      <p:sp>
        <p:nvSpPr>
          <p:cNvPr id="7" name="Rechteck 6"/>
          <p:cNvSpPr/>
          <p:nvPr/>
        </p:nvSpPr>
        <p:spPr>
          <a:xfrm>
            <a:off x="816429" y="1596571"/>
            <a:ext cx="2340428"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Argument</a:t>
            </a:r>
            <a:endParaRPr lang="de-DE" dirty="0">
              <a:solidFill>
                <a:srgbClr val="000000"/>
              </a:solidFill>
            </a:endParaRPr>
          </a:p>
        </p:txBody>
      </p:sp>
      <p:sp>
        <p:nvSpPr>
          <p:cNvPr id="8" name="Textfeld 7"/>
          <p:cNvSpPr txBox="1"/>
          <p:nvPr/>
        </p:nvSpPr>
        <p:spPr>
          <a:xfrm>
            <a:off x="6913266" y="2170126"/>
            <a:ext cx="184666" cy="369332"/>
          </a:xfrm>
          <a:prstGeom prst="rect">
            <a:avLst/>
          </a:prstGeom>
          <a:noFill/>
        </p:spPr>
        <p:txBody>
          <a:bodyPr wrap="none" rtlCol="0">
            <a:spAutoFit/>
          </a:bodyPr>
          <a:lstStyle/>
          <a:p>
            <a:endParaRPr lang="de-DE" dirty="0"/>
          </a:p>
        </p:txBody>
      </p:sp>
      <p:sp>
        <p:nvSpPr>
          <p:cNvPr id="9" name="Rechteck 8"/>
          <p:cNvSpPr/>
          <p:nvPr/>
        </p:nvSpPr>
        <p:spPr>
          <a:xfrm>
            <a:off x="5842000" y="1596571"/>
            <a:ext cx="2213429"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S</a:t>
            </a:r>
            <a:r>
              <a:rPr lang="de-DE" dirty="0" smtClean="0">
                <a:solidFill>
                  <a:srgbClr val="000000"/>
                </a:solidFill>
              </a:rPr>
              <a:t>chlussfolgerung</a:t>
            </a:r>
            <a:endParaRPr lang="de-DE" dirty="0"/>
          </a:p>
        </p:txBody>
      </p:sp>
      <p:sp>
        <p:nvSpPr>
          <p:cNvPr id="10" name="Textfeld 9"/>
          <p:cNvSpPr txBox="1"/>
          <p:nvPr/>
        </p:nvSpPr>
        <p:spPr>
          <a:xfrm>
            <a:off x="4180114" y="2266576"/>
            <a:ext cx="184666" cy="369332"/>
          </a:xfrm>
          <a:prstGeom prst="rect">
            <a:avLst/>
          </a:prstGeom>
          <a:noFill/>
        </p:spPr>
        <p:txBody>
          <a:bodyPr wrap="none" rtlCol="0">
            <a:spAutoFit/>
          </a:bodyPr>
          <a:lstStyle/>
          <a:p>
            <a:endParaRPr lang="de-DE" dirty="0"/>
          </a:p>
        </p:txBody>
      </p:sp>
      <p:sp>
        <p:nvSpPr>
          <p:cNvPr id="11" name="Rechteck 10"/>
          <p:cNvSpPr/>
          <p:nvPr/>
        </p:nvSpPr>
        <p:spPr>
          <a:xfrm>
            <a:off x="5842000" y="1596571"/>
            <a:ext cx="2213429"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S</a:t>
            </a:r>
            <a:r>
              <a:rPr lang="de-DE" dirty="0" smtClean="0">
                <a:solidFill>
                  <a:srgbClr val="000000"/>
                </a:solidFill>
              </a:rPr>
              <a:t>chlussfolgerung</a:t>
            </a:r>
            <a:endParaRPr lang="de-DE" dirty="0"/>
          </a:p>
        </p:txBody>
      </p:sp>
      <p:sp>
        <p:nvSpPr>
          <p:cNvPr id="12" name="Rechteck 11"/>
          <p:cNvSpPr/>
          <p:nvPr/>
        </p:nvSpPr>
        <p:spPr>
          <a:xfrm>
            <a:off x="3501572" y="2286000"/>
            <a:ext cx="1868714" cy="45357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wegen</a:t>
            </a:r>
            <a:endParaRPr lang="de-DE" dirty="0">
              <a:solidFill>
                <a:srgbClr val="000000"/>
              </a:solidFill>
            </a:endParaRPr>
          </a:p>
        </p:txBody>
      </p:sp>
      <p:sp>
        <p:nvSpPr>
          <p:cNvPr id="13" name="Rechteck 12"/>
          <p:cNvSpPr/>
          <p:nvPr/>
        </p:nvSpPr>
        <p:spPr>
          <a:xfrm>
            <a:off x="3501572" y="2939142"/>
            <a:ext cx="1868714" cy="70757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Schlussregel</a:t>
            </a:r>
            <a:endParaRPr lang="de-DE" dirty="0">
              <a:solidFill>
                <a:srgbClr val="000000"/>
              </a:solidFill>
            </a:endParaRPr>
          </a:p>
        </p:txBody>
      </p:sp>
      <p:sp>
        <p:nvSpPr>
          <p:cNvPr id="14" name="Textfeld 13"/>
          <p:cNvSpPr txBox="1"/>
          <p:nvPr/>
        </p:nvSpPr>
        <p:spPr>
          <a:xfrm>
            <a:off x="3729948" y="4340252"/>
            <a:ext cx="184666" cy="369332"/>
          </a:xfrm>
          <a:prstGeom prst="rect">
            <a:avLst/>
          </a:prstGeom>
          <a:noFill/>
        </p:spPr>
        <p:txBody>
          <a:bodyPr wrap="none" rtlCol="0">
            <a:spAutoFit/>
          </a:bodyPr>
          <a:lstStyle/>
          <a:p>
            <a:endParaRPr lang="de-DE" dirty="0"/>
          </a:p>
        </p:txBody>
      </p:sp>
      <p:sp>
        <p:nvSpPr>
          <p:cNvPr id="15" name="Rechteck 14"/>
          <p:cNvSpPr/>
          <p:nvPr/>
        </p:nvSpPr>
        <p:spPr>
          <a:xfrm>
            <a:off x="3501572" y="4355657"/>
            <a:ext cx="1868714" cy="54154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aufgrund von</a:t>
            </a:r>
          </a:p>
        </p:txBody>
      </p:sp>
      <p:sp>
        <p:nvSpPr>
          <p:cNvPr id="20" name="Textfeld 19"/>
          <p:cNvSpPr txBox="1"/>
          <p:nvPr/>
        </p:nvSpPr>
        <p:spPr>
          <a:xfrm>
            <a:off x="4389120" y="5352977"/>
            <a:ext cx="184666" cy="369332"/>
          </a:xfrm>
          <a:prstGeom prst="rect">
            <a:avLst/>
          </a:prstGeom>
          <a:noFill/>
        </p:spPr>
        <p:txBody>
          <a:bodyPr wrap="none" rtlCol="0">
            <a:spAutoFit/>
          </a:bodyPr>
          <a:lstStyle/>
          <a:p>
            <a:endParaRPr lang="de-DE" dirty="0"/>
          </a:p>
        </p:txBody>
      </p:sp>
      <p:sp>
        <p:nvSpPr>
          <p:cNvPr id="21" name="Rechteck 20"/>
          <p:cNvSpPr/>
          <p:nvPr/>
        </p:nvSpPr>
        <p:spPr>
          <a:xfrm>
            <a:off x="3501572" y="5116286"/>
            <a:ext cx="1868714" cy="11248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Stützung</a:t>
            </a:r>
            <a:endParaRPr lang="de-DE" dirty="0">
              <a:solidFill>
                <a:srgbClr val="000000"/>
              </a:solidFill>
            </a:endParaRPr>
          </a:p>
        </p:txBody>
      </p:sp>
      <p:sp>
        <p:nvSpPr>
          <p:cNvPr id="22" name="Textfeld 21"/>
          <p:cNvSpPr txBox="1"/>
          <p:nvPr/>
        </p:nvSpPr>
        <p:spPr>
          <a:xfrm>
            <a:off x="6656028" y="5031477"/>
            <a:ext cx="184666" cy="369332"/>
          </a:xfrm>
          <a:prstGeom prst="rect">
            <a:avLst/>
          </a:prstGeom>
          <a:noFill/>
        </p:spPr>
        <p:txBody>
          <a:bodyPr wrap="none" rtlCol="0">
            <a:spAutoFit/>
          </a:bodyPr>
          <a:lstStyle/>
          <a:p>
            <a:endParaRPr lang="de-DE" dirty="0"/>
          </a:p>
        </p:txBody>
      </p:sp>
      <p:sp>
        <p:nvSpPr>
          <p:cNvPr id="23" name="Rechteck 22"/>
          <p:cNvSpPr/>
          <p:nvPr/>
        </p:nvSpPr>
        <p:spPr>
          <a:xfrm>
            <a:off x="5842000" y="4626429"/>
            <a:ext cx="2213429" cy="11792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Ausnahme-bedingung</a:t>
            </a:r>
            <a:endParaRPr lang="de-DE" dirty="0">
              <a:solidFill>
                <a:srgbClr val="000000"/>
              </a:solidFill>
            </a:endParaRPr>
          </a:p>
        </p:txBody>
      </p:sp>
      <p:sp>
        <p:nvSpPr>
          <p:cNvPr id="25" name="Rechteck 24"/>
          <p:cNvSpPr/>
          <p:nvPr/>
        </p:nvSpPr>
        <p:spPr>
          <a:xfrm>
            <a:off x="5842000" y="3646714"/>
            <a:ext cx="2213429" cy="592268"/>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wenn nicht</a:t>
            </a:r>
            <a:endParaRPr lang="de-DE" dirty="0">
              <a:solidFill>
                <a:srgbClr val="000000"/>
              </a:solidFill>
            </a:endParaRPr>
          </a:p>
        </p:txBody>
      </p:sp>
      <p:cxnSp>
        <p:nvCxnSpPr>
          <p:cNvPr id="27" name="Gerade Verbindung mit Pfeil 26"/>
          <p:cNvCxnSpPr/>
          <p:nvPr/>
        </p:nvCxnSpPr>
        <p:spPr>
          <a:xfrm>
            <a:off x="3347864" y="1628800"/>
            <a:ext cx="2376264"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Gerade Verbindung mit Pfeil 28"/>
          <p:cNvCxnSpPr/>
          <p:nvPr/>
        </p:nvCxnSpPr>
        <p:spPr>
          <a:xfrm flipV="1">
            <a:off x="4427984" y="1700808"/>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3" name="Gerade Verbindung mit Pfeil 32"/>
          <p:cNvCxnSpPr/>
          <p:nvPr/>
        </p:nvCxnSpPr>
        <p:spPr>
          <a:xfrm flipV="1">
            <a:off x="4355976" y="3789040"/>
            <a:ext cx="0" cy="4320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Gerade Verbindung mit Pfeil 33"/>
          <p:cNvCxnSpPr>
            <a:endCxn id="25" idx="0"/>
          </p:cNvCxnSpPr>
          <p:nvPr/>
        </p:nvCxnSpPr>
        <p:spPr>
          <a:xfrm>
            <a:off x="6948264" y="2924944"/>
            <a:ext cx="451" cy="72177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78038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t>Diskutiert wird die Frage, ob Crash-Kurse gut auf Prüfungen vorbereiten.</a:t>
            </a:r>
          </a:p>
        </p:txBody>
      </p:sp>
      <p:sp>
        <p:nvSpPr>
          <p:cNvPr id="4" name="Datumsplatzhalter 3"/>
          <p:cNvSpPr>
            <a:spLocks noGrp="1"/>
          </p:cNvSpPr>
          <p:nvPr>
            <p:ph type="dt" sz="half" idx="2"/>
          </p:nvPr>
        </p:nvSpPr>
        <p:spPr/>
        <p:txBody>
          <a:bodyPr/>
          <a:lstStyle/>
          <a:p>
            <a:fld id="{96420DF2-FAB3-460C-B9D2-92E519A5C06D}" type="datetime1">
              <a:rPr lang="de-DE" smtClean="0">
                <a:solidFill>
                  <a:prstClr val="black"/>
                </a:solidFill>
              </a:rPr>
              <a:t>11.09.16</a:t>
            </a:fld>
            <a:endParaRPr lang="de-DE" dirty="0">
              <a:solidFill>
                <a:prstClr val="black"/>
              </a:solidFill>
            </a:endParaRPr>
          </a:p>
        </p:txBody>
      </p:sp>
      <p:sp>
        <p:nvSpPr>
          <p:cNvPr id="7" name="Rechteck 6"/>
          <p:cNvSpPr/>
          <p:nvPr/>
        </p:nvSpPr>
        <p:spPr>
          <a:xfrm>
            <a:off x="816429" y="1596571"/>
            <a:ext cx="2340428"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Crash-Kurse sind </a:t>
            </a:r>
            <a:r>
              <a:rPr lang="de-DE" dirty="0" smtClean="0">
                <a:solidFill>
                  <a:srgbClr val="000000"/>
                </a:solidFill>
              </a:rPr>
              <a:t> </a:t>
            </a:r>
            <a:r>
              <a:rPr lang="de-DE" dirty="0">
                <a:solidFill>
                  <a:srgbClr val="000000"/>
                </a:solidFill>
              </a:rPr>
              <a:t>eine passgenau Vorbereitung. </a:t>
            </a:r>
          </a:p>
        </p:txBody>
      </p:sp>
      <p:sp>
        <p:nvSpPr>
          <p:cNvPr id="8" name="Rechteck 7"/>
          <p:cNvSpPr/>
          <p:nvPr/>
        </p:nvSpPr>
        <p:spPr>
          <a:xfrm>
            <a:off x="5842000" y="1596571"/>
            <a:ext cx="2213429" cy="1143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Crash</a:t>
            </a:r>
            <a:r>
              <a:rPr lang="de-DE" dirty="0">
                <a:solidFill>
                  <a:srgbClr val="000000"/>
                </a:solidFill>
              </a:rPr>
              <a:t>-Kurse bereiten effektiv auf Prüfungen vor. </a:t>
            </a:r>
          </a:p>
        </p:txBody>
      </p:sp>
      <p:sp>
        <p:nvSpPr>
          <p:cNvPr id="10" name="Rechteck 9"/>
          <p:cNvSpPr/>
          <p:nvPr/>
        </p:nvSpPr>
        <p:spPr>
          <a:xfrm>
            <a:off x="3501572" y="2059214"/>
            <a:ext cx="1868714" cy="453571"/>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wegen</a:t>
            </a:r>
            <a:endParaRPr lang="de-DE" dirty="0">
              <a:solidFill>
                <a:srgbClr val="000000"/>
              </a:solidFill>
            </a:endParaRPr>
          </a:p>
        </p:txBody>
      </p:sp>
      <p:sp>
        <p:nvSpPr>
          <p:cNvPr id="11" name="Rechteck 10"/>
          <p:cNvSpPr/>
          <p:nvPr/>
        </p:nvSpPr>
        <p:spPr>
          <a:xfrm>
            <a:off x="3501572" y="2739571"/>
            <a:ext cx="1868714" cy="11365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Wenn </a:t>
            </a:r>
            <a:r>
              <a:rPr lang="de-DE" dirty="0">
                <a:solidFill>
                  <a:srgbClr val="000000"/>
                </a:solidFill>
              </a:rPr>
              <a:t>etwas passgenau ist</a:t>
            </a:r>
            <a:r>
              <a:rPr lang="de-DE" dirty="0" smtClean="0">
                <a:solidFill>
                  <a:srgbClr val="000000"/>
                </a:solidFill>
              </a:rPr>
              <a:t>, </a:t>
            </a:r>
            <a:r>
              <a:rPr lang="de-DE" dirty="0">
                <a:solidFill>
                  <a:srgbClr val="000000"/>
                </a:solidFill>
              </a:rPr>
              <a:t>ist </a:t>
            </a:r>
            <a:r>
              <a:rPr lang="de-DE" dirty="0" smtClean="0">
                <a:solidFill>
                  <a:srgbClr val="000000"/>
                </a:solidFill>
              </a:rPr>
              <a:t>es </a:t>
            </a:r>
            <a:r>
              <a:rPr lang="de-DE" dirty="0">
                <a:solidFill>
                  <a:srgbClr val="000000"/>
                </a:solidFill>
              </a:rPr>
              <a:t>effektiv. </a:t>
            </a:r>
          </a:p>
        </p:txBody>
      </p:sp>
      <p:sp>
        <p:nvSpPr>
          <p:cNvPr id="12" name="Textfeld 11"/>
          <p:cNvSpPr txBox="1"/>
          <p:nvPr/>
        </p:nvSpPr>
        <p:spPr>
          <a:xfrm>
            <a:off x="3537020" y="4629602"/>
            <a:ext cx="184666" cy="369332"/>
          </a:xfrm>
          <a:prstGeom prst="rect">
            <a:avLst/>
          </a:prstGeom>
          <a:noFill/>
        </p:spPr>
        <p:txBody>
          <a:bodyPr wrap="none" rtlCol="0">
            <a:spAutoFit/>
          </a:bodyPr>
          <a:lstStyle/>
          <a:p>
            <a:endParaRPr lang="de-DE" dirty="0"/>
          </a:p>
        </p:txBody>
      </p:sp>
      <p:sp>
        <p:nvSpPr>
          <p:cNvPr id="13" name="Rechteck 12"/>
          <p:cNvSpPr/>
          <p:nvPr/>
        </p:nvSpPr>
        <p:spPr>
          <a:xfrm>
            <a:off x="3501572" y="4355657"/>
            <a:ext cx="1868714" cy="541544"/>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aufgrund von</a:t>
            </a:r>
          </a:p>
        </p:txBody>
      </p:sp>
      <p:sp>
        <p:nvSpPr>
          <p:cNvPr id="14" name="Textfeld 13"/>
          <p:cNvSpPr txBox="1"/>
          <p:nvPr/>
        </p:nvSpPr>
        <p:spPr>
          <a:xfrm>
            <a:off x="4373043" y="5674478"/>
            <a:ext cx="184666" cy="369332"/>
          </a:xfrm>
          <a:prstGeom prst="rect">
            <a:avLst/>
          </a:prstGeom>
          <a:noFill/>
        </p:spPr>
        <p:txBody>
          <a:bodyPr wrap="none" rtlCol="0">
            <a:spAutoFit/>
          </a:bodyPr>
          <a:lstStyle/>
          <a:p>
            <a:endParaRPr lang="de-DE" dirty="0"/>
          </a:p>
        </p:txBody>
      </p:sp>
      <p:sp>
        <p:nvSpPr>
          <p:cNvPr id="15" name="Rechteck 14"/>
          <p:cNvSpPr/>
          <p:nvPr/>
        </p:nvSpPr>
        <p:spPr>
          <a:xfrm>
            <a:off x="3501572" y="5116286"/>
            <a:ext cx="1868714" cy="11248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Außerdem sind sie </a:t>
            </a:r>
            <a:r>
              <a:rPr lang="de-DE" dirty="0" smtClean="0">
                <a:solidFill>
                  <a:srgbClr val="000000"/>
                </a:solidFill>
              </a:rPr>
              <a:t>zeitsparend. </a:t>
            </a:r>
            <a:endParaRPr lang="de-DE" dirty="0">
              <a:solidFill>
                <a:srgbClr val="000000"/>
              </a:solidFill>
            </a:endParaRPr>
          </a:p>
        </p:txBody>
      </p:sp>
      <p:sp>
        <p:nvSpPr>
          <p:cNvPr id="16" name="Textfeld 15"/>
          <p:cNvSpPr txBox="1"/>
          <p:nvPr/>
        </p:nvSpPr>
        <p:spPr>
          <a:xfrm>
            <a:off x="6752492" y="3745477"/>
            <a:ext cx="184666" cy="369332"/>
          </a:xfrm>
          <a:prstGeom prst="rect">
            <a:avLst/>
          </a:prstGeom>
          <a:noFill/>
        </p:spPr>
        <p:txBody>
          <a:bodyPr wrap="none" rtlCol="0">
            <a:spAutoFit/>
          </a:bodyPr>
          <a:lstStyle/>
          <a:p>
            <a:endParaRPr lang="de-DE" dirty="0"/>
          </a:p>
        </p:txBody>
      </p:sp>
      <p:sp>
        <p:nvSpPr>
          <p:cNvPr id="17" name="Rechteck 16"/>
          <p:cNvSpPr/>
          <p:nvPr/>
        </p:nvSpPr>
        <p:spPr>
          <a:xfrm>
            <a:off x="5842000" y="3646714"/>
            <a:ext cx="2213429" cy="592268"/>
          </a:xfrm>
          <a:prstGeom prst="rect">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wenn nicht</a:t>
            </a:r>
            <a:endParaRPr lang="de-DE" dirty="0">
              <a:solidFill>
                <a:srgbClr val="000000"/>
              </a:solidFill>
            </a:endParaRPr>
          </a:p>
        </p:txBody>
      </p:sp>
      <p:sp>
        <p:nvSpPr>
          <p:cNvPr id="19" name="Rechteck 18"/>
          <p:cNvSpPr/>
          <p:nvPr/>
        </p:nvSpPr>
        <p:spPr>
          <a:xfrm>
            <a:off x="5842000" y="4626429"/>
            <a:ext cx="2213429" cy="117928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solidFill>
                  <a:srgbClr val="000000"/>
                </a:solidFill>
              </a:rPr>
              <a:t>Es sei denn, die Kurse sind schlecht organisiert. </a:t>
            </a:r>
          </a:p>
        </p:txBody>
      </p:sp>
      <p:cxnSp>
        <p:nvCxnSpPr>
          <p:cNvPr id="21" name="Gerade Verbindung mit Pfeil 20"/>
          <p:cNvCxnSpPr/>
          <p:nvPr/>
        </p:nvCxnSpPr>
        <p:spPr>
          <a:xfrm>
            <a:off x="3419872" y="1484784"/>
            <a:ext cx="23042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Gerade Verbindung mit Pfeil 22"/>
          <p:cNvCxnSpPr>
            <a:stCxn id="10" idx="0"/>
          </p:cNvCxnSpPr>
          <p:nvPr/>
        </p:nvCxnSpPr>
        <p:spPr>
          <a:xfrm flipH="1" flipV="1">
            <a:off x="4427984" y="1556792"/>
            <a:ext cx="7945" cy="5024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Gerade Verbindung mit Pfeil 25"/>
          <p:cNvCxnSpPr>
            <a:endCxn id="11" idx="2"/>
          </p:cNvCxnSpPr>
          <p:nvPr/>
        </p:nvCxnSpPr>
        <p:spPr>
          <a:xfrm flipV="1">
            <a:off x="4427984" y="3876124"/>
            <a:ext cx="7945" cy="3449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Gerade Verbindung mit Pfeil 27"/>
          <p:cNvCxnSpPr/>
          <p:nvPr/>
        </p:nvCxnSpPr>
        <p:spPr>
          <a:xfrm>
            <a:off x="6948264" y="2852936"/>
            <a:ext cx="0" cy="57606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507532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pPr marL="0" indent="0">
              <a:buNone/>
            </a:pPr>
            <a:r>
              <a:rPr lang="de-DE" dirty="0"/>
              <a:t>Crash-Kurse bereiten effektiv auf Prüfungen vor. (Schlussfolgerung; hier These)</a:t>
            </a:r>
          </a:p>
          <a:p>
            <a:pPr marL="0" indent="0">
              <a:buNone/>
            </a:pPr>
            <a:r>
              <a:rPr lang="de-DE" dirty="0"/>
              <a:t>Crash-Kurse sind (nämlich) eine passgenau Vorbereitung. (Argument) </a:t>
            </a:r>
          </a:p>
          <a:p>
            <a:pPr marL="0" indent="0">
              <a:buNone/>
            </a:pPr>
            <a:r>
              <a:rPr lang="de-DE" dirty="0"/>
              <a:t>Und wenn etwas passgenau ist, dann ist es auch effektiv. (Schlussregel)</a:t>
            </a:r>
          </a:p>
          <a:p>
            <a:pPr marL="0" indent="0">
              <a:buNone/>
            </a:pPr>
            <a:r>
              <a:rPr lang="de-DE" dirty="0"/>
              <a:t>Außerdem sind sie zeitsparend (Stützung)</a:t>
            </a:r>
          </a:p>
          <a:p>
            <a:pPr marL="0" indent="0">
              <a:buNone/>
            </a:pPr>
            <a:r>
              <a:rPr lang="de-DE" dirty="0"/>
              <a:t>Es sei denn, die Kurse sind schlecht organisiert. (Ausnahmebedingung)</a:t>
            </a:r>
          </a:p>
          <a:p>
            <a:pPr marL="0" indent="0">
              <a:buNone/>
            </a:pPr>
            <a:endParaRPr lang="de-DE" dirty="0"/>
          </a:p>
        </p:txBody>
      </p:sp>
      <p:sp>
        <p:nvSpPr>
          <p:cNvPr id="2" name="Titel 1"/>
          <p:cNvSpPr>
            <a:spLocks noGrp="1"/>
          </p:cNvSpPr>
          <p:nvPr>
            <p:ph type="title"/>
          </p:nvPr>
        </p:nvSpPr>
        <p:spPr/>
        <p:txBody>
          <a:bodyPr>
            <a:normAutofit/>
          </a:bodyPr>
          <a:lstStyle/>
          <a:p>
            <a:r>
              <a:rPr lang="de-DE" sz="3600" dirty="0"/>
              <a:t>Einsatzmöglichkeit Argumentieren</a:t>
            </a:r>
          </a:p>
        </p:txBody>
      </p:sp>
      <p:sp>
        <p:nvSpPr>
          <p:cNvPr id="4" name="Datumsplatzhalter 3"/>
          <p:cNvSpPr>
            <a:spLocks noGrp="1"/>
          </p:cNvSpPr>
          <p:nvPr>
            <p:ph type="dt" sz="half" idx="2"/>
          </p:nvPr>
        </p:nvSpPr>
        <p:spPr/>
        <p:txBody>
          <a:bodyPr/>
          <a:lstStyle/>
          <a:p>
            <a:fld id="{E5408831-D197-4A1C-B362-D6BEA157F378}"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20100139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a:latin typeface="Comic Sans MS"/>
                <a:cs typeface="Comic Sans MS"/>
              </a:rPr>
              <a:t>Crash-Kurse bereiten effektiv auf Prüfungen vor. Denn Crash-Kurse werden von Schülerinnen und Schülern geleitet. Und wenn etwas von Schülern geleitet wird, dann ist es immer effektiv.</a:t>
            </a:r>
          </a:p>
        </p:txBody>
      </p:sp>
      <p:sp>
        <p:nvSpPr>
          <p:cNvPr id="2" name="Titel 1"/>
          <p:cNvSpPr>
            <a:spLocks noGrp="1"/>
          </p:cNvSpPr>
          <p:nvPr>
            <p:ph type="title"/>
          </p:nvPr>
        </p:nvSpPr>
        <p:spPr/>
        <p:txBody>
          <a:bodyPr>
            <a:normAutofit/>
          </a:bodyPr>
          <a:lstStyle/>
          <a:p>
            <a:pPr algn="ctr"/>
            <a:r>
              <a:rPr lang="de-DE" sz="3600" dirty="0"/>
              <a:t>Einsatzmöglichkeit Analysieren</a:t>
            </a:r>
          </a:p>
        </p:txBody>
      </p:sp>
      <p:sp>
        <p:nvSpPr>
          <p:cNvPr id="4" name="Datumsplatzhalter 3"/>
          <p:cNvSpPr>
            <a:spLocks noGrp="1"/>
          </p:cNvSpPr>
          <p:nvPr>
            <p:ph type="dt" sz="half" idx="2"/>
          </p:nvPr>
        </p:nvSpPr>
        <p:spPr/>
        <p:txBody>
          <a:bodyPr/>
          <a:lstStyle/>
          <a:p>
            <a:fld id="{3B0E60C5-3997-4683-8072-131C2FE34751}" type="datetime1">
              <a:rPr lang="de-DE" smtClean="0">
                <a:solidFill>
                  <a:prstClr val="black"/>
                </a:solidFill>
              </a:rPr>
              <a:t>11.09.16</a:t>
            </a:fld>
            <a:endParaRPr lang="de-DE" dirty="0">
              <a:solidFill>
                <a:prstClr val="black"/>
              </a:solidFill>
            </a:endParaRPr>
          </a:p>
        </p:txBody>
      </p:sp>
      <p:sp>
        <p:nvSpPr>
          <p:cNvPr id="6" name="Legende mit Linie (1) 5"/>
          <p:cNvSpPr/>
          <p:nvPr/>
        </p:nvSpPr>
        <p:spPr>
          <a:xfrm>
            <a:off x="4211960" y="4221088"/>
            <a:ext cx="4201992" cy="1381870"/>
          </a:xfrm>
          <a:prstGeom prst="borderCallout1">
            <a:avLst>
              <a:gd name="adj1" fmla="val 18750"/>
              <a:gd name="adj2" fmla="val -8333"/>
              <a:gd name="adj3" fmla="val -86149"/>
              <a:gd name="adj4" fmla="val -29000"/>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b="1" dirty="0" smtClean="0">
                <a:solidFill>
                  <a:srgbClr val="000000"/>
                </a:solidFill>
              </a:rPr>
              <a:t>Argumentationsfehler</a:t>
            </a:r>
            <a:endParaRPr lang="de-DE" sz="2800" b="1" dirty="0">
              <a:solidFill>
                <a:srgbClr val="000000"/>
              </a:solidFill>
            </a:endParaRPr>
          </a:p>
        </p:txBody>
      </p:sp>
    </p:spTree>
    <p:extLst>
      <p:ext uri="{BB962C8B-B14F-4D97-AF65-F5344CB8AC3E}">
        <p14:creationId xmlns:p14="http://schemas.microsoft.com/office/powerpoint/2010/main" val="14207991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smtClean="0"/>
              <a:t>So </a:t>
            </a:r>
            <a:r>
              <a:rPr lang="de-DE" dirty="0"/>
              <a:t>hilfreich ein solches Schema ist, um sich den grundsätzlichen Zusammenhang vor Augen zu führen, so schwierig ist es, das Schema im alltäglichen Argumentieren wiederzufinden. (...) Für das Schreiben argumentativer Texte kann das Schema eine hilfreiche Heuristik sein, die einem bei der Suche nach Argumenten und dem Aufbau der Argumentation hilft.</a:t>
            </a:r>
          </a:p>
          <a:p>
            <a:pPr marL="0" indent="0">
              <a:buNone/>
            </a:pPr>
            <a:r>
              <a:rPr lang="de-DE" dirty="0"/>
              <a:t>(Becker-</a:t>
            </a:r>
            <a:r>
              <a:rPr lang="de-DE" dirty="0" err="1"/>
              <a:t>Mrotzek</a:t>
            </a:r>
            <a:r>
              <a:rPr lang="de-DE" dirty="0"/>
              <a:t>, S. 5)</a:t>
            </a:r>
          </a:p>
        </p:txBody>
      </p:sp>
      <p:sp>
        <p:nvSpPr>
          <p:cNvPr id="3" name="Titel 2"/>
          <p:cNvSpPr>
            <a:spLocks noGrp="1"/>
          </p:cNvSpPr>
          <p:nvPr>
            <p:ph type="title"/>
          </p:nvPr>
        </p:nvSpPr>
        <p:spPr/>
        <p:txBody>
          <a:bodyPr>
            <a:normAutofit/>
          </a:bodyPr>
          <a:lstStyle/>
          <a:p>
            <a:pPr algn="ctr"/>
            <a:r>
              <a:rPr lang="de-DE" sz="3600" dirty="0"/>
              <a:t>Das </a:t>
            </a:r>
            <a:r>
              <a:rPr lang="de-DE" sz="3600" dirty="0" err="1" smtClean="0"/>
              <a:t>Toulmin</a:t>
            </a:r>
            <a:r>
              <a:rPr lang="de-DE" sz="3600" dirty="0" smtClean="0"/>
              <a:t>-</a:t>
            </a:r>
            <a:r>
              <a:rPr lang="de-DE" sz="3600" dirty="0"/>
              <a:t>Schema im DU</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246594962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dirty="0"/>
              <a:t>(14) die Wirkung eines Textes beschreiben und begründen (</a:t>
            </a:r>
            <a:r>
              <a:rPr lang="de-DE" b="1" dirty="0"/>
              <a:t>Textteile und Textganzes</a:t>
            </a:r>
            <a:r>
              <a:rPr lang="de-DE" dirty="0"/>
              <a:t>)</a:t>
            </a:r>
          </a:p>
          <a:p>
            <a:r>
              <a:rPr lang="de-DE" dirty="0"/>
              <a:t>Überschrift </a:t>
            </a:r>
            <a:r>
              <a:rPr lang="de-DE" dirty="0">
                <a:sym typeface="Wingdings"/>
              </a:rPr>
              <a:t>/ Text</a:t>
            </a:r>
          </a:p>
          <a:p>
            <a:r>
              <a:rPr lang="de-DE" dirty="0">
                <a:sym typeface="Wingdings"/>
              </a:rPr>
              <a:t>Information / Appell</a:t>
            </a:r>
          </a:p>
          <a:p>
            <a:r>
              <a:rPr lang="de-DE" dirty="0">
                <a:sym typeface="Wingdings"/>
              </a:rPr>
              <a:t>Text / Illustrationen, Grafiken ...</a:t>
            </a:r>
          </a:p>
          <a:p>
            <a:r>
              <a:rPr lang="de-DE" dirty="0">
                <a:sym typeface="Wingdings"/>
              </a:rPr>
              <a:t>Problementwicklung / Lösung</a:t>
            </a:r>
          </a:p>
          <a:p>
            <a:r>
              <a:rPr lang="de-DE" dirty="0">
                <a:sym typeface="Wingdings"/>
              </a:rPr>
              <a:t>Ironie</a:t>
            </a:r>
          </a:p>
          <a:p>
            <a:endParaRPr lang="de-DE" dirty="0"/>
          </a:p>
        </p:txBody>
      </p:sp>
      <p:sp>
        <p:nvSpPr>
          <p:cNvPr id="3" name="Titel 2"/>
          <p:cNvSpPr>
            <a:spLocks noGrp="1"/>
          </p:cNvSpPr>
          <p:nvPr>
            <p:ph type="title"/>
          </p:nvPr>
        </p:nvSpPr>
        <p:spPr/>
        <p:txBody>
          <a:bodyPr>
            <a:normAutofit/>
          </a:bodyPr>
          <a:lstStyle/>
          <a:p>
            <a:pPr algn="ctr"/>
            <a:r>
              <a:rPr lang="de-DE" sz="3600" dirty="0"/>
              <a:t>Texte verstehen</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2256260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(16) </a:t>
            </a:r>
            <a:r>
              <a:rPr lang="de-DE" b="1" dirty="0"/>
              <a:t>Texte inhaltlich und formal vergleichen, auch solche unterschiedlicher Textsorten beziehungsweise medialer Form</a:t>
            </a:r>
            <a:endParaRPr lang="de-DE" dirty="0"/>
          </a:p>
          <a:p>
            <a:r>
              <a:rPr lang="de-DE" dirty="0"/>
              <a:t>(17) </a:t>
            </a:r>
            <a:r>
              <a:rPr lang="de-DE" b="1" dirty="0"/>
              <a:t>zwischen textinternen und textexternen Informationen unterscheiden</a:t>
            </a:r>
          </a:p>
          <a:p>
            <a:endParaRPr lang="de-DE" dirty="0"/>
          </a:p>
        </p:txBody>
      </p:sp>
      <p:sp>
        <p:nvSpPr>
          <p:cNvPr id="3" name="Titel 2"/>
          <p:cNvSpPr>
            <a:spLocks noGrp="1"/>
          </p:cNvSpPr>
          <p:nvPr>
            <p:ph type="title"/>
          </p:nvPr>
        </p:nvSpPr>
        <p:spPr/>
        <p:txBody>
          <a:bodyPr>
            <a:normAutofit/>
          </a:bodyPr>
          <a:lstStyle/>
          <a:p>
            <a:pPr algn="ctr"/>
            <a:r>
              <a:rPr lang="de-DE" sz="3600" dirty="0"/>
              <a:t>Texte </a:t>
            </a:r>
            <a:r>
              <a:rPr lang="de-DE" sz="3600" dirty="0" err="1"/>
              <a:t>kontextualisieren</a:t>
            </a:r>
            <a:r>
              <a:rPr lang="de-DE" sz="3600" dirty="0"/>
              <a:t> und werten</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847839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481329"/>
            <a:ext cx="3826768" cy="4035904"/>
          </a:xfrm>
        </p:spPr>
        <p:txBody>
          <a:bodyPr>
            <a:normAutofit/>
          </a:bodyPr>
          <a:lstStyle/>
          <a:p>
            <a:pPr marL="0" indent="0">
              <a:buNone/>
            </a:pPr>
            <a:r>
              <a:rPr lang="de-DE" sz="2400" dirty="0"/>
              <a:t>als separate Unterrichtseinheit</a:t>
            </a:r>
          </a:p>
          <a:p>
            <a:r>
              <a:rPr lang="de-DE" sz="2400" dirty="0"/>
              <a:t>Anbindung an eine Leitperspektive (BO)</a:t>
            </a:r>
          </a:p>
          <a:p>
            <a:r>
              <a:rPr lang="de-DE" sz="2400" dirty="0"/>
              <a:t>Thematisierung der Textsorten</a:t>
            </a:r>
          </a:p>
          <a:p>
            <a:r>
              <a:rPr lang="de-DE" sz="2400" dirty="0"/>
              <a:t>prozessbezogene Kompetenzen Schreiben (integriert)</a:t>
            </a:r>
          </a:p>
          <a:p>
            <a:endParaRPr lang="de-DE" dirty="0"/>
          </a:p>
        </p:txBody>
      </p:sp>
      <p:sp>
        <p:nvSpPr>
          <p:cNvPr id="2" name="Titel 1"/>
          <p:cNvSpPr>
            <a:spLocks noGrp="1"/>
          </p:cNvSpPr>
          <p:nvPr>
            <p:ph type="title"/>
          </p:nvPr>
        </p:nvSpPr>
        <p:spPr/>
        <p:txBody>
          <a:bodyPr>
            <a:normAutofit/>
          </a:bodyPr>
          <a:lstStyle/>
          <a:p>
            <a:pPr algn="ctr"/>
            <a:r>
              <a:rPr lang="de-DE" sz="3600" dirty="0"/>
              <a:t>Sachtexte in Klasse 7/8</a:t>
            </a:r>
          </a:p>
        </p:txBody>
      </p:sp>
      <p:sp>
        <p:nvSpPr>
          <p:cNvPr id="4" name="Datumsplatzhalter 3"/>
          <p:cNvSpPr>
            <a:spLocks noGrp="1"/>
          </p:cNvSpPr>
          <p:nvPr>
            <p:ph type="dt" sz="half" idx="2"/>
          </p:nvPr>
        </p:nvSpPr>
        <p:spPr/>
        <p:txBody>
          <a:bodyPr/>
          <a:lstStyle/>
          <a:p>
            <a:fld id="{A9380DFE-3AB5-4892-9AEE-A4EF70309FF5}" type="datetime1">
              <a:rPr lang="de-DE" smtClean="0">
                <a:solidFill>
                  <a:prstClr val="black"/>
                </a:solidFill>
              </a:rPr>
              <a:t>11.09.16</a:t>
            </a:fld>
            <a:endParaRPr lang="de-DE" dirty="0">
              <a:solidFill>
                <a:prstClr val="black"/>
              </a:solidFill>
            </a:endParaRPr>
          </a:p>
        </p:txBody>
      </p:sp>
      <p:sp>
        <p:nvSpPr>
          <p:cNvPr id="7" name="Textfeld 6"/>
          <p:cNvSpPr txBox="1"/>
          <p:nvPr/>
        </p:nvSpPr>
        <p:spPr>
          <a:xfrm>
            <a:off x="4644008" y="1412776"/>
            <a:ext cx="4032448" cy="3570208"/>
          </a:xfrm>
          <a:prstGeom prst="rect">
            <a:avLst/>
          </a:prstGeom>
          <a:noFill/>
        </p:spPr>
        <p:txBody>
          <a:bodyPr wrap="square" rtlCol="0">
            <a:spAutoFit/>
          </a:bodyPr>
          <a:lstStyle/>
          <a:p>
            <a:r>
              <a:rPr lang="de-DE" sz="2400" dirty="0"/>
              <a:t>in mehrere Unterrichts-einheiten integriert </a:t>
            </a:r>
          </a:p>
          <a:p>
            <a:pPr marL="365760" indent="-256032">
              <a:spcBef>
                <a:spcPts val="400"/>
              </a:spcBef>
              <a:buClr>
                <a:schemeClr val="accent1"/>
              </a:buClr>
              <a:buSzPct val="68000"/>
              <a:buFont typeface="Wingdings 3"/>
              <a:buChar char=""/>
            </a:pPr>
            <a:r>
              <a:rPr lang="de-DE" sz="2400" dirty="0" smtClean="0"/>
              <a:t>meinungsbildende </a:t>
            </a:r>
            <a:r>
              <a:rPr lang="de-DE" sz="2400" dirty="0"/>
              <a:t>Texte als Grundlage der Erörterung</a:t>
            </a:r>
          </a:p>
          <a:p>
            <a:pPr marL="365760" indent="-256032">
              <a:spcBef>
                <a:spcPts val="400"/>
              </a:spcBef>
              <a:buClr>
                <a:schemeClr val="accent1"/>
              </a:buClr>
              <a:buSzPct val="68000"/>
              <a:buFont typeface="Wingdings 3"/>
              <a:buChar char=""/>
            </a:pPr>
            <a:r>
              <a:rPr lang="de-DE" sz="2400" dirty="0"/>
              <a:t>als sog. Sekundärtexte, z. B. Biographien</a:t>
            </a:r>
          </a:p>
          <a:p>
            <a:pPr marL="365760" indent="-256032">
              <a:spcBef>
                <a:spcPts val="400"/>
              </a:spcBef>
              <a:buClr>
                <a:schemeClr val="accent1"/>
              </a:buClr>
              <a:buSzPct val="68000"/>
              <a:buFont typeface="Wingdings 3"/>
              <a:buChar char=""/>
            </a:pPr>
            <a:r>
              <a:rPr lang="de-DE" sz="2400" dirty="0"/>
              <a:t>als </a:t>
            </a:r>
            <a:r>
              <a:rPr lang="de-DE" sz="2400" dirty="0" smtClean="0"/>
              <a:t>Fachliteratur </a:t>
            </a:r>
            <a:r>
              <a:rPr lang="de-DE" sz="2400" dirty="0"/>
              <a:t>zu Sprache und Literatur  </a:t>
            </a:r>
          </a:p>
        </p:txBody>
      </p:sp>
    </p:spTree>
    <p:extLst>
      <p:ext uri="{BB962C8B-B14F-4D97-AF65-F5344CB8AC3E}">
        <p14:creationId xmlns:p14="http://schemas.microsoft.com/office/powerpoint/2010/main" val="726881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a:t>Überprüfen Sie anhand der Bildungspläne, welche Kompetenzen die ausgewählten Schulbuchseiten im Blick haben und welche mit diesem Material darüber hinaus geschult werden können.</a:t>
            </a:r>
          </a:p>
          <a:p>
            <a:endParaRPr lang="de-DE" dirty="0"/>
          </a:p>
        </p:txBody>
      </p:sp>
      <p:sp>
        <p:nvSpPr>
          <p:cNvPr id="3" name="Titel 2"/>
          <p:cNvSpPr>
            <a:spLocks noGrp="1"/>
          </p:cNvSpPr>
          <p:nvPr>
            <p:ph type="title"/>
          </p:nvPr>
        </p:nvSpPr>
        <p:spPr/>
        <p:txBody>
          <a:bodyPr>
            <a:normAutofit/>
          </a:bodyPr>
          <a:lstStyle/>
          <a:p>
            <a:pPr algn="ctr"/>
            <a:r>
              <a:rPr lang="de-DE" sz="3600" dirty="0"/>
              <a:t>Schulbuchanalyse</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98974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t>weitere Kompetenzen, </a:t>
            </a:r>
            <a:r>
              <a:rPr lang="de-DE" sz="3200" dirty="0" smtClean="0"/>
              <a:t/>
            </a:r>
            <a:br>
              <a:rPr lang="de-DE" sz="3200" dirty="0" smtClean="0"/>
            </a:br>
            <a:r>
              <a:rPr lang="de-DE" sz="3200" dirty="0" smtClean="0"/>
              <a:t>die </a:t>
            </a:r>
            <a:r>
              <a:rPr lang="de-DE" sz="3200" dirty="0"/>
              <a:t>geschult werden können:</a:t>
            </a:r>
          </a:p>
        </p:txBody>
      </p:sp>
      <p:sp>
        <p:nvSpPr>
          <p:cNvPr id="3" name="Textplatzhalter 2"/>
          <p:cNvSpPr>
            <a:spLocks noGrp="1"/>
          </p:cNvSpPr>
          <p:nvPr>
            <p:ph type="body" idx="1"/>
          </p:nvPr>
        </p:nvSpPr>
        <p:spPr/>
        <p:txBody>
          <a:bodyPr/>
          <a:lstStyle/>
          <a:p>
            <a:endParaRPr lang="de-DE"/>
          </a:p>
        </p:txBody>
      </p:sp>
      <p:sp>
        <p:nvSpPr>
          <p:cNvPr id="4" name="Textplatzhalter 3"/>
          <p:cNvSpPr>
            <a:spLocks noGrp="1"/>
          </p:cNvSpPr>
          <p:nvPr>
            <p:ph type="body" sz="half" idx="3"/>
          </p:nvPr>
        </p:nvSpPr>
        <p:spPr/>
        <p:txBody>
          <a:bodyPr/>
          <a:lstStyle/>
          <a:p>
            <a:endParaRPr lang="de-DE"/>
          </a:p>
        </p:txBody>
      </p:sp>
      <p:sp>
        <p:nvSpPr>
          <p:cNvPr id="5" name="Inhaltsplatzhalter 4"/>
          <p:cNvSpPr>
            <a:spLocks noGrp="1"/>
          </p:cNvSpPr>
          <p:nvPr>
            <p:ph sz="quarter" idx="2"/>
          </p:nvPr>
        </p:nvSpPr>
        <p:spPr/>
        <p:txBody>
          <a:bodyPr/>
          <a:lstStyle/>
          <a:p>
            <a:pPr marL="0" indent="0">
              <a:buNone/>
            </a:pPr>
            <a:r>
              <a:rPr lang="de-DE" b="1" dirty="0"/>
              <a:t>Zeit für Heldentaten</a:t>
            </a:r>
            <a:br>
              <a:rPr lang="de-DE" b="1" dirty="0"/>
            </a:br>
            <a:r>
              <a:rPr lang="de-DE" b="1" dirty="0"/>
              <a:t>Funktionen von Sachtexte erkennen</a:t>
            </a:r>
          </a:p>
          <a:p>
            <a:r>
              <a:rPr lang="de-DE" dirty="0"/>
              <a:t>(15) Vergleich Schüler – Fam. </a:t>
            </a:r>
            <a:r>
              <a:rPr lang="de-DE" dirty="0" err="1"/>
              <a:t>Krautwaschl</a:t>
            </a:r>
            <a:endParaRPr lang="de-DE" dirty="0"/>
          </a:p>
          <a:p>
            <a:r>
              <a:rPr lang="de-DE" dirty="0"/>
              <a:t>(18) Medium „Flyer“</a:t>
            </a:r>
          </a:p>
          <a:p>
            <a:r>
              <a:rPr lang="de-DE" dirty="0"/>
              <a:t>(19) „Plastikmüll (...) ist ein internationales Problem.“</a:t>
            </a:r>
          </a:p>
          <a:p>
            <a:endParaRPr lang="de-DE" dirty="0"/>
          </a:p>
        </p:txBody>
      </p:sp>
      <p:sp>
        <p:nvSpPr>
          <p:cNvPr id="6" name="Inhaltsplatzhalter 5"/>
          <p:cNvSpPr>
            <a:spLocks noGrp="1"/>
          </p:cNvSpPr>
          <p:nvPr>
            <p:ph sz="quarter" idx="4"/>
          </p:nvPr>
        </p:nvSpPr>
        <p:spPr/>
        <p:txBody>
          <a:bodyPr/>
          <a:lstStyle/>
          <a:p>
            <a:pPr marL="0" indent="0">
              <a:buNone/>
            </a:pPr>
            <a:r>
              <a:rPr lang="de-DE" b="1" dirty="0"/>
              <a:t>Grafiken und Diagramme auswerten</a:t>
            </a:r>
            <a:br>
              <a:rPr lang="de-DE" b="1" dirty="0"/>
            </a:br>
            <a:r>
              <a:rPr lang="de-DE" b="1" dirty="0"/>
              <a:t>Die Reifeprüfung</a:t>
            </a:r>
          </a:p>
          <a:p>
            <a:r>
              <a:rPr lang="de-DE" dirty="0"/>
              <a:t>(9) Aufbau, Sprache, Intention der Reportage (!) analysieren </a:t>
            </a:r>
          </a:p>
          <a:p>
            <a:r>
              <a:rPr lang="de-DE" dirty="0"/>
              <a:t>(14) Wirkung des Diagramms „Sport und Spiel“</a:t>
            </a:r>
          </a:p>
          <a:p>
            <a:endParaRPr lang="de-DE" dirty="0"/>
          </a:p>
        </p:txBody>
      </p:sp>
      <p:sp>
        <p:nvSpPr>
          <p:cNvPr id="7" name="Datumsplatzhalter 6"/>
          <p:cNvSpPr>
            <a:spLocks noGrp="1"/>
          </p:cNvSpPr>
          <p:nvPr>
            <p:ph type="dt" sz="half" idx="10"/>
          </p:nvPr>
        </p:nvSpPr>
        <p:spPr/>
        <p:txBody>
          <a:bodyPr/>
          <a:lstStyle/>
          <a:p>
            <a:fld id="{03B6EBB5-105E-4A94-A3EA-905460D6D077}"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2432697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u="sng" dirty="0"/>
              <a:t>Textgrundlage</a:t>
            </a:r>
            <a:r>
              <a:rPr lang="de-DE" dirty="0"/>
              <a:t>: altersgemäße Sachbuchtexte, Lexikonartikel, Zeitungsberichte, Nachrichten (Lead-Stil), </a:t>
            </a:r>
            <a:r>
              <a:rPr lang="de-DE" b="1" dirty="0"/>
              <a:t>Interviews</a:t>
            </a:r>
            <a:r>
              <a:rPr lang="de-DE" dirty="0"/>
              <a:t>, einfache Karikaturen, Kommentare, Werbetexte, einfache Gesetztestexte</a:t>
            </a:r>
          </a:p>
          <a:p>
            <a:pPr marL="0" indent="0">
              <a:buNone/>
            </a:pPr>
            <a:endParaRPr lang="de-DE" b="1" dirty="0"/>
          </a:p>
          <a:p>
            <a:pPr marL="0" indent="0">
              <a:buNone/>
            </a:pPr>
            <a:r>
              <a:rPr lang="de-DE" dirty="0"/>
              <a:t>Welche Merkmale zeigt die Textsorte Interview?</a:t>
            </a:r>
          </a:p>
          <a:p>
            <a:endParaRPr lang="de-DE" dirty="0"/>
          </a:p>
        </p:txBody>
      </p:sp>
      <p:sp>
        <p:nvSpPr>
          <p:cNvPr id="3" name="Titel 2"/>
          <p:cNvSpPr>
            <a:spLocks noGrp="1"/>
          </p:cNvSpPr>
          <p:nvPr>
            <p:ph type="title"/>
          </p:nvPr>
        </p:nvSpPr>
        <p:spPr/>
        <p:txBody>
          <a:bodyPr>
            <a:normAutofit/>
          </a:bodyPr>
          <a:lstStyle/>
          <a:p>
            <a:pPr algn="ctr"/>
            <a:r>
              <a:rPr lang="de-DE" sz="3600" dirty="0"/>
              <a:t>verbindliche Textsorten</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838678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600" dirty="0"/>
              <a:t>Textsorte Interview</a:t>
            </a:r>
          </a:p>
        </p:txBody>
      </p:sp>
      <p:sp>
        <p:nvSpPr>
          <p:cNvPr id="3" name="Textplatzhalter 2"/>
          <p:cNvSpPr>
            <a:spLocks noGrp="1"/>
          </p:cNvSpPr>
          <p:nvPr>
            <p:ph type="body" idx="1"/>
          </p:nvPr>
        </p:nvSpPr>
        <p:spPr/>
        <p:txBody>
          <a:bodyPr/>
          <a:lstStyle/>
          <a:p>
            <a:endParaRPr lang="de-DE"/>
          </a:p>
        </p:txBody>
      </p:sp>
      <p:sp>
        <p:nvSpPr>
          <p:cNvPr id="4" name="Textplatzhalter 3"/>
          <p:cNvSpPr>
            <a:spLocks noGrp="1"/>
          </p:cNvSpPr>
          <p:nvPr>
            <p:ph type="body" sz="half" idx="3"/>
          </p:nvPr>
        </p:nvSpPr>
        <p:spPr/>
        <p:txBody>
          <a:bodyPr/>
          <a:lstStyle/>
          <a:p>
            <a:endParaRPr lang="de-DE"/>
          </a:p>
        </p:txBody>
      </p:sp>
      <p:sp>
        <p:nvSpPr>
          <p:cNvPr id="5" name="Inhaltsplatzhalter 4"/>
          <p:cNvSpPr>
            <a:spLocks noGrp="1"/>
          </p:cNvSpPr>
          <p:nvPr>
            <p:ph sz="quarter" idx="2"/>
          </p:nvPr>
        </p:nvSpPr>
        <p:spPr/>
        <p:txBody>
          <a:bodyPr>
            <a:normAutofit/>
          </a:bodyPr>
          <a:lstStyle/>
          <a:p>
            <a:pPr marL="0" indent="0">
              <a:buNone/>
            </a:pPr>
            <a:r>
              <a:rPr lang="de-DE" b="1" dirty="0"/>
              <a:t>Interviews werden </a:t>
            </a:r>
          </a:p>
          <a:p>
            <a:r>
              <a:rPr lang="de-DE" dirty="0"/>
              <a:t>als abgedruckte Gespräche gelesen.</a:t>
            </a:r>
          </a:p>
          <a:p>
            <a:r>
              <a:rPr lang="de-DE" dirty="0"/>
              <a:t>als journalistischer Darstellungsform bestimmt.</a:t>
            </a:r>
          </a:p>
          <a:p>
            <a:r>
              <a:rPr lang="de-DE" dirty="0"/>
              <a:t>als Meinungstext ausgewertet</a:t>
            </a:r>
            <a:r>
              <a:rPr lang="de-DE" dirty="0" smtClean="0"/>
              <a:t>.</a:t>
            </a:r>
            <a:endParaRPr lang="de-DE" dirty="0"/>
          </a:p>
        </p:txBody>
      </p:sp>
      <p:sp>
        <p:nvSpPr>
          <p:cNvPr id="6" name="Inhaltsplatzhalter 5"/>
          <p:cNvSpPr>
            <a:spLocks noGrp="1"/>
          </p:cNvSpPr>
          <p:nvPr>
            <p:ph sz="quarter" idx="4"/>
          </p:nvPr>
        </p:nvSpPr>
        <p:spPr/>
        <p:txBody>
          <a:bodyPr/>
          <a:lstStyle/>
          <a:p>
            <a:pPr marL="0" indent="0">
              <a:buNone/>
            </a:pPr>
            <a:r>
              <a:rPr lang="de-DE" b="1" dirty="0"/>
              <a:t>Interviews sollten </a:t>
            </a:r>
            <a:r>
              <a:rPr lang="de-DE" b="1" dirty="0" smtClean="0"/>
              <a:t>auch</a:t>
            </a:r>
            <a:endParaRPr lang="de-DE" b="1" dirty="0"/>
          </a:p>
          <a:p>
            <a:r>
              <a:rPr lang="de-DE" dirty="0"/>
              <a:t>in audiovisueller Form präsentiert und erfasst werden.</a:t>
            </a:r>
          </a:p>
          <a:p>
            <a:r>
              <a:rPr lang="de-DE" dirty="0"/>
              <a:t>unter dem Aspekt der Gesprächsführung analysiert werden.</a:t>
            </a:r>
          </a:p>
          <a:p>
            <a:r>
              <a:rPr lang="de-DE" dirty="0"/>
              <a:t>unter dem Aspekt der Gesamtwirkung beschrieben werden.</a:t>
            </a:r>
          </a:p>
          <a:p>
            <a:endParaRPr lang="de-DE" dirty="0"/>
          </a:p>
        </p:txBody>
      </p:sp>
      <p:sp>
        <p:nvSpPr>
          <p:cNvPr id="7" name="Datumsplatzhalter 6"/>
          <p:cNvSpPr>
            <a:spLocks noGrp="1"/>
          </p:cNvSpPr>
          <p:nvPr>
            <p:ph type="dt" sz="half" idx="10"/>
          </p:nvPr>
        </p:nvSpPr>
        <p:spPr/>
        <p:txBody>
          <a:bodyPr/>
          <a:lstStyle/>
          <a:p>
            <a:fld id="{03B6EBB5-105E-4A94-A3EA-905460D6D077}"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775330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fontScale="92500" lnSpcReduction="10000"/>
          </a:bodyPr>
          <a:lstStyle/>
          <a:p>
            <a:r>
              <a:rPr lang="de-DE" b="1" dirty="0"/>
              <a:t>Lernaufgabe (Stellungnahme)</a:t>
            </a:r>
          </a:p>
          <a:p>
            <a:r>
              <a:rPr lang="de-DE" dirty="0"/>
              <a:t>altersgemäße Sachbuchtexte</a:t>
            </a:r>
          </a:p>
          <a:p>
            <a:r>
              <a:rPr lang="de-DE" dirty="0"/>
              <a:t>Lexikontexte</a:t>
            </a:r>
          </a:p>
          <a:p>
            <a:r>
              <a:rPr lang="de-DE" dirty="0"/>
              <a:t>Zeitungsberichte</a:t>
            </a:r>
          </a:p>
          <a:p>
            <a:r>
              <a:rPr lang="de-DE" dirty="0"/>
              <a:t>Nachrichten (Lead-Stil)</a:t>
            </a:r>
          </a:p>
          <a:p>
            <a:r>
              <a:rPr lang="de-DE" dirty="0"/>
              <a:t>Interviews</a:t>
            </a:r>
          </a:p>
          <a:p>
            <a:r>
              <a:rPr lang="de-DE" dirty="0" smtClean="0"/>
              <a:t>einfache </a:t>
            </a:r>
            <a:r>
              <a:rPr lang="de-DE" dirty="0"/>
              <a:t>Karikaturen</a:t>
            </a:r>
          </a:p>
          <a:p>
            <a:r>
              <a:rPr lang="de-DE" dirty="0"/>
              <a:t>Kommentare</a:t>
            </a:r>
          </a:p>
          <a:p>
            <a:r>
              <a:rPr lang="de-DE" dirty="0"/>
              <a:t>Werbetexte</a:t>
            </a:r>
          </a:p>
          <a:p>
            <a:r>
              <a:rPr lang="de-DE" dirty="0"/>
              <a:t>einfache Gesetzestexte</a:t>
            </a:r>
          </a:p>
          <a:p>
            <a:r>
              <a:rPr lang="de-DE" dirty="0"/>
              <a:t>(literarische Texte)</a:t>
            </a:r>
          </a:p>
          <a:p>
            <a:endParaRPr lang="de-DE" dirty="0"/>
          </a:p>
        </p:txBody>
      </p:sp>
      <p:sp>
        <p:nvSpPr>
          <p:cNvPr id="3" name="Titel 2"/>
          <p:cNvSpPr>
            <a:spLocks noGrp="1"/>
          </p:cNvSpPr>
          <p:nvPr>
            <p:ph type="title"/>
          </p:nvPr>
        </p:nvSpPr>
        <p:spPr/>
        <p:txBody>
          <a:bodyPr>
            <a:normAutofit/>
          </a:bodyPr>
          <a:lstStyle/>
          <a:p>
            <a:pPr algn="ctr"/>
            <a:r>
              <a:rPr lang="de-DE" sz="3600" dirty="0"/>
              <a:t>Textsorten-Theke</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02985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Unter dem Aspekt der Binnendifferenzierung sollten Texte, Aufgaben und Lernumgebungen so gestaltet sein, dass sie die </a:t>
            </a:r>
            <a:r>
              <a:rPr lang="de-DE" b="1" dirty="0"/>
              <a:t>Zuversicht der Schüler</a:t>
            </a:r>
            <a:r>
              <a:rPr lang="de-DE" dirty="0"/>
              <a:t>, diese bewältigen zu können, stärken. </a:t>
            </a:r>
            <a:r>
              <a:rPr lang="de-DE" b="1" dirty="0"/>
              <a:t>Die Möglichkeit, Texte und Aufgaben selbst wählen zu können, kann dies unterstützen</a:t>
            </a:r>
            <a:r>
              <a:rPr lang="de-DE" dirty="0"/>
              <a:t>, entlastet Lehrkräfte von der Zuweisung von Aufgaben und nimmt die Lernenden mit in die Verantwortung. </a:t>
            </a:r>
          </a:p>
          <a:p>
            <a:pPr marL="109728" indent="0" algn="r">
              <a:buNone/>
            </a:pPr>
            <a:r>
              <a:rPr lang="de-DE" sz="2400" dirty="0"/>
              <a:t>(Ingrid Kunze, in: Deutschunterricht 2/2013. S. 6)</a:t>
            </a:r>
          </a:p>
          <a:p>
            <a:endParaRPr lang="de-DE" dirty="0"/>
          </a:p>
        </p:txBody>
      </p:sp>
      <p:sp>
        <p:nvSpPr>
          <p:cNvPr id="3" name="Titel 2"/>
          <p:cNvSpPr>
            <a:spLocks noGrp="1"/>
          </p:cNvSpPr>
          <p:nvPr>
            <p:ph type="title"/>
          </p:nvPr>
        </p:nvSpPr>
        <p:spPr/>
        <p:txBody>
          <a:bodyPr>
            <a:normAutofit/>
          </a:bodyPr>
          <a:lstStyle/>
          <a:p>
            <a:pPr algn="ctr"/>
            <a:r>
              <a:rPr lang="de-DE" sz="3600" dirty="0" smtClean="0"/>
              <a:t>Binnendifferenzierung</a:t>
            </a:r>
            <a:endParaRPr lang="de-DE" sz="3600" dirty="0"/>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39660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b="1" dirty="0" err="1"/>
              <a:t>Scaffolding</a:t>
            </a:r>
            <a:endParaRPr lang="de-DE" b="1" dirty="0"/>
          </a:p>
          <a:p>
            <a:pPr marL="0" indent="0">
              <a:buNone/>
            </a:pPr>
            <a:r>
              <a:rPr lang="de-DE" dirty="0"/>
              <a:t>Arbeit mit „Steckbriefen“ und „Drehbüchern“</a:t>
            </a:r>
          </a:p>
          <a:p>
            <a:pPr marL="0" indent="0">
              <a:buNone/>
            </a:pPr>
            <a:r>
              <a:rPr lang="de-DE" u="sng" dirty="0"/>
              <a:t>Vorteile und Nutzen:</a:t>
            </a:r>
            <a:endParaRPr lang="de-DE" dirty="0"/>
          </a:p>
          <a:p>
            <a:pPr lvl="0"/>
            <a:r>
              <a:rPr lang="de-DE" dirty="0"/>
              <a:t>mithilfe von zwei Textsorten können verschiedenste Sachtexte bearbeitet werden</a:t>
            </a:r>
          </a:p>
          <a:p>
            <a:pPr lvl="0"/>
            <a:r>
              <a:rPr lang="de-DE" dirty="0"/>
              <a:t>die Textsorten „Steckbrief“ und „Drehbuch“ sind selbsterklärend</a:t>
            </a:r>
          </a:p>
          <a:p>
            <a:pPr lvl="0"/>
            <a:r>
              <a:rPr lang="de-DE" dirty="0"/>
              <a:t>die Textsorten bieten einen hohen Grad an Anschaulichkeit</a:t>
            </a:r>
          </a:p>
          <a:p>
            <a:endParaRPr lang="de-DE" dirty="0"/>
          </a:p>
        </p:txBody>
      </p:sp>
      <p:sp>
        <p:nvSpPr>
          <p:cNvPr id="3" name="Titel 2"/>
          <p:cNvSpPr>
            <a:spLocks noGrp="1"/>
          </p:cNvSpPr>
          <p:nvPr>
            <p:ph type="title"/>
          </p:nvPr>
        </p:nvSpPr>
        <p:spPr/>
        <p:txBody>
          <a:bodyPr>
            <a:normAutofit/>
          </a:bodyPr>
          <a:lstStyle/>
          <a:p>
            <a:pPr algn="ctr"/>
            <a:r>
              <a:rPr lang="de-DE" sz="3600" dirty="0"/>
              <a:t>Fördern und Fordern</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08342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b="1" dirty="0"/>
              <a:t>Rampenaufgaben</a:t>
            </a:r>
            <a:r>
              <a:rPr lang="de-DE" dirty="0"/>
              <a:t> – eine Alternative zu</a:t>
            </a:r>
          </a:p>
          <a:p>
            <a:pPr marL="0" indent="0">
              <a:buNone/>
            </a:pPr>
            <a:endParaRPr lang="de-DE" dirty="0"/>
          </a:p>
          <a:p>
            <a:r>
              <a:rPr lang="de-DE" dirty="0"/>
              <a:t>Differenzierung nach Zielsetzung(=Niveaudifferenzierung)</a:t>
            </a:r>
          </a:p>
          <a:p>
            <a:r>
              <a:rPr lang="de-DE" dirty="0"/>
              <a:t>Differenzierung nach Inhalten und Themen (=Interessendifferenzierung)</a:t>
            </a:r>
          </a:p>
          <a:p>
            <a:r>
              <a:rPr lang="de-DE" dirty="0"/>
              <a:t>Differenzierung nach Methoden und </a:t>
            </a:r>
            <a:r>
              <a:rPr lang="de-DE" dirty="0" smtClean="0"/>
              <a:t>Medien </a:t>
            </a:r>
            <a:r>
              <a:rPr lang="de-DE" dirty="0"/>
              <a:t>(=Lernwegedifferenzierung)</a:t>
            </a:r>
          </a:p>
          <a:p>
            <a:endParaRPr lang="de-DE" dirty="0"/>
          </a:p>
        </p:txBody>
      </p:sp>
      <p:sp>
        <p:nvSpPr>
          <p:cNvPr id="3" name="Titel 2"/>
          <p:cNvSpPr>
            <a:spLocks noGrp="1"/>
          </p:cNvSpPr>
          <p:nvPr>
            <p:ph type="title"/>
          </p:nvPr>
        </p:nvSpPr>
        <p:spPr/>
        <p:txBody>
          <a:bodyPr>
            <a:normAutofit/>
          </a:bodyPr>
          <a:lstStyle/>
          <a:p>
            <a:pPr algn="ctr"/>
            <a:r>
              <a:rPr lang="de-DE" sz="3600" dirty="0"/>
              <a:t>Fördern und Fordern</a:t>
            </a:r>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41770217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Welche (positiven oder negativen) Erfahrungen werden beim Umgang mit Sachtexten gemacht?</a:t>
            </a:r>
          </a:p>
          <a:p>
            <a:r>
              <a:rPr lang="de-DE" dirty="0"/>
              <a:t>Wo liegen weitere Möglichkeiten des Förderns und Forderns?</a:t>
            </a:r>
          </a:p>
          <a:p>
            <a:r>
              <a:rPr lang="de-DE" dirty="0"/>
              <a:t>Gibt es </a:t>
            </a:r>
            <a:r>
              <a:rPr lang="de-DE" dirty="0" err="1"/>
              <a:t>good-practice</a:t>
            </a:r>
            <a:r>
              <a:rPr lang="de-DE" dirty="0"/>
              <a:t> Beispiele zum Thema Lesemotivation im Bereich Sachtexte? </a:t>
            </a:r>
          </a:p>
        </p:txBody>
      </p:sp>
      <p:sp>
        <p:nvSpPr>
          <p:cNvPr id="3" name="Titel 2"/>
          <p:cNvSpPr>
            <a:spLocks noGrp="1"/>
          </p:cNvSpPr>
          <p:nvPr>
            <p:ph type="title"/>
          </p:nvPr>
        </p:nvSpPr>
        <p:spPr/>
        <p:txBody>
          <a:bodyPr>
            <a:normAutofit/>
          </a:bodyPr>
          <a:lstStyle/>
          <a:p>
            <a:pPr algn="ctr"/>
            <a:r>
              <a:rPr lang="de-DE" sz="3600" dirty="0" smtClean="0"/>
              <a:t>Diskussion</a:t>
            </a:r>
            <a:endParaRPr lang="de-DE" sz="3600" dirty="0"/>
          </a:p>
        </p:txBody>
      </p:sp>
      <p:sp>
        <p:nvSpPr>
          <p:cNvPr id="4" name="Datumsplatzhalter 3"/>
          <p:cNvSpPr>
            <a:spLocks noGrp="1"/>
          </p:cNvSpPr>
          <p:nvPr>
            <p:ph type="dt" sz="half" idx="2"/>
          </p:nvPr>
        </p:nvSpPr>
        <p:spPr/>
        <p:txBody>
          <a:bodyPr/>
          <a:lstStyle/>
          <a:p>
            <a:fld id="{994FB7BC-96A6-4B23-AB34-47AE0B2E347E}"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199696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200" dirty="0"/>
              <a:t>Was sind eigentlich komplexere Sach- und Gebrauchstexte?</a:t>
            </a:r>
          </a:p>
        </p:txBody>
      </p:sp>
      <p:sp>
        <p:nvSpPr>
          <p:cNvPr id="3" name="Textplatzhalter 2"/>
          <p:cNvSpPr>
            <a:spLocks noGrp="1"/>
          </p:cNvSpPr>
          <p:nvPr>
            <p:ph type="body" idx="1"/>
          </p:nvPr>
        </p:nvSpPr>
        <p:spPr/>
        <p:txBody>
          <a:bodyPr/>
          <a:lstStyle/>
          <a:p>
            <a:endParaRPr lang="de-DE"/>
          </a:p>
        </p:txBody>
      </p:sp>
      <p:sp>
        <p:nvSpPr>
          <p:cNvPr id="4" name="Textplatzhalter 3"/>
          <p:cNvSpPr>
            <a:spLocks noGrp="1"/>
          </p:cNvSpPr>
          <p:nvPr>
            <p:ph type="body" sz="half" idx="3"/>
          </p:nvPr>
        </p:nvSpPr>
        <p:spPr/>
        <p:txBody>
          <a:bodyPr/>
          <a:lstStyle/>
          <a:p>
            <a:endParaRPr lang="de-DE"/>
          </a:p>
        </p:txBody>
      </p:sp>
      <p:sp>
        <p:nvSpPr>
          <p:cNvPr id="5" name="Inhaltsplatzhalter 4"/>
          <p:cNvSpPr>
            <a:spLocks noGrp="1"/>
          </p:cNvSpPr>
          <p:nvPr>
            <p:ph sz="quarter" idx="2"/>
          </p:nvPr>
        </p:nvSpPr>
        <p:spPr/>
        <p:txBody>
          <a:bodyPr/>
          <a:lstStyle/>
          <a:p>
            <a:pPr marL="0" indent="0">
              <a:buNone/>
            </a:pPr>
            <a:r>
              <a:rPr lang="de-DE" dirty="0" err="1"/>
              <a:t>Youtube</a:t>
            </a:r>
            <a:r>
              <a:rPr lang="de-DE" dirty="0"/>
              <a:t/>
            </a:r>
            <a:br>
              <a:rPr lang="de-DE" dirty="0"/>
            </a:br>
            <a:endParaRPr lang="de-DE" dirty="0"/>
          </a:p>
          <a:p>
            <a:r>
              <a:rPr lang="de-DE" dirty="0"/>
              <a:t>durchschnittliche Satzlänge: 11 Wörter</a:t>
            </a:r>
          </a:p>
          <a:p>
            <a:r>
              <a:rPr lang="de-DE" dirty="0"/>
              <a:t>Anteil längerer Wörter: 26 %</a:t>
            </a:r>
          </a:p>
          <a:p>
            <a:r>
              <a:rPr lang="de-DE" dirty="0"/>
              <a:t>LIX-Wert: 37 %</a:t>
            </a:r>
          </a:p>
          <a:p>
            <a:endParaRPr lang="de-DE" dirty="0"/>
          </a:p>
        </p:txBody>
      </p:sp>
      <p:sp>
        <p:nvSpPr>
          <p:cNvPr id="6" name="Inhaltsplatzhalter 5"/>
          <p:cNvSpPr>
            <a:spLocks noGrp="1"/>
          </p:cNvSpPr>
          <p:nvPr>
            <p:ph sz="quarter" idx="4"/>
          </p:nvPr>
        </p:nvSpPr>
        <p:spPr/>
        <p:txBody>
          <a:bodyPr/>
          <a:lstStyle/>
          <a:p>
            <a:pPr marL="0" indent="0">
              <a:buNone/>
            </a:pPr>
            <a:r>
              <a:rPr lang="de-DE" dirty="0"/>
              <a:t>Was ist eigentlich YouTube?</a:t>
            </a:r>
          </a:p>
          <a:p>
            <a:r>
              <a:rPr lang="de-DE" dirty="0"/>
              <a:t>durchschnittliche Satzlänge: 15 Wörter</a:t>
            </a:r>
          </a:p>
          <a:p>
            <a:r>
              <a:rPr lang="de-DE" dirty="0"/>
              <a:t>Anteil längerer Wörter: 40 %</a:t>
            </a:r>
          </a:p>
          <a:p>
            <a:r>
              <a:rPr lang="de-DE" dirty="0"/>
              <a:t>LIX-Wert:  55 (mittel)</a:t>
            </a:r>
          </a:p>
          <a:p>
            <a:endParaRPr lang="de-DE" dirty="0"/>
          </a:p>
        </p:txBody>
      </p:sp>
      <p:sp>
        <p:nvSpPr>
          <p:cNvPr id="7" name="Datumsplatzhalter 6"/>
          <p:cNvSpPr>
            <a:spLocks noGrp="1"/>
          </p:cNvSpPr>
          <p:nvPr>
            <p:ph type="dt" sz="half" idx="10"/>
          </p:nvPr>
        </p:nvSpPr>
        <p:spPr/>
        <p:txBody>
          <a:bodyPr/>
          <a:lstStyle/>
          <a:p>
            <a:fld id="{03B6EBB5-105E-4A94-A3EA-905460D6D077}"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36267718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600" dirty="0"/>
              <a:t>Schwerpunkte im Vergleich (6-8)</a:t>
            </a:r>
          </a:p>
        </p:txBody>
      </p:sp>
      <p:sp>
        <p:nvSpPr>
          <p:cNvPr id="3" name="Textplatzhalter 2"/>
          <p:cNvSpPr>
            <a:spLocks noGrp="1"/>
          </p:cNvSpPr>
          <p:nvPr>
            <p:ph type="body" idx="1"/>
          </p:nvPr>
        </p:nvSpPr>
        <p:spPr/>
        <p:txBody>
          <a:bodyPr/>
          <a:lstStyle/>
          <a:p>
            <a:endParaRPr lang="de-DE" dirty="0"/>
          </a:p>
        </p:txBody>
      </p:sp>
      <p:sp>
        <p:nvSpPr>
          <p:cNvPr id="4" name="Textplatzhalter 3"/>
          <p:cNvSpPr>
            <a:spLocks noGrp="1"/>
          </p:cNvSpPr>
          <p:nvPr>
            <p:ph type="body" sz="half" idx="3"/>
          </p:nvPr>
        </p:nvSpPr>
        <p:spPr/>
        <p:txBody>
          <a:bodyPr/>
          <a:lstStyle/>
          <a:p>
            <a:endParaRPr lang="de-DE"/>
          </a:p>
        </p:txBody>
      </p:sp>
      <p:sp>
        <p:nvSpPr>
          <p:cNvPr id="5" name="Inhaltsplatzhalter 4"/>
          <p:cNvSpPr>
            <a:spLocks noGrp="1"/>
          </p:cNvSpPr>
          <p:nvPr>
            <p:ph sz="quarter" idx="2"/>
          </p:nvPr>
        </p:nvSpPr>
        <p:spPr/>
        <p:txBody>
          <a:bodyPr>
            <a:normAutofit fontScale="85000" lnSpcReduction="10000"/>
          </a:bodyPr>
          <a:lstStyle/>
          <a:p>
            <a:r>
              <a:rPr lang="de-DE" dirty="0"/>
              <a:t>Nutzung zur Informationsentnahme</a:t>
            </a:r>
          </a:p>
          <a:p>
            <a:r>
              <a:rPr lang="de-DE" dirty="0"/>
              <a:t>(mündliche) Darstellung der gewonnenen Information</a:t>
            </a:r>
          </a:p>
          <a:p>
            <a:r>
              <a:rPr lang="de-DE" dirty="0"/>
              <a:t>Berücksichtigung der formalen Gestaltung</a:t>
            </a:r>
          </a:p>
          <a:p>
            <a:r>
              <a:rPr lang="de-DE" dirty="0"/>
              <a:t>Bezüge zur eigenen Lebenswelt</a:t>
            </a:r>
          </a:p>
          <a:p>
            <a:r>
              <a:rPr lang="de-DE" dirty="0"/>
              <a:t>Nutzung der Informationen beim Verfassen von Texten und in Kommunikationssituationen</a:t>
            </a:r>
          </a:p>
          <a:p>
            <a:endParaRPr lang="de-DE" dirty="0"/>
          </a:p>
        </p:txBody>
      </p:sp>
      <p:sp>
        <p:nvSpPr>
          <p:cNvPr id="6" name="Inhaltsplatzhalter 5"/>
          <p:cNvSpPr>
            <a:spLocks noGrp="1"/>
          </p:cNvSpPr>
          <p:nvPr>
            <p:ph sz="quarter" idx="4"/>
          </p:nvPr>
        </p:nvSpPr>
        <p:spPr/>
        <p:txBody>
          <a:bodyPr>
            <a:normAutofit lnSpcReduction="10000"/>
          </a:bodyPr>
          <a:lstStyle/>
          <a:p>
            <a:r>
              <a:rPr lang="de-DE" dirty="0"/>
              <a:t>Erschließung komplexerer Sachtexte</a:t>
            </a:r>
          </a:p>
          <a:p>
            <a:r>
              <a:rPr lang="de-DE" dirty="0"/>
              <a:t>Exzerpt</a:t>
            </a:r>
          </a:p>
          <a:p>
            <a:r>
              <a:rPr lang="de-DE" dirty="0"/>
              <a:t>Korrekte Zitation</a:t>
            </a:r>
          </a:p>
          <a:p>
            <a:r>
              <a:rPr lang="de-DE" dirty="0"/>
              <a:t>Analyse (Aufbau, Argumente ...)</a:t>
            </a:r>
          </a:p>
          <a:p>
            <a:r>
              <a:rPr lang="de-DE" dirty="0"/>
              <a:t>Prüfung der Zuverlässigkeit</a:t>
            </a:r>
          </a:p>
          <a:p>
            <a:r>
              <a:rPr lang="de-DE" dirty="0"/>
              <a:t>Kritische Auseinandersetzung (Lebensweltbezug)</a:t>
            </a:r>
          </a:p>
          <a:p>
            <a:endParaRPr lang="de-DE" dirty="0"/>
          </a:p>
        </p:txBody>
      </p:sp>
      <p:sp>
        <p:nvSpPr>
          <p:cNvPr id="7" name="Datumsplatzhalter 6"/>
          <p:cNvSpPr>
            <a:spLocks noGrp="1"/>
          </p:cNvSpPr>
          <p:nvPr>
            <p:ph type="dt" sz="half" idx="10"/>
          </p:nvPr>
        </p:nvSpPr>
        <p:spPr/>
        <p:txBody>
          <a:bodyPr/>
          <a:lstStyle/>
          <a:p>
            <a:fld id="{03B6EBB5-105E-4A94-A3EA-905460D6D077}"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22681742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endParaRPr lang="de-DE" dirty="0" smtClean="0"/>
          </a:p>
          <a:p>
            <a:pPr marL="0" indent="0">
              <a:buNone/>
            </a:pPr>
            <a:r>
              <a:rPr lang="de-DE" dirty="0"/>
              <a:t>(2) Texten komplexere Informationen entnehmen; (...) und </a:t>
            </a:r>
            <a:r>
              <a:rPr lang="de-DE" b="1" dirty="0"/>
              <a:t>Texte exzerpieren</a:t>
            </a:r>
            <a:r>
              <a:rPr lang="de-DE" dirty="0"/>
              <a:t>;</a:t>
            </a:r>
          </a:p>
          <a:p>
            <a:pPr marL="0" indent="0">
              <a:buNone/>
            </a:pPr>
            <a:endParaRPr lang="de-DE" dirty="0"/>
          </a:p>
          <a:p>
            <a:r>
              <a:rPr lang="de-DE" dirty="0"/>
              <a:t>Welche Anforderungen sind sachgerecht, altersangemessen und stufengerecht?</a:t>
            </a:r>
          </a:p>
        </p:txBody>
      </p:sp>
      <p:sp>
        <p:nvSpPr>
          <p:cNvPr id="2" name="Titel 1"/>
          <p:cNvSpPr>
            <a:spLocks noGrp="1"/>
          </p:cNvSpPr>
          <p:nvPr>
            <p:ph type="title"/>
          </p:nvPr>
        </p:nvSpPr>
        <p:spPr/>
        <p:txBody>
          <a:bodyPr>
            <a:normAutofit/>
          </a:bodyPr>
          <a:lstStyle/>
          <a:p>
            <a:pPr algn="ctr"/>
            <a:r>
              <a:rPr lang="de-DE" sz="3600" dirty="0"/>
              <a:t>Texte exzerpieren</a:t>
            </a:r>
          </a:p>
        </p:txBody>
      </p:sp>
      <p:sp>
        <p:nvSpPr>
          <p:cNvPr id="4" name="Datumsplatzhalter 3"/>
          <p:cNvSpPr>
            <a:spLocks noGrp="1"/>
          </p:cNvSpPr>
          <p:nvPr>
            <p:ph type="dt" sz="half" idx="2"/>
          </p:nvPr>
        </p:nvSpPr>
        <p:spPr/>
        <p:txBody>
          <a:bodyPr/>
          <a:lstStyle/>
          <a:p>
            <a:fld id="{72137C10-63F3-41F4-A5C3-950894F3635F}"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37727561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3600" dirty="0"/>
              <a:t>Funktionen des Exzerpts</a:t>
            </a:r>
          </a:p>
        </p:txBody>
      </p:sp>
      <p:sp>
        <p:nvSpPr>
          <p:cNvPr id="3" name="Textplatzhalter 2"/>
          <p:cNvSpPr>
            <a:spLocks noGrp="1"/>
          </p:cNvSpPr>
          <p:nvPr>
            <p:ph type="body" idx="1"/>
          </p:nvPr>
        </p:nvSpPr>
        <p:spPr/>
        <p:txBody>
          <a:bodyPr/>
          <a:lstStyle/>
          <a:p>
            <a:endParaRPr lang="de-DE"/>
          </a:p>
        </p:txBody>
      </p:sp>
      <p:sp>
        <p:nvSpPr>
          <p:cNvPr id="4" name="Textplatzhalter 3"/>
          <p:cNvSpPr>
            <a:spLocks noGrp="1"/>
          </p:cNvSpPr>
          <p:nvPr>
            <p:ph type="body" sz="half" idx="3"/>
          </p:nvPr>
        </p:nvSpPr>
        <p:spPr/>
        <p:txBody>
          <a:bodyPr/>
          <a:lstStyle/>
          <a:p>
            <a:endParaRPr lang="de-DE"/>
          </a:p>
        </p:txBody>
      </p:sp>
      <p:sp>
        <p:nvSpPr>
          <p:cNvPr id="5" name="Inhaltsplatzhalter 4"/>
          <p:cNvSpPr>
            <a:spLocks noGrp="1"/>
          </p:cNvSpPr>
          <p:nvPr>
            <p:ph sz="quarter" idx="2"/>
          </p:nvPr>
        </p:nvSpPr>
        <p:spPr/>
        <p:txBody>
          <a:bodyPr/>
          <a:lstStyle/>
          <a:p>
            <a:pPr marL="0" indent="0">
              <a:buNone/>
            </a:pPr>
            <a:r>
              <a:rPr lang="de-DE" dirty="0"/>
              <a:t>objektorientiertes Exzerpieren</a:t>
            </a:r>
          </a:p>
          <a:p>
            <a:r>
              <a:rPr lang="de-DE" dirty="0"/>
              <a:t>Erfassen des Inhalts und der Argumentationsstruktur zur Wiedergabe des Primärtextes</a:t>
            </a:r>
          </a:p>
          <a:p>
            <a:pPr marL="0" indent="0">
              <a:buNone/>
            </a:pPr>
            <a:r>
              <a:rPr lang="de-DE" dirty="0">
                <a:sym typeface="Wingdings"/>
              </a:rPr>
              <a:t> Prüfungsvorbereitung</a:t>
            </a:r>
            <a:endParaRPr lang="de-DE" dirty="0"/>
          </a:p>
          <a:p>
            <a:endParaRPr lang="de-DE" dirty="0"/>
          </a:p>
        </p:txBody>
      </p:sp>
      <p:sp>
        <p:nvSpPr>
          <p:cNvPr id="6" name="Inhaltsplatzhalter 5"/>
          <p:cNvSpPr>
            <a:spLocks noGrp="1"/>
          </p:cNvSpPr>
          <p:nvPr>
            <p:ph sz="quarter" idx="4"/>
          </p:nvPr>
        </p:nvSpPr>
        <p:spPr/>
        <p:txBody>
          <a:bodyPr/>
          <a:lstStyle/>
          <a:p>
            <a:pPr marL="0" indent="0">
              <a:buNone/>
            </a:pPr>
            <a:r>
              <a:rPr lang="de-DE" dirty="0"/>
              <a:t>subjektorientiertes Exzerpieren</a:t>
            </a:r>
          </a:p>
          <a:p>
            <a:r>
              <a:rPr lang="de-DE" dirty="0"/>
              <a:t>Auswertung des Primärtextes unter einer Fragestellung</a:t>
            </a:r>
            <a:br>
              <a:rPr lang="de-DE" dirty="0"/>
            </a:br>
            <a:r>
              <a:rPr lang="de-DE" dirty="0"/>
              <a:t/>
            </a:r>
            <a:br>
              <a:rPr lang="de-DE" dirty="0"/>
            </a:br>
            <a:endParaRPr lang="de-DE" dirty="0"/>
          </a:p>
          <a:p>
            <a:pPr marL="0" indent="0">
              <a:buNone/>
            </a:pPr>
            <a:r>
              <a:rPr lang="de-DE" dirty="0">
                <a:sym typeface="Wingdings"/>
              </a:rPr>
              <a:t> Vorbereitung eines Referats </a:t>
            </a:r>
            <a:endParaRPr lang="de-DE" dirty="0"/>
          </a:p>
          <a:p>
            <a:endParaRPr lang="de-DE" dirty="0"/>
          </a:p>
        </p:txBody>
      </p:sp>
      <p:sp>
        <p:nvSpPr>
          <p:cNvPr id="7" name="Datumsplatzhalter 6"/>
          <p:cNvSpPr>
            <a:spLocks noGrp="1"/>
          </p:cNvSpPr>
          <p:nvPr>
            <p:ph type="dt" sz="half" idx="10"/>
          </p:nvPr>
        </p:nvSpPr>
        <p:spPr/>
        <p:txBody>
          <a:bodyPr/>
          <a:lstStyle/>
          <a:p>
            <a:fld id="{03B6EBB5-105E-4A94-A3EA-905460D6D077}"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7261780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endParaRPr lang="de-DE" dirty="0" smtClean="0"/>
          </a:p>
          <a:p>
            <a:endParaRPr lang="de-DE" dirty="0"/>
          </a:p>
          <a:p>
            <a:endParaRPr lang="de-DE" dirty="0" smtClean="0"/>
          </a:p>
          <a:p>
            <a:endParaRPr lang="de-DE" dirty="0"/>
          </a:p>
          <a:p>
            <a:endParaRPr lang="de-DE" dirty="0" smtClean="0"/>
          </a:p>
          <a:p>
            <a:pPr algn="r"/>
            <a:r>
              <a:rPr lang="de-DE" dirty="0" smtClean="0"/>
              <a:t>Auslassen </a:t>
            </a:r>
            <a:endParaRPr lang="de-DE" dirty="0"/>
          </a:p>
          <a:p>
            <a:pPr algn="r"/>
            <a:r>
              <a:rPr lang="de-DE" dirty="0" smtClean="0"/>
              <a:t>Selektieren  </a:t>
            </a:r>
          </a:p>
          <a:p>
            <a:pPr algn="r"/>
            <a:r>
              <a:rPr lang="de-DE" dirty="0" smtClean="0"/>
              <a:t>Generalisieren</a:t>
            </a:r>
            <a:endParaRPr lang="de-DE" dirty="0"/>
          </a:p>
          <a:p>
            <a:pPr algn="r"/>
            <a:r>
              <a:rPr lang="de-DE" dirty="0" smtClean="0"/>
              <a:t>Integrieren</a:t>
            </a:r>
          </a:p>
          <a:p>
            <a:pPr marL="0" indent="0">
              <a:buNone/>
            </a:pPr>
            <a:endParaRPr lang="de-DE" dirty="0"/>
          </a:p>
        </p:txBody>
      </p:sp>
      <p:sp>
        <p:nvSpPr>
          <p:cNvPr id="2" name="Titel 1"/>
          <p:cNvSpPr>
            <a:spLocks noGrp="1"/>
          </p:cNvSpPr>
          <p:nvPr>
            <p:ph type="title"/>
          </p:nvPr>
        </p:nvSpPr>
        <p:spPr/>
        <p:txBody>
          <a:bodyPr>
            <a:normAutofit/>
          </a:bodyPr>
          <a:lstStyle/>
          <a:p>
            <a:pPr algn="ctr"/>
            <a:r>
              <a:rPr lang="de-DE" sz="3600" dirty="0"/>
              <a:t>Techniken des Exzerpierens</a:t>
            </a:r>
          </a:p>
        </p:txBody>
      </p:sp>
      <p:sp>
        <p:nvSpPr>
          <p:cNvPr id="4" name="Datumsplatzhalter 3"/>
          <p:cNvSpPr>
            <a:spLocks noGrp="1"/>
          </p:cNvSpPr>
          <p:nvPr>
            <p:ph type="dt" sz="half" idx="2"/>
          </p:nvPr>
        </p:nvSpPr>
        <p:spPr/>
        <p:txBody>
          <a:bodyPr/>
          <a:lstStyle/>
          <a:p>
            <a:fld id="{554D5207-758F-48D3-A63D-9EC61FA8C818}" type="datetime1">
              <a:rPr lang="de-DE" smtClean="0">
                <a:solidFill>
                  <a:prstClr val="black"/>
                </a:solidFill>
              </a:rPr>
              <a:t>11.09.16</a:t>
            </a:fld>
            <a:endParaRPr lang="de-DE" dirty="0">
              <a:solidFill>
                <a:prstClr val="black"/>
              </a:solidFill>
            </a:endParaRPr>
          </a:p>
        </p:txBody>
      </p:sp>
      <p:sp>
        <p:nvSpPr>
          <p:cNvPr id="6" name="Abgerundete rechteckige Legende 5"/>
          <p:cNvSpPr/>
          <p:nvPr/>
        </p:nvSpPr>
        <p:spPr>
          <a:xfrm>
            <a:off x="1043608" y="1916832"/>
            <a:ext cx="3816424" cy="2232248"/>
          </a:xfrm>
          <a:prstGeom prst="wedgeRoundRectCallout">
            <a:avLst>
              <a:gd name="adj1" fmla="val -191"/>
              <a:gd name="adj2" fmla="val 11434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800" dirty="0" smtClean="0">
                <a:solidFill>
                  <a:schemeClr val="tx1"/>
                </a:solidFill>
              </a:rPr>
              <a:t>„Fasse die Hauptaussagen zusammen“</a:t>
            </a:r>
            <a:endParaRPr lang="de-DE" sz="2800" dirty="0">
              <a:solidFill>
                <a:schemeClr val="tx1"/>
              </a:solidFill>
            </a:endParaRPr>
          </a:p>
        </p:txBody>
      </p:sp>
      <p:cxnSp>
        <p:nvCxnSpPr>
          <p:cNvPr id="8" name="Gerade Verbindung 7"/>
          <p:cNvCxnSpPr/>
          <p:nvPr/>
        </p:nvCxnSpPr>
        <p:spPr>
          <a:xfrm flipV="1">
            <a:off x="467544" y="1340768"/>
            <a:ext cx="4320480" cy="2952328"/>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 name="Gerade Verbindung 8"/>
          <p:cNvCxnSpPr/>
          <p:nvPr/>
        </p:nvCxnSpPr>
        <p:spPr>
          <a:xfrm flipH="1" flipV="1">
            <a:off x="1115616" y="1628800"/>
            <a:ext cx="3600400" cy="2736304"/>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19491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a:t>(4) Inhalte von Sach- und Gebrauchstexten herausarbeiten, textbezogen erläutern und dabei </a:t>
            </a:r>
            <a:r>
              <a:rPr lang="de-DE" b="1" dirty="0"/>
              <a:t>aussagekräftige Textbelege auswählen und zitieren </a:t>
            </a:r>
          </a:p>
          <a:p>
            <a:endParaRPr lang="de-DE" dirty="0"/>
          </a:p>
          <a:p>
            <a:r>
              <a:rPr lang="de-DE" dirty="0"/>
              <a:t>Welche Anforderungen sind altersangemessen und stufengerecht?</a:t>
            </a:r>
          </a:p>
          <a:p>
            <a:pPr marL="0" indent="0">
              <a:buNone/>
            </a:pPr>
            <a:endParaRPr lang="de-DE" dirty="0"/>
          </a:p>
        </p:txBody>
      </p:sp>
      <p:sp>
        <p:nvSpPr>
          <p:cNvPr id="2" name="Titel 1"/>
          <p:cNvSpPr>
            <a:spLocks noGrp="1"/>
          </p:cNvSpPr>
          <p:nvPr>
            <p:ph type="title"/>
          </p:nvPr>
        </p:nvSpPr>
        <p:spPr/>
        <p:txBody>
          <a:bodyPr>
            <a:normAutofit/>
          </a:bodyPr>
          <a:lstStyle/>
          <a:p>
            <a:pPr algn="ctr"/>
            <a:r>
              <a:rPr lang="de-DE" sz="3600" dirty="0"/>
              <a:t>Zitieren</a:t>
            </a:r>
          </a:p>
        </p:txBody>
      </p:sp>
      <p:sp>
        <p:nvSpPr>
          <p:cNvPr id="4" name="Datumsplatzhalter 3"/>
          <p:cNvSpPr>
            <a:spLocks noGrp="1"/>
          </p:cNvSpPr>
          <p:nvPr>
            <p:ph type="dt" sz="half" idx="2"/>
          </p:nvPr>
        </p:nvSpPr>
        <p:spPr/>
        <p:txBody>
          <a:bodyPr/>
          <a:lstStyle/>
          <a:p>
            <a:fld id="{75B53F39-9D4E-419A-B46E-F375D8BA7DA3}"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42314496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marL="0" indent="0">
              <a:buNone/>
            </a:pPr>
            <a:r>
              <a:rPr lang="de-DE" dirty="0"/>
              <a:t>(8) Sachtexte aufgrund ihrer informierenden, instruierenden, </a:t>
            </a:r>
            <a:r>
              <a:rPr lang="de-DE" dirty="0" err="1"/>
              <a:t>appellativen</a:t>
            </a:r>
            <a:r>
              <a:rPr lang="de-DE" dirty="0"/>
              <a:t>, argumentativen, regulierenden Funktion bestimmen und unterscheiden (zum Beispiel Lexikonartikel, Gebrauchsanweisung, Nachricht, Werbetext, Gesetzestext) </a:t>
            </a:r>
          </a:p>
          <a:p>
            <a:pPr marL="0" indent="0">
              <a:buNone/>
            </a:pPr>
            <a:endParaRPr lang="de-DE" dirty="0"/>
          </a:p>
          <a:p>
            <a:r>
              <a:rPr lang="de-DE" dirty="0"/>
              <a:t>Welche Merkmale zeigt die Textsorte </a:t>
            </a:r>
            <a:r>
              <a:rPr lang="de-DE" dirty="0" smtClean="0"/>
              <a:t>Gesetzestext?</a:t>
            </a:r>
            <a:endParaRPr lang="de-DE" dirty="0"/>
          </a:p>
        </p:txBody>
      </p:sp>
      <p:sp>
        <p:nvSpPr>
          <p:cNvPr id="2" name="Titel 1"/>
          <p:cNvSpPr>
            <a:spLocks noGrp="1"/>
          </p:cNvSpPr>
          <p:nvPr>
            <p:ph type="title"/>
          </p:nvPr>
        </p:nvSpPr>
        <p:spPr/>
        <p:txBody>
          <a:bodyPr>
            <a:normAutofit/>
          </a:bodyPr>
          <a:lstStyle/>
          <a:p>
            <a:pPr algn="ctr"/>
            <a:r>
              <a:rPr lang="de-DE" sz="3600" dirty="0"/>
              <a:t>Sachtexte (...) unterscheiden</a:t>
            </a:r>
          </a:p>
        </p:txBody>
      </p:sp>
      <p:sp>
        <p:nvSpPr>
          <p:cNvPr id="4" name="Datumsplatzhalter 3"/>
          <p:cNvSpPr>
            <a:spLocks noGrp="1"/>
          </p:cNvSpPr>
          <p:nvPr>
            <p:ph type="dt" sz="half" idx="2"/>
          </p:nvPr>
        </p:nvSpPr>
        <p:spPr/>
        <p:txBody>
          <a:bodyPr/>
          <a:lstStyle/>
          <a:p>
            <a:fld id="{44DFEC70-1DF3-4940-914B-E7568A67C76D}" type="datetime1">
              <a:rPr lang="de-DE" smtClean="0">
                <a:solidFill>
                  <a:prstClr val="black"/>
                </a:solidFill>
              </a:rPr>
              <a:t>11.09.16</a:t>
            </a:fld>
            <a:endParaRPr lang="de-DE" dirty="0">
              <a:solidFill>
                <a:prstClr val="black"/>
              </a:solidFill>
            </a:endParaRPr>
          </a:p>
        </p:txBody>
      </p:sp>
    </p:spTree>
    <p:extLst>
      <p:ext uri="{BB962C8B-B14F-4D97-AF65-F5344CB8AC3E}">
        <p14:creationId xmlns:p14="http://schemas.microsoft.com/office/powerpoint/2010/main" val="170273381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1">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Deimo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1128</Words>
  <Application>Microsoft Macintosh PowerPoint</Application>
  <PresentationFormat>Bildschirmpräsentation (4:3)</PresentationFormat>
  <Paragraphs>206</Paragraphs>
  <Slides>28</Slides>
  <Notes>0</Notes>
  <HiddenSlides>0</HiddenSlides>
  <MMClips>0</MMClips>
  <ScaleCrop>false</ScaleCrop>
  <HeadingPairs>
    <vt:vector size="4" baseType="variant">
      <vt:variant>
        <vt:lpstr>Design</vt:lpstr>
      </vt:variant>
      <vt:variant>
        <vt:i4>1</vt:i4>
      </vt:variant>
      <vt:variant>
        <vt:lpstr>Folientitel</vt:lpstr>
      </vt:variant>
      <vt:variant>
        <vt:i4>28</vt:i4>
      </vt:variant>
    </vt:vector>
  </HeadingPairs>
  <TitlesOfParts>
    <vt:vector size="29" baseType="lpstr">
      <vt:lpstr>R1</vt:lpstr>
      <vt:lpstr>Umgang mit komplexeren Sach- und Gebrauchstexten</vt:lpstr>
      <vt:lpstr>Sachtexte in Klasse 7/8</vt:lpstr>
      <vt:lpstr>Was sind eigentlich komplexere Sach- und Gebrauchstexte?</vt:lpstr>
      <vt:lpstr>Schwerpunkte im Vergleich (6-8)</vt:lpstr>
      <vt:lpstr>Texte exzerpieren</vt:lpstr>
      <vt:lpstr>Funktionen des Exzerpts</vt:lpstr>
      <vt:lpstr>Techniken des Exzerpierens</vt:lpstr>
      <vt:lpstr>Zitieren</vt:lpstr>
      <vt:lpstr>Sachtexte (...) unterscheiden</vt:lpstr>
      <vt:lpstr>Was macht die Textsorte Gesetzestext aus?</vt:lpstr>
      <vt:lpstr>Das Toulmin-Schema</vt:lpstr>
      <vt:lpstr>Diskutiert wird die Frage, ob „Agnes“ in den Literaturkanon aufgenommen werden soll.</vt:lpstr>
      <vt:lpstr> Diskutiert wird die Frage, ob „Agnes“ in den Literaturkanon aufgenommen werden soll. </vt:lpstr>
      <vt:lpstr>Diskutiert wird die Frage, ob Crash-Kurse gut auf Prüfungen vorbereiten.</vt:lpstr>
      <vt:lpstr>Einsatzmöglichkeit Argumentieren</vt:lpstr>
      <vt:lpstr>Einsatzmöglichkeit Analysieren</vt:lpstr>
      <vt:lpstr>Das Toulmin-Schema im DU</vt:lpstr>
      <vt:lpstr>Texte verstehen</vt:lpstr>
      <vt:lpstr>Texte kontextualisieren und werten</vt:lpstr>
      <vt:lpstr>Schulbuchanalyse</vt:lpstr>
      <vt:lpstr>weitere Kompetenzen,  die geschult werden können:</vt:lpstr>
      <vt:lpstr>verbindliche Textsorten</vt:lpstr>
      <vt:lpstr>Textsorte Interview</vt:lpstr>
      <vt:lpstr>Textsorten-Theke</vt:lpstr>
      <vt:lpstr>Binnendifferenzierung</vt:lpstr>
      <vt:lpstr>Fördern und Fordern</vt:lpstr>
      <vt:lpstr>Fördern und Fordern</vt:lpstr>
      <vt:lpstr>Diskussion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(Zu)hören</dc:title>
  <dc:creator>Held</dc:creator>
  <cp:lastModifiedBy>Andreas Höffle</cp:lastModifiedBy>
  <cp:revision>47</cp:revision>
  <cp:lastPrinted>2016-06-22T09:52:13Z</cp:lastPrinted>
  <dcterms:created xsi:type="dcterms:W3CDTF">2016-04-14T11:41:43Z</dcterms:created>
  <dcterms:modified xsi:type="dcterms:W3CDTF">2016-09-11T08:29:02Z</dcterms:modified>
</cp:coreProperties>
</file>