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6"/>
  </p:notesMasterIdLst>
  <p:sldIdLst>
    <p:sldId id="381" r:id="rId2"/>
    <p:sldId id="363" r:id="rId3"/>
    <p:sldId id="294" r:id="rId4"/>
    <p:sldId id="257" r:id="rId5"/>
    <p:sldId id="259" r:id="rId6"/>
    <p:sldId id="260" r:id="rId7"/>
    <p:sldId id="368" r:id="rId8"/>
    <p:sldId id="359" r:id="rId9"/>
    <p:sldId id="344" r:id="rId10"/>
    <p:sldId id="283" r:id="rId11"/>
    <p:sldId id="306" r:id="rId12"/>
    <p:sldId id="289" r:id="rId13"/>
    <p:sldId id="268" r:id="rId14"/>
    <p:sldId id="269" r:id="rId15"/>
    <p:sldId id="297" r:id="rId16"/>
    <p:sldId id="325" r:id="rId17"/>
    <p:sldId id="277" r:id="rId18"/>
    <p:sldId id="330" r:id="rId19"/>
    <p:sldId id="355" r:id="rId20"/>
    <p:sldId id="362" r:id="rId21"/>
    <p:sldId id="274" r:id="rId22"/>
    <p:sldId id="356" r:id="rId23"/>
    <p:sldId id="369" r:id="rId24"/>
    <p:sldId id="322" r:id="rId25"/>
    <p:sldId id="321" r:id="rId26"/>
    <p:sldId id="295" r:id="rId27"/>
    <p:sldId id="335" r:id="rId28"/>
    <p:sldId id="364" r:id="rId29"/>
    <p:sldId id="377" r:id="rId30"/>
    <p:sldId id="340" r:id="rId31"/>
    <p:sldId id="342" r:id="rId32"/>
    <p:sldId id="379" r:id="rId33"/>
    <p:sldId id="380" r:id="rId34"/>
    <p:sldId id="307" r:id="rId35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80" autoAdjust="0"/>
  </p:normalViewPr>
  <p:slideViewPr>
    <p:cSldViewPr>
      <p:cViewPr>
        <p:scale>
          <a:sx n="71" d="100"/>
          <a:sy n="71" d="100"/>
        </p:scale>
        <p:origin x="-2784" y="-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846D9-8BC5-444F-8F53-27D83517A70C}" type="datetimeFigureOut">
              <a:rPr lang="de-DE" smtClean="0"/>
              <a:t>11.10.2016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1690A-22F2-4987-981A-DDDF7899C8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70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258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Erste Rückmeldung an die </a:t>
            </a:r>
            <a:r>
              <a:rPr lang="de-DE" dirty="0" err="1" smtClean="0"/>
              <a:t>SuS</a:t>
            </a:r>
            <a:r>
              <a:rPr lang="de-DE" dirty="0" smtClean="0"/>
              <a:t>: Besprechung der Testhefte (unmittelbar nach der Durchführung möglich)</a:t>
            </a:r>
          </a:p>
          <a:p>
            <a:r>
              <a:rPr lang="de-DE" dirty="0" smtClean="0"/>
              <a:t>Zweite Rückmeldung nach Vorliegen der statistischen Auswertung im Juli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42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759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173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8956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Orthografie extra zu Testzwecken aus Bereich Schreiben herausgenommen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5890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8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Also auf den Punkt gebracht bedeutet dies: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007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s. KMK Paper zum Vorgehen des IQB 2009 für den Bereich Lesen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131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Quelle: IQB, Handreichung Deutsch, VERA8, 2016, S. 9ff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1690A-22F2-4987-981A-DDDF7899C82A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174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73296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7D9F2C-E8BD-452C-AD8A-040108D94F1A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C6A031-67F5-48A5-A0FF-8FFEF8544504}" type="datetime1">
              <a:rPr lang="de-DE" smtClean="0"/>
              <a:t>11.10.2016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4" name="Datumsplatzhalter 9"/>
          <p:cNvSpPr>
            <a:spLocks noGrp="1"/>
          </p:cNvSpPr>
          <p:nvPr>
            <p:ph type="dt" sz="half" idx="2"/>
          </p:nvPr>
        </p:nvSpPr>
        <p:spPr>
          <a:xfrm>
            <a:off x="7524328" y="6407944"/>
            <a:ext cx="1008112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15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861519" y="6408553"/>
            <a:ext cx="2662809" cy="365125"/>
          </a:xfrm>
          <a:prstGeom prst="rect">
            <a:avLst/>
          </a:prstGeom>
        </p:spPr>
        <p:txBody>
          <a:bodyPr vert="horz" anchor="b"/>
          <a:lstStyle>
            <a:lvl1pPr marL="0" algn="l" defTabSz="914400" rtl="0" eaLnBrk="1" latinLnBrk="0" hangingPunct="1">
              <a:defRPr kumimoji="0"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16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532440" y="6407944"/>
            <a:ext cx="48059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9369B5-776D-419F-AC03-CECD03C01B44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E06A56-C28E-456D-BF12-37B27FE17E89}" type="datetime1">
              <a:rPr lang="de-DE" smtClean="0"/>
              <a:t>11.10.2016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Dr. R. Held, ZPG V – Bildungsplan 2016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D9F2C-E8BD-452C-AD8A-040108D94F1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6" name="Datumsplatzhalter 9"/>
          <p:cNvSpPr>
            <a:spLocks noGrp="1"/>
          </p:cNvSpPr>
          <p:nvPr>
            <p:ph type="dt" sz="half" idx="10"/>
          </p:nvPr>
        </p:nvSpPr>
        <p:spPr>
          <a:xfrm>
            <a:off x="7524328" y="6407944"/>
            <a:ext cx="1008112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17" name="Fußzeilenplatzhalter 21"/>
          <p:cNvSpPr>
            <a:spLocks noGrp="1"/>
          </p:cNvSpPr>
          <p:nvPr>
            <p:ph type="ftr" sz="quarter" idx="11"/>
          </p:nvPr>
        </p:nvSpPr>
        <p:spPr>
          <a:xfrm>
            <a:off x="4861519" y="6408553"/>
            <a:ext cx="2662809" cy="365125"/>
          </a:xfrm>
          <a:prstGeom prst="rect">
            <a:avLst/>
          </a:prstGeom>
        </p:spPr>
        <p:txBody>
          <a:bodyPr vert="horz" anchor="b"/>
          <a:lstStyle>
            <a:lvl1pPr marL="0" algn="l" defTabSz="914400" rtl="0" eaLnBrk="1" latinLnBrk="0" hangingPunct="1">
              <a:defRPr kumimoji="0"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2"/>
          </p:nvPr>
        </p:nvSpPr>
        <p:spPr>
          <a:xfrm>
            <a:off x="8532440" y="6407944"/>
            <a:ext cx="48059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9369B5-776D-419F-AC03-CECD03C01B44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19" name="Gruppieren 18"/>
          <p:cNvGrpSpPr/>
          <p:nvPr userDrawn="1"/>
        </p:nvGrpSpPr>
        <p:grpSpPr>
          <a:xfrm>
            <a:off x="-9237" y="6329929"/>
            <a:ext cx="5449134" cy="542532"/>
            <a:chOff x="-9237" y="5787738"/>
            <a:chExt cx="5449134" cy="1084723"/>
          </a:xfrm>
        </p:grpSpPr>
        <p:sp>
          <p:nvSpPr>
            <p:cNvPr id="20" name="Freihandform 19"/>
            <p:cNvSpPr>
              <a:spLocks/>
            </p:cNvSpPr>
            <p:nvPr/>
          </p:nvSpPr>
          <p:spPr bwMode="auto">
            <a:xfrm>
              <a:off x="499273" y="5944936"/>
              <a:ext cx="4940624" cy="9210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7485" h="337">
                  <a:moveTo>
                    <a:pt x="0" y="2"/>
                  </a:moveTo>
                  <a:lnTo>
                    <a:pt x="7485" y="337"/>
                  </a:lnTo>
                  <a:lnTo>
                    <a:pt x="5558" y="337"/>
                  </a:lnTo>
                  <a:lnTo>
                    <a:pt x="1" y="0"/>
                  </a:lnTo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21" name="Freihandform 20"/>
            <p:cNvSpPr>
              <a:spLocks/>
            </p:cNvSpPr>
            <p:nvPr/>
          </p:nvSpPr>
          <p:spPr bwMode="auto">
            <a:xfrm>
              <a:off x="485717" y="5939011"/>
              <a:ext cx="3690451" cy="9334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591" h="588">
                  <a:moveTo>
                    <a:pt x="0" y="0"/>
                  </a:moveTo>
                  <a:lnTo>
                    <a:pt x="5591" y="585"/>
                  </a:lnTo>
                  <a:lnTo>
                    <a:pt x="4415" y="588"/>
                  </a:lnTo>
                  <a:lnTo>
                    <a:pt x="12" y="4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22" name="Rechtwinkliges Dreieck 21"/>
            <p:cNvSpPr>
              <a:spLocks/>
            </p:cNvSpPr>
            <p:nvPr/>
          </p:nvSpPr>
          <p:spPr bwMode="auto">
            <a:xfrm>
              <a:off x="-6042" y="5791253"/>
              <a:ext cx="3402314" cy="1080868"/>
            </a:xfrm>
            <a:prstGeom prst="rtTriangle">
              <a:avLst/>
            </a:pr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23" name="Gerade Verbindung 22"/>
            <p:cNvCxnSpPr/>
            <p:nvPr/>
          </p:nvCxnSpPr>
          <p:spPr>
            <a:xfrm>
              <a:off x="-9237" y="5787738"/>
              <a:ext cx="3405509" cy="108438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4721010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4721010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-9237" y="6329929"/>
            <a:ext cx="5449134" cy="542532"/>
            <a:chOff x="-9237" y="5787738"/>
            <a:chExt cx="5449134" cy="1084723"/>
          </a:xfrm>
        </p:grpSpPr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499273" y="5944936"/>
              <a:ext cx="4940624" cy="9210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7485" h="337">
                  <a:moveTo>
                    <a:pt x="0" y="2"/>
                  </a:moveTo>
                  <a:lnTo>
                    <a:pt x="7485" y="337"/>
                  </a:lnTo>
                  <a:lnTo>
                    <a:pt x="5558" y="337"/>
                  </a:lnTo>
                  <a:lnTo>
                    <a:pt x="1" y="0"/>
                  </a:lnTo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2" name="Freihandform 11"/>
            <p:cNvSpPr>
              <a:spLocks/>
            </p:cNvSpPr>
            <p:nvPr/>
          </p:nvSpPr>
          <p:spPr bwMode="auto">
            <a:xfrm>
              <a:off x="485717" y="5939011"/>
              <a:ext cx="3690451" cy="9334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591" h="588">
                  <a:moveTo>
                    <a:pt x="0" y="0"/>
                  </a:moveTo>
                  <a:lnTo>
                    <a:pt x="5591" y="585"/>
                  </a:lnTo>
                  <a:lnTo>
                    <a:pt x="4415" y="588"/>
                  </a:lnTo>
                  <a:lnTo>
                    <a:pt x="12" y="4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3" name="Rechtwinkliges Dreieck 12"/>
            <p:cNvSpPr>
              <a:spLocks/>
            </p:cNvSpPr>
            <p:nvPr/>
          </p:nvSpPr>
          <p:spPr bwMode="auto">
            <a:xfrm>
              <a:off x="-6042" y="5791253"/>
              <a:ext cx="3402314" cy="1080868"/>
            </a:xfrm>
            <a:prstGeom prst="rtTriangle">
              <a:avLst/>
            </a:pr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4" name="Gerade Verbindung 13"/>
            <p:cNvCxnSpPr/>
            <p:nvPr/>
          </p:nvCxnSpPr>
          <p:spPr>
            <a:xfrm>
              <a:off x="-9237" y="5787738"/>
              <a:ext cx="3405509" cy="108438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umsplatzhalter 9"/>
          <p:cNvSpPr>
            <a:spLocks noGrp="1"/>
          </p:cNvSpPr>
          <p:nvPr>
            <p:ph type="dt" sz="half" idx="10"/>
          </p:nvPr>
        </p:nvSpPr>
        <p:spPr>
          <a:xfrm>
            <a:off x="7524328" y="6407944"/>
            <a:ext cx="1008112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19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861519" y="6408553"/>
            <a:ext cx="2662809" cy="365125"/>
          </a:xfrm>
          <a:prstGeom prst="rect">
            <a:avLst/>
          </a:prstGeom>
        </p:spPr>
        <p:txBody>
          <a:bodyPr vert="horz" anchor="b"/>
          <a:lstStyle>
            <a:lvl1pPr marL="0" algn="l" defTabSz="914400" rtl="0" eaLnBrk="1" latinLnBrk="0" hangingPunct="1">
              <a:defRPr kumimoji="0"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20" name="Foliennummernplatzhalter 17"/>
          <p:cNvSpPr>
            <a:spLocks noGrp="1"/>
          </p:cNvSpPr>
          <p:nvPr>
            <p:ph type="sldNum" sz="quarter" idx="11"/>
          </p:nvPr>
        </p:nvSpPr>
        <p:spPr>
          <a:xfrm>
            <a:off x="8532440" y="6407944"/>
            <a:ext cx="48059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9369B5-776D-419F-AC03-CECD03C01B4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1033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614649-328A-4F6D-BE8C-C35A72BF8C34}" type="datetime1">
              <a:rPr lang="de-DE" smtClean="0"/>
              <a:t>11.10.2016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Dr. R. Held, ZPG V – Bildungsplan 2016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D9F2C-E8BD-452C-AD8A-040108D94F1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9"/>
          <p:cNvSpPr>
            <a:spLocks noGrp="1"/>
          </p:cNvSpPr>
          <p:nvPr>
            <p:ph type="dt" sz="half" idx="10"/>
          </p:nvPr>
        </p:nvSpPr>
        <p:spPr>
          <a:xfrm>
            <a:off x="7524328" y="6407944"/>
            <a:ext cx="1008112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9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861519" y="6408553"/>
            <a:ext cx="2662809" cy="365125"/>
          </a:xfrm>
          <a:prstGeom prst="rect">
            <a:avLst/>
          </a:prstGeom>
        </p:spPr>
        <p:txBody>
          <a:bodyPr vert="horz" anchor="b"/>
          <a:lstStyle>
            <a:lvl1pPr marL="0" algn="l" defTabSz="914400" rtl="0" eaLnBrk="1" latinLnBrk="0" hangingPunct="1">
              <a:defRPr kumimoji="0"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10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532440" y="6407944"/>
            <a:ext cx="48059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9369B5-776D-419F-AC03-CECD03C01B44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504196-57BD-44FB-AE56-291B2ABD596B}" type="datetime1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Dr. R. Held, ZPG V – Bildungsplan 2016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D9F2C-E8BD-452C-AD8A-040108D94F1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F3A986-5583-4120-B0F3-FB72481833CD}" type="datetime1">
              <a:rPr lang="de-DE" smtClean="0"/>
              <a:t>11.10.2016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de-DE" smtClean="0"/>
              <a:t>Dr. R. Held, ZPG V – Bildungsplan 2016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7D9F2C-E8BD-452C-AD8A-040108D94F1A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-9237" y="6329929"/>
            <a:ext cx="5449134" cy="542532"/>
            <a:chOff x="-9237" y="5787738"/>
            <a:chExt cx="5449134" cy="1084723"/>
          </a:xfrm>
        </p:grpSpPr>
        <p:sp>
          <p:nvSpPr>
            <p:cNvPr id="13" name="Freihandform 12"/>
            <p:cNvSpPr>
              <a:spLocks/>
            </p:cNvSpPr>
            <p:nvPr/>
          </p:nvSpPr>
          <p:spPr bwMode="auto">
            <a:xfrm>
              <a:off x="499273" y="5944936"/>
              <a:ext cx="4940624" cy="9210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7485" h="337">
                  <a:moveTo>
                    <a:pt x="0" y="2"/>
                  </a:moveTo>
                  <a:lnTo>
                    <a:pt x="7485" y="337"/>
                  </a:lnTo>
                  <a:lnTo>
                    <a:pt x="5558" y="337"/>
                  </a:lnTo>
                  <a:lnTo>
                    <a:pt x="1" y="0"/>
                  </a:lnTo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2" name="Freihandform 11"/>
            <p:cNvSpPr>
              <a:spLocks/>
            </p:cNvSpPr>
            <p:nvPr/>
          </p:nvSpPr>
          <p:spPr bwMode="auto">
            <a:xfrm>
              <a:off x="485717" y="5939011"/>
              <a:ext cx="3690451" cy="9334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591" h="588">
                  <a:moveTo>
                    <a:pt x="0" y="0"/>
                  </a:moveTo>
                  <a:lnTo>
                    <a:pt x="5591" y="585"/>
                  </a:lnTo>
                  <a:lnTo>
                    <a:pt x="4415" y="588"/>
                  </a:lnTo>
                  <a:lnTo>
                    <a:pt x="12" y="4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4" name="Rechtwinkliges Dreieck 13"/>
            <p:cNvSpPr>
              <a:spLocks/>
            </p:cNvSpPr>
            <p:nvPr/>
          </p:nvSpPr>
          <p:spPr bwMode="auto">
            <a:xfrm>
              <a:off x="-6042" y="5791253"/>
              <a:ext cx="3402314" cy="1080868"/>
            </a:xfrm>
            <a:prstGeom prst="rtTriangle">
              <a:avLst/>
            </a:prstGeom>
            <a:blipFill>
              <a:blip r:embed="rId11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5" name="Gerade Verbindung 14"/>
            <p:cNvCxnSpPr/>
            <p:nvPr/>
          </p:nvCxnSpPr>
          <p:spPr>
            <a:xfrm>
              <a:off x="-9237" y="5787738"/>
              <a:ext cx="3405509" cy="108438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7524328" y="6407944"/>
            <a:ext cx="1008112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861519" y="6408553"/>
            <a:ext cx="2662809" cy="365125"/>
          </a:xfrm>
          <a:prstGeom prst="rect">
            <a:avLst/>
          </a:prstGeom>
        </p:spPr>
        <p:txBody>
          <a:bodyPr vert="horz" anchor="b"/>
          <a:lstStyle>
            <a:lvl1pPr marL="0" algn="l" defTabSz="914400" rtl="0" eaLnBrk="1" latinLnBrk="0" hangingPunct="1">
              <a:defRPr kumimoji="0" lang="de-DE" sz="1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532440" y="6407944"/>
            <a:ext cx="48059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9369B5-776D-419F-AC03-CECD03C01B44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1" r:id="rId4"/>
    <p:sldLayoutId id="2147483708" r:id="rId5"/>
    <p:sldLayoutId id="2147483703" r:id="rId6"/>
    <p:sldLayoutId id="2147483704" r:id="rId7"/>
    <p:sldLayoutId id="2147483706" r:id="rId8"/>
    <p:sldLayoutId id="2147483707" r:id="rId9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VERA 8 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de-DE" dirty="0" smtClean="0"/>
              <a:t>Weiterarbeit und Umgang mit den Ergebnissen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369B5-776D-419F-AC03-CECD03C01B44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1614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bundesweite VERA Steuerungsgruppe</a:t>
            </a:r>
          </a:p>
          <a:p>
            <a:r>
              <a:rPr lang="de-DE" dirty="0" smtClean="0"/>
              <a:t>IQB: Aufgabenentwicklung, Materialerstellung </a:t>
            </a:r>
          </a:p>
          <a:p>
            <a:r>
              <a:rPr lang="de-DE" dirty="0" smtClean="0"/>
              <a:t>KM: Beauftragung des LS mit Durchführung</a:t>
            </a:r>
          </a:p>
          <a:p>
            <a:r>
              <a:rPr lang="de-DE" dirty="0" smtClean="0"/>
              <a:t>LS: Bereitstellung der Materialien, Erstellen v. Begleitmaterial, Entwicklung Online- Portal </a:t>
            </a:r>
          </a:p>
          <a:p>
            <a:r>
              <a:rPr lang="de-DE" dirty="0" smtClean="0"/>
              <a:t>SCS: Informationsversand über KISS-Rechner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2. Aufgaben und Testung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Wer ist beteiligt ?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B16102E-0D81-426B-9858-EB26A54B3F8E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59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Aufgabenentwurf der AE</a:t>
            </a:r>
          </a:p>
          <a:p>
            <a:r>
              <a:rPr lang="de-DE" dirty="0" smtClean="0"/>
              <a:t>Kommentierung durch fachdidaktische Berater und Überarbeitung</a:t>
            </a:r>
          </a:p>
          <a:p>
            <a:r>
              <a:rPr lang="de-DE" dirty="0" err="1" smtClean="0"/>
              <a:t>Präpilotierung</a:t>
            </a:r>
            <a:r>
              <a:rPr lang="de-DE" dirty="0" smtClean="0"/>
              <a:t> in 2 Ländern (900-1000 </a:t>
            </a:r>
            <a:r>
              <a:rPr lang="de-DE" dirty="0" err="1" smtClean="0"/>
              <a:t>SuS</a:t>
            </a:r>
            <a:r>
              <a:rPr lang="de-DE" dirty="0" smtClean="0"/>
              <a:t>)</a:t>
            </a:r>
          </a:p>
          <a:p>
            <a:r>
              <a:rPr lang="de-DE" dirty="0" smtClean="0"/>
              <a:t>Zweite Überarbeitung durch AE</a:t>
            </a:r>
          </a:p>
          <a:p>
            <a:r>
              <a:rPr lang="de-DE" dirty="0" smtClean="0"/>
              <a:t>Bewertung durch die Länder</a:t>
            </a:r>
          </a:p>
          <a:p>
            <a:r>
              <a:rPr lang="de-DE" dirty="0" smtClean="0"/>
              <a:t>Pilotierung in 8 Ländern (2500-3000 </a:t>
            </a:r>
            <a:r>
              <a:rPr lang="de-DE" dirty="0" err="1" smtClean="0"/>
              <a:t>SuS</a:t>
            </a:r>
            <a:r>
              <a:rPr lang="de-DE" dirty="0" smtClean="0"/>
              <a:t>)</a:t>
            </a:r>
          </a:p>
          <a:p>
            <a:r>
              <a:rPr lang="de-DE" dirty="0" smtClean="0"/>
              <a:t>Auswertung und Kodierung der Aufgaben</a:t>
            </a:r>
          </a:p>
          <a:p>
            <a:r>
              <a:rPr lang="de-DE" dirty="0" smtClean="0"/>
              <a:t>Erstellung Testheftung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Ablauf der Aufgabenentwicklung</a:t>
            </a:r>
            <a:br>
              <a:rPr lang="de-DE" dirty="0" smtClean="0"/>
            </a:br>
            <a:r>
              <a:rPr lang="de-DE" dirty="0" smtClean="0"/>
              <a:t>(ca. 2 Jahre)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C5885D5-C3D6-4E71-91B7-D9088358F6B2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11</a:t>
            </a:fld>
            <a:endParaRPr lang="de-DE" dirty="0"/>
          </a:p>
        </p:txBody>
      </p:sp>
      <p:sp>
        <p:nvSpPr>
          <p:cNvPr id="4" name="Pfeil nach unten 3"/>
          <p:cNvSpPr/>
          <p:nvPr/>
        </p:nvSpPr>
        <p:spPr>
          <a:xfrm>
            <a:off x="8460432" y="1844824"/>
            <a:ext cx="144016" cy="38164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07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7894" y="1412776"/>
            <a:ext cx="3290512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Bildungsstandards </a:t>
            </a:r>
            <a:r>
              <a:rPr lang="de-DE" dirty="0"/>
              <a:t>als Bezugsgröße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BE492AA-2562-4997-AE68-4FCE63ACB53B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12</a:t>
            </a:fld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827584" y="1988840"/>
            <a:ext cx="4890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Nationale Bildungsstandards als Bezugsgröße</a:t>
            </a:r>
          </a:p>
          <a:p>
            <a:r>
              <a:rPr lang="de-DE" dirty="0"/>
              <a:t>	(verbindlich in 16 Bundesländern)</a:t>
            </a:r>
          </a:p>
          <a:p>
            <a:r>
              <a:rPr lang="de-DE" dirty="0"/>
              <a:t>KMK Beschluss vom </a:t>
            </a:r>
            <a:r>
              <a:rPr lang="de-DE" dirty="0" smtClean="0"/>
              <a:t>4.12.2003 </a:t>
            </a:r>
            <a:r>
              <a:rPr lang="de-DE" dirty="0"/>
              <a:t>Bildungsstandards Deutsch für den Mittleren Schulabschluss</a:t>
            </a:r>
          </a:p>
        </p:txBody>
      </p:sp>
    </p:spTree>
    <p:extLst>
      <p:ext uri="{BB962C8B-B14F-4D97-AF65-F5344CB8AC3E}">
        <p14:creationId xmlns:p14="http://schemas.microsoft.com/office/powerpoint/2010/main" val="19435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2732" y="1481138"/>
            <a:ext cx="645853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Kompetenzbereiche der Bildungsstandards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6048C72-9361-4D1E-82E3-D68B5A925A75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288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879820"/>
            <a:ext cx="8229600" cy="372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Testbereiche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745B025-427A-4F01-A831-4316B5A588DE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594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r>
              <a:rPr lang="de-DE" dirty="0" smtClean="0"/>
              <a:t>2016 Leseverstehen, Orthografie</a:t>
            </a:r>
          </a:p>
          <a:p>
            <a:r>
              <a:rPr lang="de-DE" dirty="0" smtClean="0"/>
              <a:t>2017 Leseverstehen, 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Zuhören</a:t>
            </a:r>
          </a:p>
          <a:p>
            <a:r>
              <a:rPr lang="de-DE" dirty="0" smtClean="0"/>
              <a:t>2018 Leseverstehen, Sprache und Sprachgebrauch untersuchen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Kompetenzbereiche bis 2018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ADB568-84B2-4D72-82F9-B38F50C94F6A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27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979292"/>
              </p:ext>
            </p:extLst>
          </p:nvPr>
        </p:nvGraphicFramePr>
        <p:xfrm>
          <a:off x="457200" y="1481138"/>
          <a:ext cx="8229600" cy="34036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Anforderungen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Reliabilität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Ist das Ergebnis verlässlich?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Objektivität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Kann die Aufgabe objektiv ausgewertet werden?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Validität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Misst die Aufgabe, was sie messen soll?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Praktikabilität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Ist die Aufgabe machbar?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Fairness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keine Benachteiligung z. B aufgrund des Geschlechts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Authentizität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der</a:t>
                      </a:r>
                      <a:r>
                        <a:rPr lang="de-DE" baseline="0" dirty="0" smtClean="0"/>
                        <a:t> Texte, der Aufgaben....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 Gütekriterien für Aufgaben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E7C3C15-E79D-426E-B948-96836E39762F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588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979081"/>
              </p:ext>
            </p:extLst>
          </p:nvPr>
        </p:nvGraphicFramePr>
        <p:xfrm>
          <a:off x="457200" y="1481138"/>
          <a:ext cx="8229600" cy="36677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Aufgabenauswahl für Diagnosetest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Aufgabenauswahl</a:t>
                      </a:r>
                      <a:r>
                        <a:rPr lang="de-DE" baseline="0" dirty="0" smtClean="0"/>
                        <a:t> für Klassenarbeit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Geben Auskunft über den Lernstand der Klasse im Hinblick auf die abschlussbezogenen Bildungsstandards. </a:t>
                      </a:r>
                    </a:p>
                    <a:p>
                      <a:r>
                        <a:rPr lang="de-DE" dirty="0" smtClean="0"/>
                        <a:t>Langfristig angeeignetes Wissen u. Fähigkeiten in bestimmten Bereichen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Zeigen, in welchem Umfang Schülerinnen und Schüler die Inhalte des vorangegangenen</a:t>
                      </a:r>
                      <a:r>
                        <a:rPr lang="de-DE" baseline="0" dirty="0" smtClean="0"/>
                        <a:t> Unterrichts erfasst haben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Breites Aufgabenspektrum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Begrenztes Aufgabenspektrum</a:t>
                      </a:r>
                    </a:p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Gütekriterien für Aufgaben</a:t>
            </a:r>
            <a:br>
              <a:rPr lang="de-DE" dirty="0" smtClean="0"/>
            </a:br>
            <a:r>
              <a:rPr lang="de-DE" dirty="0" smtClean="0"/>
              <a:t>Diagnoseaufgaben vs. KA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F2452B-1D00-43D0-A3D4-7D2B81C6E885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7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078664"/>
              </p:ext>
            </p:extLst>
          </p:nvPr>
        </p:nvGraphicFramePr>
        <p:xfrm>
          <a:off x="457200" y="1481138"/>
          <a:ext cx="8229600" cy="44907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Aufgabenauswahl für Diagnosetest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Aufgabenauswahl</a:t>
                      </a:r>
                      <a:r>
                        <a:rPr lang="de-DE" baseline="0" dirty="0" smtClean="0"/>
                        <a:t> für Klassenarbeit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Viele kurze Aufgaben, die einer Kompetenzstufe zuzuordnen sind. (</a:t>
                      </a:r>
                      <a:r>
                        <a:rPr lang="de-DE" baseline="0" dirty="0" smtClean="0"/>
                        <a:t>richtig oder falsch) 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in der</a:t>
                      </a:r>
                      <a:r>
                        <a:rPr lang="de-DE" baseline="0" dirty="0" smtClean="0"/>
                        <a:t> Regel umfangreiche Aufgaben, die aufgrund der vorangegangenen Lerneinheit gelöst werden können (Punkte für Teilleistungen)</a:t>
                      </a:r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Teilweise gelöste Aufgaben weisen zwar auf ein geringeres Kompetenzniveau hin, aber der Nachweis eines geringeren Kompetenzniveaus ist durch die Lösung leichterer Aufgaben bereits gesichert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Nachweis einer Teilleistung wird anteilig durch Teilpunkte erfasst, daher fließen alle erbrachten Leistungen in eine Zensur ein.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Gütekriterien für Aufgaben</a:t>
            </a:r>
            <a:br>
              <a:rPr lang="de-DE" dirty="0" smtClean="0"/>
            </a:br>
            <a:r>
              <a:rPr lang="de-DE" dirty="0" smtClean="0"/>
              <a:t>Diagnoseaufgaben vs. KA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4233B2C-8E90-463D-AF75-649C8666D9F7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33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761279"/>
              </p:ext>
            </p:extLst>
          </p:nvPr>
        </p:nvGraphicFramePr>
        <p:xfrm>
          <a:off x="457200" y="1481138"/>
          <a:ext cx="8435280" cy="4826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217640"/>
                <a:gridCol w="421764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Anspruch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Anspruch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Sind nicht darauf</a:t>
                      </a:r>
                      <a:r>
                        <a:rPr lang="de-DE" sz="1600" baseline="0" dirty="0" smtClean="0"/>
                        <a:t> ausgelegt, dass alle </a:t>
                      </a:r>
                      <a:r>
                        <a:rPr lang="de-DE" sz="1600" baseline="0" dirty="0" err="1" smtClean="0"/>
                        <a:t>SuS</a:t>
                      </a:r>
                      <a:r>
                        <a:rPr lang="de-DE" sz="1600" baseline="0" dirty="0" smtClean="0"/>
                        <a:t> alle Aufgaben lösen können, da die eingesetzten Aufgaben das gesamte Kompetenzspektrum im Hinblick auf abschlussbezogene Bildungsstandards abdecken. Die </a:t>
                      </a:r>
                      <a:r>
                        <a:rPr lang="de-DE" sz="1600" baseline="0" dirty="0" err="1" smtClean="0"/>
                        <a:t>SuS</a:t>
                      </a:r>
                      <a:r>
                        <a:rPr lang="de-DE" sz="1600" baseline="0" dirty="0" smtClean="0"/>
                        <a:t> können im Durchschnitt 50% der Aufgaben eines Testhefts lösen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Beinhalten in der Regel</a:t>
                      </a:r>
                      <a:r>
                        <a:rPr lang="de-DE" sz="1600" baseline="0" dirty="0" smtClean="0"/>
                        <a:t> die Aufgaben, die aufgrund der vorangegangenen Lerneinheit gelöst werden können.</a:t>
                      </a:r>
                      <a:endParaRPr lang="de-DE" sz="1600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de-DE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Ziel</a:t>
                      </a:r>
                      <a:endParaRPr kumimoji="0" lang="de-DE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de-DE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Ziel</a:t>
                      </a:r>
                      <a:endParaRPr kumimoji="0" lang="de-DE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Geben Auskunft über den Lernstand der Klasse im Hinblick auf die abschlussbezogenen Bildungsstandards. Überprüfen, welches Wissen u. welche Fähigkeiten die </a:t>
                      </a:r>
                      <a:r>
                        <a:rPr lang="de-DE" sz="1600" dirty="0" err="1" smtClean="0"/>
                        <a:t>SuS</a:t>
                      </a:r>
                      <a:r>
                        <a:rPr lang="de-DE" sz="1600" dirty="0" smtClean="0"/>
                        <a:t> in den überprüften Inhaltsbereichen</a:t>
                      </a:r>
                      <a:r>
                        <a:rPr lang="de-DE" sz="1600" baseline="0" dirty="0" smtClean="0"/>
                        <a:t> langfristig erworben haben u. inwieweit sie diese anwenden können.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In welchem Umfang haben Schülerinnen und Schüler die Inhalte des vorangegangenen</a:t>
                      </a:r>
                      <a:r>
                        <a:rPr lang="de-DE" sz="1600" baseline="0" dirty="0" smtClean="0"/>
                        <a:t> Unterrichts erfasst und mit welcher Sicherheit können sie diesen zum aktuellen Zeitpunkt wiedergeben?</a:t>
                      </a:r>
                      <a:endParaRPr lang="de-DE" sz="1600" dirty="0" smtClean="0"/>
                    </a:p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Gütekriterien für Aufgaben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Diagnoseaufgaben vs. KA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313A7C-CAC6-421C-9A60-D07831AEEF1D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92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endParaRPr lang="de-DE" dirty="0"/>
          </a:p>
          <a:p>
            <a:r>
              <a:rPr lang="de-DE" sz="4000" dirty="0" smtClean="0"/>
              <a:t>Ziele und Grundlagen</a:t>
            </a:r>
          </a:p>
          <a:p>
            <a:r>
              <a:rPr lang="de-DE" sz="4000" dirty="0" smtClean="0"/>
              <a:t>Aufgaben und Testung</a:t>
            </a:r>
          </a:p>
          <a:p>
            <a:r>
              <a:rPr lang="de-DE" sz="4000" dirty="0" smtClean="0"/>
              <a:t>Rückmeldung und Umgang mit den Ergebnissen</a:t>
            </a:r>
            <a:endParaRPr lang="de-DE" sz="4000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Inhalt: </a:t>
            </a:r>
            <a:endParaRPr lang="de-DE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FC0C311-9BA5-46C0-9F80-59638F9BA75D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301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Aufgabe (Einbettung)</a:t>
            </a:r>
          </a:p>
          <a:p>
            <a:r>
              <a:rPr lang="de-DE" dirty="0" smtClean="0"/>
              <a:t>Stimuli (Text)</a:t>
            </a:r>
          </a:p>
          <a:p>
            <a:r>
              <a:rPr lang="de-DE" dirty="0" smtClean="0"/>
              <a:t>Items (Teilaufgaben)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Bestandteile einer Aufgabe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6F71443-8B29-4A47-BE6F-FF829EF281EF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34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Testergebnisse der </a:t>
            </a:r>
            <a:r>
              <a:rPr lang="de-DE" dirty="0" err="1" smtClean="0"/>
              <a:t>SuS</a:t>
            </a:r>
            <a:r>
              <a:rPr lang="de-DE" dirty="0" smtClean="0"/>
              <a:t> werden bei VERA8 nicht allein anhand von Punktwerten, sondern zusätzlich in Bezug auf Kompetenzstufenmodelle dargestellt, die die Verteilung der Schülerleistung auf 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kategorial abgestuften </a:t>
            </a:r>
            <a:r>
              <a:rPr lang="de-DE" dirty="0" smtClean="0"/>
              <a:t>Kompetenzskalen abbilden.</a:t>
            </a:r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Kompetenzstufen - Modelle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7F9C67B-C74B-47B3-9868-B7B1E729E830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657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2630" y="1481138"/>
            <a:ext cx="6798739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Kompetenzstufen - Bezugsrahmen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8A7E2CA-11CB-4FBC-A3E1-00DC368948CA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192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de-DE" dirty="0" smtClean="0"/>
          </a:p>
          <a:p>
            <a:pPr marL="457200" indent="-457200"/>
            <a:r>
              <a:rPr lang="de-DE" dirty="0"/>
              <a:t>Aufgaben mit einer niedrigen Lösungshäufigkeit werden den oberen Kompetenzstufen, Aufgaben mit einer hohen Lösungshäufigkeit den niedrigeren Kompetenzstufen zugeordnet. </a:t>
            </a:r>
            <a:endParaRPr lang="de-DE" dirty="0" smtClean="0"/>
          </a:p>
          <a:p>
            <a:pPr marL="457200" indent="-457200"/>
            <a:r>
              <a:rPr lang="de-DE" dirty="0" smtClean="0"/>
              <a:t>Somit </a:t>
            </a:r>
            <a:r>
              <a:rPr lang="de-DE" dirty="0"/>
              <a:t>werden alle Aufgaben einer Kompetenzstufe zugeordnet, so dass gezeigt werden kann, welcher </a:t>
            </a:r>
            <a:r>
              <a:rPr lang="de-DE" dirty="0" smtClean="0"/>
              <a:t>Schüler </a:t>
            </a:r>
            <a:r>
              <a:rPr lang="de-DE" dirty="0"/>
              <a:t>welche Aufgaben auf welcher </a:t>
            </a:r>
            <a:r>
              <a:rPr lang="de-DE" dirty="0" smtClean="0"/>
              <a:t>Kompetenzstufe </a:t>
            </a:r>
            <a:r>
              <a:rPr lang="de-DE" dirty="0"/>
              <a:t>lösen kann.</a:t>
            </a:r>
          </a:p>
          <a:p>
            <a:endParaRPr lang="de-DE" dirty="0"/>
          </a:p>
          <a:p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dirty="0" smtClean="0"/>
              <a:t>Kompetenzstufen und Aufgaben</a:t>
            </a:r>
            <a:endParaRPr lang="de-DE" sz="320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B506EED-52D8-4EA3-812E-6BC5C00422FF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413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u="sng" dirty="0" smtClean="0"/>
          </a:p>
          <a:p>
            <a:pPr marL="0" indent="0">
              <a:buNone/>
            </a:pPr>
            <a:r>
              <a:rPr lang="de-DE" u="sng" dirty="0" smtClean="0"/>
              <a:t>Funktion</a:t>
            </a:r>
            <a:r>
              <a:rPr lang="de-DE" dirty="0" smtClean="0"/>
              <a:t>: Sie überprüfen das Erreichen von Bildungsstandards</a:t>
            </a:r>
          </a:p>
          <a:p>
            <a:pPr marL="0" indent="0">
              <a:buNone/>
            </a:pPr>
            <a:endParaRPr lang="de-DE" u="sng" dirty="0" smtClean="0"/>
          </a:p>
          <a:p>
            <a:pPr marL="0" indent="0">
              <a:buNone/>
            </a:pPr>
            <a:r>
              <a:rPr lang="de-DE" u="sng" dirty="0" smtClean="0"/>
              <a:t>Leistung</a:t>
            </a:r>
            <a:r>
              <a:rPr lang="de-DE" u="sng" dirty="0"/>
              <a:t>:</a:t>
            </a:r>
            <a:r>
              <a:rPr lang="de-DE" dirty="0"/>
              <a:t> kontinuierliche Kompetenzstufenbeschreibung, die alle </a:t>
            </a:r>
            <a:r>
              <a:rPr lang="de-DE" dirty="0" smtClean="0"/>
              <a:t>Schülerinnen und Schüler, </a:t>
            </a:r>
            <a:r>
              <a:rPr lang="de-DE" dirty="0"/>
              <a:t>die in Bildungsgängen, die zum MSA bzw. HSA </a:t>
            </a:r>
            <a:r>
              <a:rPr lang="de-DE" dirty="0" smtClean="0"/>
              <a:t>führen, </a:t>
            </a:r>
            <a:r>
              <a:rPr lang="de-DE" dirty="0"/>
              <a:t>unterrichtet werden, abbildet!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Kompetenzstufenmodelle – Funktion und Leistung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C36EEE8-9BDA-46A5-A75E-BC9536CF0EB1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536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984687"/>
              </p:ext>
            </p:extLst>
          </p:nvPr>
        </p:nvGraphicFramePr>
        <p:xfrm>
          <a:off x="457200" y="1481138"/>
          <a:ext cx="8230317" cy="45466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00693"/>
                <a:gridCol w="1134403"/>
                <a:gridCol w="3895221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Standard</a:t>
                      </a:r>
                      <a:endParaRPr lang="de-DE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mtClean="0"/>
                        <a:t>Stufe</a:t>
                      </a:r>
                      <a:endParaRPr lang="de-DE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Beschreibung</a:t>
                      </a:r>
                      <a:endParaRPr lang="de-DE" dirty="0"/>
                    </a:p>
                  </a:txBody>
                  <a:tcPr marL="90033" marR="900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Optimalstandard</a:t>
                      </a:r>
                      <a:endParaRPr lang="de-DE" sz="1400" dirty="0" smtClean="0"/>
                    </a:p>
                    <a:p>
                      <a:r>
                        <a:rPr lang="de-DE" sz="1400" dirty="0" smtClean="0"/>
                        <a:t>Leistungsbereich, der die Erwartungen der Bildungsstandards übertrifft</a:t>
                      </a:r>
                      <a:endParaRPr lang="de-DE" sz="14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V</a:t>
                      </a:r>
                      <a:endParaRPr lang="de-DE" sz="16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Interpretieren, Begründen und Bewerten</a:t>
                      </a:r>
                    </a:p>
                    <a:p>
                      <a:endParaRPr lang="de-DE" sz="1400" dirty="0"/>
                    </a:p>
                  </a:txBody>
                  <a:tcPr marL="90033" marR="900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Regelstandard plus</a:t>
                      </a:r>
                    </a:p>
                    <a:p>
                      <a:r>
                        <a:rPr lang="de-DE" sz="1400" dirty="0" smtClean="0"/>
                        <a:t>Leistung, die über den Bildungsstandards liegt</a:t>
                      </a:r>
                      <a:endParaRPr lang="de-DE" sz="14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IV</a:t>
                      </a:r>
                      <a:endParaRPr lang="de-DE" sz="16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Auf der Ebene des Textes wesentliche</a:t>
                      </a:r>
                      <a:r>
                        <a:rPr lang="de-DE" sz="1400" baseline="0" dirty="0" smtClean="0"/>
                        <a:t> Zusammenhänge erkennen und die Textgestaltung reflektieren</a:t>
                      </a:r>
                      <a:endParaRPr lang="de-DE" sz="1400" dirty="0"/>
                    </a:p>
                  </a:txBody>
                  <a:tcPr marL="90033" marR="900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Regelstandard im Durchschnitt von </a:t>
                      </a:r>
                      <a:r>
                        <a:rPr lang="de-DE" sz="1400" dirty="0" err="1" smtClean="0"/>
                        <a:t>SuS</a:t>
                      </a:r>
                      <a:r>
                        <a:rPr lang="de-DE" sz="1400" dirty="0" smtClean="0"/>
                        <a:t> bis Ende Sek</a:t>
                      </a:r>
                      <a:r>
                        <a:rPr lang="de-DE" sz="1400" baseline="0" dirty="0" smtClean="0"/>
                        <a:t> I</a:t>
                      </a:r>
                      <a:r>
                        <a:rPr lang="de-DE" sz="1400" dirty="0" smtClean="0"/>
                        <a:t> zu erreichen</a:t>
                      </a:r>
                      <a:endParaRPr lang="de-DE" sz="14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III</a:t>
                      </a:r>
                      <a:endParaRPr lang="de-DE" sz="16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Verstreute Informationen miteinander verknüpfen und den Text ansatzweise als Ganzen erfassen</a:t>
                      </a:r>
                      <a:endParaRPr lang="de-DE" sz="1400" dirty="0"/>
                    </a:p>
                  </a:txBody>
                  <a:tcPr marL="90033" marR="900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Mindeststandard</a:t>
                      </a:r>
                    </a:p>
                    <a:p>
                      <a:r>
                        <a:rPr lang="de-DE" sz="1400" dirty="0" smtClean="0"/>
                        <a:t>Von allen </a:t>
                      </a:r>
                      <a:r>
                        <a:rPr lang="de-DE" sz="1400" dirty="0" err="1" smtClean="0"/>
                        <a:t>SuS</a:t>
                      </a:r>
                      <a:r>
                        <a:rPr lang="de-DE" sz="1400" dirty="0" smtClean="0"/>
                        <a:t> bis Ende Sek I zu erreichen</a:t>
                      </a:r>
                      <a:endParaRPr lang="de-DE" sz="14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II</a:t>
                      </a:r>
                      <a:endParaRPr lang="de-DE" sz="16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Informationen miteinander verknüpfen und Textstrukturen erfassen</a:t>
                      </a:r>
                      <a:endParaRPr lang="de-DE" sz="1400" dirty="0"/>
                    </a:p>
                  </a:txBody>
                  <a:tcPr marL="90033" marR="900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Unter dem Mindeststandard des</a:t>
                      </a:r>
                      <a:r>
                        <a:rPr lang="de-DE" sz="1400" baseline="0" dirty="0" smtClean="0"/>
                        <a:t> MSA</a:t>
                      </a:r>
                      <a:endParaRPr lang="de-DE" sz="14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600" dirty="0" err="1" smtClean="0"/>
                        <a:t>Ib</a:t>
                      </a:r>
                      <a:endParaRPr lang="de-DE" sz="16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Benachbarte Informationen miteinander verknüpfen</a:t>
                      </a:r>
                      <a:endParaRPr lang="de-DE" sz="1400" dirty="0"/>
                    </a:p>
                  </a:txBody>
                  <a:tcPr marL="90033" marR="9003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Unter dem Mindeststandard des MSA</a:t>
                      </a:r>
                      <a:endParaRPr lang="de-DE" sz="14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600" dirty="0" err="1" smtClean="0"/>
                        <a:t>Ia</a:t>
                      </a:r>
                      <a:endParaRPr lang="de-DE" sz="1600" dirty="0"/>
                    </a:p>
                  </a:txBody>
                  <a:tcPr marL="90033" marR="90033"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Lokalisieren und wiedergeben prominenter Einzelinformationen</a:t>
                      </a:r>
                      <a:endParaRPr lang="de-DE" sz="1400" dirty="0"/>
                    </a:p>
                  </a:txBody>
                  <a:tcPr marL="90033" marR="90033"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Kompetenzstufen für die Sek I am Beispiel Lesen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58A7689-C764-4A2F-88E0-48749AADFFAD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801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Zwei Arten von Ergebnissen:</a:t>
            </a:r>
          </a:p>
          <a:p>
            <a:endParaRPr lang="de-DE" dirty="0"/>
          </a:p>
          <a:p>
            <a:r>
              <a:rPr lang="de-DE" dirty="0" smtClean="0"/>
              <a:t>Aussagen über relative Stärken/Schwächen von einzelnen Schülern oder Klassen, erhalten durch nachträgliche zentrale statistische Auswertungen</a:t>
            </a:r>
          </a:p>
          <a:p>
            <a:r>
              <a:rPr lang="de-DE" dirty="0" smtClean="0"/>
              <a:t>Einsichten in Stärken/Schwächen einzelner Schüler, bereits direkt bei Korrektur erworben,  der Lehrkraft unmittelbar bekannt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rgbClr val="0070C0"/>
                </a:solidFill>
              </a:rPr>
              <a:t>3</a:t>
            </a:r>
            <a:r>
              <a:rPr lang="de-DE" dirty="0" smtClean="0">
                <a:solidFill>
                  <a:srgbClr val="0070C0"/>
                </a:solidFill>
              </a:rPr>
              <a:t>. Rückmeldungen und Umgang mit den Ergebnissen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AA786C2-982C-4DC4-80BD-0D63565B9C52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782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Rückmeldungen </a:t>
            </a:r>
            <a:r>
              <a:rPr lang="de-DE" dirty="0"/>
              <a:t>und Umgang mit den Ergebnissen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idx="1"/>
          </p:nvPr>
        </p:nvSpPr>
        <p:spPr>
          <a:xfrm>
            <a:off x="539552" y="4509120"/>
            <a:ext cx="4040188" cy="762000"/>
          </a:xfrm>
        </p:spPr>
        <p:txBody>
          <a:bodyPr>
            <a:normAutofit/>
          </a:bodyPr>
          <a:lstStyle/>
          <a:p>
            <a:r>
              <a:rPr lang="de-DE" dirty="0" smtClean="0"/>
              <a:t>Ebenen		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half" idx="3"/>
          </p:nvPr>
        </p:nvSpPr>
        <p:spPr>
          <a:xfrm>
            <a:off x="4716016" y="4509120"/>
            <a:ext cx="4041775" cy="762000"/>
          </a:xfrm>
        </p:spPr>
        <p:txBody>
          <a:bodyPr/>
          <a:lstStyle/>
          <a:p>
            <a:r>
              <a:rPr lang="de-DE" dirty="0" smtClean="0"/>
              <a:t>Handlungsoptionen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3352858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Einzelaufgabe</a:t>
            </a:r>
          </a:p>
          <a:p>
            <a:endParaRPr lang="de-DE" dirty="0" smtClean="0"/>
          </a:p>
          <a:p>
            <a:endParaRPr lang="de-DE" dirty="0"/>
          </a:p>
          <a:p>
            <a:r>
              <a:rPr lang="de-DE" dirty="0" smtClean="0"/>
              <a:t>einzelne </a:t>
            </a:r>
            <a:r>
              <a:rPr lang="de-DE" dirty="0" err="1" smtClean="0"/>
              <a:t>SuS</a:t>
            </a:r>
            <a:endParaRPr lang="de-DE" dirty="0" smtClean="0"/>
          </a:p>
          <a:p>
            <a:r>
              <a:rPr lang="de-DE" dirty="0" smtClean="0">
                <a:solidFill>
                  <a:srgbClr val="0070C0"/>
                </a:solidFill>
              </a:rPr>
              <a:t>Klasse</a:t>
            </a:r>
          </a:p>
          <a:p>
            <a:r>
              <a:rPr lang="de-DE" dirty="0" smtClean="0">
                <a:solidFill>
                  <a:srgbClr val="0070C0"/>
                </a:solidFill>
              </a:rPr>
              <a:t>Stufe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2992818"/>
          </a:xfrm>
        </p:spPr>
        <p:txBody>
          <a:bodyPr>
            <a:normAutofit fontScale="92500" lnSpcReduction="20000"/>
          </a:bodyPr>
          <a:lstStyle/>
          <a:p>
            <a:endParaRPr lang="de-DE" dirty="0" smtClean="0"/>
          </a:p>
          <a:p>
            <a:r>
              <a:rPr lang="de-DE" dirty="0" smtClean="0"/>
              <a:t>Weiterarbeit im Unterricht (IQB Vorschläge)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Förder-/</a:t>
            </a:r>
            <a:r>
              <a:rPr lang="de-DE" dirty="0" err="1" smtClean="0"/>
              <a:t>Forderbedarf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>
                <a:solidFill>
                  <a:srgbClr val="0070C0"/>
                </a:solidFill>
              </a:rPr>
              <a:t>Unterrichts und Schulentwicklung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3072248" cy="365125"/>
          </a:xfrm>
        </p:spPr>
        <p:txBody>
          <a:bodyPr/>
          <a:lstStyle/>
          <a:p>
            <a:r>
              <a:rPr lang="de-DE" dirty="0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532440" y="6407944"/>
            <a:ext cx="480592" cy="365125"/>
          </a:xfrm>
        </p:spPr>
        <p:txBody>
          <a:bodyPr/>
          <a:lstStyle/>
          <a:p>
            <a:fld id="{7F7D9F2C-E8BD-452C-AD8A-040108D94F1A}" type="slidenum">
              <a:rPr lang="de-DE" smtClean="0"/>
              <a:t>27</a:t>
            </a:fld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7596336" y="6407944"/>
            <a:ext cx="936104" cy="365760"/>
          </a:xfrm>
        </p:spPr>
        <p:txBody>
          <a:bodyPr/>
          <a:lstStyle/>
          <a:p>
            <a:fld id="{2C69602E-500E-41CD-9493-093936C02D0C}" type="datetime1">
              <a:rPr lang="de-DE" smtClean="0"/>
              <a:t>11.10.2016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357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de-DE" dirty="0" smtClean="0"/>
          </a:p>
          <a:p>
            <a:pPr lvl="0"/>
            <a:r>
              <a:rPr lang="de-DE" dirty="0" smtClean="0"/>
              <a:t>Die </a:t>
            </a:r>
            <a:r>
              <a:rPr lang="de-DE" dirty="0"/>
              <a:t>Lösungshäufigkeiten der einzelnen Aufgaben</a:t>
            </a:r>
          </a:p>
          <a:p>
            <a:pPr lvl="0"/>
            <a:r>
              <a:rPr lang="de-DE" dirty="0"/>
              <a:t>Die Ergebnisse der Schülerinnen und Schüler bezogen auf Kompetenzstufen</a:t>
            </a:r>
          </a:p>
          <a:p>
            <a:pPr lvl="0"/>
            <a:r>
              <a:rPr lang="de-DE" dirty="0"/>
              <a:t>Die </a:t>
            </a:r>
            <a:r>
              <a:rPr lang="de-DE" dirty="0" smtClean="0"/>
              <a:t>Kompetenzstufenverteilung in der Klasse</a:t>
            </a:r>
            <a:endParaRPr lang="de-DE" dirty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Statistische Auswertung (LS) 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A9369B5-776D-419F-AC03-CECD03C01B44}" type="slidenum">
              <a:rPr lang="de-DE" smtClean="0"/>
              <a:pPr/>
              <a:t>28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43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de-DE" dirty="0" smtClean="0"/>
          </a:p>
          <a:p>
            <a:r>
              <a:rPr lang="de-DE" dirty="0" smtClean="0"/>
              <a:t>Ergebnisse analysieren</a:t>
            </a:r>
          </a:p>
          <a:p>
            <a:r>
              <a:rPr lang="de-DE" dirty="0" smtClean="0"/>
              <a:t>Ergebnisse interpretieren</a:t>
            </a:r>
          </a:p>
          <a:p>
            <a:r>
              <a:rPr lang="de-DE" dirty="0" smtClean="0"/>
              <a:t>Maßnahmen beschließen und umsetzen</a:t>
            </a:r>
          </a:p>
          <a:p>
            <a:endParaRPr lang="de-DE" dirty="0"/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Umgang mit den Ergebnissen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A9369B5-776D-419F-AC03-CECD03C01B44}" type="slidenum">
              <a:rPr lang="de-DE" smtClean="0"/>
              <a:pPr/>
              <a:t>29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294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Standortbestimmung  im Hinblick auf das Erreichen der Bildungsstandards</a:t>
            </a:r>
          </a:p>
          <a:p>
            <a:r>
              <a:rPr lang="de-DE" dirty="0" smtClean="0"/>
              <a:t>Instrument der Vermittlung der Bildungsstandards</a:t>
            </a:r>
          </a:p>
          <a:p>
            <a:r>
              <a:rPr lang="de-DE" dirty="0" smtClean="0"/>
              <a:t>Basis für eine datengestützte Unterrichts- und Schulentwicklung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1. Ziele und Grundlagen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Was leistet VERA-8?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47088A9-9ACC-4F23-BEDB-3F130D11482F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405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Analysefragen:</a:t>
            </a:r>
          </a:p>
          <a:p>
            <a:r>
              <a:rPr lang="de-DE" dirty="0" smtClean="0"/>
              <a:t>Wie verteilen sich die Schülerleistungen auf die einzelnen Kompetenzstufen?</a:t>
            </a:r>
          </a:p>
          <a:p>
            <a:r>
              <a:rPr lang="de-DE" dirty="0" smtClean="0"/>
              <a:t>Welche Aufgaben weisen Auffälligkeiten auf? In welchen Aufgaben ist die Klasse besonders/wenig erfolgreich</a:t>
            </a:r>
            <a:r>
              <a:rPr lang="de-DE" dirty="0"/>
              <a:t>? </a:t>
            </a:r>
          </a:p>
          <a:p>
            <a:r>
              <a:rPr lang="de-DE" dirty="0" smtClean="0"/>
              <a:t>Gibt es Schwerpunktbereiche in Bezug auf die Verteilung der Leistungsgruppen?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Analyse Klassenebene 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B322587-0C72-4889-AFF7-A6666D5C307F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30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803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de-DE" dirty="0" smtClean="0"/>
              <a:t>Analysefragen:</a:t>
            </a:r>
          </a:p>
          <a:p>
            <a:r>
              <a:rPr lang="de-DE" dirty="0" smtClean="0"/>
              <a:t>Liegt der Klassenmittelwert deutlich über/unter dem Schulmittelwert?</a:t>
            </a:r>
          </a:p>
          <a:p>
            <a:r>
              <a:rPr lang="de-DE" dirty="0" smtClean="0"/>
              <a:t>Gibt es Aufgaben, bei denen deutliche Unterschiede zwischen den Klassen feststellbar sind?</a:t>
            </a:r>
          </a:p>
          <a:p>
            <a:r>
              <a:rPr lang="de-DE" dirty="0" smtClean="0"/>
              <a:t>Gibt es fächerübergreifende Ergebnismuster (z. B. Lesekompetenz Englisch und Deutsch?)</a:t>
            </a:r>
            <a:endParaRPr lang="de-DE" dirty="0"/>
          </a:p>
          <a:p>
            <a:pPr marL="109728" indent="0">
              <a:buNone/>
            </a:pPr>
            <a:endParaRPr lang="de-DE" dirty="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Analyse Fachkonferenz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14E7DD5-02F9-4B4F-AEE3-9F7FE3E3AADB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31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36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Klassenspezifische Besonderheiten (Lehrerwechsel/Unterrichtsausfall, sozialer Kontext etc.)</a:t>
            </a:r>
          </a:p>
          <a:p>
            <a:r>
              <a:rPr lang="de-DE" dirty="0" smtClean="0"/>
              <a:t>Unterrichtsaspekte (verwendetes Material, ausgewählte Unterrichtsziele, Schwerpunktsetzungen)</a:t>
            </a:r>
          </a:p>
          <a:p>
            <a:r>
              <a:rPr lang="de-DE" dirty="0" smtClean="0"/>
              <a:t>Schule (Schwerpunkte des Schulcurriculums, Stundenplan u.a. Rahmenbedingungen)</a:t>
            </a:r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Interpretation Fachkonferenz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A9369B5-776D-419F-AC03-CECD03C01B44}" type="slidenum">
              <a:rPr lang="de-DE" smtClean="0"/>
              <a:pPr/>
              <a:t>32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675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Möglichkeiten der Individualisierung und Differenzierung (z. B. klassenübergreifende Differenzierungsstunde?)</a:t>
            </a:r>
          </a:p>
          <a:p>
            <a:r>
              <a:rPr lang="de-DE" dirty="0" smtClean="0"/>
              <a:t>Gemeinsames Erstellen von Unterrichtsmaterial (Lehrerteams)</a:t>
            </a:r>
          </a:p>
          <a:p>
            <a:r>
              <a:rPr lang="de-DE" dirty="0" smtClean="0"/>
              <a:t>Absprachen über Inhalte/Methoden (z. B. Lesecurriculum)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Konsequenzen und Maßnahmen der Fachkonferenz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EE8EDC0-3F5B-4E73-A3FD-518561A149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A9369B5-776D-419F-AC03-CECD03C01B44}" type="slidenum">
              <a:rPr lang="de-DE" smtClean="0"/>
              <a:pPr/>
              <a:t>33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810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Voraussetzung:</a:t>
            </a:r>
          </a:p>
          <a:p>
            <a:pPr marL="0" indent="0">
              <a:buNone/>
            </a:pPr>
            <a:r>
              <a:rPr lang="de-DE" dirty="0" smtClean="0"/>
              <a:t> </a:t>
            </a:r>
          </a:p>
          <a:p>
            <a:r>
              <a:rPr lang="de-DE" dirty="0" smtClean="0"/>
              <a:t>Wissen über Konzeption und Materialangebot (IQB, LS)</a:t>
            </a:r>
          </a:p>
          <a:p>
            <a:r>
              <a:rPr lang="de-DE" dirty="0" smtClean="0"/>
              <a:t>Bereitschaft zur kollegialen Zusammenarbeit </a:t>
            </a:r>
          </a:p>
          <a:p>
            <a:r>
              <a:rPr lang="de-DE" dirty="0" smtClean="0"/>
              <a:t>Formulierung u. Umsetzung von Zielen und Maßnahmen auf der Grundlage der Analyse und Interpretation</a:t>
            </a:r>
          </a:p>
          <a:p>
            <a:r>
              <a:rPr lang="de-DE" dirty="0"/>
              <a:t>Erkennen eines Mehrwerts für die Unterrichtspraxis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VERA-8 als Chance der Unterrichtsentwicklung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A6EB73D-E404-4772-9B78-5465784EB86F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34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269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nicht </a:t>
            </a:r>
            <a:r>
              <a:rPr lang="de-DE" dirty="0"/>
              <a:t>Bewertung, sondern Beschreibung der zu einem bestimmten Zeitpunkt vorhandenen Kompetenzen </a:t>
            </a:r>
          </a:p>
          <a:p>
            <a:r>
              <a:rPr lang="de-DE" dirty="0" smtClean="0"/>
              <a:t>weiteres „pädagogisches Potenzial“ (Vergleichsmöglichkeiten zum Lernstand der Klasse, Diagnosekompetenz der Lehrer, Grundlage für Interventionen u. Förderung, Nutzung für kooperative Unterrichtsentwicklung im Kollegium)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leistet VERA-8 ? 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FA22B2E-2C13-4497-A8FB-E425429BEC95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167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Keine Grundlage für Schullaufbahnempfehlung</a:t>
            </a:r>
          </a:p>
          <a:p>
            <a:r>
              <a:rPr lang="de-DE" dirty="0" smtClean="0"/>
              <a:t>Kein Instrument vertiefter Individualdiagnostik</a:t>
            </a:r>
            <a:endParaRPr lang="de-DE" dirty="0"/>
          </a:p>
          <a:p>
            <a:r>
              <a:rPr lang="de-DE" dirty="0" smtClean="0"/>
              <a:t>Kein öffentliches </a:t>
            </a:r>
            <a:r>
              <a:rPr lang="de-DE" dirty="0"/>
              <a:t>Ranking teilnehmender Schulen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leistet VERA-8 nicht?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563D9BC-A709-4D27-BD92-0D162E7E4B26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811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Alle Untersuchungen geben Rückmeldungen zu erworbenen Kenntnissen.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Unterschiede:</a:t>
            </a:r>
          </a:p>
          <a:p>
            <a:r>
              <a:rPr lang="de-DE" dirty="0" smtClean="0"/>
              <a:t>Betrachtungsebene: nicht deutsches Bildungssystem im internationalen Vergleich, bzw. Bundesländer im nationalen Vergleich, sondern: einzelne Klasse und Schule steht im Zentrum</a:t>
            </a:r>
          </a:p>
          <a:p>
            <a:r>
              <a:rPr lang="de-DE" dirty="0" smtClean="0"/>
              <a:t>Grundlage: Nicht  repräsentative Stichprobe, sondern flächendeckende und regelmäßige Durchführung</a:t>
            </a:r>
          </a:p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Was unterscheidet VERA </a:t>
            </a:r>
            <a:br>
              <a:rPr lang="de-DE" dirty="0" smtClean="0"/>
            </a:br>
            <a:r>
              <a:rPr lang="de-DE" dirty="0" smtClean="0"/>
              <a:t>von PISA u.a.?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DFE0998-AF94-4A3D-8D51-A70B8652C09C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154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„Im Unterschied zu internationalen Studien (PISA; TIMSS etc.) und dem IQB-Ländervergleichen, die durch repräsentative Stichproben erhoben werden, dient</a:t>
            </a:r>
            <a:r>
              <a:rPr lang="de-DE" baseline="0" dirty="0" smtClean="0"/>
              <a:t> VERA der landesweiten, jahrgangsbezogenen Untersuchung </a:t>
            </a:r>
            <a:r>
              <a:rPr lang="de-DE" b="1" u="sng" baseline="0" dirty="0" smtClean="0">
                <a:solidFill>
                  <a:srgbClr val="00B0F0"/>
                </a:solidFill>
              </a:rPr>
              <a:t>der Leistungen der einzelnen Schulen und Klassen in ausgewählten Domänen zum Zwecke der Unterrichts- und Schulentwicklung</a:t>
            </a:r>
            <a:r>
              <a:rPr lang="de-DE" baseline="0" dirty="0" smtClean="0"/>
              <a:t>.“ </a:t>
            </a:r>
            <a:br>
              <a:rPr lang="de-DE" baseline="0" dirty="0" smtClean="0"/>
            </a:br>
            <a:r>
              <a:rPr lang="de-DE" sz="1500" baseline="0" dirty="0" smtClean="0"/>
              <a:t>s. Gesamtstrategie der KMK zum </a:t>
            </a:r>
            <a:r>
              <a:rPr lang="de-DE" sz="1500" baseline="0" dirty="0" err="1" smtClean="0"/>
              <a:t>Bildungsmonitoring</a:t>
            </a:r>
            <a:r>
              <a:rPr lang="de-DE" sz="1500" baseline="0" dirty="0" smtClean="0"/>
              <a:t>, Beschluss der 350. KMK vom 11.06.2015</a:t>
            </a:r>
            <a:endParaRPr lang="de-DE" sz="1500" dirty="0" smtClean="0"/>
          </a:p>
          <a:p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9EF424-DCA1-4E6E-B8CC-0C2E3D46DE7E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04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Unterschiede DVA – VERA-8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Landesebene	</a:t>
            </a:r>
          </a:p>
          <a:p>
            <a:r>
              <a:rPr lang="de-DE" dirty="0" smtClean="0"/>
              <a:t>BW Bildungsplan, fachbezogene Bildungsstandards für Klassen 6/8	</a:t>
            </a:r>
          </a:p>
          <a:p>
            <a:r>
              <a:rPr lang="de-DE" dirty="0" smtClean="0"/>
              <a:t>Rückschau: Anfang 7/9, Erreichung der Standards der vorausgegangenen Stufe</a:t>
            </a:r>
          </a:p>
          <a:p>
            <a:r>
              <a:rPr lang="de-DE" dirty="0" smtClean="0"/>
              <a:t>Normorientierte Rückmeldungen, drei Leistungsgruppen: unter 25%, mittlere 50%, obere 25%	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Bundesebene</a:t>
            </a:r>
          </a:p>
          <a:p>
            <a:r>
              <a:rPr lang="de-DE" dirty="0" smtClean="0"/>
              <a:t>Nationale Bildungsstandards für Sek I</a:t>
            </a:r>
          </a:p>
          <a:p>
            <a:endParaRPr lang="de-DE" dirty="0" smtClean="0"/>
          </a:p>
          <a:p>
            <a:r>
              <a:rPr lang="de-DE" dirty="0" smtClean="0"/>
              <a:t>Ausblick: Meilenstein auf dem Weg hin zur Erreichung des Bildungsstandards MSA</a:t>
            </a:r>
          </a:p>
          <a:p>
            <a:endParaRPr lang="de-DE" dirty="0"/>
          </a:p>
          <a:p>
            <a:r>
              <a:rPr lang="de-DE" dirty="0" err="1" smtClean="0"/>
              <a:t>Kriteriale</a:t>
            </a:r>
            <a:r>
              <a:rPr lang="de-DE" dirty="0" smtClean="0"/>
              <a:t> Rückmeldungen, fünf aufsteigende Stufen mit Beschreibungen</a:t>
            </a:r>
          </a:p>
          <a:p>
            <a:endParaRPr lang="de-DE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B2A9-680B-49D2-B0A8-6146CEA5AD94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7D9F2C-E8BD-452C-AD8A-040108D94F1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8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dirty="0" smtClean="0"/>
              <a:t>§114,2 Schulgesetz </a:t>
            </a:r>
          </a:p>
          <a:p>
            <a:pPr marL="0" indent="0">
              <a:buNone/>
            </a:pPr>
            <a:r>
              <a:rPr lang="de-DE" dirty="0" smtClean="0"/>
              <a:t>„Das Kultusministerium kann Schüler und Lehrer verpflichten, an </a:t>
            </a:r>
            <a:r>
              <a:rPr lang="de-DE" dirty="0" err="1" smtClean="0"/>
              <a:t>Lernstandserhebungen</a:t>
            </a:r>
            <a:r>
              <a:rPr lang="de-DE" dirty="0" smtClean="0"/>
              <a:t> von internationalen, nationalen oder landesweiten Vergleichsuntersuchungen teilzunehmen.“</a:t>
            </a:r>
          </a:p>
          <a:p>
            <a:endParaRPr lang="de-DE" dirty="0" smtClean="0"/>
          </a:p>
          <a:p>
            <a:r>
              <a:rPr lang="de-DE" dirty="0" smtClean="0"/>
              <a:t>„</a:t>
            </a:r>
            <a:r>
              <a:rPr lang="de-DE" dirty="0"/>
              <a:t>Zentrale </a:t>
            </a:r>
            <a:r>
              <a:rPr lang="de-DE" dirty="0" err="1"/>
              <a:t>Lernstandserhebungen</a:t>
            </a:r>
            <a:r>
              <a:rPr lang="de-DE" dirty="0"/>
              <a:t> werden durchgeführt […] in der Klasse 8 der auf der Grundschule aufbauenden Schularten in Deutsch und Mathematik sowie in einer Fremdsprache mit dem bundesweiten Verfahren VERA 8. Die Gesamtlehrerkonferenz entscheidet, in welcher Fremdsprache die </a:t>
            </a:r>
            <a:r>
              <a:rPr lang="de-DE" dirty="0" err="1"/>
              <a:t>Lernstandserhebung</a:t>
            </a:r>
            <a:r>
              <a:rPr lang="de-DE" dirty="0"/>
              <a:t> durchgeführt wird.</a:t>
            </a:r>
          </a:p>
          <a:p>
            <a:r>
              <a:rPr lang="de-DE" dirty="0"/>
              <a:t>Die Hauptschulen / Werkrealschulen, Realschulen und Gemeinschaftsschulen setzen die Testheftversion I und die Gymnasien die Testheftversion II ein.</a:t>
            </a:r>
          </a:p>
          <a:p>
            <a:r>
              <a:rPr lang="de-DE" dirty="0"/>
              <a:t>Die </a:t>
            </a:r>
            <a:r>
              <a:rPr lang="de-DE" u="sng" dirty="0"/>
              <a:t>Ergebnisse der </a:t>
            </a:r>
            <a:r>
              <a:rPr lang="de-DE" u="sng" dirty="0" err="1"/>
              <a:t>Lernstandserhebungen</a:t>
            </a:r>
            <a:r>
              <a:rPr lang="de-DE" u="sng" dirty="0"/>
              <a:t> werden </a:t>
            </a:r>
            <a:r>
              <a:rPr lang="de-DE" dirty="0"/>
              <a:t>mit den Schülerinnen und Schülern, Erziehungsberechtigten und </a:t>
            </a:r>
            <a:r>
              <a:rPr lang="de-DE" u="sng" dirty="0"/>
              <a:t>in den zuständigen Lehrer- bzw. Lerngruppenkonferenzen besprochen</a:t>
            </a:r>
            <a:r>
              <a:rPr lang="de-DE" dirty="0"/>
              <a:t>. </a:t>
            </a:r>
            <a:r>
              <a:rPr lang="de-DE" dirty="0" smtClean="0"/>
              <a:t>Auf </a:t>
            </a:r>
            <a:r>
              <a:rPr lang="de-DE" dirty="0"/>
              <a:t>Wunsch werden die </a:t>
            </a:r>
            <a:r>
              <a:rPr lang="de-DE" dirty="0" err="1"/>
              <a:t>Lernstandserhebungen</a:t>
            </a:r>
            <a:r>
              <a:rPr lang="de-DE" dirty="0"/>
              <a:t> nach ihrer Auswertung den Schülerinnen und Schülern zum Verbleib mitgegeben. Die Termine der </a:t>
            </a:r>
            <a:r>
              <a:rPr lang="de-DE" dirty="0" err="1"/>
              <a:t>Lernstandserhebungen</a:t>
            </a:r>
            <a:r>
              <a:rPr lang="de-DE" dirty="0"/>
              <a:t> werden vom Kultusministerium festgelegt</a:t>
            </a:r>
            <a:r>
              <a:rPr lang="de-DE" dirty="0" smtClean="0"/>
              <a:t>.“ (30.04.2014)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Rechtlicher Rahmen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B338BC6-D98F-41A8-AEDC-BDE91ECC46BB}" type="datetime1">
              <a:rPr lang="de-DE" smtClean="0"/>
              <a:t>11.10.2016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smtClean="0"/>
              <a:t>Dr. R. Held, ZPG V – Bildungsplan 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9EF88F1-C3AB-4626-83AA-554D00D6728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133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1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1869</Words>
  <Application>Microsoft Office PowerPoint</Application>
  <PresentationFormat>Bildschirmpräsentation (4:3)</PresentationFormat>
  <Paragraphs>333</Paragraphs>
  <Slides>34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35" baseType="lpstr">
      <vt:lpstr>R1</vt:lpstr>
      <vt:lpstr>VERA 8 </vt:lpstr>
      <vt:lpstr>Inhalt: </vt:lpstr>
      <vt:lpstr>1. Ziele und Grundlagen Was leistet VERA-8?</vt:lpstr>
      <vt:lpstr>Was leistet VERA-8 ? </vt:lpstr>
      <vt:lpstr>Was leistet VERA-8 nicht?</vt:lpstr>
      <vt:lpstr>Was unterscheidet VERA  von PISA u.a.?</vt:lpstr>
      <vt:lpstr>PowerPoint-Präsentation</vt:lpstr>
      <vt:lpstr>Unterschiede DVA – VERA-8</vt:lpstr>
      <vt:lpstr>Rechtlicher Rahmen</vt:lpstr>
      <vt:lpstr>2. Aufgaben und Testung Wer ist beteiligt ?</vt:lpstr>
      <vt:lpstr>Ablauf der Aufgabenentwicklung (ca. 2 Jahre)</vt:lpstr>
      <vt:lpstr>Bildungsstandards als Bezugsgröße</vt:lpstr>
      <vt:lpstr>Kompetenzbereiche der Bildungsstandards</vt:lpstr>
      <vt:lpstr>Testbereiche</vt:lpstr>
      <vt:lpstr>Kompetenzbereiche bis 2018</vt:lpstr>
      <vt:lpstr> Gütekriterien für Aufgaben</vt:lpstr>
      <vt:lpstr>Gütekriterien für Aufgaben Diagnoseaufgaben vs. KA</vt:lpstr>
      <vt:lpstr>Gütekriterien für Aufgaben Diagnoseaufgaben vs. KA</vt:lpstr>
      <vt:lpstr>Gütekriterien für Aufgaben Diagnoseaufgaben vs. KA</vt:lpstr>
      <vt:lpstr>Bestandteile einer Aufgabe</vt:lpstr>
      <vt:lpstr>Kompetenzstufen - Modelle</vt:lpstr>
      <vt:lpstr>Kompetenzstufen - Bezugsrahmen</vt:lpstr>
      <vt:lpstr>Kompetenzstufen und Aufgaben</vt:lpstr>
      <vt:lpstr>Kompetenzstufenmodelle – Funktion und Leistung</vt:lpstr>
      <vt:lpstr>Kompetenzstufen für die Sek I am Beispiel Lesen</vt:lpstr>
      <vt:lpstr>3. Rückmeldungen und Umgang mit den Ergebnissen</vt:lpstr>
      <vt:lpstr>Rückmeldungen und Umgang mit den Ergebnissen</vt:lpstr>
      <vt:lpstr>Statistische Auswertung (LS) </vt:lpstr>
      <vt:lpstr>Umgang mit den Ergebnissen</vt:lpstr>
      <vt:lpstr>Analyse Klassenebene </vt:lpstr>
      <vt:lpstr>Analyse Fachkonferenz</vt:lpstr>
      <vt:lpstr>Interpretation Fachkonferenz</vt:lpstr>
      <vt:lpstr>Konsequenzen und Maßnahmen der Fachkonferenz</vt:lpstr>
      <vt:lpstr>VERA-8 als Chance der Unterrichtsentwicklung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VERA8</dc:title>
  <dc:creator>Held</dc:creator>
  <cp:lastModifiedBy>Held</cp:lastModifiedBy>
  <cp:revision>139</cp:revision>
  <cp:lastPrinted>2016-04-12T10:26:56Z</cp:lastPrinted>
  <dcterms:created xsi:type="dcterms:W3CDTF">2015-11-20T13:44:34Z</dcterms:created>
  <dcterms:modified xsi:type="dcterms:W3CDTF">2016-10-11T13:07:05Z</dcterms:modified>
</cp:coreProperties>
</file>