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81" r:id="rId4"/>
    <p:sldId id="287" r:id="rId5"/>
    <p:sldId id="264" r:id="rId6"/>
    <p:sldId id="285" r:id="rId7"/>
    <p:sldId id="286" r:id="rId8"/>
    <p:sldId id="280" r:id="rId9"/>
    <p:sldId id="272" r:id="rId10"/>
    <p:sldId id="273" r:id="rId11"/>
    <p:sldId id="289" r:id="rId12"/>
    <p:sldId id="288" r:id="rId13"/>
    <p:sldId id="259" r:id="rId14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54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814" y="-90"/>
      </p:cViewPr>
      <p:guideLst>
        <p:guide orient="horz" pos="3132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B6D9C-DBBE-4B60-B1BB-98C6715222F6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447FC-D056-4157-B33F-C358100485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4282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4A0CD-5C7F-4026-863E-A73D674917D1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64F93-8BBD-4FA8-BFBA-002ADD0F37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645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73296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7D9F2C-E8BD-452C-AD8A-040108D94F1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smtClean="0">
                <a:solidFill>
                  <a:srgbClr val="2DA2BF">
                    <a:tint val="20000"/>
                  </a:srgbClr>
                </a:solidFill>
              </a:rPr>
              <a:t>Dr. R. Held, ZPG V – Bildungsplan 2016</a:t>
            </a:r>
            <a:endParaRPr dirty="0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021462-24E9-4FCC-9C4D-1070FE704D25}" type="datetime1">
              <a:rPr lang="de-DE" smtClean="0"/>
              <a:t>11.10.2016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5766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4" name="Datumsplatzhalter 9"/>
          <p:cNvSpPr>
            <a:spLocks noGrp="1"/>
          </p:cNvSpPr>
          <p:nvPr>
            <p:ph type="dt" sz="half" idx="2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94FB7BC-96A6-4B23-AB34-47AE0B2E347E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dirty="0">
                <a:solidFill>
                  <a:prstClr val="black"/>
                </a:solidFill>
              </a:rPr>
              <a:t>Dr. R. Held, ZPG V – Bildungsplan 2016</a:t>
            </a:r>
          </a:p>
        </p:txBody>
      </p:sp>
      <p:sp>
        <p:nvSpPr>
          <p:cNvPr id="16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320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004D90-AA4C-4784-9AE6-42DFC7181F23}" type="datetime1">
              <a:rPr lang="de-DE" smtClean="0">
                <a:solidFill>
                  <a:prstClr val="white"/>
                </a:solidFill>
              </a:rPr>
              <a:t>11.10.2016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>
                <a:solidFill>
                  <a:prstClr val="white"/>
                </a:solidFill>
              </a:rPr>
              <a:t>Dr. R. Held, ZPG V – Bildungsplan 2016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9F2C-E8BD-452C-AD8A-040108D94F1A}" type="slidenum">
              <a:rPr lang="de-DE" smtClean="0">
                <a:solidFill>
                  <a:prstClr val="white"/>
                </a:solidFill>
              </a:rPr>
              <a:pPr/>
              <a:t>‹Nr.›</a:t>
            </a:fld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2082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6" name="Datumsplatzhalter 9"/>
          <p:cNvSpPr>
            <a:spLocks noGrp="1"/>
          </p:cNvSpPr>
          <p:nvPr>
            <p:ph type="dt" sz="half" idx="10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3B6EBB5-105E-4A94-A3EA-905460D6D077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7" name="Fußzeilenplatzhalter 21"/>
          <p:cNvSpPr>
            <a:spLocks noGrp="1"/>
          </p:cNvSpPr>
          <p:nvPr>
            <p:ph type="ftr" sz="quarter" idx="11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dirty="0">
                <a:solidFill>
                  <a:prstClr val="black"/>
                </a:solidFill>
              </a:rPr>
              <a:t>Dr. R. Held, ZPG V – Bildungsplan 2016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2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grpSp>
        <p:nvGrpSpPr>
          <p:cNvPr id="19" name="Gruppieren 18"/>
          <p:cNvGrpSpPr/>
          <p:nvPr userDrawn="1"/>
        </p:nvGrpSpPr>
        <p:grpSpPr>
          <a:xfrm>
            <a:off x="-9237" y="6329929"/>
            <a:ext cx="5449134" cy="542532"/>
            <a:chOff x="-9237" y="5787738"/>
            <a:chExt cx="5449134" cy="1084723"/>
          </a:xfrm>
        </p:grpSpPr>
        <p:sp>
          <p:nvSpPr>
            <p:cNvPr id="20" name="Freihandform 19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1" name="Freihandform 20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2" name="Rechtwinkliges Dreieck 21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23" name="Gerade Verbindung 22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9401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gleic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72101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72101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-9237" y="6329929"/>
            <a:ext cx="5449134" cy="542532"/>
            <a:chOff x="-9237" y="5787738"/>
            <a:chExt cx="5449134" cy="1084723"/>
          </a:xfrm>
        </p:grpSpPr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ihandform 11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Rechtwinkliges Dreieck 12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4" name="Gerade Verbindung 13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Datumsplatzhalter 9"/>
          <p:cNvSpPr>
            <a:spLocks noGrp="1"/>
          </p:cNvSpPr>
          <p:nvPr>
            <p:ph type="dt" sz="half" idx="10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D0483A-D183-4D89-BCFB-3B962E2A3073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9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dirty="0">
                <a:solidFill>
                  <a:prstClr val="black"/>
                </a:solidFill>
              </a:rPr>
              <a:t>Dr. R. Held, ZPG V – Bildungsplan 2016</a:t>
            </a:r>
          </a:p>
        </p:txBody>
      </p:sp>
      <p:sp>
        <p:nvSpPr>
          <p:cNvPr id="20" name="Foliennummernplatzhalter 17"/>
          <p:cNvSpPr>
            <a:spLocks noGrp="1"/>
          </p:cNvSpPr>
          <p:nvPr>
            <p:ph type="sldNum" sz="quarter" idx="11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54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7072A2-192B-43E1-B04D-B6EB4490C853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>
                <a:solidFill>
                  <a:prstClr val="black"/>
                </a:solidFill>
              </a:rPr>
              <a:t>Dr. R. Held, ZPG V – Bildungsplan 2016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9F2C-E8BD-452C-AD8A-040108D94F1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54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9"/>
          <p:cNvSpPr>
            <a:spLocks noGrp="1"/>
          </p:cNvSpPr>
          <p:nvPr>
            <p:ph type="dt" sz="half" idx="10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0B324F-65EC-49A0-BF7A-BEDA80E01725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dirty="0">
                <a:solidFill>
                  <a:prstClr val="black"/>
                </a:solidFill>
              </a:rPr>
              <a:t>Dr. R. Held, ZPG V – Bildungsplan 2016</a:t>
            </a:r>
          </a:p>
        </p:txBody>
      </p:sp>
      <p:sp>
        <p:nvSpPr>
          <p:cNvPr id="10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914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537F63-9E90-4690-BA3F-C60907551DE3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>
                <a:solidFill>
                  <a:prstClr val="black"/>
                </a:solidFill>
              </a:rPr>
              <a:t>Dr. R. Held, ZPG V – Bildungsplan 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9F2C-E8BD-452C-AD8A-040108D94F1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63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FC3801-AC2F-4766-A591-CD78F95E5D74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>
                <a:solidFill>
                  <a:prstClr val="black"/>
                </a:solidFill>
              </a:rPr>
              <a:t>Dr. R. Held, ZPG V – Bildungsplan 2016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D9F2C-E8BD-452C-AD8A-040108D94F1A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335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-9237" y="6329929"/>
            <a:ext cx="5449134" cy="542532"/>
            <a:chOff x="-9237" y="5787738"/>
            <a:chExt cx="5449134" cy="1084723"/>
          </a:xfrm>
        </p:grpSpPr>
        <p:sp>
          <p:nvSpPr>
            <p:cNvPr id="13" name="Freihandform 12"/>
            <p:cNvSpPr>
              <a:spLocks/>
            </p:cNvSpPr>
            <p:nvPr/>
          </p:nvSpPr>
          <p:spPr bwMode="auto">
            <a:xfrm>
              <a:off x="499273" y="5944936"/>
              <a:ext cx="4940624" cy="9210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7485" h="337">
                  <a:moveTo>
                    <a:pt x="0" y="2"/>
                  </a:moveTo>
                  <a:lnTo>
                    <a:pt x="7485" y="337"/>
                  </a:lnTo>
                  <a:lnTo>
                    <a:pt x="5558" y="337"/>
                  </a:lnTo>
                  <a:lnTo>
                    <a:pt x="1" y="0"/>
                  </a:lnTo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ihandform 11"/>
            <p:cNvSpPr>
              <a:spLocks/>
            </p:cNvSpPr>
            <p:nvPr/>
          </p:nvSpPr>
          <p:spPr bwMode="auto">
            <a:xfrm>
              <a:off x="485717" y="5939011"/>
              <a:ext cx="3690451" cy="93345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591" h="588">
                  <a:moveTo>
                    <a:pt x="0" y="0"/>
                  </a:moveTo>
                  <a:lnTo>
                    <a:pt x="5591" y="585"/>
                  </a:lnTo>
                  <a:lnTo>
                    <a:pt x="4415" y="588"/>
                  </a:lnTo>
                  <a:lnTo>
                    <a:pt x="12" y="4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Rechtwinkliges Dreieck 13"/>
            <p:cNvSpPr>
              <a:spLocks/>
            </p:cNvSpPr>
            <p:nvPr/>
          </p:nvSpPr>
          <p:spPr bwMode="auto">
            <a:xfrm>
              <a:off x="-6042" y="5791253"/>
              <a:ext cx="3402314" cy="1080868"/>
            </a:xfrm>
            <a:prstGeom prst="rtTriangle">
              <a:avLst/>
            </a:prstGeom>
            <a:blipFill>
              <a:blip r:embed="rId11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5" name="Gerade Verbindung 14"/>
            <p:cNvCxnSpPr/>
            <p:nvPr/>
          </p:nvCxnSpPr>
          <p:spPr>
            <a:xfrm>
              <a:off x="-9237" y="5787738"/>
              <a:ext cx="3405509" cy="108438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dirty="0" smtClean="0"/>
              <a:t>Textmasterformat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7524328" y="6407944"/>
            <a:ext cx="1008112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BF658E-B199-4CC4-A64F-7BC8A782258A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861519" y="6408553"/>
            <a:ext cx="2662809" cy="365125"/>
          </a:xfrm>
          <a:prstGeom prst="rect">
            <a:avLst/>
          </a:prstGeom>
        </p:spPr>
        <p:txBody>
          <a:bodyPr vert="horz" anchor="b"/>
          <a:lstStyle>
            <a:lvl1pPr marL="0" algn="l" defTabSz="914400" rtl="0" eaLnBrk="1" latinLnBrk="0" hangingPunct="1">
              <a:defRPr kumimoji="0" lang="de-DE" sz="1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r>
              <a:rPr dirty="0">
                <a:solidFill>
                  <a:prstClr val="black"/>
                </a:solidFill>
              </a:rPr>
              <a:t>Dr. R. Held, ZPG V – Bildungsplan 2016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532440" y="6407944"/>
            <a:ext cx="48059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A9369B5-776D-419F-AC03-CECD03C01B44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Zuhören als Kompetenz im Deutschunterricht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685800" y="4365103"/>
            <a:ext cx="7772400" cy="446207"/>
          </a:xfrm>
        </p:spPr>
        <p:txBody>
          <a:bodyPr>
            <a:normAutofit fontScale="85000" lnSpcReduction="20000"/>
          </a:bodyPr>
          <a:lstStyle/>
          <a:p>
            <a:r>
              <a:rPr lang="de-DE" sz="1400" dirty="0" smtClean="0"/>
              <a:t>ZPG V</a:t>
            </a:r>
          </a:p>
          <a:p>
            <a:r>
              <a:rPr lang="de-DE" sz="1400" dirty="0" smtClean="0"/>
              <a:t>Dr. Renate Held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9807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de-DE" dirty="0" err="1" smtClean="0"/>
              <a:t>Hörtexte</a:t>
            </a:r>
            <a:r>
              <a:rPr lang="de-DE" dirty="0" smtClean="0"/>
              <a:t> können konzeptionell eher schriftlich (Hörbuch) oder konzeptionell eher mündlich sein (Interviews, Podcasts, Radiofeatures)</a:t>
            </a:r>
          </a:p>
          <a:p>
            <a:pPr marL="457200" indent="-457200"/>
            <a:r>
              <a:rPr lang="de-DE" dirty="0" smtClean="0"/>
              <a:t>Paraverbale Merkmale spielen eine Rolle (Tempo, Prosodie, emotionale Tönung) und bieten bereits eine Deutung des Textes.</a:t>
            </a:r>
          </a:p>
          <a:p>
            <a:pPr marL="457200" indent="-457200"/>
            <a:r>
              <a:rPr lang="de-DE" dirty="0" smtClean="0"/>
              <a:t>Flüchtigkeit des gesprochenen Wortes macht ein Zurückblättern und ein gezieltes Suchen nach Information unmöglich.</a:t>
            </a:r>
          </a:p>
          <a:p>
            <a:pPr marL="457200" indent="-457200"/>
            <a:endParaRPr lang="de-DE" dirty="0"/>
          </a:p>
          <a:p>
            <a:pPr marL="457200" indent="-457200"/>
            <a:endParaRPr lang="de-DE" dirty="0"/>
          </a:p>
          <a:p>
            <a:pPr marL="457200" indent="-45720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Hören und Lesen - Unterschiede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A9A3255-1C56-4FDB-B3C4-79305D587761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0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Aspekte von Zuhöraufgaben:</a:t>
            </a:r>
          </a:p>
          <a:p>
            <a:r>
              <a:rPr lang="de-DE" dirty="0" smtClean="0"/>
              <a:t>Memorieren statt Lokalisieren</a:t>
            </a:r>
          </a:p>
          <a:p>
            <a:r>
              <a:rPr lang="de-DE" dirty="0" smtClean="0"/>
              <a:t>Textlänge – Aufmerksamkeitsspanne</a:t>
            </a:r>
          </a:p>
          <a:p>
            <a:r>
              <a:rPr lang="de-DE" dirty="0" smtClean="0"/>
              <a:t>Berücksichtigung weiterer Inszenierungsmerkmale über den Text hinausgehend 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Folgen für den Unterricht	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A9DBC20-5050-442F-A4EB-6A3D9C517779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8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Einwand: Angesichts </a:t>
            </a:r>
            <a:r>
              <a:rPr lang="de-DE" dirty="0"/>
              <a:t>oft unzureichender Lesekompetenz jetzt auch noch CDs als Textersatz für schwache oder zu bequeme Leser</a:t>
            </a:r>
            <a:r>
              <a:rPr lang="de-DE" dirty="0" smtClean="0"/>
              <a:t>? </a:t>
            </a:r>
          </a:p>
          <a:p>
            <a:pPr marL="0" indent="0">
              <a:buNone/>
            </a:pPr>
            <a:r>
              <a:rPr lang="de-DE" dirty="0" smtClean="0"/>
              <a:t>Hörbuch als „</a:t>
            </a:r>
            <a:r>
              <a:rPr lang="de-DE" dirty="0" err="1" smtClean="0"/>
              <a:t>Lightprodukt</a:t>
            </a:r>
            <a:r>
              <a:rPr lang="de-DE" dirty="0" smtClean="0"/>
              <a:t>“ im Vergleich zum Schriftbuch?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ABER: </a:t>
            </a:r>
            <a:endParaRPr lang="de-DE" dirty="0"/>
          </a:p>
          <a:p>
            <a:r>
              <a:rPr lang="de-DE" dirty="0" smtClean="0"/>
              <a:t>Der Markt für Hörbücher boomt.</a:t>
            </a:r>
          </a:p>
          <a:p>
            <a:r>
              <a:rPr lang="de-DE" dirty="0" smtClean="0"/>
              <a:t>Lesungen werden zum Event.</a:t>
            </a:r>
          </a:p>
          <a:p>
            <a:r>
              <a:rPr lang="de-DE" dirty="0" err="1" smtClean="0"/>
              <a:t>Poetry</a:t>
            </a:r>
            <a:r>
              <a:rPr lang="de-DE" dirty="0" smtClean="0"/>
              <a:t> Slams werden zunehmend populärer</a:t>
            </a:r>
          </a:p>
          <a:p>
            <a:endParaRPr lang="de-DE" dirty="0" smtClean="0"/>
          </a:p>
          <a:p>
            <a:pPr marL="109728" indent="0">
              <a:buNone/>
            </a:pPr>
            <a:r>
              <a:rPr lang="de-DE" dirty="0" smtClean="0"/>
              <a:t>= </a:t>
            </a:r>
            <a:r>
              <a:rPr lang="de-DE" sz="3800" b="1" dirty="0" smtClean="0"/>
              <a:t>Literatur wird wieder gehört.</a:t>
            </a:r>
          </a:p>
          <a:p>
            <a:endParaRPr lang="de-DE" dirty="0" smtClean="0"/>
          </a:p>
          <a:p>
            <a:r>
              <a:rPr lang="de-DE" dirty="0" smtClean="0"/>
              <a:t>Strukturelle Analogie zwischen Hören u Lesen: beide Prozesse lassen „Bilder im Kopf“ entstehen</a:t>
            </a:r>
          </a:p>
          <a:p>
            <a:r>
              <a:rPr lang="de-DE" dirty="0" smtClean="0"/>
              <a:t>Medialer Mehrwert statt Komplexitätsreduktion</a:t>
            </a:r>
          </a:p>
          <a:p>
            <a:endParaRPr lang="de-DE" dirty="0"/>
          </a:p>
          <a:p>
            <a:pPr marL="0" indent="0" algn="ctr">
              <a:buNone/>
            </a:pPr>
            <a:r>
              <a:rPr lang="de-DE" sz="5800" dirty="0" smtClean="0"/>
              <a:t>Hören und Lesen sollten sich ergänzen!</a:t>
            </a:r>
          </a:p>
          <a:p>
            <a:pPr marL="0" indent="0" algn="ctr">
              <a:buNone/>
            </a:pPr>
            <a:endParaRPr lang="de-DE" sz="5800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Hören statt lesen?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6420DF2-FAB3-460C-B9D2-92E519A5C06D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75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Eine fruchtbare Symbiose von Lese- und Hörtexten kann vor allem dann entstehen, wenn </a:t>
            </a:r>
          </a:p>
          <a:p>
            <a:endParaRPr lang="de-DE" dirty="0"/>
          </a:p>
          <a:p>
            <a:r>
              <a:rPr lang="de-DE" dirty="0" smtClean="0"/>
              <a:t>Beziehung zwischen gedrucktem und gesprochenen Text hergestellt wird</a:t>
            </a:r>
          </a:p>
          <a:p>
            <a:r>
              <a:rPr lang="de-DE" dirty="0" smtClean="0"/>
              <a:t>Besonderheiten der auditiven Rezeption herausgearbeitet werden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Fazit: Folgen für den Unterricht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5408831-D197-4A1C-B362-D6BEA157F378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0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Einerseits: Zuhören wird im muttersprachlichen DU spätestens an weiterführenden Schulen als gegebene Kompetenz vorausgesetzt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Andererseits:  Umfragen zeigen, dass Lehrer die Fähigkeit ihrer </a:t>
            </a:r>
            <a:r>
              <a:rPr lang="de-DE" dirty="0" err="1" smtClean="0"/>
              <a:t>SuS</a:t>
            </a:r>
            <a:r>
              <a:rPr lang="de-DE" dirty="0" smtClean="0"/>
              <a:t> zum konzentrierten Zuhören als eher gering einschätzen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Muss man Zuhören üben?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9380DFE-3AB5-4892-9AEE-A4EF70309FF5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8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Zuhören </a:t>
            </a:r>
            <a:r>
              <a:rPr lang="de-DE" u="sng" dirty="0" smtClean="0"/>
              <a:t>können </a:t>
            </a:r>
            <a:r>
              <a:rPr lang="de-DE" dirty="0" smtClean="0"/>
              <a:t>ist wichtig!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Aufbau und Ausbau der eigenen Sprachkompetenz</a:t>
            </a:r>
          </a:p>
          <a:p>
            <a:r>
              <a:rPr lang="de-DE" dirty="0" smtClean="0"/>
              <a:t>Gelingendes Zuhören = Voraussetzung für Lernerfolg u. Wissenserwerb</a:t>
            </a:r>
          </a:p>
          <a:p>
            <a:r>
              <a:rPr lang="de-DE" dirty="0" smtClean="0"/>
              <a:t>Entscheidend für Aufbau sozialer Kompetenz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Zuhören als eigenständige Kompetenz im DU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F65BFC4-F8F5-4976-BFD7-745B16C70152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r>
              <a:rPr lang="de-DE" dirty="0" smtClean="0"/>
              <a:t>Im Alltag ist Zuhören </a:t>
            </a:r>
            <a:r>
              <a:rPr lang="de-DE" dirty="0" err="1" smtClean="0"/>
              <a:t>i.d.R</a:t>
            </a:r>
            <a:r>
              <a:rPr lang="de-DE" dirty="0" smtClean="0"/>
              <a:t> eingebunden in Kommunikationssituation</a:t>
            </a:r>
          </a:p>
          <a:p>
            <a:endParaRPr lang="de-DE" dirty="0"/>
          </a:p>
          <a:p>
            <a:r>
              <a:rPr lang="de-DE" dirty="0" smtClean="0"/>
              <a:t>Zuhören im schulischen Kontext meint oft </a:t>
            </a:r>
            <a:r>
              <a:rPr lang="de-DE" u="sng" dirty="0" smtClean="0"/>
              <a:t>Hörverstehen</a:t>
            </a:r>
            <a:r>
              <a:rPr lang="de-DE" dirty="0" smtClean="0"/>
              <a:t>: Rolle des Schülers ist die des Zuhörers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Zuhören als eigenständige Kompetenz im DU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167F820-51FC-4F99-9C34-3C996A9E53C3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BP 2016 prozessbezogene Kompetenzen:</a:t>
            </a:r>
          </a:p>
          <a:p>
            <a:pPr marL="0" indent="0">
              <a:buNone/>
            </a:pPr>
            <a:r>
              <a:rPr lang="de-DE" dirty="0" smtClean="0"/>
              <a:t>(15) </a:t>
            </a:r>
            <a:r>
              <a:rPr lang="de-DE" dirty="0"/>
              <a:t>Gespräche sowie längere gesprochene Texte </a:t>
            </a:r>
            <a:r>
              <a:rPr lang="de-DE" i="1" dirty="0"/>
              <a:t>konzentriert </a:t>
            </a:r>
            <a:r>
              <a:rPr lang="de-DE" dirty="0"/>
              <a:t>verfolgen, ihr </a:t>
            </a:r>
            <a:r>
              <a:rPr lang="de-DE" i="1" dirty="0"/>
              <a:t>Verständnis durch Mitschriften </a:t>
            </a:r>
            <a:r>
              <a:rPr lang="de-DE" dirty="0"/>
              <a:t>und Notizen sichern, aktiv zuhören</a:t>
            </a:r>
          </a:p>
          <a:p>
            <a:r>
              <a:rPr lang="de-DE" dirty="0" smtClean="0"/>
              <a:t>KMK-Standards für den Mittleren Schulabschluss:</a:t>
            </a:r>
          </a:p>
          <a:p>
            <a:pPr marL="0" indent="0">
              <a:buNone/>
            </a:pPr>
            <a:r>
              <a:rPr lang="de-DE" dirty="0" smtClean="0"/>
              <a:t>Teilkompetenz „verstehend zuhören“</a:t>
            </a:r>
          </a:p>
          <a:p>
            <a:pPr marL="0" indent="0">
              <a:buNone/>
            </a:pPr>
            <a:r>
              <a:rPr lang="de-DE" dirty="0" smtClean="0"/>
              <a:t>u.a. </a:t>
            </a:r>
            <a:r>
              <a:rPr lang="de-DE" i="1" dirty="0" smtClean="0"/>
              <a:t>wesentliche Aussagen </a:t>
            </a:r>
            <a:r>
              <a:rPr lang="de-DE" dirty="0" smtClean="0"/>
              <a:t>aus umfangreichen Texten </a:t>
            </a:r>
            <a:r>
              <a:rPr lang="de-DE" i="1" dirty="0" smtClean="0"/>
              <a:t>verstehen</a:t>
            </a:r>
            <a:r>
              <a:rPr lang="de-DE" dirty="0" smtClean="0"/>
              <a:t>, diese Informationen </a:t>
            </a:r>
            <a:r>
              <a:rPr lang="de-DE" i="1" dirty="0" smtClean="0"/>
              <a:t>sichern und wiedergeben </a:t>
            </a:r>
            <a:r>
              <a:rPr lang="de-DE" dirty="0" smtClean="0"/>
              <a:t>(Bezugspunkt für Zuhöraufgaben in VERA-8)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Zuhören als Kompetenz im BP und KMK Bildungsstandards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09FD6FF-080E-4C81-8EBD-7D8710AB8FB1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9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Schüler muss </a:t>
            </a:r>
          </a:p>
          <a:p>
            <a:r>
              <a:rPr lang="de-DE" dirty="0" smtClean="0"/>
              <a:t>mündlich vorgetragenen Text aufmerksam verfolgen </a:t>
            </a:r>
          </a:p>
          <a:p>
            <a:r>
              <a:rPr lang="de-DE" dirty="0" smtClean="0"/>
              <a:t>sich auf das Wesentliche konzentrieren</a:t>
            </a:r>
          </a:p>
          <a:p>
            <a:r>
              <a:rPr lang="de-DE" dirty="0"/>
              <a:t>g</a:t>
            </a:r>
            <a:r>
              <a:rPr lang="de-DE" dirty="0" smtClean="0"/>
              <a:t>ezielt Informationen entnehmen</a:t>
            </a:r>
          </a:p>
          <a:p>
            <a:r>
              <a:rPr lang="de-DE" dirty="0" smtClean="0"/>
              <a:t>Informationen sichern (Notizen)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Fazit: Zuhören ist eine anspruchsvolle Konzentrationsleistung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2137C10-63F3-41F4-A5C3-950894F3635F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7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Ohren kann man, im Gegensatz zu Augen, nicht schließen. Hören ist permanente akustische Wahrnehmung. </a:t>
            </a:r>
          </a:p>
          <a:p>
            <a:r>
              <a:rPr lang="de-DE" i="1" dirty="0" smtClean="0"/>
              <a:t>Zuhören </a:t>
            </a:r>
            <a:r>
              <a:rPr lang="de-DE" dirty="0" smtClean="0"/>
              <a:t>hingegen meint mehr:</a:t>
            </a:r>
          </a:p>
          <a:p>
            <a:pPr marL="0" indent="0">
              <a:buNone/>
            </a:pPr>
            <a:r>
              <a:rPr lang="de-DE" dirty="0" smtClean="0"/>
              <a:t>	Selektion des akustischen Reizes, 	Ausrichtung der kognitiven Aufmerksamkeit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und Interpretation des Gehörten</a:t>
            </a:r>
          </a:p>
          <a:p>
            <a:pPr marL="0" indent="0" algn="ctr">
              <a:buNone/>
            </a:pPr>
            <a:endParaRPr lang="de-DE" sz="2800" dirty="0" smtClean="0"/>
          </a:p>
          <a:p>
            <a:pPr marL="0" indent="0" algn="ctr">
              <a:buNone/>
            </a:pPr>
            <a:r>
              <a:rPr lang="de-DE" sz="2800" dirty="0" smtClean="0"/>
              <a:t>„</a:t>
            </a:r>
            <a:r>
              <a:rPr lang="de-DE" sz="2800" dirty="0"/>
              <a:t>Hören ist ein physiologisches Phänomen; Zuhören ein psychologischer Akt“</a:t>
            </a:r>
          </a:p>
          <a:p>
            <a:pPr marL="0" indent="0" algn="ctr">
              <a:buNone/>
            </a:pPr>
            <a:r>
              <a:rPr lang="de-DE" sz="1400" dirty="0"/>
              <a:t>Roland Barthes, Zuhören als Haltung, 1964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Zuhören als Prozess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54D5207-758F-48D3-A63D-9EC61FA8C818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4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Zuhören funktioniert ähnlich wie Lesen in zwei Richtungen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Beispiel: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Hans war auf dem Weg zur Schule. Er machte sich Sorgen wegen der </a:t>
            </a:r>
            <a:r>
              <a:rPr lang="de-DE" i="1" dirty="0" smtClean="0"/>
              <a:t>Mathematikstunde.</a:t>
            </a:r>
            <a:endParaRPr lang="de-DE" dirty="0"/>
          </a:p>
          <a:p>
            <a:pPr marL="0" indent="0">
              <a:buNone/>
            </a:pPr>
            <a:r>
              <a:rPr lang="de-DE" i="1" dirty="0"/>
              <a:t>Er hatte Angst, er würde die Klasse nicht unter Kontrolle halten </a:t>
            </a:r>
            <a:r>
              <a:rPr lang="de-DE" i="1" dirty="0" smtClean="0"/>
              <a:t>können.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Zuhören als </a:t>
            </a:r>
            <a:r>
              <a:rPr lang="de-DE" dirty="0" err="1" smtClean="0"/>
              <a:t>bottom-up</a:t>
            </a:r>
            <a:r>
              <a:rPr lang="de-DE" dirty="0" smtClean="0"/>
              <a:t> und top-down Prozess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4DFEC70-1DF3-4940-914B-E7568A67C76D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de-DE" sz="2400" dirty="0" err="1" smtClean="0"/>
              <a:t>Hörverstehensaufgaben</a:t>
            </a:r>
            <a:r>
              <a:rPr lang="de-DE" sz="2400" dirty="0" smtClean="0"/>
              <a:t> ähneln Textverständnisaufgaben (Information ermitteln, textbezogenes Interpretieren, Reflektieren und Bewerten).</a:t>
            </a:r>
          </a:p>
          <a:p>
            <a:pPr marL="457200" indent="-457200"/>
            <a:r>
              <a:rPr lang="de-DE" sz="2400" dirty="0" err="1" smtClean="0"/>
              <a:t>Hörtexte</a:t>
            </a:r>
            <a:r>
              <a:rPr lang="de-DE" sz="2400" dirty="0" smtClean="0"/>
              <a:t> können wie geschriebene Texte unterteilt werden in fiktional-literarische Texte (Hörbuch, Hörspiel) und eher informierende Texte (Radiobeiträge).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Leseverstehen </a:t>
            </a:r>
            <a:r>
              <a:rPr lang="de-DE" dirty="0"/>
              <a:t>und Hörverstehen sollten zueinander in Beziehung gesetzt </a:t>
            </a:r>
            <a:r>
              <a:rPr lang="de-DE" dirty="0" smtClean="0"/>
              <a:t>werden.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Hören und Lesen - Analogien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D462E3C-65E7-4922-804F-D9623C61FA89}" type="datetime1">
              <a:rPr lang="de-DE" smtClean="0">
                <a:solidFill>
                  <a:prstClr val="black"/>
                </a:solidFill>
              </a:rPr>
              <a:t>11.10.2016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Dr. R. Held, ZPG V – Bildungsplan 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Pfeil nach unten 5"/>
          <p:cNvSpPr/>
          <p:nvPr/>
        </p:nvSpPr>
        <p:spPr>
          <a:xfrm>
            <a:off x="3995936" y="4437112"/>
            <a:ext cx="7200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10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1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669</Words>
  <Application>Microsoft Office PowerPoint</Application>
  <PresentationFormat>Bildschirmpräsentation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R1</vt:lpstr>
      <vt:lpstr>Zuhören als Kompetenz im Deutschunterricht</vt:lpstr>
      <vt:lpstr>Muss man Zuhören üben?</vt:lpstr>
      <vt:lpstr>Zuhören als eigenständige Kompetenz im DU</vt:lpstr>
      <vt:lpstr>Zuhören als eigenständige Kompetenz im DU</vt:lpstr>
      <vt:lpstr>Zuhören als Kompetenz im BP und KMK Bildungsstandards</vt:lpstr>
      <vt:lpstr>Fazit: Zuhören ist eine anspruchsvolle Konzentrationsleistung</vt:lpstr>
      <vt:lpstr>Zuhören als Prozess</vt:lpstr>
      <vt:lpstr>Zuhören als bottom-up und top-down Prozess </vt:lpstr>
      <vt:lpstr>Hören und Lesen - Analogien</vt:lpstr>
      <vt:lpstr>Hören und Lesen - Unterschiede</vt:lpstr>
      <vt:lpstr>Folgen für den Unterricht </vt:lpstr>
      <vt:lpstr>Hören statt lesen? </vt:lpstr>
      <vt:lpstr>Fazit: Folgen für den Unterricht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(Zu)hören</dc:title>
  <dc:creator>Held</dc:creator>
  <cp:lastModifiedBy>Held</cp:lastModifiedBy>
  <cp:revision>40</cp:revision>
  <cp:lastPrinted>2016-06-22T09:52:13Z</cp:lastPrinted>
  <dcterms:created xsi:type="dcterms:W3CDTF">2016-04-14T11:41:43Z</dcterms:created>
  <dcterms:modified xsi:type="dcterms:W3CDTF">2016-10-11T13:00:34Z</dcterms:modified>
</cp:coreProperties>
</file>