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5"/>
  </p:notesMasterIdLst>
  <p:handoutMasterIdLst>
    <p:handoutMasterId r:id="rId16"/>
  </p:handoutMasterIdLst>
  <p:sldIdLst>
    <p:sldId id="256" r:id="rId2"/>
    <p:sldId id="263" r:id="rId3"/>
    <p:sldId id="281" r:id="rId4"/>
    <p:sldId id="287" r:id="rId5"/>
    <p:sldId id="264" r:id="rId6"/>
    <p:sldId id="285" r:id="rId7"/>
    <p:sldId id="286" r:id="rId8"/>
    <p:sldId id="280" r:id="rId9"/>
    <p:sldId id="272" r:id="rId10"/>
    <p:sldId id="273" r:id="rId11"/>
    <p:sldId id="289" r:id="rId12"/>
    <p:sldId id="288" r:id="rId13"/>
    <p:sldId id="259" r:id="rId14"/>
  </p:sldIdLst>
  <p:sldSz cx="9144000" cy="6858000" type="screen4x3"/>
  <p:notesSz cx="6858000" cy="9945688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9" d="100"/>
          <a:sy n="79" d="100"/>
        </p:scale>
        <p:origin x="-2544" y="-77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71" d="100"/>
          <a:sy n="71" d="100"/>
        </p:scale>
        <p:origin x="-2814" y="-90"/>
      </p:cViewPr>
      <p:guideLst>
        <p:guide orient="horz" pos="3132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72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972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36B6D9C-DBBE-4B60-B1BB-98C6715222F6}" type="datetimeFigureOut">
              <a:rPr lang="de-DE" smtClean="0"/>
              <a:t>11.10.2016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446678"/>
            <a:ext cx="2971800" cy="4972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9446678"/>
            <a:ext cx="2971800" cy="4972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A447FC-D056-4157-B33F-C358100485E0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0428229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354A0CD-5C7F-4026-863E-A73D674917D1}" type="datetimeFigureOut">
              <a:rPr lang="de-DE" smtClean="0"/>
              <a:t>11.10.2016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42975" y="746125"/>
            <a:ext cx="4972050" cy="37290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724400"/>
            <a:ext cx="5486400" cy="447516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47213"/>
            <a:ext cx="29718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9447213"/>
            <a:ext cx="29718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9164F93-8BBD-4FA8-BFBA-002ADD0F37C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364568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winkliges Dreieck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Titel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17" name="Untertitel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de-DE" smtClean="0"/>
              <a:t>Formatvorlage des Untertitelmasters durch Klicken bearbeiten</a:t>
            </a:r>
            <a:endParaRPr kumimoji="0" lang="en-US"/>
          </a:p>
        </p:txBody>
      </p:sp>
      <p:grpSp>
        <p:nvGrpSpPr>
          <p:cNvPr id="2" name="Gruppieren 1"/>
          <p:cNvGrpSpPr/>
          <p:nvPr/>
        </p:nvGrpSpPr>
        <p:grpSpPr>
          <a:xfrm>
            <a:off x="-3765" y="4973296"/>
            <a:ext cx="9147765" cy="1912088"/>
            <a:chOff x="-3765" y="4832896"/>
            <a:chExt cx="9147765" cy="2032192"/>
          </a:xfrm>
        </p:grpSpPr>
        <p:sp>
          <p:nvSpPr>
            <p:cNvPr id="7" name="Freihand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8" name="Freihand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1" name="Freihand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cxnSp>
          <p:nvCxnSpPr>
            <p:cNvPr id="12" name="Gerade Verbindung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7" name="Foliennummernplatzhalt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F7D9F2C-E8BD-452C-AD8A-040108D94F1A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9" name="Fußzeilenplatzhalt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r>
              <a:rPr smtClean="0">
                <a:solidFill>
                  <a:srgbClr val="2DA2BF">
                    <a:tint val="20000"/>
                  </a:srgbClr>
                </a:solidFill>
              </a:rPr>
              <a:t>Dr. R. Held, ZPG V – Bildungsplan 2016</a:t>
            </a:r>
            <a:endParaRPr dirty="0">
              <a:solidFill>
                <a:srgbClr val="2DA2BF">
                  <a:tint val="20000"/>
                </a:srgbClr>
              </a:solidFill>
            </a:endParaRPr>
          </a:p>
        </p:txBody>
      </p:sp>
      <p:sp>
        <p:nvSpPr>
          <p:cNvPr id="30" name="Datumsplatzhalt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3021462-24E9-4FCC-9C4D-1070FE704D25}" type="datetime1">
              <a:rPr lang="de-DE" smtClean="0"/>
              <a:t>11.10.2016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857664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de-DE" smtClean="0"/>
              <a:t>Textmasterformat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14" name="Datumsplatzhalter 9"/>
          <p:cNvSpPr>
            <a:spLocks noGrp="1"/>
          </p:cNvSpPr>
          <p:nvPr>
            <p:ph type="dt" sz="half" idx="2"/>
          </p:nvPr>
        </p:nvSpPr>
        <p:spPr>
          <a:xfrm>
            <a:off x="7524328" y="6407944"/>
            <a:ext cx="1008112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994FB7BC-96A6-4B23-AB34-47AE0B2E347E}" type="datetime1">
              <a:rPr lang="de-DE" smtClean="0">
                <a:solidFill>
                  <a:prstClr val="black"/>
                </a:solidFill>
              </a:rPr>
              <a:t>11.10.2016</a:t>
            </a:fld>
            <a:endParaRPr lang="de-DE" dirty="0">
              <a:solidFill>
                <a:prstClr val="black"/>
              </a:solidFill>
            </a:endParaRPr>
          </a:p>
        </p:txBody>
      </p:sp>
      <p:sp>
        <p:nvSpPr>
          <p:cNvPr id="15" name="Fußzeilenplatzhalter 21"/>
          <p:cNvSpPr>
            <a:spLocks noGrp="1"/>
          </p:cNvSpPr>
          <p:nvPr>
            <p:ph type="ftr" sz="quarter" idx="3"/>
          </p:nvPr>
        </p:nvSpPr>
        <p:spPr>
          <a:xfrm>
            <a:off x="4861519" y="6408553"/>
            <a:ext cx="2662809" cy="365125"/>
          </a:xfrm>
          <a:prstGeom prst="rect">
            <a:avLst/>
          </a:prstGeom>
        </p:spPr>
        <p:txBody>
          <a:bodyPr vert="horz" anchor="b"/>
          <a:lstStyle>
            <a:lvl1pPr marL="0" algn="l" defTabSz="914400" rtl="0" eaLnBrk="1" latinLnBrk="0" hangingPunct="1">
              <a:defRPr kumimoji="0" lang="de-DE" sz="10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r>
              <a:rPr dirty="0">
                <a:solidFill>
                  <a:prstClr val="black"/>
                </a:solidFill>
              </a:rPr>
              <a:t>Dr. R. Held, ZPG V – Bildungsplan 2016</a:t>
            </a:r>
          </a:p>
        </p:txBody>
      </p:sp>
      <p:sp>
        <p:nvSpPr>
          <p:cNvPr id="16" name="Foliennummernplatzhalter 17"/>
          <p:cNvSpPr>
            <a:spLocks noGrp="1"/>
          </p:cNvSpPr>
          <p:nvPr>
            <p:ph type="sldNum" sz="quarter" idx="4"/>
          </p:nvPr>
        </p:nvSpPr>
        <p:spPr>
          <a:xfrm>
            <a:off x="8532440" y="6407944"/>
            <a:ext cx="480592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0A9369B5-776D-419F-AC03-CECD03C01B44}" type="slidenum">
              <a:rPr lang="de-DE" smtClean="0">
                <a:solidFill>
                  <a:prstClr val="black"/>
                </a:solidFill>
              </a:rPr>
              <a:pPr/>
              <a:t>‹Nr.›</a:t>
            </a:fld>
            <a:endParaRPr lang="de-DE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33202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de-DE" smtClean="0"/>
              <a:t>Textmasterformat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de-DE" smtClean="0"/>
              <a:t>Textmasterformat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7004D90-AA4C-4784-9AE6-42DFC7181F23}" type="datetime1">
              <a:rPr lang="de-DE" smtClean="0">
                <a:solidFill>
                  <a:prstClr val="white"/>
                </a:solidFill>
              </a:rPr>
              <a:t>11.10.2016</a:t>
            </a:fld>
            <a:endParaRPr lang="de-DE">
              <a:solidFill>
                <a:prstClr val="white"/>
              </a:solidFill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>
                <a:solidFill>
                  <a:prstClr val="white"/>
                </a:solidFill>
              </a:rPr>
              <a:t>Dr. R. Held, ZPG V – Bildungsplan 2016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F7D9F2C-E8BD-452C-AD8A-040108D94F1A}" type="slidenum">
              <a:rPr lang="de-DE" smtClean="0">
                <a:solidFill>
                  <a:prstClr val="white"/>
                </a:solidFill>
              </a:rPr>
              <a:pPr/>
              <a:t>‹Nr.›</a:t>
            </a:fld>
            <a:endParaRPr lang="de-DE">
              <a:solidFill>
                <a:prstClr val="white"/>
              </a:solidFill>
            </a:endParaRPr>
          </a:p>
        </p:txBody>
      </p:sp>
      <p:sp>
        <p:nvSpPr>
          <p:cNvPr id="8" name="Titel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54208266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Vergleich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de-DE" smtClean="0"/>
              <a:t>Textmasterformat bearbeiten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de-DE" smtClean="0"/>
              <a:t>Textmasterformat bearbeiten</a:t>
            </a:r>
          </a:p>
        </p:txBody>
      </p:sp>
      <p:sp>
        <p:nvSpPr>
          <p:cNvPr id="5" name="Inhaltsplatzhalt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de-DE" smtClean="0"/>
              <a:t>Textmasterformat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de-DE" smtClean="0"/>
              <a:t>Textmasterformat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16" name="Datumsplatzhalter 9"/>
          <p:cNvSpPr>
            <a:spLocks noGrp="1"/>
          </p:cNvSpPr>
          <p:nvPr>
            <p:ph type="dt" sz="half" idx="10"/>
          </p:nvPr>
        </p:nvSpPr>
        <p:spPr>
          <a:xfrm>
            <a:off x="7524328" y="6407944"/>
            <a:ext cx="1008112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03B6EBB5-105E-4A94-A3EA-905460D6D077}" type="datetime1">
              <a:rPr lang="de-DE" smtClean="0">
                <a:solidFill>
                  <a:prstClr val="black"/>
                </a:solidFill>
              </a:rPr>
              <a:t>11.10.2016</a:t>
            </a:fld>
            <a:endParaRPr lang="de-DE" dirty="0">
              <a:solidFill>
                <a:prstClr val="black"/>
              </a:solidFill>
            </a:endParaRPr>
          </a:p>
        </p:txBody>
      </p:sp>
      <p:sp>
        <p:nvSpPr>
          <p:cNvPr id="17" name="Fußzeilenplatzhalter 21"/>
          <p:cNvSpPr>
            <a:spLocks noGrp="1"/>
          </p:cNvSpPr>
          <p:nvPr>
            <p:ph type="ftr" sz="quarter" idx="11"/>
          </p:nvPr>
        </p:nvSpPr>
        <p:spPr>
          <a:xfrm>
            <a:off x="4861519" y="6408553"/>
            <a:ext cx="2662809" cy="365125"/>
          </a:xfrm>
          <a:prstGeom prst="rect">
            <a:avLst/>
          </a:prstGeom>
        </p:spPr>
        <p:txBody>
          <a:bodyPr vert="horz" anchor="b"/>
          <a:lstStyle>
            <a:lvl1pPr marL="0" algn="l" defTabSz="914400" rtl="0" eaLnBrk="1" latinLnBrk="0" hangingPunct="1">
              <a:defRPr kumimoji="0" lang="de-DE" sz="10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r>
              <a:rPr dirty="0">
                <a:solidFill>
                  <a:prstClr val="black"/>
                </a:solidFill>
              </a:rPr>
              <a:t>Dr. R. Held, ZPG V – Bildungsplan 2016</a:t>
            </a:r>
          </a:p>
        </p:txBody>
      </p:sp>
      <p:sp>
        <p:nvSpPr>
          <p:cNvPr id="18" name="Foliennummernplatzhalter 17"/>
          <p:cNvSpPr>
            <a:spLocks noGrp="1"/>
          </p:cNvSpPr>
          <p:nvPr>
            <p:ph type="sldNum" sz="quarter" idx="12"/>
          </p:nvPr>
        </p:nvSpPr>
        <p:spPr>
          <a:xfrm>
            <a:off x="8532440" y="6407944"/>
            <a:ext cx="480592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0A9369B5-776D-419F-AC03-CECD03C01B44}" type="slidenum">
              <a:rPr lang="de-DE" smtClean="0">
                <a:solidFill>
                  <a:prstClr val="black"/>
                </a:solidFill>
              </a:rPr>
              <a:pPr/>
              <a:t>‹Nr.›</a:t>
            </a:fld>
            <a:endParaRPr lang="de-DE" dirty="0">
              <a:solidFill>
                <a:prstClr val="black"/>
              </a:solidFill>
            </a:endParaRPr>
          </a:p>
        </p:txBody>
      </p:sp>
      <p:grpSp>
        <p:nvGrpSpPr>
          <p:cNvPr id="19" name="Gruppieren 18"/>
          <p:cNvGrpSpPr/>
          <p:nvPr userDrawn="1"/>
        </p:nvGrpSpPr>
        <p:grpSpPr>
          <a:xfrm>
            <a:off x="-9237" y="6329929"/>
            <a:ext cx="5449134" cy="542532"/>
            <a:chOff x="-9237" y="5787738"/>
            <a:chExt cx="5449134" cy="1084723"/>
          </a:xfrm>
        </p:grpSpPr>
        <p:sp>
          <p:nvSpPr>
            <p:cNvPr id="20" name="Freihandform 19"/>
            <p:cNvSpPr>
              <a:spLocks/>
            </p:cNvSpPr>
            <p:nvPr/>
          </p:nvSpPr>
          <p:spPr bwMode="auto">
            <a:xfrm>
              <a:off x="499273" y="5944936"/>
              <a:ext cx="4940624" cy="92107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7485" h="337">
                  <a:moveTo>
                    <a:pt x="0" y="2"/>
                  </a:moveTo>
                  <a:lnTo>
                    <a:pt x="7485" y="337"/>
                  </a:lnTo>
                  <a:lnTo>
                    <a:pt x="5558" y="337"/>
                  </a:lnTo>
                  <a:lnTo>
                    <a:pt x="1" y="0"/>
                  </a:lnTo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21" name="Freihandform 20"/>
            <p:cNvSpPr>
              <a:spLocks/>
            </p:cNvSpPr>
            <p:nvPr/>
          </p:nvSpPr>
          <p:spPr bwMode="auto">
            <a:xfrm>
              <a:off x="485717" y="5939011"/>
              <a:ext cx="3690451" cy="93345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591" h="588">
                  <a:moveTo>
                    <a:pt x="0" y="0"/>
                  </a:moveTo>
                  <a:lnTo>
                    <a:pt x="5591" y="585"/>
                  </a:lnTo>
                  <a:lnTo>
                    <a:pt x="4415" y="588"/>
                  </a:lnTo>
                  <a:lnTo>
                    <a:pt x="12" y="4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22" name="Rechtwinkliges Dreieck 21"/>
            <p:cNvSpPr>
              <a:spLocks/>
            </p:cNvSpPr>
            <p:nvPr/>
          </p:nvSpPr>
          <p:spPr bwMode="auto">
            <a:xfrm>
              <a:off x="-6042" y="5791253"/>
              <a:ext cx="3402314" cy="1080868"/>
            </a:xfrm>
            <a:prstGeom prst="rtTriangle">
              <a:avLst/>
            </a:pr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cxnSp>
          <p:nvCxnSpPr>
            <p:cNvPr id="23" name="Gerade Verbindung 22"/>
            <p:cNvCxnSpPr/>
            <p:nvPr/>
          </p:nvCxnSpPr>
          <p:spPr>
            <a:xfrm>
              <a:off x="-9237" y="5787738"/>
              <a:ext cx="3405509" cy="108438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20940179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Vergleich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5" name="Inhaltsplatzhalt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4721010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de-DE" smtClean="0"/>
              <a:t>Textmasterformat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4721010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de-DE" smtClean="0"/>
              <a:t>Textmasterformat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grpSp>
        <p:nvGrpSpPr>
          <p:cNvPr id="10" name="Gruppieren 9"/>
          <p:cNvGrpSpPr/>
          <p:nvPr userDrawn="1"/>
        </p:nvGrpSpPr>
        <p:grpSpPr>
          <a:xfrm>
            <a:off x="-9237" y="6329929"/>
            <a:ext cx="5449134" cy="542532"/>
            <a:chOff x="-9237" y="5787738"/>
            <a:chExt cx="5449134" cy="1084723"/>
          </a:xfrm>
        </p:grpSpPr>
        <p:sp>
          <p:nvSpPr>
            <p:cNvPr id="11" name="Freihandform 10"/>
            <p:cNvSpPr>
              <a:spLocks/>
            </p:cNvSpPr>
            <p:nvPr/>
          </p:nvSpPr>
          <p:spPr bwMode="auto">
            <a:xfrm>
              <a:off x="499273" y="5944936"/>
              <a:ext cx="4940624" cy="92107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7485" h="337">
                  <a:moveTo>
                    <a:pt x="0" y="2"/>
                  </a:moveTo>
                  <a:lnTo>
                    <a:pt x="7485" y="337"/>
                  </a:lnTo>
                  <a:lnTo>
                    <a:pt x="5558" y="337"/>
                  </a:lnTo>
                  <a:lnTo>
                    <a:pt x="1" y="0"/>
                  </a:lnTo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2" name="Freihandform 11"/>
            <p:cNvSpPr>
              <a:spLocks/>
            </p:cNvSpPr>
            <p:nvPr/>
          </p:nvSpPr>
          <p:spPr bwMode="auto">
            <a:xfrm>
              <a:off x="485717" y="5939011"/>
              <a:ext cx="3690451" cy="93345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591" h="588">
                  <a:moveTo>
                    <a:pt x="0" y="0"/>
                  </a:moveTo>
                  <a:lnTo>
                    <a:pt x="5591" y="585"/>
                  </a:lnTo>
                  <a:lnTo>
                    <a:pt x="4415" y="588"/>
                  </a:lnTo>
                  <a:lnTo>
                    <a:pt x="12" y="4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3" name="Rechtwinkliges Dreieck 12"/>
            <p:cNvSpPr>
              <a:spLocks/>
            </p:cNvSpPr>
            <p:nvPr/>
          </p:nvSpPr>
          <p:spPr bwMode="auto">
            <a:xfrm>
              <a:off x="-6042" y="5791253"/>
              <a:ext cx="3402314" cy="1080868"/>
            </a:xfrm>
            <a:prstGeom prst="rtTriangle">
              <a:avLst/>
            </a:pr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cxnSp>
          <p:nvCxnSpPr>
            <p:cNvPr id="14" name="Gerade Verbindung 13"/>
            <p:cNvCxnSpPr/>
            <p:nvPr/>
          </p:nvCxnSpPr>
          <p:spPr>
            <a:xfrm>
              <a:off x="-9237" y="5787738"/>
              <a:ext cx="3405509" cy="108438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" name="Datumsplatzhalter 9"/>
          <p:cNvSpPr>
            <a:spLocks noGrp="1"/>
          </p:cNvSpPr>
          <p:nvPr>
            <p:ph type="dt" sz="half" idx="10"/>
          </p:nvPr>
        </p:nvSpPr>
        <p:spPr>
          <a:xfrm>
            <a:off x="7524328" y="6407944"/>
            <a:ext cx="1008112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1CD0483A-D183-4D89-BCFB-3B962E2A3073}" type="datetime1">
              <a:rPr lang="de-DE" smtClean="0">
                <a:solidFill>
                  <a:prstClr val="black"/>
                </a:solidFill>
              </a:rPr>
              <a:t>11.10.2016</a:t>
            </a:fld>
            <a:endParaRPr lang="de-DE" dirty="0">
              <a:solidFill>
                <a:prstClr val="black"/>
              </a:solidFill>
            </a:endParaRPr>
          </a:p>
        </p:txBody>
      </p:sp>
      <p:sp>
        <p:nvSpPr>
          <p:cNvPr id="19" name="Fußzeilenplatzhalter 21"/>
          <p:cNvSpPr>
            <a:spLocks noGrp="1"/>
          </p:cNvSpPr>
          <p:nvPr>
            <p:ph type="ftr" sz="quarter" idx="3"/>
          </p:nvPr>
        </p:nvSpPr>
        <p:spPr>
          <a:xfrm>
            <a:off x="4861519" y="6408553"/>
            <a:ext cx="2662809" cy="365125"/>
          </a:xfrm>
          <a:prstGeom prst="rect">
            <a:avLst/>
          </a:prstGeom>
        </p:spPr>
        <p:txBody>
          <a:bodyPr vert="horz" anchor="b"/>
          <a:lstStyle>
            <a:lvl1pPr marL="0" algn="l" defTabSz="914400" rtl="0" eaLnBrk="1" latinLnBrk="0" hangingPunct="1">
              <a:defRPr kumimoji="0" lang="de-DE" sz="10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r>
              <a:rPr dirty="0">
                <a:solidFill>
                  <a:prstClr val="black"/>
                </a:solidFill>
              </a:rPr>
              <a:t>Dr. R. Held, ZPG V – Bildungsplan 2016</a:t>
            </a:r>
          </a:p>
        </p:txBody>
      </p:sp>
      <p:sp>
        <p:nvSpPr>
          <p:cNvPr id="20" name="Foliennummernplatzhalter 17"/>
          <p:cNvSpPr>
            <a:spLocks noGrp="1"/>
          </p:cNvSpPr>
          <p:nvPr>
            <p:ph type="sldNum" sz="quarter" idx="11"/>
          </p:nvPr>
        </p:nvSpPr>
        <p:spPr>
          <a:xfrm>
            <a:off x="8532440" y="6407944"/>
            <a:ext cx="480592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0A9369B5-776D-419F-AC03-CECD03C01B44}" type="slidenum">
              <a:rPr lang="de-DE" smtClean="0">
                <a:solidFill>
                  <a:prstClr val="black"/>
                </a:solidFill>
              </a:rPr>
              <a:pPr/>
              <a:t>‹Nr.›</a:t>
            </a:fld>
            <a:endParaRPr lang="de-DE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895402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37072A2-192B-43E1-B04D-B6EB4490C853}" type="datetime1">
              <a:rPr lang="de-DE" smtClean="0">
                <a:solidFill>
                  <a:prstClr val="black"/>
                </a:solidFill>
              </a:rPr>
              <a:t>11.10.2016</a:t>
            </a:fld>
            <a:endParaRPr lang="de-DE">
              <a:solidFill>
                <a:prstClr val="black"/>
              </a:solidFill>
            </a:endParaRP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>
                <a:solidFill>
                  <a:prstClr val="black"/>
                </a:solidFill>
              </a:rPr>
              <a:t>Dr. R. Held, ZPG V – Bildungsplan 2016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F7D9F2C-E8BD-452C-AD8A-040108D94F1A}" type="slidenum">
              <a:rPr lang="de-DE" smtClean="0">
                <a:solidFill>
                  <a:prstClr val="black"/>
                </a:solidFill>
              </a:rPr>
              <a:pPr/>
              <a:t>‹Nr.›</a:t>
            </a:fld>
            <a:endParaRPr lang="de-DE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325498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alt mit Überschrift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de-DE" smtClean="0"/>
              <a:t>Textmasterformat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8" name="Datumsplatzhalter 9"/>
          <p:cNvSpPr>
            <a:spLocks noGrp="1"/>
          </p:cNvSpPr>
          <p:nvPr>
            <p:ph type="dt" sz="half" idx="10"/>
          </p:nvPr>
        </p:nvSpPr>
        <p:spPr>
          <a:xfrm>
            <a:off x="7524328" y="6407944"/>
            <a:ext cx="1008112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7C0B324F-65EC-49A0-BF7A-BEDA80E01725}" type="datetime1">
              <a:rPr lang="de-DE" smtClean="0">
                <a:solidFill>
                  <a:prstClr val="black"/>
                </a:solidFill>
              </a:rPr>
              <a:t>11.10.2016</a:t>
            </a:fld>
            <a:endParaRPr lang="de-DE" dirty="0">
              <a:solidFill>
                <a:prstClr val="black"/>
              </a:solidFill>
            </a:endParaRPr>
          </a:p>
        </p:txBody>
      </p:sp>
      <p:sp>
        <p:nvSpPr>
          <p:cNvPr id="9" name="Fußzeilenplatzhalter 21"/>
          <p:cNvSpPr>
            <a:spLocks noGrp="1"/>
          </p:cNvSpPr>
          <p:nvPr>
            <p:ph type="ftr" sz="quarter" idx="3"/>
          </p:nvPr>
        </p:nvSpPr>
        <p:spPr>
          <a:xfrm>
            <a:off x="4861519" y="6408553"/>
            <a:ext cx="2662809" cy="365125"/>
          </a:xfrm>
          <a:prstGeom prst="rect">
            <a:avLst/>
          </a:prstGeom>
        </p:spPr>
        <p:txBody>
          <a:bodyPr vert="horz" anchor="b"/>
          <a:lstStyle>
            <a:lvl1pPr marL="0" algn="l" defTabSz="914400" rtl="0" eaLnBrk="1" latinLnBrk="0" hangingPunct="1">
              <a:defRPr kumimoji="0" lang="de-DE" sz="10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r>
              <a:rPr dirty="0">
                <a:solidFill>
                  <a:prstClr val="black"/>
                </a:solidFill>
              </a:rPr>
              <a:t>Dr. R. Held, ZPG V – Bildungsplan 2016</a:t>
            </a:r>
          </a:p>
        </p:txBody>
      </p:sp>
      <p:sp>
        <p:nvSpPr>
          <p:cNvPr id="10" name="Foliennummernplatzhalter 17"/>
          <p:cNvSpPr>
            <a:spLocks noGrp="1"/>
          </p:cNvSpPr>
          <p:nvPr>
            <p:ph type="sldNum" sz="quarter" idx="4"/>
          </p:nvPr>
        </p:nvSpPr>
        <p:spPr>
          <a:xfrm>
            <a:off x="8532440" y="6407944"/>
            <a:ext cx="480592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0A9369B5-776D-419F-AC03-CECD03C01B44}" type="slidenum">
              <a:rPr lang="de-DE" smtClean="0">
                <a:solidFill>
                  <a:prstClr val="black"/>
                </a:solidFill>
              </a:rPr>
              <a:pPr/>
              <a:t>‹Nr.›</a:t>
            </a:fld>
            <a:endParaRPr lang="de-DE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991414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de-DE" smtClean="0"/>
              <a:t>Textmasterformat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4537F63-9E90-4690-BA3F-C60907551DE3}" type="datetime1">
              <a:rPr lang="de-DE" smtClean="0">
                <a:solidFill>
                  <a:prstClr val="black"/>
                </a:solidFill>
              </a:rPr>
              <a:t>11.10.2016</a:t>
            </a:fld>
            <a:endParaRPr lang="de-DE">
              <a:solidFill>
                <a:prstClr val="black"/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>
                <a:solidFill>
                  <a:prstClr val="black"/>
                </a:solidFill>
              </a:rPr>
              <a:t>Dr. R. Held, ZPG V – Bildungsplan 2016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F7D9F2C-E8BD-452C-AD8A-040108D94F1A}" type="slidenum">
              <a:rPr lang="de-DE" smtClean="0">
                <a:solidFill>
                  <a:prstClr val="black"/>
                </a:solidFill>
              </a:rPr>
              <a:pPr/>
              <a:t>‹Nr.›</a:t>
            </a:fld>
            <a:endParaRPr lang="de-DE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18633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de-DE" smtClean="0"/>
              <a:t>Textmasterformat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BFC3801-AC2F-4766-A591-CD78F95E5D74}" type="datetime1">
              <a:rPr lang="de-DE" smtClean="0">
                <a:solidFill>
                  <a:prstClr val="black"/>
                </a:solidFill>
              </a:rPr>
              <a:t>11.10.2016</a:t>
            </a:fld>
            <a:endParaRPr lang="de-DE">
              <a:solidFill>
                <a:prstClr val="black"/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>
                <a:solidFill>
                  <a:prstClr val="black"/>
                </a:solidFill>
              </a:rPr>
              <a:t>Dr. R. Held, ZPG V – Bildungsplan 2016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F7D9F2C-E8BD-452C-AD8A-040108D94F1A}" type="slidenum">
              <a:rPr lang="de-DE" smtClean="0">
                <a:solidFill>
                  <a:prstClr val="black"/>
                </a:solidFill>
              </a:rPr>
              <a:pPr/>
              <a:t>‹Nr.›</a:t>
            </a:fld>
            <a:endParaRPr lang="de-DE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23359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jpe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pieren 1"/>
          <p:cNvGrpSpPr/>
          <p:nvPr userDrawn="1"/>
        </p:nvGrpSpPr>
        <p:grpSpPr>
          <a:xfrm>
            <a:off x="-9237" y="6329929"/>
            <a:ext cx="5449134" cy="542532"/>
            <a:chOff x="-9237" y="5787738"/>
            <a:chExt cx="5449134" cy="1084723"/>
          </a:xfrm>
        </p:grpSpPr>
        <p:sp>
          <p:nvSpPr>
            <p:cNvPr id="13" name="Freihandform 12"/>
            <p:cNvSpPr>
              <a:spLocks/>
            </p:cNvSpPr>
            <p:nvPr/>
          </p:nvSpPr>
          <p:spPr bwMode="auto">
            <a:xfrm>
              <a:off x="499273" y="5944936"/>
              <a:ext cx="4940624" cy="92107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7485" h="337">
                  <a:moveTo>
                    <a:pt x="0" y="2"/>
                  </a:moveTo>
                  <a:lnTo>
                    <a:pt x="7485" y="337"/>
                  </a:lnTo>
                  <a:lnTo>
                    <a:pt x="5558" y="337"/>
                  </a:lnTo>
                  <a:lnTo>
                    <a:pt x="1" y="0"/>
                  </a:lnTo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2" name="Freihandform 11"/>
            <p:cNvSpPr>
              <a:spLocks/>
            </p:cNvSpPr>
            <p:nvPr/>
          </p:nvSpPr>
          <p:spPr bwMode="auto">
            <a:xfrm>
              <a:off x="485717" y="5939011"/>
              <a:ext cx="3690451" cy="93345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591" h="588">
                  <a:moveTo>
                    <a:pt x="0" y="0"/>
                  </a:moveTo>
                  <a:lnTo>
                    <a:pt x="5591" y="585"/>
                  </a:lnTo>
                  <a:lnTo>
                    <a:pt x="4415" y="588"/>
                  </a:lnTo>
                  <a:lnTo>
                    <a:pt x="12" y="4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lang="en-US">
                <a:solidFill>
                  <a:prstClr val="black"/>
                </a:solidFill>
              </a:endParaRPr>
            </a:p>
          </p:txBody>
        </p:sp>
        <p:sp>
          <p:nvSpPr>
            <p:cNvPr id="14" name="Rechtwinkliges Dreieck 13"/>
            <p:cNvSpPr>
              <a:spLocks/>
            </p:cNvSpPr>
            <p:nvPr/>
          </p:nvSpPr>
          <p:spPr bwMode="auto">
            <a:xfrm>
              <a:off x="-6042" y="5791253"/>
              <a:ext cx="3402314" cy="1080868"/>
            </a:xfrm>
            <a:prstGeom prst="rtTriangle">
              <a:avLst/>
            </a:prstGeom>
            <a:blipFill>
              <a:blip r:embed="rId11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/>
              <a:endParaRPr lang="en-US">
                <a:solidFill>
                  <a:prstClr val="white"/>
                </a:solidFill>
              </a:endParaRPr>
            </a:p>
          </p:txBody>
        </p:sp>
        <p:cxnSp>
          <p:nvCxnSpPr>
            <p:cNvPr id="15" name="Gerade Verbindung 14"/>
            <p:cNvCxnSpPr/>
            <p:nvPr/>
          </p:nvCxnSpPr>
          <p:spPr>
            <a:xfrm>
              <a:off x="-9237" y="5787738"/>
              <a:ext cx="3405509" cy="108438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Titelplatzhalt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0" name="Textplatzhalt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de-DE" dirty="0" smtClean="0"/>
              <a:t>Textmasterformat bearbeiten</a:t>
            </a:r>
          </a:p>
          <a:p>
            <a:pPr lvl="1" eaLnBrk="1" latinLnBrk="0" hangingPunct="1"/>
            <a:r>
              <a:rPr kumimoji="0" lang="de-DE" dirty="0" smtClean="0"/>
              <a:t>Zweite Ebene</a:t>
            </a:r>
          </a:p>
          <a:p>
            <a:pPr lvl="2" eaLnBrk="1" latinLnBrk="0" hangingPunct="1"/>
            <a:r>
              <a:rPr kumimoji="0" lang="de-DE" dirty="0" smtClean="0"/>
              <a:t>Dritte Ebene</a:t>
            </a:r>
          </a:p>
          <a:p>
            <a:pPr lvl="3" eaLnBrk="1" latinLnBrk="0" hangingPunct="1"/>
            <a:r>
              <a:rPr kumimoji="0" lang="de-DE" dirty="0" smtClean="0"/>
              <a:t>Vierte Ebene</a:t>
            </a:r>
          </a:p>
          <a:p>
            <a:pPr lvl="4" eaLnBrk="1" latinLnBrk="0" hangingPunct="1"/>
            <a:r>
              <a:rPr kumimoji="0" lang="de-DE" dirty="0" smtClean="0"/>
              <a:t>Fünfte Ebene</a:t>
            </a:r>
            <a:endParaRPr kumimoji="0" lang="en-US" dirty="0"/>
          </a:p>
        </p:txBody>
      </p:sp>
      <p:sp>
        <p:nvSpPr>
          <p:cNvPr id="10" name="Datumsplatzhalter 9"/>
          <p:cNvSpPr>
            <a:spLocks noGrp="1"/>
          </p:cNvSpPr>
          <p:nvPr>
            <p:ph type="dt" sz="half" idx="2"/>
          </p:nvPr>
        </p:nvSpPr>
        <p:spPr>
          <a:xfrm>
            <a:off x="7524328" y="6407944"/>
            <a:ext cx="1008112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AFBF658E-B199-4CC4-A64F-7BC8A782258A}" type="datetime1">
              <a:rPr lang="de-DE" smtClean="0">
                <a:solidFill>
                  <a:prstClr val="black"/>
                </a:solidFill>
              </a:rPr>
              <a:t>11.10.2016</a:t>
            </a:fld>
            <a:endParaRPr lang="de-DE" dirty="0">
              <a:solidFill>
                <a:prstClr val="black"/>
              </a:solidFill>
            </a:endParaRPr>
          </a:p>
        </p:txBody>
      </p:sp>
      <p:sp>
        <p:nvSpPr>
          <p:cNvPr id="22" name="Fußzeilenplatzhalter 21"/>
          <p:cNvSpPr>
            <a:spLocks noGrp="1"/>
          </p:cNvSpPr>
          <p:nvPr>
            <p:ph type="ftr" sz="quarter" idx="3"/>
          </p:nvPr>
        </p:nvSpPr>
        <p:spPr>
          <a:xfrm>
            <a:off x="4861519" y="6408553"/>
            <a:ext cx="2662809" cy="365125"/>
          </a:xfrm>
          <a:prstGeom prst="rect">
            <a:avLst/>
          </a:prstGeom>
        </p:spPr>
        <p:txBody>
          <a:bodyPr vert="horz" anchor="b"/>
          <a:lstStyle>
            <a:lvl1pPr marL="0" algn="l" defTabSz="914400" rtl="0" eaLnBrk="1" latinLnBrk="0" hangingPunct="1">
              <a:defRPr kumimoji="0" lang="de-DE" sz="10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extLst/>
          </a:lstStyle>
          <a:p>
            <a:r>
              <a:rPr dirty="0">
                <a:solidFill>
                  <a:prstClr val="black"/>
                </a:solidFill>
              </a:rPr>
              <a:t>Dr. R. Held, ZPG V – Bildungsplan 2016</a:t>
            </a:r>
          </a:p>
        </p:txBody>
      </p:sp>
      <p:sp>
        <p:nvSpPr>
          <p:cNvPr id="18" name="Foliennummernplatzhalter 17"/>
          <p:cNvSpPr>
            <a:spLocks noGrp="1"/>
          </p:cNvSpPr>
          <p:nvPr>
            <p:ph type="sldNum" sz="quarter" idx="4"/>
          </p:nvPr>
        </p:nvSpPr>
        <p:spPr>
          <a:xfrm>
            <a:off x="8532440" y="6407944"/>
            <a:ext cx="480592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0A9369B5-776D-419F-AC03-CECD03C01B44}" type="slidenum">
              <a:rPr lang="de-DE" smtClean="0">
                <a:solidFill>
                  <a:prstClr val="black"/>
                </a:solidFill>
              </a:rPr>
              <a:pPr/>
              <a:t>‹Nr.›</a:t>
            </a:fld>
            <a:endParaRPr lang="de-DE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53977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</p:sldLayoutIdLst>
  <p:timing>
    <p:tnLst>
      <p:par>
        <p:cTn id="1" dur="indefinite" restart="never" nodeType="tmRoot"/>
      </p:par>
    </p:tnLst>
  </p:timing>
  <p:hf sldNum="0" hdr="0"/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 smtClean="0"/>
              <a:t>Zuhören als Kompetenz im Deutschunterricht</a:t>
            </a:r>
            <a:endParaRPr lang="de-DE" dirty="0"/>
          </a:p>
        </p:txBody>
      </p:sp>
      <p:sp>
        <p:nvSpPr>
          <p:cNvPr id="4" name="Untertitel 3"/>
          <p:cNvSpPr>
            <a:spLocks noGrp="1"/>
          </p:cNvSpPr>
          <p:nvPr>
            <p:ph type="subTitle" idx="1"/>
          </p:nvPr>
        </p:nvSpPr>
        <p:spPr>
          <a:xfrm>
            <a:off x="685800" y="4365103"/>
            <a:ext cx="7772400" cy="446207"/>
          </a:xfrm>
        </p:spPr>
        <p:txBody>
          <a:bodyPr>
            <a:normAutofit fontScale="85000" lnSpcReduction="20000"/>
          </a:bodyPr>
          <a:lstStyle/>
          <a:p>
            <a:r>
              <a:rPr lang="de-DE" sz="1400" dirty="0" smtClean="0"/>
              <a:t>ZPG V</a:t>
            </a:r>
          </a:p>
          <a:p>
            <a:r>
              <a:rPr lang="de-DE" sz="1400" dirty="0" smtClean="0"/>
              <a:t>Dr. Renate Held</a:t>
            </a:r>
            <a:endParaRPr lang="de-DE" sz="1400" dirty="0"/>
          </a:p>
        </p:txBody>
      </p:sp>
    </p:spTree>
    <p:extLst>
      <p:ext uri="{BB962C8B-B14F-4D97-AF65-F5344CB8AC3E}">
        <p14:creationId xmlns:p14="http://schemas.microsoft.com/office/powerpoint/2010/main" val="980751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indent="-457200"/>
            <a:r>
              <a:rPr lang="de-DE" dirty="0" err="1" smtClean="0"/>
              <a:t>Hörtexte</a:t>
            </a:r>
            <a:r>
              <a:rPr lang="de-DE" dirty="0" smtClean="0"/>
              <a:t> können konzeptionell eher schriftlich (Hörbuch) oder konzeptionell eher mündlich sein (Interviews, Podcasts, Radiofeatures)</a:t>
            </a:r>
          </a:p>
          <a:p>
            <a:pPr marL="457200" indent="-457200"/>
            <a:r>
              <a:rPr lang="de-DE" dirty="0" smtClean="0"/>
              <a:t>Paraverbale Merkmale spielen eine Rolle (Tempo, Prosodie, emotionale Tönung) und bieten bereits eine Deutung des Textes.</a:t>
            </a:r>
          </a:p>
          <a:p>
            <a:pPr marL="457200" indent="-457200"/>
            <a:r>
              <a:rPr lang="de-DE" dirty="0" smtClean="0"/>
              <a:t>Flüchtigkeit des gesprochenen Wortes macht ein Zurückblättern und ein gezieltes Suchen nach Information unmöglich.</a:t>
            </a:r>
          </a:p>
          <a:p>
            <a:pPr marL="457200" indent="-457200"/>
            <a:endParaRPr lang="de-DE" dirty="0"/>
          </a:p>
          <a:p>
            <a:pPr marL="457200" indent="-457200"/>
            <a:endParaRPr lang="de-DE" dirty="0"/>
          </a:p>
          <a:p>
            <a:pPr marL="457200" indent="-457200"/>
            <a:endParaRPr lang="de-DE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/>
              <a:t>Hören und Lesen - Unterschiede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6A9A3255-1C56-4FDB-B3C4-79305D587761}" type="datetime1">
              <a:rPr lang="de-DE" smtClean="0">
                <a:solidFill>
                  <a:prstClr val="black"/>
                </a:solidFill>
              </a:rPr>
              <a:t>11.10.2016</a:t>
            </a:fld>
            <a:endParaRPr lang="de-DE" dirty="0">
              <a:solidFill>
                <a:prstClr val="black"/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DE" smtClean="0">
                <a:solidFill>
                  <a:prstClr val="black"/>
                </a:solidFill>
              </a:rPr>
              <a:t>Dr. R. Held, ZPG V – Bildungsplan 2016</a:t>
            </a:r>
            <a:endParaRPr lang="de-DE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0702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 dirty="0" smtClean="0"/>
              <a:t>Aspekte von Zuhöraufgaben:</a:t>
            </a:r>
          </a:p>
          <a:p>
            <a:r>
              <a:rPr lang="de-DE" dirty="0" smtClean="0"/>
              <a:t>Memorieren statt Lokalisieren</a:t>
            </a:r>
          </a:p>
          <a:p>
            <a:r>
              <a:rPr lang="de-DE" dirty="0" smtClean="0"/>
              <a:t>Textlänge – Aufmerksamkeitsspanne</a:t>
            </a:r>
          </a:p>
          <a:p>
            <a:r>
              <a:rPr lang="de-DE" dirty="0" smtClean="0"/>
              <a:t>Berücksichtigung weiterer Inszenierungsmerkmale über den Text hinausgehend </a:t>
            </a:r>
            <a:endParaRPr lang="de-DE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Folgen für den Unterricht	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A9DBC20-5050-442F-A4EB-6A3D9C517779}" type="datetime1">
              <a:rPr lang="de-DE" smtClean="0">
                <a:solidFill>
                  <a:prstClr val="black"/>
                </a:solidFill>
              </a:rPr>
              <a:t>11.10.2016</a:t>
            </a:fld>
            <a:endParaRPr lang="de-DE" dirty="0">
              <a:solidFill>
                <a:prstClr val="black"/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DE" smtClean="0">
                <a:solidFill>
                  <a:prstClr val="black"/>
                </a:solidFill>
              </a:rPr>
              <a:t>Dr. R. Held, ZPG V – Bildungsplan 2016</a:t>
            </a:r>
            <a:endParaRPr lang="de-DE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7803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pPr marL="0" indent="0">
              <a:buNone/>
            </a:pPr>
            <a:endParaRPr lang="de-DE" dirty="0" smtClean="0"/>
          </a:p>
          <a:p>
            <a:pPr marL="0" indent="0">
              <a:buNone/>
            </a:pPr>
            <a:r>
              <a:rPr lang="de-DE" dirty="0" smtClean="0"/>
              <a:t>Einwand: Angesichts </a:t>
            </a:r>
            <a:r>
              <a:rPr lang="de-DE" dirty="0"/>
              <a:t>oft unzureichender Lesekompetenz jetzt auch noch CDs als Textersatz für schwache oder zu bequeme Leser</a:t>
            </a:r>
            <a:r>
              <a:rPr lang="de-DE" dirty="0" smtClean="0"/>
              <a:t>? </a:t>
            </a:r>
          </a:p>
          <a:p>
            <a:pPr marL="0" indent="0">
              <a:buNone/>
            </a:pPr>
            <a:r>
              <a:rPr lang="de-DE" dirty="0" smtClean="0"/>
              <a:t>Hörbuch als „</a:t>
            </a:r>
            <a:r>
              <a:rPr lang="de-DE" dirty="0" err="1" smtClean="0"/>
              <a:t>Lightprodukt</a:t>
            </a:r>
            <a:r>
              <a:rPr lang="de-DE" dirty="0" smtClean="0"/>
              <a:t>“ im Vergleich zum Schriftbuch?</a:t>
            </a:r>
          </a:p>
          <a:p>
            <a:pPr marL="0" indent="0">
              <a:buNone/>
            </a:pPr>
            <a:endParaRPr lang="de-DE" dirty="0" smtClean="0"/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 smtClean="0"/>
          </a:p>
          <a:p>
            <a:pPr marL="0" indent="0">
              <a:buNone/>
            </a:pPr>
            <a:r>
              <a:rPr lang="de-DE" dirty="0" smtClean="0"/>
              <a:t>ABER: </a:t>
            </a:r>
            <a:endParaRPr lang="de-DE" dirty="0"/>
          </a:p>
          <a:p>
            <a:r>
              <a:rPr lang="de-DE" dirty="0" smtClean="0"/>
              <a:t>Der Markt für Hörbücher boomt.</a:t>
            </a:r>
          </a:p>
          <a:p>
            <a:r>
              <a:rPr lang="de-DE" dirty="0" smtClean="0"/>
              <a:t>Lesungen werden zum Event.</a:t>
            </a:r>
          </a:p>
          <a:p>
            <a:r>
              <a:rPr lang="de-DE" dirty="0" err="1" smtClean="0"/>
              <a:t>Poetry</a:t>
            </a:r>
            <a:r>
              <a:rPr lang="de-DE" dirty="0" smtClean="0"/>
              <a:t> Slams werden zunehmend populärer</a:t>
            </a:r>
          </a:p>
          <a:p>
            <a:endParaRPr lang="de-DE" dirty="0" smtClean="0"/>
          </a:p>
          <a:p>
            <a:pPr marL="109728" indent="0">
              <a:buNone/>
            </a:pPr>
            <a:r>
              <a:rPr lang="de-DE" dirty="0" smtClean="0"/>
              <a:t>= </a:t>
            </a:r>
            <a:r>
              <a:rPr lang="de-DE" sz="3800" b="1" dirty="0" smtClean="0"/>
              <a:t>Literatur wird wieder gehört.</a:t>
            </a:r>
          </a:p>
          <a:p>
            <a:endParaRPr lang="de-DE" dirty="0" smtClean="0"/>
          </a:p>
          <a:p>
            <a:r>
              <a:rPr lang="de-DE" dirty="0" smtClean="0"/>
              <a:t>Strukturelle Analogie zwischen Hören u Lesen: beide Prozesse lassen „Bilder im Kopf“ entstehen</a:t>
            </a:r>
          </a:p>
          <a:p>
            <a:r>
              <a:rPr lang="de-DE" dirty="0" smtClean="0"/>
              <a:t>Medialer Mehrwert statt Komplexitätsreduktion</a:t>
            </a:r>
          </a:p>
          <a:p>
            <a:endParaRPr lang="de-DE" dirty="0"/>
          </a:p>
          <a:p>
            <a:pPr marL="0" indent="0" algn="ctr">
              <a:buNone/>
            </a:pPr>
            <a:r>
              <a:rPr lang="de-DE" sz="5800" dirty="0" smtClean="0"/>
              <a:t>Hören und Lesen sollten sich ergänzen!</a:t>
            </a:r>
          </a:p>
          <a:p>
            <a:pPr marL="0" indent="0" algn="ctr">
              <a:buNone/>
            </a:pPr>
            <a:endParaRPr lang="de-DE" sz="5800" dirty="0" smtClean="0"/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/>
          </a:p>
          <a:p>
            <a:endParaRPr lang="de-DE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/>
              <a:t>Hören statt lesen?</a:t>
            </a:r>
            <a:br>
              <a:rPr lang="de-DE" dirty="0" smtClean="0"/>
            </a:b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96420DF2-FAB3-460C-B9D2-92E519A5C06D}" type="datetime1">
              <a:rPr lang="de-DE" smtClean="0">
                <a:solidFill>
                  <a:prstClr val="black"/>
                </a:solidFill>
              </a:rPr>
              <a:t>11.10.2016</a:t>
            </a:fld>
            <a:endParaRPr lang="de-DE" dirty="0">
              <a:solidFill>
                <a:prstClr val="black"/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DE" smtClean="0">
                <a:solidFill>
                  <a:prstClr val="black"/>
                </a:solidFill>
              </a:rPr>
              <a:t>Dr. R. Held, ZPG V – Bildungsplan 2016</a:t>
            </a:r>
            <a:endParaRPr lang="de-DE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07532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de-DE" dirty="0" smtClean="0"/>
              <a:t>Eine fruchtbare Symbiose von Lese- und Hörtexten kann vor allem dann entstehen, wenn </a:t>
            </a:r>
          </a:p>
          <a:p>
            <a:endParaRPr lang="de-DE" dirty="0"/>
          </a:p>
          <a:p>
            <a:r>
              <a:rPr lang="de-DE" dirty="0" smtClean="0"/>
              <a:t>Beziehung zwischen gedrucktem und gesprochenen Text hergestellt wird</a:t>
            </a:r>
          </a:p>
          <a:p>
            <a:r>
              <a:rPr lang="de-DE" dirty="0" smtClean="0"/>
              <a:t>Besonderheiten der auditiven Rezeption herausgearbeitet werden</a:t>
            </a:r>
          </a:p>
          <a:p>
            <a:pPr marL="0" indent="0">
              <a:buNone/>
            </a:pPr>
            <a:endParaRPr lang="de-DE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Fazit: Folgen für den Unterricht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E5408831-D197-4A1C-B362-D6BEA157F378}" type="datetime1">
              <a:rPr lang="de-DE" smtClean="0">
                <a:solidFill>
                  <a:prstClr val="black"/>
                </a:solidFill>
              </a:rPr>
              <a:t>11.10.2016</a:t>
            </a:fld>
            <a:endParaRPr lang="de-DE" dirty="0">
              <a:solidFill>
                <a:prstClr val="black"/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DE" smtClean="0">
                <a:solidFill>
                  <a:prstClr val="black"/>
                </a:solidFill>
              </a:rPr>
              <a:t>Dr. R. Held, ZPG V – Bildungsplan 2016</a:t>
            </a:r>
            <a:endParaRPr lang="de-DE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0013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Einerseits: Zuhören wird im muttersprachlichen DU spätestens an weiterführenden Schulen als gegebene Kompetenz vorausgesetzt</a:t>
            </a:r>
          </a:p>
          <a:p>
            <a:pPr marL="0" indent="0">
              <a:buNone/>
            </a:pPr>
            <a:endParaRPr lang="de-DE" dirty="0"/>
          </a:p>
          <a:p>
            <a:r>
              <a:rPr lang="de-DE" dirty="0" smtClean="0"/>
              <a:t>Andererseits:  Umfragen zeigen, dass Lehrer die Fähigkeit ihrer </a:t>
            </a:r>
            <a:r>
              <a:rPr lang="de-DE" dirty="0" err="1" smtClean="0"/>
              <a:t>SuS</a:t>
            </a:r>
            <a:r>
              <a:rPr lang="de-DE" dirty="0" smtClean="0"/>
              <a:t> zum konzentrierten Zuhören als eher gering einschätzen</a:t>
            </a:r>
            <a:endParaRPr lang="de-DE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Muss man Zuhören üben?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A9380DFE-3AB5-4892-9AEE-A4EF70309FF5}" type="datetime1">
              <a:rPr lang="de-DE" smtClean="0">
                <a:solidFill>
                  <a:prstClr val="black"/>
                </a:solidFill>
              </a:rPr>
              <a:t>11.10.2016</a:t>
            </a:fld>
            <a:endParaRPr lang="de-DE" dirty="0">
              <a:solidFill>
                <a:prstClr val="black"/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DE" smtClean="0">
                <a:solidFill>
                  <a:prstClr val="black"/>
                </a:solidFill>
              </a:rPr>
              <a:t>Dr. R. Held, ZPG V – Bildungsplan 2016</a:t>
            </a:r>
            <a:endParaRPr lang="de-DE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68816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 dirty="0" smtClean="0"/>
              <a:t>Zuhören </a:t>
            </a:r>
            <a:r>
              <a:rPr lang="de-DE" u="sng" dirty="0" smtClean="0"/>
              <a:t>können </a:t>
            </a:r>
            <a:r>
              <a:rPr lang="de-DE" dirty="0" smtClean="0"/>
              <a:t>ist wichtig!</a:t>
            </a:r>
          </a:p>
          <a:p>
            <a:pPr marL="0" indent="0">
              <a:buNone/>
            </a:pPr>
            <a:endParaRPr lang="de-DE" dirty="0"/>
          </a:p>
          <a:p>
            <a:r>
              <a:rPr lang="de-DE" dirty="0" smtClean="0"/>
              <a:t>Aufbau und Ausbau der eigenen Sprachkompetenz</a:t>
            </a:r>
          </a:p>
          <a:p>
            <a:r>
              <a:rPr lang="de-DE" dirty="0" smtClean="0"/>
              <a:t>Gelingendes Zuhören = Voraussetzung für Lernerfolg u. Wissenserwerb</a:t>
            </a:r>
          </a:p>
          <a:p>
            <a:r>
              <a:rPr lang="de-DE" dirty="0" smtClean="0"/>
              <a:t>Entscheidend für Aufbau sozialer Kompetenz</a:t>
            </a:r>
            <a:endParaRPr lang="de-DE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/>
              <a:t>Zuhören als eigenständige Kompetenz im DU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5F65BFC4-F8F5-4976-BFD7-745B16C70152}" type="datetime1">
              <a:rPr lang="de-DE" smtClean="0">
                <a:solidFill>
                  <a:prstClr val="black"/>
                </a:solidFill>
              </a:rPr>
              <a:t>11.10.2016</a:t>
            </a:fld>
            <a:endParaRPr lang="de-DE" dirty="0">
              <a:solidFill>
                <a:prstClr val="black"/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DE" smtClean="0">
                <a:solidFill>
                  <a:prstClr val="black"/>
                </a:solidFill>
              </a:rPr>
              <a:t>Dr. R. Held, ZPG V – Bildungsplan 2016</a:t>
            </a:r>
            <a:endParaRPr lang="de-DE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510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 dirty="0" smtClean="0"/>
          </a:p>
          <a:p>
            <a:r>
              <a:rPr lang="de-DE" dirty="0" smtClean="0"/>
              <a:t>Im Alltag ist Zuhören </a:t>
            </a:r>
            <a:r>
              <a:rPr lang="de-DE" dirty="0" err="1" smtClean="0"/>
              <a:t>i.d.R</a:t>
            </a:r>
            <a:r>
              <a:rPr lang="de-DE" dirty="0" smtClean="0"/>
              <a:t> eingebunden in Kommunikationssituation</a:t>
            </a:r>
          </a:p>
          <a:p>
            <a:endParaRPr lang="de-DE" dirty="0"/>
          </a:p>
          <a:p>
            <a:r>
              <a:rPr lang="de-DE" dirty="0" smtClean="0"/>
              <a:t>Zuhören im schulischen Kontext meint oft </a:t>
            </a:r>
            <a:r>
              <a:rPr lang="de-DE" u="sng" dirty="0" smtClean="0"/>
              <a:t>Hörverstehen</a:t>
            </a:r>
            <a:r>
              <a:rPr lang="de-DE" dirty="0" smtClean="0"/>
              <a:t>: Rolle des Schülers ist die des Zuhörers</a:t>
            </a:r>
            <a:endParaRPr lang="de-DE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/>
              <a:t>Zuhören als eigenständige Kompetenz im DU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167F820-51FC-4F99-9C34-3C996A9E53C3}" type="datetime1">
              <a:rPr lang="de-DE" smtClean="0">
                <a:solidFill>
                  <a:prstClr val="black"/>
                </a:solidFill>
              </a:rPr>
              <a:t>11.10.2016</a:t>
            </a:fld>
            <a:endParaRPr lang="de-DE" dirty="0">
              <a:solidFill>
                <a:prstClr val="black"/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DE" smtClean="0">
                <a:solidFill>
                  <a:prstClr val="black"/>
                </a:solidFill>
              </a:rPr>
              <a:t>Dr. R. Held, ZPG V – Bildungsplan 2016</a:t>
            </a:r>
            <a:endParaRPr lang="de-DE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633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de-DE" dirty="0" smtClean="0"/>
              <a:t>BP 2016 prozessbezogene Kompetenzen:</a:t>
            </a:r>
          </a:p>
          <a:p>
            <a:pPr marL="0" indent="0">
              <a:buNone/>
            </a:pPr>
            <a:r>
              <a:rPr lang="de-DE" dirty="0" smtClean="0"/>
              <a:t>(15) </a:t>
            </a:r>
            <a:r>
              <a:rPr lang="de-DE" dirty="0"/>
              <a:t>Gespräche sowie längere gesprochene Texte </a:t>
            </a:r>
            <a:r>
              <a:rPr lang="de-DE" i="1" dirty="0"/>
              <a:t>konzentriert </a:t>
            </a:r>
            <a:r>
              <a:rPr lang="de-DE" dirty="0"/>
              <a:t>verfolgen, ihr </a:t>
            </a:r>
            <a:r>
              <a:rPr lang="de-DE" i="1" dirty="0"/>
              <a:t>Verständnis durch Mitschriften </a:t>
            </a:r>
            <a:r>
              <a:rPr lang="de-DE" dirty="0"/>
              <a:t>und Notizen sichern, aktiv zuhören</a:t>
            </a:r>
          </a:p>
          <a:p>
            <a:r>
              <a:rPr lang="de-DE" dirty="0" smtClean="0"/>
              <a:t>KMK-Standards für den Mittleren Schulabschluss:</a:t>
            </a:r>
          </a:p>
          <a:p>
            <a:pPr marL="0" indent="0">
              <a:buNone/>
            </a:pPr>
            <a:r>
              <a:rPr lang="de-DE" dirty="0" smtClean="0"/>
              <a:t>Teilkompetenz „verstehend zuhören“</a:t>
            </a:r>
          </a:p>
          <a:p>
            <a:pPr marL="0" indent="0">
              <a:buNone/>
            </a:pPr>
            <a:r>
              <a:rPr lang="de-DE" dirty="0" smtClean="0"/>
              <a:t>u.a. </a:t>
            </a:r>
            <a:r>
              <a:rPr lang="de-DE" i="1" dirty="0" smtClean="0"/>
              <a:t>wesentliche Aussagen </a:t>
            </a:r>
            <a:r>
              <a:rPr lang="de-DE" dirty="0" smtClean="0"/>
              <a:t>aus umfangreichen Texten </a:t>
            </a:r>
            <a:r>
              <a:rPr lang="de-DE" i="1" dirty="0" smtClean="0"/>
              <a:t>verstehen</a:t>
            </a:r>
            <a:r>
              <a:rPr lang="de-DE" dirty="0" smtClean="0"/>
              <a:t>, diese Informationen </a:t>
            </a:r>
            <a:r>
              <a:rPr lang="de-DE" i="1" dirty="0" smtClean="0"/>
              <a:t>sichern und wiedergeben </a:t>
            </a:r>
            <a:r>
              <a:rPr lang="de-DE" dirty="0" smtClean="0"/>
              <a:t>(Bezugspunkt für Zuhöraufgaben in VERA-8)</a:t>
            </a:r>
            <a:endParaRPr lang="de-DE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/>
              <a:t>Zuhören als Kompetenz im BP und KMK Bildungsstandards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109FD6FF-080E-4C81-8EBD-7D8710AB8FB1}" type="datetime1">
              <a:rPr lang="de-DE" smtClean="0">
                <a:solidFill>
                  <a:prstClr val="black"/>
                </a:solidFill>
              </a:rPr>
              <a:t>11.10.2016</a:t>
            </a:fld>
            <a:endParaRPr lang="de-DE" dirty="0">
              <a:solidFill>
                <a:prstClr val="black"/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DE" smtClean="0">
                <a:solidFill>
                  <a:prstClr val="black"/>
                </a:solidFill>
              </a:rPr>
              <a:t>Dr. R. Held, ZPG V – Bildungsplan 2016</a:t>
            </a:r>
            <a:endParaRPr lang="de-DE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2961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de-DE" dirty="0" smtClean="0"/>
          </a:p>
          <a:p>
            <a:pPr marL="0" indent="0">
              <a:buNone/>
            </a:pPr>
            <a:r>
              <a:rPr lang="de-DE" dirty="0" smtClean="0"/>
              <a:t>Schüler muss </a:t>
            </a:r>
          </a:p>
          <a:p>
            <a:r>
              <a:rPr lang="de-DE" dirty="0" smtClean="0"/>
              <a:t>mündlich vorgetragenen Text aufmerksam verfolgen </a:t>
            </a:r>
          </a:p>
          <a:p>
            <a:r>
              <a:rPr lang="de-DE" dirty="0" smtClean="0"/>
              <a:t>sich auf das Wesentliche konzentrieren</a:t>
            </a:r>
          </a:p>
          <a:p>
            <a:r>
              <a:rPr lang="de-DE" dirty="0"/>
              <a:t>g</a:t>
            </a:r>
            <a:r>
              <a:rPr lang="de-DE" dirty="0" smtClean="0"/>
              <a:t>ezielt Informationen entnehmen</a:t>
            </a:r>
          </a:p>
          <a:p>
            <a:r>
              <a:rPr lang="de-DE" dirty="0" smtClean="0"/>
              <a:t>Informationen sichern (Notizen)</a:t>
            </a:r>
            <a:endParaRPr lang="de-DE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/>
              <a:t>Fazit: Zuhören ist eine anspruchsvolle Konzentrationsleistung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72137C10-63F3-41F4-A5C3-950894F3635F}" type="datetime1">
              <a:rPr lang="de-DE" smtClean="0">
                <a:solidFill>
                  <a:prstClr val="black"/>
                </a:solidFill>
              </a:rPr>
              <a:t>11.10.2016</a:t>
            </a:fld>
            <a:endParaRPr lang="de-DE" dirty="0">
              <a:solidFill>
                <a:prstClr val="black"/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DE" smtClean="0">
                <a:solidFill>
                  <a:prstClr val="black"/>
                </a:solidFill>
              </a:rPr>
              <a:t>Dr. R. Held, ZPG V – Bildungsplan 2016</a:t>
            </a:r>
            <a:endParaRPr lang="de-DE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2756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de-DE" dirty="0" smtClean="0"/>
              <a:t>Ohren kann man, im Gegensatz zu Augen, nicht schließen. Hören ist permanente akustische Wahrnehmung. </a:t>
            </a:r>
          </a:p>
          <a:p>
            <a:r>
              <a:rPr lang="de-DE" i="1" dirty="0" smtClean="0"/>
              <a:t>Zuhören </a:t>
            </a:r>
            <a:r>
              <a:rPr lang="de-DE" dirty="0" smtClean="0"/>
              <a:t>hingegen meint mehr:</a:t>
            </a:r>
          </a:p>
          <a:p>
            <a:pPr marL="0" indent="0">
              <a:buNone/>
            </a:pPr>
            <a:r>
              <a:rPr lang="de-DE" dirty="0" smtClean="0"/>
              <a:t>	Selektion des akustischen Reizes, 	Ausrichtung der kognitiven Aufmerksamkeit</a:t>
            </a:r>
          </a:p>
          <a:p>
            <a:pPr marL="0" indent="0">
              <a:buNone/>
            </a:pPr>
            <a:r>
              <a:rPr lang="de-DE" dirty="0"/>
              <a:t>	</a:t>
            </a:r>
            <a:r>
              <a:rPr lang="de-DE" dirty="0" smtClean="0"/>
              <a:t>und Interpretation des Gehörten</a:t>
            </a:r>
          </a:p>
          <a:p>
            <a:pPr marL="0" indent="0" algn="ctr">
              <a:buNone/>
            </a:pPr>
            <a:endParaRPr lang="de-DE" sz="2800" dirty="0" smtClean="0"/>
          </a:p>
          <a:p>
            <a:pPr marL="0" indent="0" algn="ctr">
              <a:buNone/>
            </a:pPr>
            <a:r>
              <a:rPr lang="de-DE" sz="2800" dirty="0" smtClean="0"/>
              <a:t>„</a:t>
            </a:r>
            <a:r>
              <a:rPr lang="de-DE" sz="2800" dirty="0"/>
              <a:t>Hören ist ein physiologisches Phänomen; Zuhören ein psychologischer Akt“</a:t>
            </a:r>
          </a:p>
          <a:p>
            <a:pPr marL="0" indent="0" algn="ctr">
              <a:buNone/>
            </a:pPr>
            <a:r>
              <a:rPr lang="de-DE" sz="1400" dirty="0"/>
              <a:t>Roland Barthes, Zuhören als Haltung, 1964</a:t>
            </a:r>
          </a:p>
          <a:p>
            <a:pPr marL="0" indent="0">
              <a:buNone/>
            </a:pPr>
            <a:endParaRPr lang="de-DE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Zuhören als Prozess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554D5207-758F-48D3-A63D-9EC61FA8C818}" type="datetime1">
              <a:rPr lang="de-DE" smtClean="0">
                <a:solidFill>
                  <a:prstClr val="black"/>
                </a:solidFill>
              </a:rPr>
              <a:t>11.10.2016</a:t>
            </a:fld>
            <a:endParaRPr lang="de-DE" dirty="0">
              <a:solidFill>
                <a:prstClr val="black"/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DE" smtClean="0">
                <a:solidFill>
                  <a:prstClr val="black"/>
                </a:solidFill>
              </a:rPr>
              <a:t>Dr. R. Held, ZPG V – Bildungsplan 2016</a:t>
            </a:r>
            <a:endParaRPr lang="de-DE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19491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Zuhören funktioniert ähnlich wie Lesen in zwei Richtungen</a:t>
            </a:r>
          </a:p>
          <a:p>
            <a:pPr marL="0" indent="0">
              <a:buNone/>
            </a:pPr>
            <a:endParaRPr lang="de-DE" dirty="0" smtClean="0"/>
          </a:p>
          <a:p>
            <a:pPr marL="0" indent="0">
              <a:buNone/>
            </a:pPr>
            <a:r>
              <a:rPr lang="de-DE" dirty="0" smtClean="0"/>
              <a:t>Beispiel:</a:t>
            </a:r>
            <a:endParaRPr lang="de-DE" dirty="0"/>
          </a:p>
          <a:p>
            <a:pPr marL="0" indent="0">
              <a:buNone/>
            </a:pPr>
            <a:r>
              <a:rPr lang="de-DE" i="1" dirty="0"/>
              <a:t>Hans war auf dem Weg zur Schule. Er machte sich Sorgen wegen der </a:t>
            </a:r>
            <a:r>
              <a:rPr lang="de-DE" i="1" dirty="0" smtClean="0"/>
              <a:t>Mathematikstunde.</a:t>
            </a:r>
            <a:endParaRPr lang="de-DE" dirty="0"/>
          </a:p>
          <a:p>
            <a:pPr marL="0" indent="0">
              <a:buNone/>
            </a:pPr>
            <a:r>
              <a:rPr lang="de-DE" i="1" dirty="0"/>
              <a:t>Er hatte Angst, er würde die Klasse nicht unter Kontrolle halten </a:t>
            </a:r>
            <a:r>
              <a:rPr lang="de-DE" i="1" dirty="0" smtClean="0"/>
              <a:t>können.</a:t>
            </a:r>
            <a:endParaRPr lang="de-DE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/>
              <a:t>Zuhören als </a:t>
            </a:r>
            <a:r>
              <a:rPr lang="de-DE" dirty="0" err="1" smtClean="0"/>
              <a:t>bottom-up</a:t>
            </a:r>
            <a:r>
              <a:rPr lang="de-DE" dirty="0" smtClean="0"/>
              <a:t> und top-down Prozess</a:t>
            </a:r>
            <a:br>
              <a:rPr lang="de-DE" dirty="0" smtClean="0"/>
            </a:b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44DFEC70-1DF3-4940-914B-E7568A67C76D}" type="datetime1">
              <a:rPr lang="de-DE" smtClean="0">
                <a:solidFill>
                  <a:prstClr val="black"/>
                </a:solidFill>
              </a:rPr>
              <a:t>11.10.2016</a:t>
            </a:fld>
            <a:endParaRPr lang="de-DE" dirty="0">
              <a:solidFill>
                <a:prstClr val="black"/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DE" smtClean="0">
                <a:solidFill>
                  <a:prstClr val="black"/>
                </a:solidFill>
              </a:rPr>
              <a:t>Dr. R. Held, ZPG V – Bildungsplan 2016</a:t>
            </a:r>
            <a:endParaRPr lang="de-DE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27338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indent="-457200"/>
            <a:r>
              <a:rPr lang="de-DE" sz="2400" dirty="0" err="1" smtClean="0"/>
              <a:t>Hörverstehensaufgaben</a:t>
            </a:r>
            <a:r>
              <a:rPr lang="de-DE" sz="2400" dirty="0" smtClean="0"/>
              <a:t> ähneln Textverständnisaufgaben (Information ermitteln, textbezogenes Interpretieren, Reflektieren und Bewerten).</a:t>
            </a:r>
          </a:p>
          <a:p>
            <a:pPr marL="457200" indent="-457200"/>
            <a:r>
              <a:rPr lang="de-DE" sz="2400" dirty="0" err="1" smtClean="0"/>
              <a:t>Hörtexte</a:t>
            </a:r>
            <a:r>
              <a:rPr lang="de-DE" sz="2400" dirty="0" smtClean="0"/>
              <a:t> können wie geschriebene Texte unterteilt werden in fiktional-literarische Texte (Hörbuch, Hörspiel) und eher informierende Texte (Radiobeiträge).</a:t>
            </a:r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r>
              <a:rPr lang="de-DE" dirty="0" smtClean="0"/>
              <a:t>Leseverstehen </a:t>
            </a:r>
            <a:r>
              <a:rPr lang="de-DE" dirty="0"/>
              <a:t>und Hörverstehen sollten zueinander in Beziehung gesetzt </a:t>
            </a:r>
            <a:r>
              <a:rPr lang="de-DE" dirty="0" smtClean="0"/>
              <a:t>werden.</a:t>
            </a:r>
          </a:p>
          <a:p>
            <a:pPr marL="0" indent="0">
              <a:buNone/>
            </a:pPr>
            <a:endParaRPr lang="de-DE" dirty="0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Hören und Lesen - Analogien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5D462E3C-65E7-4922-804F-D9623C61FA89}" type="datetime1">
              <a:rPr lang="de-DE" smtClean="0">
                <a:solidFill>
                  <a:prstClr val="black"/>
                </a:solidFill>
              </a:rPr>
              <a:t>11.10.2016</a:t>
            </a:fld>
            <a:endParaRPr lang="de-DE" dirty="0">
              <a:solidFill>
                <a:prstClr val="black"/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DE" smtClean="0">
                <a:solidFill>
                  <a:prstClr val="black"/>
                </a:solidFill>
              </a:rPr>
              <a:t>Dr. R. Held, ZPG V – Bildungsplan 2016</a:t>
            </a:r>
            <a:endParaRPr lang="de-DE" dirty="0">
              <a:solidFill>
                <a:prstClr val="black"/>
              </a:solidFill>
            </a:endParaRPr>
          </a:p>
        </p:txBody>
      </p:sp>
      <p:sp>
        <p:nvSpPr>
          <p:cNvPr id="6" name="Pfeil nach unten 5"/>
          <p:cNvSpPr/>
          <p:nvPr/>
        </p:nvSpPr>
        <p:spPr>
          <a:xfrm>
            <a:off x="3995936" y="4437112"/>
            <a:ext cx="72008" cy="43204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031095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R1">
  <a:themeElements>
    <a:clrScheme name="Deimos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Deimos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Deimos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669</Words>
  <Application>Microsoft Office PowerPoint</Application>
  <PresentationFormat>Bildschirmpräsentation (4:3)</PresentationFormat>
  <Paragraphs>109</Paragraphs>
  <Slides>13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13</vt:i4>
      </vt:variant>
    </vt:vector>
  </HeadingPairs>
  <TitlesOfParts>
    <vt:vector size="14" baseType="lpstr">
      <vt:lpstr>R1</vt:lpstr>
      <vt:lpstr>Zuhören als Kompetenz im Deutschunterricht</vt:lpstr>
      <vt:lpstr>Muss man Zuhören üben?</vt:lpstr>
      <vt:lpstr>Zuhören als eigenständige Kompetenz im DU</vt:lpstr>
      <vt:lpstr>Zuhören als eigenständige Kompetenz im DU</vt:lpstr>
      <vt:lpstr>Zuhören als Kompetenz im BP und KMK Bildungsstandards</vt:lpstr>
      <vt:lpstr>Fazit: Zuhören ist eine anspruchsvolle Konzentrationsleistung</vt:lpstr>
      <vt:lpstr>Zuhören als Prozess</vt:lpstr>
      <vt:lpstr>Zuhören als bottom-up und top-down Prozess </vt:lpstr>
      <vt:lpstr>Hören und Lesen - Analogien</vt:lpstr>
      <vt:lpstr>Hören und Lesen - Unterschiede</vt:lpstr>
      <vt:lpstr>Folgen für den Unterricht </vt:lpstr>
      <vt:lpstr>Hören statt lesen? </vt:lpstr>
      <vt:lpstr>Fazit: Folgen für den Unterricht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(Zu)hören</dc:title>
  <dc:creator>Held</dc:creator>
  <cp:lastModifiedBy>Held</cp:lastModifiedBy>
  <cp:revision>40</cp:revision>
  <cp:lastPrinted>2016-06-22T09:52:13Z</cp:lastPrinted>
  <dcterms:created xsi:type="dcterms:W3CDTF">2016-04-14T11:41:43Z</dcterms:created>
  <dcterms:modified xsi:type="dcterms:W3CDTF">2016-10-11T13:00:34Z</dcterms:modified>
</cp:coreProperties>
</file>