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4" r:id="rId1"/>
  </p:sldMasterIdLst>
  <p:notesMasterIdLst>
    <p:notesMasterId r:id="rId44"/>
  </p:notesMasterIdLst>
  <p:handoutMasterIdLst>
    <p:handoutMasterId r:id="rId45"/>
  </p:handoutMasterIdLst>
  <p:sldIdLst>
    <p:sldId id="260" r:id="rId2"/>
    <p:sldId id="261" r:id="rId3"/>
    <p:sldId id="265" r:id="rId4"/>
    <p:sldId id="262" r:id="rId5"/>
    <p:sldId id="263" r:id="rId6"/>
    <p:sldId id="289" r:id="rId7"/>
    <p:sldId id="290" r:id="rId8"/>
    <p:sldId id="291" r:id="rId9"/>
    <p:sldId id="264" r:id="rId10"/>
    <p:sldId id="267" r:id="rId11"/>
    <p:sldId id="268" r:id="rId12"/>
    <p:sldId id="266" r:id="rId13"/>
    <p:sldId id="285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98" r:id="rId24"/>
    <p:sldId id="278" r:id="rId25"/>
    <p:sldId id="279" r:id="rId26"/>
    <p:sldId id="280" r:id="rId27"/>
    <p:sldId id="286" r:id="rId28"/>
    <p:sldId id="300" r:id="rId29"/>
    <p:sldId id="303" r:id="rId30"/>
    <p:sldId id="287" r:id="rId31"/>
    <p:sldId id="281" r:id="rId32"/>
    <p:sldId id="288" r:id="rId33"/>
    <p:sldId id="284" r:id="rId34"/>
    <p:sldId id="292" r:id="rId35"/>
    <p:sldId id="293" r:id="rId36"/>
    <p:sldId id="294" r:id="rId37"/>
    <p:sldId id="296" r:id="rId38"/>
    <p:sldId id="295" r:id="rId39"/>
    <p:sldId id="297" r:id="rId40"/>
    <p:sldId id="304" r:id="rId41"/>
    <p:sldId id="301" r:id="rId42"/>
    <p:sldId id="299" r:id="rId43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" id="{29C94BD9-914A-42D1-A06D-BF3EFA4ADB50}">
          <p14:sldIdLst>
            <p14:sldId id="260"/>
          </p14:sldIdLst>
        </p14:section>
        <p14:section name="Einführung" id="{20D7AF49-7A74-4517-A097-A6994E768F51}">
          <p14:sldIdLst>
            <p14:sldId id="261"/>
            <p14:sldId id="265"/>
            <p14:sldId id="262"/>
            <p14:sldId id="263"/>
            <p14:sldId id="289"/>
            <p14:sldId id="290"/>
            <p14:sldId id="291"/>
          </p14:sldIdLst>
        </p14:section>
        <p14:section name="Vom traditionellen Sprachmodell zur Sprechakttheorie" id="{26BB9484-DBDA-4328-84F4-B1B7611DEF73}">
          <p14:sldIdLst>
            <p14:sldId id="264"/>
            <p14:sldId id="267"/>
            <p14:sldId id="268"/>
            <p14:sldId id="266"/>
            <p14:sldId id="285"/>
            <p14:sldId id="269"/>
            <p14:sldId id="270"/>
            <p14:sldId id="271"/>
            <p14:sldId id="272"/>
          </p14:sldIdLst>
        </p14:section>
        <p14:section name="Sagen und Meinen" id="{77A59773-CEE4-4765-ACB1-DEFC1465B8A7}">
          <p14:sldIdLst>
            <p14:sldId id="273"/>
            <p14:sldId id="274"/>
            <p14:sldId id="275"/>
            <p14:sldId id="276"/>
            <p14:sldId id="277"/>
            <p14:sldId id="298"/>
            <p14:sldId id="278"/>
            <p14:sldId id="279"/>
            <p14:sldId id="280"/>
            <p14:sldId id="286"/>
            <p14:sldId id="300"/>
            <p14:sldId id="303"/>
            <p14:sldId id="287"/>
            <p14:sldId id="281"/>
            <p14:sldId id="288"/>
            <p14:sldId id="284"/>
          </p14:sldIdLst>
        </p14:section>
        <p14:section name="Konversationsanalyse" id="{76405CEF-044E-40B0-855A-3AECE4AC7B8E}">
          <p14:sldIdLst>
            <p14:sldId id="292"/>
            <p14:sldId id="293"/>
            <p14:sldId id="294"/>
            <p14:sldId id="296"/>
            <p14:sldId id="295"/>
            <p14:sldId id="297"/>
          </p14:sldIdLst>
        </p14:section>
        <p14:section name="Ausblick: Kurshalbjahre 3 und 4" id="{649D0D3A-2EA5-4AE8-8809-A23A8359E7E2}">
          <p14:sldIdLst>
            <p14:sldId id="304"/>
            <p14:sldId id="301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 Weber" initials="SW" lastIdx="1" clrIdx="0">
    <p:extLst>
      <p:ext uri="{19B8F6BF-5375-455C-9EA6-DF929625EA0E}">
        <p15:presenceInfo xmlns:p15="http://schemas.microsoft.com/office/powerpoint/2012/main" userId="5110582eda639d2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0"/>
    <a:srgbClr val="B80000"/>
    <a:srgbClr val="B70017"/>
    <a:srgbClr val="007AC9"/>
    <a:srgbClr val="FFFFCC"/>
    <a:srgbClr val="FFF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0" autoAdjust="0"/>
    <p:restoredTop sz="78555" autoAdjust="0"/>
  </p:normalViewPr>
  <p:slideViewPr>
    <p:cSldViewPr>
      <p:cViewPr varScale="1">
        <p:scale>
          <a:sx n="92" d="100"/>
          <a:sy n="92" d="100"/>
        </p:scale>
        <p:origin x="564" y="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5" d="100"/>
        <a:sy n="10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1569" y="-1353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7D30155-C85E-4C45-A6FE-C8EC5A6BDD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4D7C91A-0FC8-D743-9733-AE57B43C01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5A131-832C-A54B-A60D-47C65D448828}" type="datetimeFigureOut">
              <a:rPr lang="de-DE" smtClean="0"/>
              <a:t>20.11.2020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9BF4AB7-FB6F-EB49-B29F-0C8B9FACCC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35B2BF-92F3-0641-9B77-D7EBE3411B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32DE-0480-0C46-A21E-5543BCF497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19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766AF-C2E5-498A-8780-88CCD884FEB9}" type="datetimeFigureOut">
              <a:rPr lang="de-DE" smtClean="0"/>
              <a:t>20.11.2020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1CA67-D061-429F-B186-15D98BBFE4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23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4300" y="665163"/>
            <a:ext cx="6629400" cy="372903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8108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354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37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394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9130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394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45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Abgerundetes Rechtec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hteck 9"/>
          <p:cNvSpPr/>
          <p:nvPr userDrawn="1"/>
        </p:nvSpPr>
        <p:spPr>
          <a:xfrm>
            <a:off x="1" y="3650400"/>
            <a:ext cx="12192001" cy="244800"/>
          </a:xfrm>
          <a:prstGeom prst="rect">
            <a:avLst/>
          </a:prstGeom>
          <a:solidFill>
            <a:srgbClr val="B8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el 7"/>
          <p:cNvSpPr>
            <a:spLocks noGrp="1"/>
          </p:cNvSpPr>
          <p:nvPr>
            <p:ph type="ctrTitle" hasCustomPrompt="1"/>
          </p:nvPr>
        </p:nvSpPr>
        <p:spPr>
          <a:xfrm>
            <a:off x="609601" y="2132857"/>
            <a:ext cx="11111409" cy="1470025"/>
          </a:xfrm>
        </p:spPr>
        <p:txBody>
          <a:bodyPr anchor="b">
            <a:noAutofit/>
          </a:bodyPr>
          <a:lstStyle>
            <a:lvl1pPr algn="l">
              <a:defRPr sz="4800" b="0" i="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kumimoji="0" lang="de-DE" dirty="0"/>
              <a:t>Titel der gesamten Präsentation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 hasCustomPrompt="1"/>
          </p:nvPr>
        </p:nvSpPr>
        <p:spPr>
          <a:xfrm>
            <a:off x="638085" y="3901087"/>
            <a:ext cx="6575492" cy="1690138"/>
          </a:xfrm>
        </p:spPr>
        <p:txBody>
          <a:bodyPr>
            <a:normAutofit/>
          </a:bodyPr>
          <a:lstStyle>
            <a:lvl1pPr marL="64008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dirty="0"/>
              <a:t>Anlass der Präsentation</a:t>
            </a:r>
            <a:br>
              <a:rPr kumimoji="0" lang="de-DE" dirty="0"/>
            </a:br>
            <a:r>
              <a:rPr kumimoji="0" lang="de-DE" dirty="0"/>
              <a:t>Name des/der Vortragenden </a:t>
            </a:r>
            <a:endParaRPr kumimoji="0" lang="en-US" dirty="0"/>
          </a:p>
        </p:txBody>
      </p:sp>
      <p:pic>
        <p:nvPicPr>
          <p:cNvPr id="29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449998"/>
            <a:ext cx="43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2" t="15720" r="6807" b="15910"/>
          <a:stretch/>
        </p:blipFill>
        <p:spPr>
          <a:xfrm>
            <a:off x="9401993" y="450001"/>
            <a:ext cx="1715372" cy="590443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846800"/>
            <a:ext cx="10972800" cy="4032448"/>
          </a:xfrm>
        </p:spPr>
        <p:txBody>
          <a:bodyPr/>
          <a:lstStyle/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10972800" cy="1066800"/>
          </a:xfrm>
        </p:spPr>
        <p:txBody>
          <a:bodyPr/>
          <a:lstStyle>
            <a:lvl1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846800"/>
            <a:ext cx="5384800" cy="40324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7600" y="1846800"/>
            <a:ext cx="5384800" cy="40324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dirty="0"/>
              <a:t>Textmasterformat bearbeiten 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10" name="Titelplatzhalter 21"/>
          <p:cNvSpPr txBox="1">
            <a:spLocks/>
          </p:cNvSpPr>
          <p:nvPr userDrawn="1"/>
        </p:nvSpPr>
        <p:spPr>
          <a:xfrm>
            <a:off x="609600" y="562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de-DE" sz="4000" b="0" i="0" dirty="0">
                <a:latin typeface="Calibri Light" panose="020F0302020204030204" pitchFamily="34" charset="0"/>
                <a:cs typeface="Calibri Light" panose="020F0302020204030204" pitchFamily="34" charset="0"/>
              </a:rPr>
              <a:t>Titelmasterformat durch Klicken bearbeiten</a:t>
            </a:r>
            <a:endParaRPr lang="en-US" sz="4000" b="0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Fußzeilenplatzhalter 2"/>
          <p:cNvSpPr txBox="1">
            <a:spLocks/>
          </p:cNvSpPr>
          <p:nvPr userDrawn="1"/>
        </p:nvSpPr>
        <p:spPr>
          <a:xfrm>
            <a:off x="623392" y="5949280"/>
            <a:ext cx="3600000" cy="36000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algn="l" defTabSz="914400" rtl="0" eaLnBrk="1" latinLnBrk="0" hangingPunct="1">
              <a:defRPr kumimoji="0" sz="800" kern="1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800" dirty="0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392" y="1844824"/>
            <a:ext cx="5376000" cy="457200"/>
          </a:xfrm>
          <a:solidFill>
            <a:schemeClr val="accent1">
              <a:alpha val="25000"/>
            </a:schemeClr>
          </a:solidFill>
          <a:ln w="12700">
            <a:noFill/>
          </a:ln>
        </p:spPr>
        <p:txBody>
          <a:bodyPr anchor="ctr">
            <a:noAutofit/>
          </a:bodyPr>
          <a:lstStyle>
            <a:lvl1pPr marL="45720" indent="0">
              <a:buNone/>
              <a:defRPr sz="20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6192011" y="1844824"/>
            <a:ext cx="5376000" cy="457200"/>
          </a:xfrm>
          <a:solidFill>
            <a:schemeClr val="accent1">
              <a:alpha val="25000"/>
            </a:schemeClr>
          </a:solidFill>
          <a:ln w="12700">
            <a:noFill/>
          </a:ln>
        </p:spPr>
        <p:txBody>
          <a:bodyPr anchor="ctr">
            <a:noAutofit/>
          </a:bodyPr>
          <a:lstStyle>
            <a:lvl1pPr marL="45720" indent="0">
              <a:buNone/>
              <a:defRPr sz="20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623392" y="2348880"/>
            <a:ext cx="5376000" cy="3528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2011" y="2348880"/>
            <a:ext cx="5376000" cy="352839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10972800" cy="1066800"/>
          </a:xfrm>
        </p:spPr>
        <p:txBody>
          <a:bodyPr/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ußzeilenplatzhalter 2"/>
          <p:cNvSpPr txBox="1">
            <a:spLocks/>
          </p:cNvSpPr>
          <p:nvPr userDrawn="1"/>
        </p:nvSpPr>
        <p:spPr>
          <a:xfrm>
            <a:off x="623392" y="5949280"/>
            <a:ext cx="3600000" cy="36000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algn="l" defTabSz="914400" rtl="0" eaLnBrk="1" latinLnBrk="0" hangingPunct="1">
              <a:defRPr kumimoji="0" sz="800" kern="1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800" dirty="0"/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10972800" cy="1066800"/>
          </a:xfrm>
        </p:spPr>
        <p:txBody>
          <a:bodyPr/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41542849"/>
      </p:ext>
    </p:extLst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52117" y="764704"/>
            <a:ext cx="4511040" cy="792088"/>
          </a:xfrm>
        </p:spPr>
        <p:txBody>
          <a:bodyPr anchor="b">
            <a:noAutofit/>
          </a:bodyPr>
          <a:lstStyle>
            <a:lvl1pPr algn="l">
              <a:buNone/>
              <a:defRPr sz="2400" b="1"/>
            </a:lvl1pPr>
          </a:lstStyle>
          <a:p>
            <a:r>
              <a:rPr kumimoji="0" lang="de-DE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7152117" y="1628801"/>
            <a:ext cx="4511040" cy="4248472"/>
          </a:xfrm>
        </p:spPr>
        <p:txBody>
          <a:bodyPr>
            <a:normAutofit/>
          </a:bodyPr>
          <a:lstStyle>
            <a:lvl1pPr marL="9144" indent="0">
              <a:buNone/>
              <a:defRPr sz="20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623392" y="764704"/>
            <a:ext cx="6382944" cy="5112568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dirty="0"/>
              <a:t>Textmasterformat bearbeiten</a:t>
            </a:r>
          </a:p>
          <a:p>
            <a:pPr lvl="1" eaLnBrk="1" latinLnBrk="0" hangingPunct="1"/>
            <a:r>
              <a:rPr lang="de-DE" dirty="0"/>
              <a:t>Zweite Ebene</a:t>
            </a:r>
          </a:p>
          <a:p>
            <a:pPr lvl="2" eaLnBrk="1" latinLnBrk="0" hangingPunct="1"/>
            <a:r>
              <a:rPr lang="de-DE" dirty="0"/>
              <a:t>Dritte Ebene</a:t>
            </a:r>
          </a:p>
          <a:p>
            <a:pPr lvl="3" eaLnBrk="1" latinLnBrk="0" hangingPunct="1"/>
            <a:r>
              <a:rPr lang="de-DE" dirty="0"/>
              <a:t>Vierte Ebene</a:t>
            </a:r>
          </a:p>
          <a:p>
            <a:pPr lvl="4" eaLnBrk="1" latinLnBrk="0" hangingPunct="1"/>
            <a:r>
              <a:rPr lang="de-DE" dirty="0"/>
              <a:t>Fünfte Ebene</a:t>
            </a:r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/>
          <p:cNvSpPr/>
          <p:nvPr userDrawn="1"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rgbClr val="B8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562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09600" y="1700808"/>
            <a:ext cx="10972800" cy="40324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/>
              <a:t>Textmasterformat bearbeiten</a:t>
            </a:r>
          </a:p>
          <a:p>
            <a:pPr lvl="1" eaLnBrk="1" latinLnBrk="0" hangingPunct="1"/>
            <a:r>
              <a:rPr kumimoji="0" lang="de-DE" dirty="0"/>
              <a:t>Zweite Ebene</a:t>
            </a:r>
          </a:p>
          <a:p>
            <a:pPr lvl="2" eaLnBrk="1" latinLnBrk="0" hangingPunct="1"/>
            <a:r>
              <a:rPr kumimoji="0" lang="de-DE" dirty="0"/>
              <a:t>Dritte Ebene</a:t>
            </a:r>
          </a:p>
          <a:p>
            <a:pPr lvl="3" eaLnBrk="1" latinLnBrk="0" hangingPunct="1"/>
            <a:r>
              <a:rPr kumimoji="0" lang="de-DE" dirty="0"/>
              <a:t>Vierte Ebene</a:t>
            </a:r>
          </a:p>
          <a:p>
            <a:pPr lvl="4" eaLnBrk="1" latinLnBrk="0" hangingPunct="1"/>
            <a:r>
              <a:rPr kumimoji="0" lang="de-DE" dirty="0"/>
              <a:t>Fünfte Ebene</a:t>
            </a:r>
            <a:endParaRPr kumimoji="0" lang="en-US" dirty="0"/>
          </a:p>
        </p:txBody>
      </p:sp>
      <p:pic>
        <p:nvPicPr>
          <p:cNvPr id="17" name="Grafik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626" y="5985280"/>
            <a:ext cx="2540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645477" y="5901974"/>
            <a:ext cx="825500" cy="5207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8AAA7F2-D0B2-4216-914C-FDC273383A00}"/>
              </a:ext>
            </a:extLst>
          </p:cNvPr>
          <p:cNvSpPr txBox="1"/>
          <p:nvPr userDrawn="1"/>
        </p:nvSpPr>
        <p:spPr>
          <a:xfrm>
            <a:off x="609600" y="16830"/>
            <a:ext cx="1097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ZPG </a:t>
            </a:r>
            <a:r>
              <a:rPr lang="de-DE" sz="1200" kern="1200" baseline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Vertiefungskurs Sprache − Weber: Pragmatik (aktualisierte Fassung der Präsentation zum Vortrag in Bad Wildbad am 13.02.2020)</a:t>
            </a:r>
            <a:endParaRPr lang="de-DE" sz="12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6" r:id="rId5"/>
    <p:sldLayoutId id="2147483681" r:id="rId6"/>
    <p:sldLayoutId id="2147483682" r:id="rId7"/>
  </p:sldLayoutIdLst>
  <p:transition>
    <p:pull dir="r"/>
  </p:transition>
  <p:hf sldNum="0" hdr="0"/>
  <p:txStyles>
    <p:titleStyle>
      <a:lvl1pPr algn="l" rtl="0" eaLnBrk="1" latinLnBrk="0" hangingPunct="1">
        <a:spcBef>
          <a:spcPct val="0"/>
        </a:spcBef>
        <a:buNone/>
        <a:defRPr kumimoji="0" sz="4000" b="0" i="0" kern="120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58368" indent="-246888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23544" indent="-219456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79576" indent="-201168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89888" indent="-182880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3.0/deed.e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commons.wikimedia.org/wiki/File:Organon-modell-svg-version.sv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sz="6000" b="1" dirty="0">
                <a:latin typeface="Calibri" panose="020F0502020204030204" pitchFamily="34" charset="0"/>
                <a:cs typeface="Calibri" panose="020F0502020204030204" pitchFamily="34" charset="0"/>
              </a:rPr>
              <a:t>Pragmatik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38084" y="3901087"/>
            <a:ext cx="9274340" cy="1688153"/>
          </a:xfrm>
        </p:spPr>
        <p:txBody>
          <a:bodyPr>
            <a:normAutofit/>
          </a:bodyPr>
          <a:lstStyle/>
          <a:p>
            <a:r>
              <a:rPr lang="de-DE" dirty="0"/>
              <a:t>ZPG Vertiefungskurs Sprache (aktualisierte Fassung der Präsentation zum Vortrag in Bad Wildbad am 13.02.2020)</a:t>
            </a:r>
          </a:p>
          <a:p>
            <a:r>
              <a:rPr lang="de-DE" b="1" dirty="0" err="1"/>
              <a:t>StR</a:t>
            </a:r>
            <a:r>
              <a:rPr lang="de-DE" b="1" dirty="0"/>
              <a:t> Stefan Weber</a:t>
            </a:r>
            <a:r>
              <a:rPr lang="de-DE" dirty="0"/>
              <a:t>,</a:t>
            </a:r>
            <a:r>
              <a:rPr lang="de-DE" b="1" dirty="0"/>
              <a:t> </a:t>
            </a:r>
            <a:r>
              <a:rPr lang="de-DE" dirty="0"/>
              <a:t>Albert-Einstein-Gymnasium Ulm</a:t>
            </a:r>
          </a:p>
          <a:p>
            <a:r>
              <a:rPr lang="de-DE" dirty="0"/>
              <a:t>s.weber@einstein-gym.ul.schule-bw.de</a:t>
            </a:r>
          </a:p>
        </p:txBody>
      </p:sp>
    </p:spTree>
    <p:extLst>
      <p:ext uri="{BB962C8B-B14F-4D97-AF65-F5344CB8AC3E}">
        <p14:creationId xmlns:p14="http://schemas.microsoft.com/office/powerpoint/2010/main" val="3850176356"/>
      </p:ext>
    </p:extLst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07410B8-2969-4762-A286-7567E17744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e-DE" dirty="0" err="1"/>
              <a:t>Performativa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8090F1-E338-4577-885E-A751D0C9CF2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de-DE" dirty="0" err="1"/>
              <a:t>Konstativa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A6730E-BCEF-4BB4-BAD8-4ABBF35EF41C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109728" indent="0">
              <a:spcBef>
                <a:spcPts val="1200"/>
              </a:spcBef>
              <a:spcAft>
                <a:spcPts val="3600"/>
              </a:spcAft>
              <a:buNone/>
            </a:pPr>
            <a:r>
              <a:rPr lang="de-DE" dirty="0"/>
              <a:t>„Hiermit eröffne ich die Lehrerkonferenz.“</a:t>
            </a:r>
          </a:p>
          <a:p>
            <a:pPr marL="109728" indent="0">
              <a:buNone/>
            </a:pPr>
            <a:r>
              <a:rPr lang="de-DE" dirty="0"/>
              <a:t>Vollzug einer </a:t>
            </a:r>
            <a:r>
              <a:rPr lang="de-DE" b="1" dirty="0"/>
              <a:t>Handlung</a:t>
            </a:r>
            <a:r>
              <a:rPr lang="de-DE" dirty="0"/>
              <a:t>, die die </a:t>
            </a:r>
            <a:r>
              <a:rPr lang="de-DE" b="1" dirty="0"/>
              <a:t>soziale Situation verändert</a:t>
            </a:r>
          </a:p>
          <a:p>
            <a:pPr marL="109728" indent="0">
              <a:buNone/>
            </a:pPr>
            <a:endParaRPr lang="de-DE" dirty="0"/>
          </a:p>
          <a:p>
            <a:pPr marL="109728" indent="0">
              <a:buNone/>
            </a:pPr>
            <a:r>
              <a:rPr lang="de-DE" b="1" dirty="0"/>
              <a:t>Gelungen oder nicht gelungen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1AB5D12-434F-4A2A-8ACB-0F4AF34AA4C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109728" indent="0">
              <a:spcAft>
                <a:spcPts val="1200"/>
              </a:spcAft>
              <a:buNone/>
            </a:pPr>
            <a:r>
              <a:rPr lang="de-DE" dirty="0"/>
              <a:t>„Der Schulleiter hat die Lehrerkonferenz eröffnet.“</a:t>
            </a:r>
          </a:p>
          <a:p>
            <a:pPr marL="109728" indent="0">
              <a:buNone/>
            </a:pPr>
            <a:r>
              <a:rPr lang="de-DE" b="1" dirty="0"/>
              <a:t>Feststellung </a:t>
            </a:r>
            <a:r>
              <a:rPr lang="de-DE" dirty="0"/>
              <a:t>(im Sinne des traditionellen Sprachmodells)</a:t>
            </a:r>
            <a:endParaRPr lang="de-DE" b="1" dirty="0"/>
          </a:p>
          <a:p>
            <a:pPr marL="109728" indent="0">
              <a:buNone/>
            </a:pPr>
            <a:endParaRPr lang="de-DE" dirty="0"/>
          </a:p>
          <a:p>
            <a:pPr marL="109728" indent="0">
              <a:buNone/>
            </a:pPr>
            <a:r>
              <a:rPr lang="de-DE" b="1" dirty="0"/>
              <a:t>Wahr oder falsch</a:t>
            </a: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4E9A5F87-B685-4F95-BB77-DE6A1706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992" y="90872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 err="1"/>
              <a:t>Performativa</a:t>
            </a:r>
            <a:r>
              <a:rPr lang="de-DE" sz="3100" b="1" dirty="0"/>
              <a:t> und </a:t>
            </a:r>
            <a:r>
              <a:rPr lang="de-DE" sz="3100" b="1" dirty="0" err="1"/>
              <a:t>Konstativa</a:t>
            </a:r>
            <a:r>
              <a:rPr lang="de-DE" sz="3100" b="1" dirty="0"/>
              <a:t> (John L. Austin)</a:t>
            </a:r>
            <a:br>
              <a:rPr lang="de-DE" b="1" dirty="0"/>
            </a:b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A87E3F5-3E53-418F-B87A-68CAEF683EF4}"/>
              </a:ext>
            </a:extLst>
          </p:cNvPr>
          <p:cNvSpPr txBox="1"/>
          <p:nvPr/>
        </p:nvSpPr>
        <p:spPr>
          <a:xfrm>
            <a:off x="695400" y="4941168"/>
            <a:ext cx="108726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(vgl. Austin, „Performative Äußerungen“, insbesondere S. 305-309)</a:t>
            </a:r>
          </a:p>
          <a:p>
            <a:pPr algn="ctr"/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Zu den Verunglückungsarten einer (performativen) Äußerung nach Austin siehe Handreichung zur Pragmatik, S. </a:t>
            </a:r>
            <a:r>
              <a:rPr lang="de-DE">
                <a:latin typeface="Calibri" panose="020F0502020204030204" pitchFamily="34" charset="0"/>
                <a:cs typeface="Calibri" panose="020F0502020204030204" pitchFamily="34" charset="0"/>
              </a:rPr>
              <a:t>19.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3405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1BE6E06-AF39-4457-8FDA-3744FF410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e-DE" dirty="0"/>
              <a:t>Explizite Performative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1E06F4-D65E-4CE5-B762-A411CE9A6801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de-DE" dirty="0"/>
              <a:t>Implizite Performative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8C5D907-4184-45B5-88DD-0E54370370C7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23392" y="2348880"/>
            <a:ext cx="5376000" cy="2016224"/>
          </a:xfrm>
        </p:spPr>
        <p:txBody>
          <a:bodyPr/>
          <a:lstStyle/>
          <a:p>
            <a:pPr marL="109728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de-DE" dirty="0"/>
              <a:t>„Ich fordere Sie auf, das Fenster zu schließen.“</a:t>
            </a:r>
          </a:p>
          <a:p>
            <a:endParaRPr lang="de-DE" dirty="0"/>
          </a:p>
          <a:p>
            <a:pPr marL="109728" indent="0">
              <a:buNone/>
            </a:pPr>
            <a:r>
              <a:rPr lang="de-DE" dirty="0"/>
              <a:t>Bezeichnung der </a:t>
            </a:r>
            <a:r>
              <a:rPr lang="de-DE" b="1" dirty="0"/>
              <a:t>Sprechhandlung</a:t>
            </a:r>
            <a:r>
              <a:rPr lang="de-DE" dirty="0"/>
              <a:t>, die durch die Äußerung vollzogen wird, durch ein </a:t>
            </a:r>
            <a:r>
              <a:rPr lang="de-DE" b="1" dirty="0"/>
              <a:t>performatives Verb </a:t>
            </a:r>
            <a:r>
              <a:rPr lang="de-DE" dirty="0"/>
              <a:t>(im Beispiel: </a:t>
            </a:r>
            <a:r>
              <a:rPr lang="de-DE" i="1" dirty="0"/>
              <a:t>auffordern)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130647B-A8AA-464F-8EEA-BB2499318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2011" y="2348880"/>
            <a:ext cx="5376000" cy="1872208"/>
          </a:xfrm>
        </p:spPr>
        <p:txBody>
          <a:bodyPr/>
          <a:lstStyle/>
          <a:p>
            <a:pPr marL="109728" indent="0">
              <a:spcAft>
                <a:spcPts val="1200"/>
              </a:spcAft>
              <a:buNone/>
            </a:pPr>
            <a:r>
              <a:rPr lang="de-DE" dirty="0"/>
              <a:t>„Schließen Sie das Fenster!“</a:t>
            </a:r>
          </a:p>
          <a:p>
            <a:endParaRPr lang="de-DE" dirty="0"/>
          </a:p>
          <a:p>
            <a:pPr marL="109728" indent="0">
              <a:buNone/>
            </a:pPr>
            <a:r>
              <a:rPr lang="de-DE" b="1" dirty="0"/>
              <a:t>Sprechhandlung</a:t>
            </a:r>
            <a:r>
              <a:rPr lang="de-DE" dirty="0"/>
              <a:t>, die durch die Äußerung vollzogen wird, wird </a:t>
            </a:r>
            <a:r>
              <a:rPr lang="de-DE" b="1" dirty="0"/>
              <a:t>nicht</a:t>
            </a:r>
            <a:r>
              <a:rPr lang="de-DE" dirty="0"/>
              <a:t> durch ein entsprechendes performatives Verb bezeichnet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ACD8EBA-3B33-415C-97CD-4674CFEAE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11" y="548680"/>
            <a:ext cx="10972800" cy="1066800"/>
          </a:xfrm>
        </p:spPr>
        <p:txBody>
          <a:bodyPr>
            <a:normAutofit fontScale="90000"/>
          </a:bodyPr>
          <a:lstStyle/>
          <a:p>
            <a:pPr algn="ctr">
              <a:spcAft>
                <a:spcPts val="1200"/>
              </a:spcAft>
            </a:pPr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2700" b="1" dirty="0"/>
              <a:t>Sprechen gleich Handeln: Explizite und implizite Performative (John L. Austin)</a:t>
            </a:r>
            <a:endParaRPr lang="de-DE" sz="27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B03E101-70C4-4599-977D-1C7DFBE9027B}"/>
              </a:ext>
            </a:extLst>
          </p:cNvPr>
          <p:cNvSpPr txBox="1"/>
          <p:nvPr/>
        </p:nvSpPr>
        <p:spPr>
          <a:xfrm>
            <a:off x="911424" y="5229200"/>
            <a:ext cx="10297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(vgl.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Meibauer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Einführung in die germanistische Linguistik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S. 235-237)</a:t>
            </a:r>
          </a:p>
        </p:txBody>
      </p:sp>
    </p:spTree>
    <p:extLst>
      <p:ext uri="{BB962C8B-B14F-4D97-AF65-F5344CB8AC3E}">
        <p14:creationId xmlns:p14="http://schemas.microsoft.com/office/powerpoint/2010/main" val="443707163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F17109-5BAC-4596-B6FE-4EB99FD21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856"/>
            <a:ext cx="10972800" cy="4032448"/>
          </a:xfrm>
        </p:spPr>
        <p:txBody>
          <a:bodyPr>
            <a:normAutofit/>
          </a:bodyPr>
          <a:lstStyle/>
          <a:p>
            <a:pPr marL="566928" indent="-457200">
              <a:buAutoNum type="arabicParenBoth"/>
            </a:pPr>
            <a:r>
              <a:rPr lang="de-DE" dirty="0"/>
              <a:t>Sokrates schweigt.			Behauptung (dass Sokrates schweigt)</a:t>
            </a:r>
          </a:p>
          <a:p>
            <a:pPr marL="566928" indent="-457200">
              <a:buAutoNum type="arabicParenBoth"/>
            </a:pPr>
            <a:r>
              <a:rPr lang="de-DE" dirty="0"/>
              <a:t>Schweigt Sokrates?			Frage (ob Sokrates schweigt)</a:t>
            </a:r>
          </a:p>
          <a:p>
            <a:pPr marL="566928" indent="-457200">
              <a:buAutoNum type="arabicParenBoth"/>
            </a:pPr>
            <a:r>
              <a:rPr lang="de-DE" dirty="0"/>
              <a:t>Sokrates, schweig!			Befehl (dass Sokrates schweigt)</a:t>
            </a:r>
          </a:p>
          <a:p>
            <a:pPr marL="566928" indent="-457200">
              <a:spcAft>
                <a:spcPts val="1800"/>
              </a:spcAft>
              <a:buAutoNum type="arabicParenBoth"/>
            </a:pPr>
            <a:r>
              <a:rPr lang="de-DE" dirty="0"/>
              <a:t>Möge Sokrates doch schweigen.		Hoffnung (dass Sokrates schweigt)</a:t>
            </a:r>
          </a:p>
          <a:p>
            <a:pPr marL="2700000" indent="0">
              <a:buNone/>
            </a:pPr>
            <a:r>
              <a:rPr lang="de-DE" dirty="0"/>
              <a:t>→ allgemeine Form von Sprechakten: </a:t>
            </a:r>
            <a:r>
              <a:rPr lang="de-DE" b="1" i="1" dirty="0"/>
              <a:t>F(p)</a:t>
            </a:r>
          </a:p>
          <a:p>
            <a:pPr marL="3060000" indent="0">
              <a:buNone/>
            </a:pPr>
            <a:r>
              <a:rPr lang="de-DE" b="1" i="1" dirty="0"/>
              <a:t>F</a:t>
            </a:r>
            <a:r>
              <a:rPr lang="de-DE" b="1" dirty="0"/>
              <a:t>: illokutionäre Kraft (engl. </a:t>
            </a:r>
            <a:r>
              <a:rPr lang="de-DE" b="1" i="1" dirty="0" err="1"/>
              <a:t>force</a:t>
            </a:r>
            <a:r>
              <a:rPr lang="de-DE" b="1" dirty="0"/>
              <a:t>)</a:t>
            </a:r>
          </a:p>
          <a:p>
            <a:pPr marL="3060000" indent="0">
              <a:buNone/>
            </a:pPr>
            <a:r>
              <a:rPr lang="de-DE" b="1" i="1" dirty="0"/>
              <a:t>p</a:t>
            </a:r>
            <a:r>
              <a:rPr lang="de-DE" b="1" dirty="0"/>
              <a:t>: propositionaler Inhalt</a:t>
            </a:r>
          </a:p>
          <a:p>
            <a:pPr marL="3060000" indent="0" algn="r">
              <a:buNone/>
            </a:pPr>
            <a:r>
              <a:rPr lang="de-DE" sz="1800" dirty="0"/>
              <a:t>(vgl. Kober/Michel</a:t>
            </a:r>
            <a:r>
              <a:rPr lang="de-DE" sz="1800" i="1" dirty="0"/>
              <a:t>, John Searle</a:t>
            </a:r>
            <a:r>
              <a:rPr lang="de-DE" sz="1800" dirty="0"/>
              <a:t>, S. 110-111)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928EC5B-DE9A-4746-9DFD-C056250BB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/>
              <a:t>Die allgemeine Form von Sprechakten (John R. Searle)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4649821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E600F24-C392-4AA5-84C1-AC577354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862" y="548680"/>
            <a:ext cx="10972800" cy="1066800"/>
          </a:xfrm>
        </p:spPr>
        <p:txBody>
          <a:bodyPr>
            <a:normAutofit fontScale="90000"/>
          </a:bodyPr>
          <a:lstStyle/>
          <a:p>
            <a:pPr algn="ctr">
              <a:spcAft>
                <a:spcPts val="1200"/>
              </a:spcAft>
            </a:pPr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/>
              <a:t>Die </a:t>
            </a:r>
            <a:r>
              <a:rPr lang="de-DE" sz="3100" b="1" dirty="0" err="1"/>
              <a:t>Dreistrahligkeit</a:t>
            </a:r>
            <a:r>
              <a:rPr lang="de-DE" sz="3100" b="1" dirty="0"/>
              <a:t> des Zeichens: Das Organon-Modell (Karl Bühler)</a:t>
            </a:r>
            <a:endParaRPr lang="de-DE" sz="31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9E907C8-8E75-40A5-A672-D83E9E0E5113}"/>
              </a:ext>
            </a:extLst>
          </p:cNvPr>
          <p:cNvSpPr txBox="1"/>
          <p:nvPr/>
        </p:nvSpPr>
        <p:spPr>
          <a:xfrm>
            <a:off x="830777" y="5692173"/>
            <a:ext cx="534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Quiethoo</a:t>
            </a:r>
            <a:r>
              <a:rPr lang="de-DE" sz="1200" dirty="0"/>
              <a:t>, „Das Organon-Modell nach Karl Bühler“, </a:t>
            </a:r>
            <a:r>
              <a:rPr lang="de-DE" sz="12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3.0</a:t>
            </a:r>
            <a:r>
              <a:rPr lang="de-DE" sz="1200" dirty="0"/>
              <a:t>; via </a:t>
            </a:r>
            <a:r>
              <a:rPr lang="de-DE" sz="12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Wikimedia</a:t>
            </a:r>
            <a:r>
              <a:rPr lang="de-DE" sz="1200" dirty="0"/>
              <a:t> (zuletzt aktualisiert am 01.03.2013, zuletzt aufgerufen am 08.09.2020). Original: Bühler, </a:t>
            </a:r>
            <a:r>
              <a:rPr lang="de-DE" sz="1200" i="1" dirty="0"/>
              <a:t>Sprachtheorie</a:t>
            </a:r>
            <a:r>
              <a:rPr lang="de-DE" sz="1200" dirty="0"/>
              <a:t>, S. 28.</a:t>
            </a:r>
            <a:endParaRPr lang="de-DE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49AF42B-1FC3-47FA-A9A0-A88E5B7B8C37}"/>
              </a:ext>
            </a:extLst>
          </p:cNvPr>
          <p:cNvSpPr txBox="1"/>
          <p:nvPr/>
        </p:nvSpPr>
        <p:spPr>
          <a:xfrm>
            <a:off x="6315544" y="2132856"/>
            <a:ext cx="527811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Organon-Modell kann als </a:t>
            </a:r>
            <a:r>
              <a:rPr lang="de-DE" sz="2200" b="1" dirty="0">
                <a:latin typeface="Calibri" panose="020F0502020204030204" pitchFamily="34" charset="0"/>
                <a:cs typeface="Calibri" panose="020F0502020204030204" pitchFamily="34" charset="0"/>
              </a:rPr>
              <a:t>grundlegend für die Sprechakttheorie</a:t>
            </a: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 verstanden werden: </a:t>
            </a:r>
          </a:p>
          <a:p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Ausdrucksfunktion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Aufrichtigkeitsbedingung</a:t>
            </a:r>
          </a:p>
          <a:p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Darstellungsfunktion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propositionaler Inhalt</a:t>
            </a:r>
          </a:p>
          <a:p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Appellfunktion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200" dirty="0">
                <a:latin typeface="Calibri" panose="020F0502020204030204" pitchFamily="34" charset="0"/>
                <a:cs typeface="Calibri" panose="020F0502020204030204" pitchFamily="34" charset="0"/>
              </a:rPr>
              <a:t>Illokutionäre und perlokutionäre Effekte</a:t>
            </a:r>
          </a:p>
          <a:p>
            <a:pPr algn="r"/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(vgl. Staffeldt,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Sprechakttheorie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S. 131)</a:t>
            </a:r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ED805535-5610-4095-A3BD-68AA83B119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72" y="1771266"/>
            <a:ext cx="5220000" cy="3906843"/>
          </a:xfrm>
        </p:spPr>
      </p:pic>
    </p:spTree>
    <p:extLst>
      <p:ext uri="{BB962C8B-B14F-4D97-AF65-F5344CB8AC3E}">
        <p14:creationId xmlns:p14="http://schemas.microsoft.com/office/powerpoint/2010/main" val="233221893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41E0A89-FFEF-4EC8-9C1C-EC2A9C566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78" y="1988840"/>
            <a:ext cx="10972800" cy="4032448"/>
          </a:xfrm>
        </p:spPr>
        <p:txBody>
          <a:bodyPr>
            <a:normAutofit fontScale="77500" lnSpcReduction="2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de-DE" sz="2800" b="1" dirty="0"/>
              <a:t>Äußerungsakt (lokutionärer Akt)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2800" dirty="0"/>
              <a:t>Erzeugung einer </a:t>
            </a:r>
            <a:r>
              <a:rPr lang="de-DE" sz="2800" b="1" dirty="0"/>
              <a:t>grammatischen Struktur</a:t>
            </a:r>
            <a:r>
              <a:rPr lang="de-DE" sz="2800" dirty="0"/>
              <a:t> unter Beachtung der Regeln der Phonologie, Morphologie und Syntax</a:t>
            </a:r>
          </a:p>
          <a:p>
            <a:pPr marL="566928" indent="-457200">
              <a:buFont typeface="+mj-lt"/>
              <a:buAutoNum type="arabicPeriod" startAt="2"/>
            </a:pPr>
            <a:r>
              <a:rPr lang="de-DE" sz="2800" b="1" dirty="0"/>
              <a:t>Propositionaler Akt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2800" dirty="0"/>
              <a:t>Erzeugung einer geeigneten </a:t>
            </a:r>
            <a:r>
              <a:rPr lang="de-DE" sz="2800" b="1" dirty="0"/>
              <a:t>Struktur für den propositionalen Inhalt</a:t>
            </a:r>
            <a:r>
              <a:rPr lang="de-DE" sz="2800" dirty="0"/>
              <a:t>, sodass beurteilt werden kann, ob der Satz wahr oder falsch ist</a:t>
            </a:r>
          </a:p>
          <a:p>
            <a:pPr marL="566928" indent="-457200">
              <a:buFont typeface="+mj-lt"/>
              <a:buAutoNum type="arabicPeriod" startAt="3"/>
            </a:pPr>
            <a:r>
              <a:rPr lang="de-DE" sz="2800" b="1" dirty="0"/>
              <a:t>Illokutionärer Akt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2800" dirty="0"/>
              <a:t>Erzeugung einer </a:t>
            </a:r>
            <a:r>
              <a:rPr lang="de-DE" sz="2800" b="1" dirty="0"/>
              <a:t>illokutionären Kraft </a:t>
            </a:r>
            <a:r>
              <a:rPr lang="de-DE" sz="2800" dirty="0"/>
              <a:t>(z. B. Behauptung, Befehl, Frage, Hoffnung)</a:t>
            </a:r>
          </a:p>
          <a:p>
            <a:pPr marL="566928" indent="-457200">
              <a:buFont typeface="+mj-lt"/>
              <a:buAutoNum type="arabicPeriod" startAt="4"/>
            </a:pPr>
            <a:r>
              <a:rPr lang="de-DE" sz="2800" b="1" dirty="0"/>
              <a:t>Perlokutionärer Akt</a:t>
            </a:r>
          </a:p>
          <a:p>
            <a:pPr marL="576000" indent="0">
              <a:buNone/>
            </a:pPr>
            <a:r>
              <a:rPr lang="de-DE" sz="2800" dirty="0"/>
              <a:t>Erzeugung eines </a:t>
            </a:r>
            <a:r>
              <a:rPr lang="de-DE" sz="2800" b="1" dirty="0"/>
              <a:t>Appells</a:t>
            </a:r>
            <a:r>
              <a:rPr lang="de-DE" sz="2800" dirty="0"/>
              <a:t> an die Adressat*innen der Äußerung (vgl. Appellfunktion in Karl Bühlers Organon-Modell)</a:t>
            </a:r>
          </a:p>
          <a:p>
            <a:pPr marL="109728" indent="0" algn="r">
              <a:buNone/>
            </a:pPr>
            <a:r>
              <a:rPr lang="de-DE" sz="1900" dirty="0"/>
              <a:t>(vgl. z. B. Kober/Michel, </a:t>
            </a:r>
            <a:r>
              <a:rPr lang="de-DE" sz="1900" i="1" dirty="0"/>
              <a:t>John Searle</a:t>
            </a:r>
            <a:r>
              <a:rPr lang="de-DE" sz="1900" dirty="0"/>
              <a:t>, S. 111-113)</a:t>
            </a:r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D69863A-8961-4CC3-BA81-4FF74D431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/>
              <a:t>Die Struktur eines Sprechaktes (John R. Searle)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186291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07ED0929-749F-40EA-BC72-5E886B4A6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4032448"/>
          </a:xfrm>
        </p:spPr>
        <p:txBody>
          <a:bodyPr>
            <a:normAutofit fontScale="92500" lnSpcReduction="10000"/>
          </a:bodyPr>
          <a:lstStyle/>
          <a:p>
            <a:pPr marL="566928" indent="-457200">
              <a:buAutoNum type="arabicPeriod"/>
            </a:pPr>
            <a:r>
              <a:rPr lang="de-DE" b="1" dirty="0" err="1"/>
              <a:t>Assertiva</a:t>
            </a:r>
            <a:r>
              <a:rPr lang="de-DE" dirty="0"/>
              <a:t>: Sprecher*innen beanspruchen, etwas Wahres über die Welt zu sagen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1900" dirty="0"/>
              <a:t>Beispiele: Behauptungen, Feststellungen, Prognosen, …</a:t>
            </a:r>
          </a:p>
          <a:p>
            <a:pPr marL="566928" indent="-457200">
              <a:buFont typeface="+mj-lt"/>
              <a:buAutoNum type="arabicPeriod" startAt="2"/>
            </a:pPr>
            <a:r>
              <a:rPr lang="de-DE" b="1" dirty="0" err="1"/>
              <a:t>Direktiva</a:t>
            </a:r>
            <a:r>
              <a:rPr lang="de-DE" dirty="0"/>
              <a:t>: Sprecher*innen wollen Adressat*innen zu bestimmten Handlungen veranlassen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1900" dirty="0"/>
              <a:t>Beispiele: Befehle, Bitten, Fragen, …</a:t>
            </a:r>
          </a:p>
          <a:p>
            <a:pPr marL="566928" indent="-457200">
              <a:buFont typeface="+mj-lt"/>
              <a:buAutoNum type="arabicPeriod" startAt="3"/>
            </a:pPr>
            <a:r>
              <a:rPr lang="de-DE" b="1" dirty="0" err="1"/>
              <a:t>Kommissiva</a:t>
            </a:r>
            <a:r>
              <a:rPr lang="de-DE" dirty="0"/>
              <a:t>: Sprecher*innen verpflichten sich selbst zu bestimmten Handlungen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1900" dirty="0"/>
              <a:t>Beispiele: Versprechen, Drohungen, Gelübde, …</a:t>
            </a:r>
          </a:p>
          <a:p>
            <a:pPr marL="566928" indent="-457200">
              <a:buFont typeface="+mj-lt"/>
              <a:buAutoNum type="arabicPeriod" startAt="4"/>
            </a:pPr>
            <a:r>
              <a:rPr lang="de-DE" b="1" dirty="0" err="1"/>
              <a:t>Expressiva</a:t>
            </a:r>
            <a:r>
              <a:rPr lang="de-DE" dirty="0"/>
              <a:t>: Ausdruck eines psychischen Zustandes durch die Sprecher*innen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1900" dirty="0"/>
              <a:t>Beispiele: Ausdruck von Freude, Schmerz, Mitgefühl, …</a:t>
            </a:r>
          </a:p>
          <a:p>
            <a:pPr marL="566928" indent="-457200">
              <a:buFont typeface="+mj-lt"/>
              <a:buAutoNum type="arabicPeriod" startAt="5"/>
            </a:pPr>
            <a:r>
              <a:rPr lang="de-DE" b="1" dirty="0" err="1"/>
              <a:t>Deklarativa</a:t>
            </a:r>
            <a:r>
              <a:rPr lang="de-DE" dirty="0"/>
              <a:t>: Veränderung der sozialen Situation durch autorisierte Sprecher*innen</a:t>
            </a:r>
          </a:p>
          <a:p>
            <a:pPr marL="576000" indent="0">
              <a:spcAft>
                <a:spcPts val="1200"/>
              </a:spcAft>
              <a:buNone/>
            </a:pPr>
            <a:r>
              <a:rPr lang="de-DE" sz="1900" dirty="0"/>
              <a:t>Beispiele: Eröffnung der Sitzung einer Kommission, Urteilssprüche vor Gericht, Ernennungen, Definitionen</a:t>
            </a:r>
          </a:p>
          <a:p>
            <a:pPr marL="576000" indent="0" algn="r">
              <a:buNone/>
            </a:pPr>
            <a:r>
              <a:rPr lang="de-DE" sz="1900" dirty="0"/>
              <a:t>(vgl. z. B. Kober/Michel, </a:t>
            </a:r>
            <a:r>
              <a:rPr lang="de-DE" sz="1900" i="1" dirty="0"/>
              <a:t>John Searle</a:t>
            </a:r>
            <a:r>
              <a:rPr lang="de-DE" sz="1900" dirty="0"/>
              <a:t>, S. 113-116)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FB6D02F-DB19-44CF-9223-D119BB8B5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/>
              <a:t>Vollständige Klassifikation der Sprechakte (John R. Searle)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404382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BA6BEA45-93E6-4778-A957-78D115156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034912"/>
              </p:ext>
            </p:extLst>
          </p:nvPr>
        </p:nvGraphicFramePr>
        <p:xfrm>
          <a:off x="839416" y="1759496"/>
          <a:ext cx="10297145" cy="3977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005">
                  <a:extLst>
                    <a:ext uri="{9D8B030D-6E8A-4147-A177-3AD203B41FA5}">
                      <a16:colId xmlns:a16="http://schemas.microsoft.com/office/drawing/2014/main" val="2854622234"/>
                    </a:ext>
                  </a:extLst>
                </a:gridCol>
                <a:gridCol w="2254347">
                  <a:extLst>
                    <a:ext uri="{9D8B030D-6E8A-4147-A177-3AD203B41FA5}">
                      <a16:colId xmlns:a16="http://schemas.microsoft.com/office/drawing/2014/main" val="1033449789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20918574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4161253275"/>
                    </a:ext>
                  </a:extLst>
                </a:gridCol>
                <a:gridCol w="2448273">
                  <a:extLst>
                    <a:ext uri="{9D8B030D-6E8A-4147-A177-3AD203B41FA5}">
                      <a16:colId xmlns:a16="http://schemas.microsoft.com/office/drawing/2014/main" val="137117313"/>
                    </a:ext>
                  </a:extLst>
                </a:gridCol>
              </a:tblGrid>
              <a:tr h="441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nach unten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nach oben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keine Richtung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beide Richtungen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5994452"/>
                  </a:ext>
                </a:extLst>
              </a:tr>
              <a:tr h="588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Wort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22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endParaRPr lang="de-DE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de-DE" sz="22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</a:t>
                      </a:r>
                      <a:endParaRPr lang="de-DE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22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2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−</a:t>
                      </a:r>
                      <a:endParaRPr lang="de-DE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de-DE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↕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382069"/>
                  </a:ext>
                </a:extLst>
              </a:tr>
              <a:tr h="726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Welt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901648"/>
                  </a:ext>
                </a:extLst>
              </a:tr>
              <a:tr h="22212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de-DE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600"/>
                        </a:spcAft>
                      </a:pPr>
                      <a:r>
                        <a:rPr lang="de-DE" sz="2200" b="1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Assertiva</a:t>
                      </a: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Wort-zu-Welt-Ausrichtung</a:t>
                      </a:r>
                      <a:endParaRPr lang="de-D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200" b="1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Direktiva</a:t>
                      </a:r>
                      <a:r>
                        <a:rPr lang="de-DE" sz="22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2200" b="1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Kommissiva</a:t>
                      </a: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Welt-zu-Wort-Ausrichtung</a:t>
                      </a:r>
                      <a:endParaRPr lang="de-D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4800"/>
                        </a:spcAft>
                      </a:pPr>
                      <a:r>
                        <a:rPr lang="de-DE" sz="2200" b="1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Expressiva</a:t>
                      </a: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keine Ausrichtung</a:t>
                      </a:r>
                      <a:endParaRPr lang="de-D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de-DE" sz="2200" b="1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Deklarativa</a:t>
                      </a: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Wort-zu-Welt-Ausrichtung und Welt-zu-Wort-Ausrichtung</a:t>
                      </a:r>
                      <a:endParaRPr lang="de-DE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8344242"/>
                  </a:ext>
                </a:extLst>
              </a:tr>
            </a:tbl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FFC3E862-399B-4E69-A526-B508D61EE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76672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2700" b="1" dirty="0"/>
              <a:t>Gliederung der fünf Arten von Sprechakten nach ihrer Ausrichtung/</a:t>
            </a:r>
            <a:r>
              <a:rPr lang="de-DE" sz="2700" b="1" i="1" dirty="0" err="1"/>
              <a:t>direction</a:t>
            </a:r>
            <a:r>
              <a:rPr lang="de-DE" sz="2700" b="1" i="1" dirty="0"/>
              <a:t> </a:t>
            </a:r>
            <a:r>
              <a:rPr lang="de-DE" sz="2700" b="1" i="1" dirty="0" err="1"/>
              <a:t>of</a:t>
            </a:r>
            <a:r>
              <a:rPr lang="de-DE" sz="2700" b="1" i="1" dirty="0"/>
              <a:t> fit</a:t>
            </a:r>
            <a:r>
              <a:rPr lang="de-DE" sz="2700" b="1" dirty="0"/>
              <a:t> </a:t>
            </a:r>
            <a:br>
              <a:rPr lang="de-DE" sz="2700" b="1" dirty="0"/>
            </a:br>
            <a:r>
              <a:rPr lang="de-DE" sz="2700" b="1" dirty="0"/>
              <a:t>(John R. Searle)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D41F986-DB43-4261-B768-A838BD1E50A4}"/>
              </a:ext>
            </a:extLst>
          </p:cNvPr>
          <p:cNvSpPr txBox="1"/>
          <p:nvPr/>
        </p:nvSpPr>
        <p:spPr>
          <a:xfrm>
            <a:off x="1055440" y="5807563"/>
            <a:ext cx="9505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vgl. Kober/Michel, 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John Searle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S. 116-117; ausführlicher tabellarischer Überblick zu Searles Klassifikation: siehe Handreichung zur Pragmatik, M2, S. 33</a:t>
            </a:r>
          </a:p>
        </p:txBody>
      </p:sp>
    </p:spTree>
    <p:extLst>
      <p:ext uri="{BB962C8B-B14F-4D97-AF65-F5344CB8AC3E}">
        <p14:creationId xmlns:p14="http://schemas.microsoft.com/office/powerpoint/2010/main" val="1671655583"/>
      </p:ext>
    </p:extLst>
  </p:cSld>
  <p:clrMapOvr>
    <a:masterClrMapping/>
  </p:clrMapOvr>
  <p:transition>
    <p:pull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FDEB2C5-2EA7-4493-BEA6-FCCE21C2A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387" y="1556792"/>
            <a:ext cx="10972800" cy="4248472"/>
          </a:xfrm>
        </p:spPr>
        <p:txBody>
          <a:bodyPr>
            <a:normAutofit fontScale="25000" lnSpcReduction="20000"/>
          </a:bodyPr>
          <a:lstStyle/>
          <a:p>
            <a:pPr marL="109728" indent="0" algn="ctr">
              <a:spcAft>
                <a:spcPts val="1200"/>
              </a:spcAft>
              <a:buNone/>
            </a:pPr>
            <a:r>
              <a:rPr lang="de-DE" sz="9600" b="1" dirty="0"/>
              <a:t>Beispiel: Akt des Aufforderns </a:t>
            </a:r>
          </a:p>
          <a:p>
            <a:pPr marL="566928" indent="-457200">
              <a:buAutoNum type="arabicPeriod"/>
            </a:pPr>
            <a:r>
              <a:rPr lang="de-DE" sz="8000" b="1" dirty="0"/>
              <a:t>Bedingung des propositionalen Gehalts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8000" dirty="0"/>
              <a:t>Sprecher*in (S) prädiziert von Adressat*in (A) den Vollzug einer zukünftigen Handlung.</a:t>
            </a:r>
          </a:p>
          <a:p>
            <a:pPr marL="566928" indent="-457200">
              <a:buFont typeface="+mj-lt"/>
              <a:buAutoNum type="arabicPeriod" startAt="2"/>
            </a:pPr>
            <a:r>
              <a:rPr lang="de-DE" sz="8000" b="1" dirty="0"/>
              <a:t>Einleitungsbedingungen</a:t>
            </a:r>
          </a:p>
          <a:p>
            <a:pPr marL="566928" indent="-457200">
              <a:buAutoNum type="alphaLcParenR"/>
            </a:pPr>
            <a:r>
              <a:rPr lang="de-DE" sz="8000" dirty="0"/>
              <a:t>A ist in der Lage, die Handlung auszuführen bzw. zu unterlassen und S glaubt, dass A dazu in der Lage ist.</a:t>
            </a:r>
          </a:p>
          <a:p>
            <a:pPr marL="566928" indent="-457200">
              <a:spcAft>
                <a:spcPts val="600"/>
              </a:spcAft>
              <a:buAutoNum type="alphaLcParenR"/>
            </a:pPr>
            <a:r>
              <a:rPr lang="de-DE" sz="8000" dirty="0"/>
              <a:t>Es ist sowohl für S als auch für A nicht offensichtlich, dass A bei normalem Verlauf der Dinge die Handlung aus eigenem Antrieb ausführen bzw. unterlassen wird.</a:t>
            </a:r>
          </a:p>
          <a:p>
            <a:pPr marL="566928" indent="-457200">
              <a:buFont typeface="+mj-lt"/>
              <a:buAutoNum type="arabicPeriod" startAt="3"/>
            </a:pPr>
            <a:r>
              <a:rPr lang="de-DE" sz="8000" b="1" dirty="0"/>
              <a:t>Aufrichtigkeitsbedingung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8000" dirty="0"/>
              <a:t>S wünscht, dass A die Handlung ausführt bzw. unterlässt.</a:t>
            </a:r>
          </a:p>
          <a:p>
            <a:pPr marL="566928" indent="-457200">
              <a:buFont typeface="+mj-lt"/>
              <a:buAutoNum type="arabicPeriod" startAt="4"/>
            </a:pPr>
            <a:r>
              <a:rPr lang="de-DE" sz="8000" b="1" dirty="0"/>
              <a:t>Wesentliche Bedingung</a:t>
            </a:r>
          </a:p>
          <a:p>
            <a:pPr marL="576000" indent="0">
              <a:spcAft>
                <a:spcPts val="1200"/>
              </a:spcAft>
              <a:buNone/>
            </a:pPr>
            <a:r>
              <a:rPr lang="de-DE" sz="8000" dirty="0"/>
              <a:t>Die Äußerung des Satzes gilt als Versuch, A dazu zu bringen, die Handlung auszuführen bzw. zu unterlassen.</a:t>
            </a:r>
          </a:p>
          <a:p>
            <a:pPr marL="576000" indent="0">
              <a:spcAft>
                <a:spcPts val="1200"/>
              </a:spcAft>
              <a:buNone/>
            </a:pPr>
            <a:r>
              <a:rPr lang="de-DE" sz="7200" dirty="0"/>
              <a:t>(vgl. </a:t>
            </a:r>
            <a:r>
              <a:rPr lang="de-DE" sz="7200" dirty="0" err="1"/>
              <a:t>Meibauer</a:t>
            </a:r>
            <a:r>
              <a:rPr lang="de-DE" sz="7200" dirty="0"/>
              <a:t>, </a:t>
            </a:r>
            <a:r>
              <a:rPr lang="de-DE" sz="7200" i="1" dirty="0"/>
              <a:t>Einführung in die germanistische Linguistik</a:t>
            </a:r>
            <a:r>
              <a:rPr lang="de-DE" sz="7200" dirty="0"/>
              <a:t>, S. 239; Rolf, </a:t>
            </a:r>
            <a:r>
              <a:rPr lang="de-DE" sz="7200" i="1" dirty="0" err="1"/>
              <a:t>Inferentielle</a:t>
            </a:r>
            <a:r>
              <a:rPr lang="de-DE" sz="7200" i="1" dirty="0"/>
              <a:t> Pragmatik</a:t>
            </a:r>
            <a:r>
              <a:rPr lang="de-DE" sz="7200" dirty="0"/>
              <a:t>, S. 141)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7B08592-629F-422B-AEF1-3EF980F8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45352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2700" b="1" dirty="0"/>
              <a:t>Bedingungen für den erfolgreichen Vollzug von </a:t>
            </a:r>
            <a:r>
              <a:rPr lang="de-DE" sz="2700" b="1" dirty="0" err="1"/>
              <a:t>illukutionären</a:t>
            </a:r>
            <a:r>
              <a:rPr lang="de-DE" sz="2700" b="1" dirty="0"/>
              <a:t> Akten (John R. Searle)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7629068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EBCBB12-B936-4D1F-B6D6-A272E0970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spcBef>
                <a:spcPts val="0"/>
              </a:spcBef>
              <a:buNone/>
            </a:pPr>
            <a:endParaRPr lang="de-DE" dirty="0"/>
          </a:p>
          <a:p>
            <a:pPr marL="109728" indent="0">
              <a:spcBef>
                <a:spcPts val="0"/>
              </a:spcBef>
              <a:buNone/>
            </a:pPr>
            <a:r>
              <a:rPr lang="de-DE" dirty="0"/>
              <a:t>„S (= Sprecher*in) meinte mit x etwas“ ist in etwa äquivalent mit „S beabsichtigte, dass die Äußerung von x bei H (= Hörer*in) eine Wirkung mittels der Erkenntnis dieser Absicht hervorruft“.</a:t>
            </a:r>
          </a:p>
          <a:p>
            <a:pPr marL="109728" indent="0">
              <a:buNone/>
            </a:pPr>
            <a:r>
              <a:rPr lang="de-DE" dirty="0"/>
              <a:t>Danach fragen, was S meinte, heißt also, nach einer </a:t>
            </a:r>
            <a:r>
              <a:rPr lang="de-DE" b="1" dirty="0"/>
              <a:t>Bestimmung der intendierten Wirkung</a:t>
            </a:r>
            <a:r>
              <a:rPr lang="de-DE" dirty="0"/>
              <a:t> fragen. </a:t>
            </a:r>
          </a:p>
          <a:p>
            <a:pPr marL="109728" indent="0" algn="r">
              <a:spcAft>
                <a:spcPts val="2400"/>
              </a:spcAft>
              <a:buNone/>
            </a:pPr>
            <a:r>
              <a:rPr lang="de-DE" sz="2000" dirty="0"/>
              <a:t>(vgl. Liedtke, </a:t>
            </a:r>
            <a:r>
              <a:rPr lang="de-DE" sz="2000" i="1" dirty="0"/>
              <a:t>Moderne Pragmatik</a:t>
            </a:r>
            <a:r>
              <a:rPr lang="de-DE" sz="2000" dirty="0"/>
              <a:t>, S. 38; Rolf, </a:t>
            </a:r>
            <a:r>
              <a:rPr lang="de-DE" sz="2000" i="1" dirty="0" err="1"/>
              <a:t>Inferentielle</a:t>
            </a:r>
            <a:r>
              <a:rPr lang="de-DE" sz="2000" i="1" dirty="0"/>
              <a:t> Pragmatik</a:t>
            </a:r>
            <a:r>
              <a:rPr lang="de-DE" sz="2000" dirty="0"/>
              <a:t>, S. 31)</a:t>
            </a:r>
          </a:p>
          <a:p>
            <a:pPr marL="109728" indent="0" algn="ctr">
              <a:buNone/>
            </a:pPr>
            <a:r>
              <a:rPr lang="de-DE" dirty="0"/>
              <a:t> → grundlegend für Theorie der </a:t>
            </a:r>
            <a:r>
              <a:rPr lang="de-DE" b="1" dirty="0"/>
              <a:t>Konversationsmaximen</a:t>
            </a:r>
            <a:r>
              <a:rPr lang="de-DE" dirty="0"/>
              <a:t> und </a:t>
            </a:r>
            <a:r>
              <a:rPr lang="de-DE" b="1" dirty="0"/>
              <a:t>Implikaturen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AC13C1-E695-425C-9D11-DE95B538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Definition der kommunikativen Bedeutung (Herbert P. </a:t>
            </a:r>
            <a:r>
              <a:rPr lang="de-DE" sz="3100" b="1" dirty="0" err="1"/>
              <a:t>Grice</a:t>
            </a:r>
            <a:r>
              <a:rPr lang="de-DE" sz="3100" b="1" dirty="0"/>
              <a:t>)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91922903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CB7D358-3B1C-4215-BAD4-AF3EE24D4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de-DE" dirty="0"/>
          </a:p>
          <a:p>
            <a:pPr marL="109728" indent="0">
              <a:buNone/>
            </a:pPr>
            <a:r>
              <a:rPr lang="de-DE" dirty="0"/>
              <a:t>Gespräch als Form </a:t>
            </a:r>
            <a:r>
              <a:rPr lang="de-DE" b="1" dirty="0"/>
              <a:t>kooperativen Handelns </a:t>
            </a:r>
          </a:p>
          <a:p>
            <a:pPr marL="109728" indent="0">
              <a:spcAft>
                <a:spcPts val="1800"/>
              </a:spcAft>
              <a:buNone/>
            </a:pPr>
            <a:r>
              <a:rPr lang="de-DE" dirty="0"/>
              <a:t>Grundprinzip: Verhalte dich so, dass es dem Erreichen des gemeinsamen Ziels dient!</a:t>
            </a:r>
          </a:p>
          <a:p>
            <a:pPr marL="109728" indent="0">
              <a:buNone/>
            </a:pPr>
            <a:r>
              <a:rPr lang="de-DE" b="1" dirty="0"/>
              <a:t>Kooperationsprinzip</a:t>
            </a:r>
            <a:endParaRPr lang="de-DE" dirty="0"/>
          </a:p>
          <a:p>
            <a:pPr marL="109728" indent="0">
              <a:spcAft>
                <a:spcPts val="1200"/>
              </a:spcAft>
              <a:buNone/>
            </a:pPr>
            <a:r>
              <a:rPr lang="de-DE" dirty="0"/>
              <a:t>Gestalte deinen Gesprächsbeitrag jeweils so, wie es vom akzeptierten Zweck oder der akzeptierten Richtung des Gesprächs, an dem du teilnimmst, gerade verlangt wird!</a:t>
            </a:r>
          </a:p>
          <a:p>
            <a:pPr marL="109728" indent="0" algn="r">
              <a:buNone/>
            </a:pPr>
            <a:r>
              <a:rPr lang="de-DE" sz="2000" dirty="0"/>
              <a:t> (vgl. Liedtke, </a:t>
            </a:r>
            <a:r>
              <a:rPr lang="de-DE" sz="2000" i="1" dirty="0"/>
              <a:t>Moderne Pragmatik, </a:t>
            </a:r>
            <a:r>
              <a:rPr lang="de-DE" sz="2000" dirty="0"/>
              <a:t>S. 70; </a:t>
            </a:r>
            <a:r>
              <a:rPr lang="de-DE" sz="2000" dirty="0" err="1"/>
              <a:t>Meibauer</a:t>
            </a:r>
            <a:r>
              <a:rPr lang="de-DE" sz="2000" dirty="0"/>
              <a:t>, </a:t>
            </a:r>
            <a:r>
              <a:rPr lang="de-DE" sz="2000" i="1" dirty="0"/>
              <a:t>Einführung in die germanistische Linguistik</a:t>
            </a:r>
            <a:r>
              <a:rPr lang="de-DE" sz="2000" dirty="0"/>
              <a:t>, S. 219)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9C67D7A-E3F6-4CC7-A08F-810933B0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Kooperationsprinzip (Herbert P. </a:t>
            </a:r>
            <a:r>
              <a:rPr lang="de-DE" sz="3100" b="1" dirty="0" err="1"/>
              <a:t>Grice</a:t>
            </a:r>
            <a:r>
              <a:rPr lang="de-DE" sz="3100" b="1" dirty="0"/>
              <a:t>)</a:t>
            </a:r>
            <a:endParaRPr lang="de-DE" sz="3100" dirty="0"/>
          </a:p>
        </p:txBody>
      </p:sp>
    </p:spTree>
    <p:extLst>
      <p:ext uri="{BB962C8B-B14F-4D97-AF65-F5344CB8AC3E}">
        <p14:creationId xmlns:p14="http://schemas.microsoft.com/office/powerpoint/2010/main" val="3172598550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16688CF-1055-482F-A45E-C5C0458E7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1161240" cy="41731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 err="1"/>
              <a:t>Altgr</a:t>
            </a:r>
            <a:r>
              <a:rPr lang="de-DE" dirty="0"/>
              <a:t>. </a:t>
            </a:r>
            <a:r>
              <a:rPr lang="el-GR" i="1" dirty="0"/>
              <a:t>πρᾶγμα</a:t>
            </a:r>
            <a:r>
              <a:rPr lang="el-GR" dirty="0"/>
              <a:t> (</a:t>
            </a:r>
            <a:r>
              <a:rPr lang="de-DE" i="1" dirty="0" err="1"/>
              <a:t>pragma</a:t>
            </a:r>
            <a:r>
              <a:rPr lang="de-DE" dirty="0"/>
              <a:t>): ‚Sache, Handlung‘ </a:t>
            </a:r>
          </a:p>
          <a:p>
            <a:pPr>
              <a:spcAft>
                <a:spcPts val="600"/>
              </a:spcAft>
            </a:pPr>
            <a:r>
              <a:rPr lang="de-DE" dirty="0"/>
              <a:t>Anliegen der Pragmatik: Untersuchung der </a:t>
            </a:r>
            <a:r>
              <a:rPr lang="de-DE" b="1" dirty="0"/>
              <a:t>kommunikativen Bedeutung </a:t>
            </a:r>
            <a:r>
              <a:rPr lang="de-DE" dirty="0"/>
              <a:t>(Sprecher-Bedeutung), also des sprachlichen Handelns in einer Sprechergemeinschaft</a:t>
            </a:r>
          </a:p>
          <a:p>
            <a:r>
              <a:rPr lang="de-DE" dirty="0"/>
              <a:t>Zentral für die von Herbert P. </a:t>
            </a:r>
            <a:r>
              <a:rPr lang="de-DE" dirty="0" err="1"/>
              <a:t>Grice</a:t>
            </a:r>
            <a:r>
              <a:rPr lang="de-DE" dirty="0"/>
              <a:t> geprägte (</a:t>
            </a:r>
            <a:r>
              <a:rPr lang="de-DE" dirty="0" err="1"/>
              <a:t>inferentielle</a:t>
            </a:r>
            <a:r>
              <a:rPr lang="de-DE" dirty="0"/>
              <a:t>) Pragmatik: </a:t>
            </a:r>
          </a:p>
          <a:p>
            <a:pPr marL="396000" indent="0">
              <a:spcAft>
                <a:spcPts val="600"/>
              </a:spcAft>
              <a:buNone/>
            </a:pPr>
            <a:r>
              <a:rPr lang="de-DE" b="1" dirty="0"/>
              <a:t>das Gesagte vs. das Gemeinte</a:t>
            </a:r>
            <a:r>
              <a:rPr lang="de-DE" dirty="0"/>
              <a:t> </a:t>
            </a:r>
            <a:r>
              <a:rPr lang="de-DE" sz="1800" dirty="0"/>
              <a:t>(vgl. Rolf, </a:t>
            </a:r>
            <a:r>
              <a:rPr lang="de-DE" sz="1800" i="1" dirty="0" err="1"/>
              <a:t>Inferentielle</a:t>
            </a:r>
            <a:r>
              <a:rPr lang="de-DE" sz="1800" i="1" dirty="0"/>
              <a:t> Pragmatik</a:t>
            </a:r>
            <a:r>
              <a:rPr lang="de-DE" sz="1800" dirty="0"/>
              <a:t>, S. 17)</a:t>
            </a:r>
          </a:p>
          <a:p>
            <a:pPr marL="367200" indent="-255600">
              <a:spcAft>
                <a:spcPts val="600"/>
              </a:spcAft>
            </a:pPr>
            <a:r>
              <a:rPr lang="de-DE" dirty="0"/>
              <a:t>„Pragmatik ist die </a:t>
            </a:r>
            <a:r>
              <a:rPr lang="de-DE" b="1" dirty="0"/>
              <a:t>Lehre vom sprachlichen Handeln</a:t>
            </a:r>
            <a:r>
              <a:rPr lang="de-DE" dirty="0"/>
              <a:t>, die allgemein gesagt die Beziehungen untersucht, die zwischen </a:t>
            </a:r>
            <a:r>
              <a:rPr lang="de-DE" b="1" dirty="0"/>
              <a:t>sprachlichen Äußerungen</a:t>
            </a:r>
            <a:r>
              <a:rPr lang="de-DE" dirty="0"/>
              <a:t>, dem jeweiligen </a:t>
            </a:r>
            <a:r>
              <a:rPr lang="de-DE" b="1" dirty="0"/>
              <a:t>Äußerungskontext</a:t>
            </a:r>
            <a:r>
              <a:rPr lang="de-DE" dirty="0"/>
              <a:t> sowie den </a:t>
            </a:r>
            <a:r>
              <a:rPr lang="de-DE" b="1" dirty="0"/>
              <a:t>verfolgten Zielen</a:t>
            </a:r>
            <a:r>
              <a:rPr lang="de-DE" dirty="0"/>
              <a:t> bestehen.“ </a:t>
            </a:r>
            <a:r>
              <a:rPr lang="de-DE" sz="1800" dirty="0"/>
              <a:t>(Liedtke, </a:t>
            </a:r>
            <a:r>
              <a:rPr lang="de-DE" sz="1800" i="1" dirty="0"/>
              <a:t>Moderne Pragmatik</a:t>
            </a:r>
            <a:r>
              <a:rPr lang="de-DE" sz="1800" dirty="0"/>
              <a:t>, S. 9)</a:t>
            </a:r>
          </a:p>
          <a:p>
            <a:pPr marL="396000" indent="0">
              <a:spcAft>
                <a:spcPts val="600"/>
              </a:spcAft>
              <a:buNone/>
            </a:pPr>
            <a:endParaRPr lang="de-DE" dirty="0"/>
          </a:p>
          <a:p>
            <a:pPr marL="396000" indent="0">
              <a:spcAft>
                <a:spcPts val="600"/>
              </a:spcAft>
              <a:buNone/>
            </a:pPr>
            <a:endParaRPr lang="de-DE" dirty="0"/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AC1B067-F1BC-448D-97A8-6883089C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24744"/>
            <a:ext cx="10972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„</a:t>
            </a:r>
            <a:r>
              <a:rPr lang="de-DE" b="1" dirty="0" err="1"/>
              <a:t>Meaning</a:t>
            </a:r>
            <a:r>
              <a:rPr lang="de-DE" b="1" dirty="0"/>
              <a:t> </a:t>
            </a:r>
            <a:r>
              <a:rPr lang="de-DE" b="1" dirty="0" err="1"/>
              <a:t>is</a:t>
            </a:r>
            <a:r>
              <a:rPr lang="de-DE" b="1" dirty="0"/>
              <a:t> all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need</a:t>
            </a:r>
            <a:r>
              <a:rPr lang="de-DE" b="1" dirty="0"/>
              <a:t>“ (John R. Searle)</a:t>
            </a:r>
            <a:br>
              <a:rPr lang="de-DE" b="1" dirty="0"/>
            </a:br>
            <a:r>
              <a:rPr lang="fr-FR" sz="1800" dirty="0"/>
              <a:t>(Searle, John R., </a:t>
            </a:r>
            <a:r>
              <a:rPr lang="fr-FR" sz="1800" i="1" dirty="0" err="1"/>
              <a:t>Making</a:t>
            </a:r>
            <a:r>
              <a:rPr lang="fr-FR" sz="1800" i="1" dirty="0"/>
              <a:t> the social </a:t>
            </a:r>
            <a:r>
              <a:rPr lang="fr-FR" sz="1800" i="1" dirty="0" err="1"/>
              <a:t>word</a:t>
            </a:r>
            <a:r>
              <a:rPr lang="fr-FR" sz="1800" i="1" dirty="0"/>
              <a:t>: the </a:t>
            </a:r>
            <a:r>
              <a:rPr lang="fr-FR" sz="1800" i="1" dirty="0" err="1"/>
              <a:t>struture</a:t>
            </a:r>
            <a:r>
              <a:rPr lang="fr-FR" sz="1800" i="1" dirty="0"/>
              <a:t> of </a:t>
            </a:r>
            <a:r>
              <a:rPr lang="fr-FR" sz="1800" i="1" dirty="0" err="1"/>
              <a:t>human</a:t>
            </a:r>
            <a:r>
              <a:rPr lang="fr-FR" sz="1800" i="1" dirty="0"/>
              <a:t> </a:t>
            </a:r>
            <a:r>
              <a:rPr lang="fr-FR" sz="1800" i="1" dirty="0" err="1"/>
              <a:t>civilization</a:t>
            </a:r>
            <a:r>
              <a:rPr lang="fr-FR" sz="1800" dirty="0"/>
              <a:t>. </a:t>
            </a:r>
            <a:r>
              <a:rPr lang="de-DE" sz="1800" dirty="0"/>
              <a:t>Oxford: Oxford University Press, 2010, S. 112.)</a:t>
            </a:r>
            <a:br>
              <a:rPr lang="de-DE" sz="1800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765509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05096E1-5282-42B2-9211-411796E4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248472"/>
          </a:xfrm>
        </p:spPr>
        <p:txBody>
          <a:bodyPr>
            <a:normAutofit fontScale="47500" lnSpcReduction="2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de-DE" sz="4200" b="1" dirty="0"/>
              <a:t>Maxime der Qualität</a:t>
            </a:r>
            <a:r>
              <a:rPr lang="de-DE" sz="4200" dirty="0"/>
              <a:t>: Versuche, einen wahren Gesprächsbeitrag zu machen!</a:t>
            </a:r>
          </a:p>
          <a:p>
            <a:pPr marL="576000" indent="0">
              <a:buNone/>
            </a:pPr>
            <a:r>
              <a:rPr lang="de-DE" sz="4200" dirty="0"/>
              <a:t>1. Sage nichts, was du für falsch hältst!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4200" dirty="0"/>
              <a:t>2. Sage nichts, wofür dir angemessene Gründe fehlen!</a:t>
            </a:r>
          </a:p>
          <a:p>
            <a:pPr marL="566928" indent="-457200">
              <a:buFont typeface="+mj-lt"/>
              <a:buAutoNum type="arabicPeriod" startAt="2"/>
            </a:pPr>
            <a:r>
              <a:rPr lang="de-DE" sz="4200" b="1" dirty="0"/>
              <a:t>Maxime der Quantität</a:t>
            </a:r>
            <a:r>
              <a:rPr lang="de-DE" sz="4200" dirty="0"/>
              <a:t>:</a:t>
            </a:r>
          </a:p>
          <a:p>
            <a:pPr marL="576000" indent="0">
              <a:buNone/>
            </a:pPr>
            <a:r>
              <a:rPr lang="de-DE" sz="4200" dirty="0"/>
              <a:t>1. Mache deinen Beitrag so informativ wie (für die angegebenen Gesprächszwecke) nötig!</a:t>
            </a:r>
          </a:p>
          <a:p>
            <a:pPr marL="576000" indent="0">
              <a:spcAft>
                <a:spcPts val="600"/>
              </a:spcAft>
              <a:buNone/>
            </a:pPr>
            <a:r>
              <a:rPr lang="de-DE" sz="4200" dirty="0"/>
              <a:t>2. Mache deinen Beitrag nicht informativer als nötig!</a:t>
            </a:r>
          </a:p>
          <a:p>
            <a:pPr marL="566928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de-DE" sz="4200" b="1" dirty="0"/>
              <a:t>Maxime der Relation</a:t>
            </a:r>
            <a:r>
              <a:rPr lang="de-DE" sz="4200" dirty="0"/>
              <a:t>: Sei relevant!</a:t>
            </a:r>
          </a:p>
          <a:p>
            <a:pPr marL="566928" indent="-457200">
              <a:buFont typeface="+mj-lt"/>
              <a:buAutoNum type="arabicPeriod" startAt="4"/>
            </a:pPr>
            <a:r>
              <a:rPr lang="de-DE" sz="4200" b="1" dirty="0"/>
              <a:t>Maxime der Modalität (Art und Weise)</a:t>
            </a:r>
            <a:r>
              <a:rPr lang="de-DE" sz="4200" dirty="0"/>
              <a:t>: Drücke dich deutlich aus!</a:t>
            </a:r>
          </a:p>
          <a:p>
            <a:pPr marL="576000" indent="0">
              <a:buNone/>
            </a:pPr>
            <a:r>
              <a:rPr lang="de-DE" sz="4200" dirty="0"/>
              <a:t>1. Vermeide ungeläufige Ausdrücke!</a:t>
            </a:r>
          </a:p>
          <a:p>
            <a:pPr marL="576000" indent="0">
              <a:buNone/>
            </a:pPr>
            <a:r>
              <a:rPr lang="de-DE" sz="4200" dirty="0"/>
              <a:t>2. Vermeide Mehrdeutigkeit (Ambiguität)!</a:t>
            </a:r>
          </a:p>
          <a:p>
            <a:pPr marL="576000" indent="0">
              <a:buNone/>
            </a:pPr>
            <a:r>
              <a:rPr lang="de-DE" sz="4200" dirty="0"/>
              <a:t>3. Fasse dich kurz! (Vermeide unnötige Weitschweifigkeit!)</a:t>
            </a:r>
          </a:p>
          <a:p>
            <a:pPr marL="576000" indent="0">
              <a:spcAft>
                <a:spcPts val="1200"/>
              </a:spcAft>
              <a:buNone/>
            </a:pPr>
            <a:r>
              <a:rPr lang="de-DE" sz="4200" dirty="0"/>
              <a:t>4. Gehe geordnet vor!		</a:t>
            </a:r>
          </a:p>
          <a:p>
            <a:pPr marL="576000" indent="0">
              <a:buNone/>
            </a:pPr>
            <a:r>
              <a:rPr lang="de-DE" dirty="0"/>
              <a:t>	</a:t>
            </a:r>
            <a:r>
              <a:rPr lang="de-DE" sz="3800" dirty="0"/>
              <a:t>(</a:t>
            </a:r>
            <a:r>
              <a:rPr lang="de-DE" sz="3400" dirty="0"/>
              <a:t>vgl. z. B. Liedtke, </a:t>
            </a:r>
            <a:r>
              <a:rPr lang="de-DE" sz="3400" i="1" dirty="0"/>
              <a:t>Moderne Pragmatik, </a:t>
            </a:r>
            <a:r>
              <a:rPr lang="de-DE" sz="3400" dirty="0"/>
              <a:t>S. 71-73; </a:t>
            </a:r>
            <a:r>
              <a:rPr lang="de-DE" sz="3400" dirty="0" err="1"/>
              <a:t>Meibauer</a:t>
            </a:r>
            <a:r>
              <a:rPr lang="de-DE" sz="3400" dirty="0"/>
              <a:t>, </a:t>
            </a:r>
            <a:r>
              <a:rPr lang="de-DE" sz="3400" i="1" dirty="0"/>
              <a:t>Einführung in die germanistische Linguistik</a:t>
            </a:r>
            <a:r>
              <a:rPr lang="de-DE" sz="3400" dirty="0"/>
              <a:t>, S. 218-220</a:t>
            </a:r>
            <a:r>
              <a:rPr lang="de-DE" sz="3800" dirty="0"/>
              <a:t>)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328868-F720-4454-AB8B-127C86420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76672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Konversationsmaximen (Herbert P. </a:t>
            </a:r>
            <a:r>
              <a:rPr lang="de-DE" sz="3100" b="1" dirty="0" err="1"/>
              <a:t>Grice</a:t>
            </a:r>
            <a:r>
              <a:rPr lang="de-DE" sz="3100" b="1" dirty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7459778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435AD404-AFFA-4A12-B439-18A9BE953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de-DE" dirty="0"/>
          </a:p>
          <a:p>
            <a:r>
              <a:rPr lang="de-DE" dirty="0"/>
              <a:t>Zwei Ebenen einer Äußerung nach </a:t>
            </a:r>
            <a:r>
              <a:rPr lang="de-DE" dirty="0" err="1"/>
              <a:t>Grice</a:t>
            </a:r>
            <a:r>
              <a:rPr lang="de-DE" dirty="0"/>
              <a:t>: </a:t>
            </a:r>
          </a:p>
          <a:p>
            <a:pPr marL="360000" indent="0">
              <a:spcAft>
                <a:spcPts val="600"/>
              </a:spcAft>
              <a:buNone/>
            </a:pPr>
            <a:r>
              <a:rPr lang="de-DE" b="1" dirty="0"/>
              <a:t>das Gesagte	       das </a:t>
            </a:r>
            <a:r>
              <a:rPr lang="de-DE" b="1" dirty="0" err="1"/>
              <a:t>Implikatierte</a:t>
            </a:r>
            <a:r>
              <a:rPr lang="de-DE" b="1" dirty="0"/>
              <a:t>	</a:t>
            </a:r>
          </a:p>
          <a:p>
            <a:pPr>
              <a:spcAft>
                <a:spcPts val="600"/>
              </a:spcAft>
            </a:pPr>
            <a:r>
              <a:rPr lang="de-DE" dirty="0" err="1"/>
              <a:t>Konversationelle</a:t>
            </a:r>
            <a:r>
              <a:rPr lang="de-DE" dirty="0"/>
              <a:t> Implikaturen als </a:t>
            </a:r>
            <a:r>
              <a:rPr lang="de-DE" b="1" dirty="0"/>
              <a:t>Ergebnis eines Schlussprozesses</a:t>
            </a:r>
            <a:r>
              <a:rPr lang="de-DE" dirty="0"/>
              <a:t> auf der Basis des </a:t>
            </a:r>
            <a:r>
              <a:rPr lang="de-DE" b="1" dirty="0"/>
              <a:t>Kooperationsprinzips</a:t>
            </a:r>
            <a:r>
              <a:rPr lang="de-DE" dirty="0"/>
              <a:t> und der </a:t>
            </a:r>
            <a:r>
              <a:rPr lang="de-DE" b="1" dirty="0"/>
              <a:t>Konversationsmaximen</a:t>
            </a:r>
          </a:p>
          <a:p>
            <a:pPr>
              <a:spcAft>
                <a:spcPts val="1800"/>
              </a:spcAft>
            </a:pPr>
            <a:r>
              <a:rPr lang="de-DE" dirty="0"/>
              <a:t>Schema </a:t>
            </a:r>
            <a:r>
              <a:rPr lang="de-DE" b="1" dirty="0" err="1"/>
              <a:t>Maximenverstoß</a:t>
            </a:r>
            <a:r>
              <a:rPr lang="de-DE" b="1" dirty="0"/>
              <a:t> – </a:t>
            </a:r>
            <a:r>
              <a:rPr lang="de-DE" b="1" dirty="0" err="1"/>
              <a:t>Kooperativitätsannahme</a:t>
            </a:r>
            <a:r>
              <a:rPr lang="de-DE" b="1" dirty="0"/>
              <a:t> – </a:t>
            </a:r>
            <a:r>
              <a:rPr lang="de-DE" b="1" dirty="0" err="1"/>
              <a:t>konversationelle</a:t>
            </a:r>
            <a:r>
              <a:rPr lang="de-DE" b="1" dirty="0"/>
              <a:t> Implikatur</a:t>
            </a:r>
            <a:r>
              <a:rPr lang="de-DE" dirty="0"/>
              <a:t> fest in der pragmatischen Kompetenz verankert </a:t>
            </a:r>
          </a:p>
          <a:p>
            <a:pPr marL="109728" indent="0" algn="r">
              <a:buNone/>
            </a:pPr>
            <a:r>
              <a:rPr lang="de-DE" sz="1600" dirty="0"/>
              <a:t>(vgl. Liedtke, </a:t>
            </a:r>
            <a:r>
              <a:rPr lang="de-DE" sz="1600" i="1" dirty="0"/>
              <a:t>Moderne Pragmatik</a:t>
            </a:r>
            <a:r>
              <a:rPr lang="de-DE" sz="1600" dirty="0"/>
              <a:t>, S. 69-70, S. 73-76; </a:t>
            </a:r>
            <a:r>
              <a:rPr lang="de-DE" sz="1600" dirty="0" err="1"/>
              <a:t>Meibauer</a:t>
            </a:r>
            <a:r>
              <a:rPr lang="de-DE" sz="1600" dirty="0"/>
              <a:t>, </a:t>
            </a:r>
            <a:r>
              <a:rPr lang="de-DE" sz="1600" i="1" dirty="0"/>
              <a:t>Einführung in die germanistische Linguistik</a:t>
            </a:r>
            <a:r>
              <a:rPr lang="de-DE" sz="1600" dirty="0"/>
              <a:t>, S. 223-224)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65F73AE-1E18-4DD2-9EB2-81DB5D7D2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2700" b="1" dirty="0" err="1"/>
              <a:t>Konversationelle</a:t>
            </a:r>
            <a:r>
              <a:rPr lang="de-DE" sz="2700" b="1" dirty="0"/>
              <a:t> Implikaturen (Herbert P. </a:t>
            </a:r>
            <a:r>
              <a:rPr lang="de-DE" sz="2700" b="1" dirty="0" err="1"/>
              <a:t>Grice</a:t>
            </a:r>
            <a:r>
              <a:rPr lang="de-DE" sz="2700" b="1" dirty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617614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8D69F2E-F470-4437-A218-525A196A6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11" y="2124491"/>
            <a:ext cx="10972800" cy="3536757"/>
          </a:xfrm>
        </p:spPr>
        <p:txBody>
          <a:bodyPr>
            <a:normAutofit/>
          </a:bodyPr>
          <a:lstStyle/>
          <a:p>
            <a:pPr marL="566928" indent="-457200">
              <a:buAutoNum type="arabicPeriod"/>
            </a:pPr>
            <a:r>
              <a:rPr lang="de-DE" b="1" dirty="0"/>
              <a:t>Befolgung von Maximen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dirty="0"/>
              <a:t>Entstehung der Implikatur durch die </a:t>
            </a:r>
            <a:r>
              <a:rPr lang="de-DE" b="1" dirty="0"/>
              <a:t>Annahme</a:t>
            </a:r>
            <a:r>
              <a:rPr lang="de-DE" dirty="0"/>
              <a:t> der Adressat*innen, dass die </a:t>
            </a:r>
            <a:r>
              <a:rPr lang="de-DE" b="1" dirty="0"/>
              <a:t>Maximen befolgt</a:t>
            </a:r>
            <a:r>
              <a:rPr lang="de-DE" dirty="0"/>
              <a:t> werden</a:t>
            </a:r>
          </a:p>
          <a:p>
            <a:pPr marL="109728" indent="0">
              <a:buNone/>
            </a:pPr>
            <a:r>
              <a:rPr lang="de-DE" sz="2000" dirty="0"/>
              <a:t>Beispiel: Peter ist auf einer Party zu Gast. Der Gastgeber sagt: „Mir sind leider die Chips ausgegangen.“</a:t>
            </a:r>
          </a:p>
          <a:p>
            <a:pPr marL="1044000" indent="0">
              <a:spcAft>
                <a:spcPts val="600"/>
              </a:spcAft>
              <a:buNone/>
            </a:pPr>
            <a:r>
              <a:rPr lang="de-DE" sz="2000" dirty="0"/>
              <a:t>Daraufhin antwortet Peter: „Um die Ecke ist ein neu eröffneter Supermarkt.“</a:t>
            </a:r>
          </a:p>
          <a:p>
            <a:pPr marL="1044000" indent="0">
              <a:buNone/>
            </a:pPr>
            <a:r>
              <a:rPr lang="de-DE" sz="2000" b="1" dirty="0">
                <a:solidFill>
                  <a:srgbClr val="C00000"/>
                </a:solidFill>
              </a:rPr>
              <a:t>Annahme des Gastgebers: Befolgung der Relevanzmaxime</a:t>
            </a:r>
          </a:p>
          <a:p>
            <a:pPr marL="1044000" indent="0">
              <a:spcAft>
                <a:spcPts val="1800"/>
              </a:spcAft>
              <a:buNone/>
            </a:pPr>
            <a:r>
              <a:rPr lang="de-DE" sz="2000" b="1" dirty="0">
                <a:solidFill>
                  <a:srgbClr val="C00000"/>
                </a:solidFill>
              </a:rPr>
              <a:t>+&gt; In diesem Supermarkt kann der Gastgeber zum Zeitpunkt des Gesprächs Chips kaufen.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de-DE" sz="1800" dirty="0"/>
              <a:t>(vgl. Liedtke, </a:t>
            </a:r>
            <a:r>
              <a:rPr lang="de-DE" sz="1800" i="1" dirty="0"/>
              <a:t>Moderne Pragmatik</a:t>
            </a:r>
            <a:r>
              <a:rPr lang="de-DE" sz="1800" dirty="0"/>
              <a:t>, S. 73-74; Rolf, </a:t>
            </a:r>
            <a:r>
              <a:rPr lang="de-DE" sz="1800" i="1" dirty="0" err="1"/>
              <a:t>Inferentielle</a:t>
            </a:r>
            <a:r>
              <a:rPr lang="de-DE" sz="1800" i="1" dirty="0"/>
              <a:t> Pragmatik</a:t>
            </a:r>
            <a:r>
              <a:rPr lang="de-DE" sz="1800" dirty="0"/>
              <a:t>, S. 90-92)</a:t>
            </a:r>
            <a:endParaRPr lang="de-DE" sz="1600" dirty="0"/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C4BDF30-E4FC-458A-B5B1-A12CA915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11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2700" b="1" dirty="0"/>
              <a:t>Möglichkeiten des Entstehens </a:t>
            </a:r>
            <a:r>
              <a:rPr lang="de-DE" sz="2700" b="1" dirty="0" err="1"/>
              <a:t>konversationeller</a:t>
            </a:r>
            <a:r>
              <a:rPr lang="de-DE" sz="2700" b="1" dirty="0"/>
              <a:t> Implikaturen (Herbert P. </a:t>
            </a:r>
            <a:r>
              <a:rPr lang="de-DE" sz="2700" b="1" dirty="0" err="1"/>
              <a:t>Grice</a:t>
            </a:r>
            <a:r>
              <a:rPr lang="de-DE" sz="2700" b="1" dirty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588080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8D69F2E-F470-4437-A218-525A196A6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11" y="1988840"/>
            <a:ext cx="10972800" cy="3672407"/>
          </a:xfrm>
        </p:spPr>
        <p:txBody>
          <a:bodyPr>
            <a:normAutofit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de-DE" b="1" dirty="0" err="1"/>
              <a:t>Maximenkonflikt</a:t>
            </a:r>
            <a:endParaRPr lang="de-DE" b="1" dirty="0"/>
          </a:p>
          <a:p>
            <a:pPr marL="109728" indent="0">
              <a:buNone/>
            </a:pPr>
            <a:r>
              <a:rPr lang="de-DE" dirty="0"/>
              <a:t>Entstehung der Implikatur auf der Basis von </a:t>
            </a:r>
            <a:r>
              <a:rPr lang="de-DE" b="1" dirty="0"/>
              <a:t>zwei Maximen</a:t>
            </a:r>
            <a:r>
              <a:rPr lang="de-DE" dirty="0"/>
              <a:t>, die </a:t>
            </a:r>
            <a:r>
              <a:rPr lang="de-DE" b="1" dirty="0"/>
              <a:t>im Widerstreit </a:t>
            </a:r>
            <a:r>
              <a:rPr lang="de-DE" dirty="0"/>
              <a:t>liegen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dirty="0"/>
              <a:t>→ Befolgung einer Maxime nur durch Verstoß gegen eine andere Maxime möglich</a:t>
            </a:r>
          </a:p>
          <a:p>
            <a:pPr marL="109728" indent="0">
              <a:buNone/>
            </a:pPr>
            <a:r>
              <a:rPr lang="de-DE" sz="2000" dirty="0"/>
              <a:t>Beispiel: Lisa fragt ihre Freundin Maria, wo ein gemeinsamer Bekannter jetzt wohnt.</a:t>
            </a:r>
          </a:p>
          <a:p>
            <a:pPr marL="1044000" indent="0">
              <a:spcAft>
                <a:spcPts val="600"/>
              </a:spcAft>
              <a:buNone/>
            </a:pPr>
            <a:r>
              <a:rPr lang="de-DE" sz="2000" dirty="0"/>
              <a:t>Maria antwortet: „Irgendwo in Österreich.“</a:t>
            </a:r>
          </a:p>
          <a:p>
            <a:pPr marL="1044000" indent="0">
              <a:buNone/>
            </a:pPr>
            <a:r>
              <a:rPr lang="de-DE" sz="2000" b="1" dirty="0">
                <a:solidFill>
                  <a:srgbClr val="C00000"/>
                </a:solidFill>
              </a:rPr>
              <a:t>Verstoß gegen die erste Quantitätsmaxime, um die zweite Maxime der Qualität zu befolgen</a:t>
            </a:r>
          </a:p>
          <a:p>
            <a:pPr marL="1044000" indent="0">
              <a:spcAft>
                <a:spcPts val="1800"/>
              </a:spcAft>
              <a:buNone/>
            </a:pPr>
            <a:r>
              <a:rPr lang="de-DE" sz="2000" b="1" dirty="0">
                <a:solidFill>
                  <a:srgbClr val="C00000"/>
                </a:solidFill>
              </a:rPr>
              <a:t>+&gt; Maria weiß nicht genau, wo der Bekannte jetzt wohnt.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de-DE" sz="1800" dirty="0"/>
              <a:t>(vgl. Liedtke, </a:t>
            </a:r>
            <a:r>
              <a:rPr lang="de-DE" sz="1800" i="1" dirty="0"/>
              <a:t>Moderne Pragmatik</a:t>
            </a:r>
            <a:r>
              <a:rPr lang="de-DE" sz="1800" dirty="0"/>
              <a:t>, S. 74; Rolf, </a:t>
            </a:r>
            <a:r>
              <a:rPr lang="de-DE" sz="1800" i="1" dirty="0" err="1"/>
              <a:t>Inferentielle</a:t>
            </a:r>
            <a:r>
              <a:rPr lang="de-DE" sz="1800" i="1" dirty="0"/>
              <a:t> Pragmatik</a:t>
            </a:r>
            <a:r>
              <a:rPr lang="de-DE" sz="1800" dirty="0"/>
              <a:t>, S. 92)</a:t>
            </a:r>
            <a:endParaRPr lang="de-DE" sz="1600" b="1" dirty="0">
              <a:solidFill>
                <a:srgbClr val="C00000"/>
              </a:solidFill>
            </a:endParaRPr>
          </a:p>
          <a:p>
            <a:pPr marL="1044000" indent="0">
              <a:buNone/>
            </a:pPr>
            <a:endParaRPr lang="de-DE" sz="2000" dirty="0"/>
          </a:p>
          <a:p>
            <a:pPr marL="1044000" indent="0">
              <a:buNone/>
            </a:pPr>
            <a:endParaRPr lang="de-DE" sz="2000" dirty="0"/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C4BDF30-E4FC-458A-B5B1-A12CA915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11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2700" b="1" dirty="0"/>
              <a:t>Möglichkeiten des Entstehens </a:t>
            </a:r>
            <a:r>
              <a:rPr lang="de-DE" sz="2700" b="1" dirty="0" err="1"/>
              <a:t>konversationeller</a:t>
            </a:r>
            <a:r>
              <a:rPr lang="de-DE" sz="2700" b="1" dirty="0"/>
              <a:t> Implikaturen (Herbert P. </a:t>
            </a:r>
            <a:r>
              <a:rPr lang="de-DE" sz="2700" b="1" dirty="0" err="1"/>
              <a:t>Grice</a:t>
            </a:r>
            <a:r>
              <a:rPr lang="de-DE" sz="2700" b="1" dirty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178665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15DC0DE-2522-4B3A-A6E5-5932ECDF0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104456"/>
          </a:xfrm>
        </p:spPr>
        <p:txBody>
          <a:bodyPr>
            <a:normAutofit lnSpcReduction="10000"/>
          </a:bodyPr>
          <a:lstStyle/>
          <a:p>
            <a:pPr marL="566928" indent="-457200">
              <a:buFont typeface="+mj-lt"/>
              <a:buAutoNum type="arabicPeriod" startAt="3"/>
            </a:pPr>
            <a:r>
              <a:rPr lang="de-DE" b="1" dirty="0"/>
              <a:t>Ausbeutung von Maximen</a:t>
            </a:r>
          </a:p>
          <a:p>
            <a:pPr marL="109728" indent="0">
              <a:buNone/>
            </a:pPr>
            <a:r>
              <a:rPr lang="de-DE" b="1" dirty="0"/>
              <a:t>Offensichtliche Verletzung </a:t>
            </a:r>
            <a:r>
              <a:rPr lang="de-DE" dirty="0"/>
              <a:t>von Maximen, um auf indirekte Weise etwas zu verstehen zu geben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dirty="0"/>
              <a:t>Nach </a:t>
            </a:r>
            <a:r>
              <a:rPr lang="de-DE" dirty="0" err="1"/>
              <a:t>Grice</a:t>
            </a:r>
            <a:r>
              <a:rPr lang="de-DE" dirty="0"/>
              <a:t>: </a:t>
            </a:r>
            <a:r>
              <a:rPr lang="de-DE" b="1" dirty="0"/>
              <a:t>Verstöße gegen die Qualitätsmaxime</a:t>
            </a:r>
            <a:r>
              <a:rPr lang="de-DE" dirty="0"/>
              <a:t> als klassische Mittel von </a:t>
            </a:r>
            <a:r>
              <a:rPr lang="de-DE" b="1" dirty="0"/>
              <a:t>Ironie</a:t>
            </a:r>
            <a:r>
              <a:rPr lang="de-DE" dirty="0"/>
              <a:t> und </a:t>
            </a:r>
            <a:r>
              <a:rPr lang="de-DE" b="1" dirty="0"/>
              <a:t>Metapher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sz="2000" dirty="0"/>
              <a:t>Beispiel: Albert sagt zu Aurelia: „Du bist die Kirsche auf meiner Torte.“</a:t>
            </a:r>
          </a:p>
          <a:p>
            <a:pPr marL="1044000" indent="0">
              <a:buNone/>
            </a:pPr>
            <a:r>
              <a:rPr lang="de-DE" sz="2000" b="1" dirty="0">
                <a:solidFill>
                  <a:srgbClr val="C00000"/>
                </a:solidFill>
              </a:rPr>
              <a:t>Verstoß gegen die erste Maxime der Qualität</a:t>
            </a:r>
          </a:p>
          <a:p>
            <a:pPr marL="1044000" indent="0">
              <a:buNone/>
            </a:pPr>
            <a:r>
              <a:rPr lang="de-DE" sz="2000" b="1" dirty="0">
                <a:solidFill>
                  <a:srgbClr val="C00000"/>
                </a:solidFill>
              </a:rPr>
              <a:t>Unter Annahme der Kooperativität: Interpretation als Metapher</a:t>
            </a:r>
          </a:p>
          <a:p>
            <a:pPr marL="1044000" indent="0">
              <a:spcAft>
                <a:spcPts val="1800"/>
              </a:spcAft>
              <a:buNone/>
            </a:pPr>
            <a:r>
              <a:rPr lang="de-DE" sz="2000" b="1" dirty="0">
                <a:solidFill>
                  <a:srgbClr val="C00000"/>
                </a:solidFill>
              </a:rPr>
              <a:t>+&gt; Albert findet Aurelia ganz hinreißend.</a:t>
            </a:r>
            <a:endParaRPr lang="de-DE" sz="2000" dirty="0"/>
          </a:p>
          <a:p>
            <a:pPr marL="0" indent="0" algn="r">
              <a:buNone/>
            </a:pPr>
            <a:r>
              <a:rPr lang="de-DE" sz="1600" dirty="0"/>
              <a:t>(</a:t>
            </a:r>
            <a:r>
              <a:rPr lang="de-DE" sz="1700" dirty="0"/>
              <a:t>vgl. Liedtke, </a:t>
            </a:r>
            <a:r>
              <a:rPr lang="de-DE" sz="1700" i="1" dirty="0"/>
              <a:t>Moderne Pragmatik</a:t>
            </a:r>
            <a:r>
              <a:rPr lang="de-DE" sz="1700" dirty="0"/>
              <a:t>, S. 74-75; Rolf, </a:t>
            </a:r>
            <a:r>
              <a:rPr lang="de-DE" sz="1700" i="1" dirty="0" err="1"/>
              <a:t>Inferentielle</a:t>
            </a:r>
            <a:r>
              <a:rPr lang="de-DE" sz="1700" i="1" dirty="0"/>
              <a:t> Pragmatik</a:t>
            </a:r>
            <a:r>
              <a:rPr lang="de-DE" sz="1700" dirty="0"/>
              <a:t>, S. 92-94; </a:t>
            </a:r>
            <a:r>
              <a:rPr lang="de-DE" sz="1700" dirty="0" err="1"/>
              <a:t>Meibauer</a:t>
            </a:r>
            <a:r>
              <a:rPr lang="de-DE" sz="1700" dirty="0"/>
              <a:t>, </a:t>
            </a:r>
            <a:r>
              <a:rPr lang="de-DE" sz="1700" i="1" dirty="0"/>
              <a:t>Einführung in die germanistische Linguistik</a:t>
            </a:r>
            <a:r>
              <a:rPr lang="de-DE" sz="1700" dirty="0"/>
              <a:t>, S. 224-225)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C090A95-8067-41D7-AE34-C785E938B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2700" b="1" dirty="0"/>
              <a:t>Möglichkeiten des Entstehens </a:t>
            </a:r>
            <a:r>
              <a:rPr lang="de-DE" sz="2700" b="1" dirty="0" err="1"/>
              <a:t>konversationeller</a:t>
            </a:r>
            <a:r>
              <a:rPr lang="de-DE" sz="2700" b="1" dirty="0"/>
              <a:t> Implikaturen (Herbert P. </a:t>
            </a:r>
            <a:r>
              <a:rPr lang="de-DE" sz="2700" b="1" dirty="0" err="1"/>
              <a:t>Grice</a:t>
            </a:r>
            <a:r>
              <a:rPr lang="de-DE" sz="2700" b="1" dirty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909989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2012E42-18FF-4D2D-BBAD-B02849B1C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8800"/>
            <a:ext cx="10972800" cy="4392488"/>
          </a:xfrm>
        </p:spPr>
        <p:txBody>
          <a:bodyPr>
            <a:normAutofit fontScale="85000" lnSpcReduction="20000"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de-DE" sz="2800" dirty="0"/>
              <a:t>Beispiel: </a:t>
            </a:r>
            <a:r>
              <a:rPr lang="de-DE" sz="2800" b="1" dirty="0"/>
              <a:t>indirekte Direktive </a:t>
            </a:r>
            <a:r>
              <a:rPr lang="de-DE" sz="2800" dirty="0"/>
              <a:t>(Aufforderungen/Bitten)</a:t>
            </a:r>
          </a:p>
          <a:p>
            <a:pPr marL="109728" indent="0">
              <a:buNone/>
            </a:pPr>
            <a:r>
              <a:rPr lang="de-DE" dirty="0"/>
              <a:t>(1) Du bist doch ganz bestimmt in der Lage, mit dem Schwätzen aufzuhören.</a:t>
            </a:r>
          </a:p>
          <a:p>
            <a:pPr marL="109728" indent="0">
              <a:buNone/>
            </a:pPr>
            <a:r>
              <a:rPr lang="de-DE" dirty="0"/>
              <a:t>(2) Wirst du jetzt endlich aufhören zu schwätzen?</a:t>
            </a:r>
          </a:p>
          <a:p>
            <a:pPr marL="109728" indent="0">
              <a:buNone/>
            </a:pPr>
            <a:r>
              <a:rPr lang="de-DE" dirty="0"/>
              <a:t>(3) Es wäre für mich eine große Hilfe, wenn du das Schwätzen jetzt einstellen würdest.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de-DE" dirty="0"/>
              <a:t>(4) Wäre es für dich ein Problem, nicht ständig zu schwätzen?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800" dirty="0"/>
              <a:t>die Äußerungen </a:t>
            </a:r>
            <a:r>
              <a:rPr lang="de-DE" sz="2800" b="1" dirty="0"/>
              <a:t>thematisieren Bedingungen, die für den erfolgreichen Vollzug des Aktes des Aufforderns nötig sind</a:t>
            </a:r>
            <a:r>
              <a:rPr lang="de-DE" sz="2800" dirty="0"/>
              <a:t>:</a:t>
            </a:r>
          </a:p>
          <a:p>
            <a:pPr marL="109728" indent="0">
              <a:buNone/>
            </a:pPr>
            <a:r>
              <a:rPr lang="de-DE" dirty="0"/>
              <a:t>(1) Behauptung, dass die Einleitungsbedingung erfüllt ist</a:t>
            </a:r>
          </a:p>
          <a:p>
            <a:pPr marL="109728" indent="0">
              <a:buNone/>
            </a:pPr>
            <a:r>
              <a:rPr lang="de-DE" dirty="0"/>
              <a:t>(2) Frage, ob die Bedingung des propositionalen Gehalts erfüllt ist</a:t>
            </a:r>
          </a:p>
          <a:p>
            <a:pPr marL="109728" indent="0">
              <a:buNone/>
            </a:pPr>
            <a:r>
              <a:rPr lang="de-DE" dirty="0"/>
              <a:t>(3) Feststellung, dass die Aufrichtigkeitsbedingung erfüllt ist</a:t>
            </a:r>
          </a:p>
          <a:p>
            <a:pPr marL="109728" indent="0">
              <a:buNone/>
            </a:pPr>
            <a:r>
              <a:rPr lang="de-DE" dirty="0"/>
              <a:t>(4) Frage, ob die wesentliche Bedingung erfüllt ist </a:t>
            </a:r>
          </a:p>
          <a:p>
            <a:pPr marL="432000" indent="0">
              <a:spcAft>
                <a:spcPts val="1200"/>
              </a:spcAft>
              <a:buNone/>
            </a:pPr>
            <a:r>
              <a:rPr lang="de-DE" dirty="0"/>
              <a:t>(Frage nach der Bereitschaft der Adressatin/des Adressaten, die gewünschte Handlung auszuführen)</a:t>
            </a:r>
          </a:p>
          <a:p>
            <a:pPr marL="109728" indent="0" algn="r">
              <a:buNone/>
            </a:pPr>
            <a:r>
              <a:rPr lang="de-DE" sz="1900" dirty="0"/>
              <a:t>(vgl. </a:t>
            </a:r>
            <a:r>
              <a:rPr lang="de-DE" sz="1900" dirty="0" err="1"/>
              <a:t>Meibauer</a:t>
            </a:r>
            <a:r>
              <a:rPr lang="de-DE" sz="1900" dirty="0"/>
              <a:t>, </a:t>
            </a:r>
            <a:r>
              <a:rPr lang="de-DE" sz="1900" i="1" dirty="0"/>
              <a:t>Einführung in die germanistische Linguistik</a:t>
            </a:r>
            <a:r>
              <a:rPr lang="de-DE" sz="1900" dirty="0"/>
              <a:t>, S. 241-242; Rolf, </a:t>
            </a:r>
            <a:r>
              <a:rPr lang="de-DE" sz="1900" i="1" dirty="0" err="1"/>
              <a:t>Inferentielle</a:t>
            </a:r>
            <a:r>
              <a:rPr lang="de-DE" sz="1900" i="1" dirty="0"/>
              <a:t> Pragmatik</a:t>
            </a:r>
            <a:r>
              <a:rPr lang="de-DE" sz="1900" dirty="0"/>
              <a:t>, S. 138-139; 141-142)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84967AA-713B-4D8F-AD6A-C21459D36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04664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Indirekte Sprechakte (John R. Searle)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152553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5102B14-D5D7-49EF-98EC-B4F00424C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916832"/>
            <a:ext cx="10972800" cy="4032448"/>
          </a:xfrm>
        </p:spPr>
        <p:txBody>
          <a:bodyPr/>
          <a:lstStyle/>
          <a:p>
            <a:r>
              <a:rPr lang="de-DE" sz="2200" dirty="0"/>
              <a:t>Merkmal der indirekten Sprechakte und der </a:t>
            </a:r>
            <a:r>
              <a:rPr lang="de-DE" sz="2200" dirty="0" err="1"/>
              <a:t>konversationellen</a:t>
            </a:r>
            <a:r>
              <a:rPr lang="de-DE" sz="2200" dirty="0"/>
              <a:t> Implikaturen: Sprecher*innen meinen nicht nur das, was sie explizit sagen, sondern etwas ‚mehr‘.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de-DE" sz="2200" dirty="0"/>
              <a:t>Dieses ‚mehr‘ enthält häufig den für das jeweilige Gespräch relevanten Kommunikationsbeitrag.</a:t>
            </a:r>
            <a:r>
              <a:rPr lang="de-DE" dirty="0"/>
              <a:t> 				         </a:t>
            </a:r>
            <a:r>
              <a:rPr lang="de-DE" sz="1600" dirty="0"/>
              <a:t>(vgl. Kober, </a:t>
            </a:r>
            <a:r>
              <a:rPr lang="de-DE" sz="1600" i="1" dirty="0"/>
              <a:t>Bedeutung und Verstehen</a:t>
            </a:r>
            <a:r>
              <a:rPr lang="de-DE" sz="1600" dirty="0"/>
              <a:t>, S. 336)</a:t>
            </a:r>
          </a:p>
          <a:p>
            <a:r>
              <a:rPr lang="de-DE" sz="2200" dirty="0"/>
              <a:t>Indirekte Sprechakte und </a:t>
            </a:r>
            <a:r>
              <a:rPr lang="de-DE" sz="2200" dirty="0" err="1"/>
              <a:t>konversationelle</a:t>
            </a:r>
            <a:r>
              <a:rPr lang="de-DE" sz="2200" dirty="0"/>
              <a:t> Implikaturen: </a:t>
            </a:r>
            <a:r>
              <a:rPr lang="de-DE" sz="2200" b="1" dirty="0"/>
              <a:t>Beschreibung des Phänomens der Indirektheit sprachlicher Kommunikation aus zwei unterschiedlichen Perspektiven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Indirekte Sprechakte: Fokus auf indirekt vollzogenen Akten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 err="1"/>
              <a:t>Konversationelle</a:t>
            </a:r>
            <a:r>
              <a:rPr lang="de-DE" sz="2200" dirty="0"/>
              <a:t> Implikaturen: Fokus auf indirekt übermittelten Inhalten</a:t>
            </a:r>
          </a:p>
          <a:p>
            <a:pPr marL="360000" indent="0" algn="r">
              <a:buNone/>
            </a:pPr>
            <a:r>
              <a:rPr lang="de-DE" sz="1600" dirty="0"/>
              <a:t>(vgl. Rolf, </a:t>
            </a:r>
            <a:r>
              <a:rPr lang="de-DE" sz="1600" i="1" dirty="0" err="1"/>
              <a:t>Inferentielle</a:t>
            </a:r>
            <a:r>
              <a:rPr lang="de-DE" sz="1600" i="1" dirty="0"/>
              <a:t> Pragmatik</a:t>
            </a:r>
            <a:r>
              <a:rPr lang="de-DE" sz="1600" dirty="0"/>
              <a:t>, S. 61-62; siehe auch Kober/Michel, </a:t>
            </a:r>
            <a:r>
              <a:rPr lang="de-DE" sz="1600" i="1" dirty="0"/>
              <a:t>John Searle</a:t>
            </a:r>
            <a:r>
              <a:rPr lang="de-DE" sz="1600" dirty="0"/>
              <a:t>, S. 130-133)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BA2BEF4-A40F-4395-8CD3-4C09424A5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Indirekte Sprechakte und </a:t>
            </a:r>
            <a:r>
              <a:rPr lang="de-DE" sz="3100" b="1" dirty="0" err="1"/>
              <a:t>konversationelle</a:t>
            </a:r>
            <a:r>
              <a:rPr lang="de-DE" sz="3100" b="1" dirty="0"/>
              <a:t> Implikaturen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444190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8DC82A5-E6BB-4408-A4FF-BF864C4A5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de-DE" b="1" dirty="0"/>
              <a:t>Analysebeispiel</a:t>
            </a:r>
          </a:p>
          <a:p>
            <a:pPr marL="109728" indent="0">
              <a:buNone/>
            </a:pPr>
            <a:r>
              <a:rPr lang="de-DE" sz="2200" dirty="0"/>
              <a:t>Lena sagt zu ihrer Freundin Julia: „Komm, wir gehen ins Schwimmbad!“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de-DE" sz="2200" dirty="0"/>
              <a:t>Julia antwortet: „Ich muss heute mein Zimmer aufräumen.“</a:t>
            </a:r>
          </a:p>
          <a:p>
            <a:r>
              <a:rPr lang="de-DE" dirty="0"/>
              <a:t>Julia reagiert auf Lenas </a:t>
            </a:r>
            <a:r>
              <a:rPr lang="de-DE" b="1" dirty="0"/>
              <a:t>Vorschlag</a:t>
            </a:r>
            <a:r>
              <a:rPr lang="de-DE" dirty="0"/>
              <a:t> mit einer </a:t>
            </a:r>
            <a:r>
              <a:rPr lang="de-DE" b="1" dirty="0"/>
              <a:t>Feststellung</a:t>
            </a:r>
          </a:p>
          <a:p>
            <a:r>
              <a:rPr lang="de-DE" b="1" dirty="0"/>
              <a:t>Annahme der Kooperativität</a:t>
            </a:r>
            <a:r>
              <a:rPr lang="de-DE" dirty="0"/>
              <a:t>: Annahme Lenas, dass Julia die </a:t>
            </a:r>
            <a:r>
              <a:rPr lang="de-DE" b="1" dirty="0"/>
              <a:t>Maxime der Relation </a:t>
            </a:r>
            <a:r>
              <a:rPr lang="de-DE" dirty="0"/>
              <a:t>(Sei relevant!) </a:t>
            </a:r>
            <a:r>
              <a:rPr lang="de-DE" b="1" dirty="0"/>
              <a:t>befolgt</a:t>
            </a:r>
          </a:p>
          <a:p>
            <a:r>
              <a:rPr lang="de-DE" dirty="0"/>
              <a:t>Errechnung der </a:t>
            </a:r>
            <a:r>
              <a:rPr lang="de-DE" b="1" dirty="0" err="1"/>
              <a:t>konversationellen</a:t>
            </a:r>
            <a:r>
              <a:rPr lang="de-DE" b="1" dirty="0"/>
              <a:t> Implikatur</a:t>
            </a:r>
            <a:r>
              <a:rPr lang="de-DE" dirty="0"/>
              <a:t>: +&gt; Julia hat heute keine Zeit.</a:t>
            </a:r>
          </a:p>
          <a:p>
            <a:pPr>
              <a:spcAft>
                <a:spcPts val="1800"/>
              </a:spcAft>
            </a:pPr>
            <a:r>
              <a:rPr lang="de-DE" b="1" dirty="0"/>
              <a:t>Indirekter Sprechakt</a:t>
            </a:r>
            <a:r>
              <a:rPr lang="de-DE" dirty="0"/>
              <a:t>: Ablehnung des Vorschlags, ins Schwimmbad zu gehen.</a:t>
            </a:r>
          </a:p>
          <a:p>
            <a:pPr marL="109728" indent="0" algn="r">
              <a:buNone/>
            </a:pPr>
            <a:r>
              <a:rPr lang="de-DE" sz="1600" dirty="0"/>
              <a:t>(vgl. </a:t>
            </a:r>
            <a:r>
              <a:rPr lang="de-DE" sz="1600" dirty="0" err="1"/>
              <a:t>Meibauer</a:t>
            </a:r>
            <a:r>
              <a:rPr lang="de-DE" sz="1600" dirty="0"/>
              <a:t>, </a:t>
            </a:r>
            <a:r>
              <a:rPr lang="de-DE" sz="1600" i="1" dirty="0"/>
              <a:t>Einführung in die germanistische Linguistik</a:t>
            </a:r>
            <a:r>
              <a:rPr lang="de-DE" sz="1600" dirty="0"/>
              <a:t>, S. 242; Kober, </a:t>
            </a:r>
            <a:r>
              <a:rPr lang="de-DE" sz="1600" i="1" dirty="0"/>
              <a:t>Bedeutung und Verstehen</a:t>
            </a:r>
            <a:r>
              <a:rPr lang="de-DE" sz="1600" dirty="0"/>
              <a:t>, S. 325-329)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B9C6BEB-112F-4F14-AD12-480C30866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Indirekte Sprechakte und </a:t>
            </a:r>
            <a:r>
              <a:rPr lang="de-DE" sz="3100" b="1" dirty="0" err="1"/>
              <a:t>konversationelle</a:t>
            </a:r>
            <a:r>
              <a:rPr lang="de-DE" sz="3100" b="1" dirty="0"/>
              <a:t> Implikaturen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571194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8DC82A5-E6BB-4408-A4FF-BF864C4A5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8800"/>
            <a:ext cx="10972800" cy="4250448"/>
          </a:xfrm>
        </p:spPr>
        <p:txBody>
          <a:bodyPr>
            <a:normAutofit/>
          </a:bodyPr>
          <a:lstStyle/>
          <a:p>
            <a:pPr marL="109728" indent="0" algn="ctr">
              <a:spcAft>
                <a:spcPts val="600"/>
              </a:spcAft>
              <a:buNone/>
            </a:pPr>
            <a:r>
              <a:rPr lang="de-DE" b="1" dirty="0"/>
              <a:t>Analyse eines kommunikativen Missverständnisses aus dem Schulalltag</a:t>
            </a:r>
          </a:p>
          <a:p>
            <a:pPr marL="109728" indent="0">
              <a:buNone/>
            </a:pPr>
            <a:r>
              <a:rPr lang="de-DE" sz="2000" dirty="0"/>
              <a:t>Lehrerin: „Du bist schon wieder zu spät!“</a:t>
            </a:r>
          </a:p>
          <a:p>
            <a:pPr marL="109728" indent="0">
              <a:buNone/>
            </a:pPr>
            <a:r>
              <a:rPr lang="de-DE" sz="2000" i="1" dirty="0"/>
              <a:t>Schüler geht ruhig an seinen Platz.</a:t>
            </a:r>
            <a:endParaRPr lang="de-DE" sz="2000" dirty="0"/>
          </a:p>
          <a:p>
            <a:pPr marL="109728" indent="0">
              <a:buNone/>
            </a:pPr>
            <a:r>
              <a:rPr lang="de-DE" sz="2000" dirty="0"/>
              <a:t>Schüler: „Stimmt.“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de-DE" sz="2000" dirty="0"/>
              <a:t>Lehrerin: „Du bist nicht nur unpünktlich, sondern hast auch keine Manieren.“</a:t>
            </a:r>
          </a:p>
          <a:p>
            <a:pPr marL="109728" indent="0" algn="ctr">
              <a:buNone/>
            </a:pPr>
            <a:r>
              <a:rPr lang="de-DE" dirty="0"/>
              <a:t>Perspektive des Schülers: ehrliche Bestätigung der Feststellung seiner Lehrerin</a:t>
            </a:r>
          </a:p>
          <a:p>
            <a:endParaRPr lang="de-DE" b="1" dirty="0"/>
          </a:p>
          <a:p>
            <a:pPr marL="109728" indent="0" algn="ctr">
              <a:buNone/>
            </a:pPr>
            <a:r>
              <a:rPr lang="de-DE" dirty="0"/>
              <a:t>Perspektive der Lehrerin: Provokation durch unangemessene Reaktion (Ausbleiben der erwarteten Erklärung bzw. Entschuldigung)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B9C6BEB-112F-4F14-AD12-480C30866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76672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Indirekte Sprechakte und </a:t>
            </a:r>
            <a:r>
              <a:rPr lang="de-DE" sz="3100" b="1" dirty="0" err="1"/>
              <a:t>konversationelle</a:t>
            </a:r>
            <a:r>
              <a:rPr lang="de-DE" sz="3100" b="1" dirty="0"/>
              <a:t> Implikaturen</a:t>
            </a:r>
            <a:endParaRPr lang="de-DE" dirty="0"/>
          </a:p>
        </p:txBody>
      </p:sp>
      <p:sp>
        <p:nvSpPr>
          <p:cNvPr id="4" name="Pfeil: nach oben und unten 3">
            <a:extLst>
              <a:ext uri="{FF2B5EF4-FFF2-40B4-BE49-F238E27FC236}">
                <a16:creationId xmlns:a16="http://schemas.microsoft.com/office/drawing/2014/main" id="{987AF409-7CF1-4BB9-8D47-62177E9B5525}"/>
              </a:ext>
            </a:extLst>
          </p:cNvPr>
          <p:cNvSpPr/>
          <p:nvPr/>
        </p:nvSpPr>
        <p:spPr>
          <a:xfrm>
            <a:off x="5807968" y="4005064"/>
            <a:ext cx="216024" cy="51737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083009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2EA40A-1BC0-4DFA-B9A2-839FB663060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78135" y="2996952"/>
            <a:ext cx="5314207" cy="2698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Der Schüler erkennt, dass seine Lehrerin </a:t>
            </a:r>
            <a:r>
              <a:rPr lang="de-DE" b="1" dirty="0"/>
              <a:t>gleichzeitig mit dem</a:t>
            </a:r>
            <a:r>
              <a:rPr lang="de-DE" dirty="0"/>
              <a:t> </a:t>
            </a:r>
            <a:r>
              <a:rPr lang="de-DE" b="1" dirty="0"/>
              <a:t>direkten Sprechakt </a:t>
            </a:r>
            <a:r>
              <a:rPr lang="de-DE" dirty="0"/>
              <a:t>(Assertiv: Feststellung) einen </a:t>
            </a:r>
            <a:r>
              <a:rPr lang="de-DE" b="1" dirty="0"/>
              <a:t>indirekten Sprechakt </a:t>
            </a:r>
            <a:r>
              <a:rPr lang="de-DE" dirty="0"/>
              <a:t>(Direktiv: Forderung einer Erklärung bzw. Entschuldigung) vollzieht.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26D1C3D-5A5F-4DEC-A838-6822A5F30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4896" y="2996952"/>
            <a:ext cx="5419960" cy="334672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de-DE" dirty="0"/>
              <a:t>Der Schüler erkennt einen </a:t>
            </a:r>
            <a:r>
              <a:rPr lang="de-DE" b="1" dirty="0"/>
              <a:t>Verstoß gegen die Maxime der Relation</a:t>
            </a:r>
            <a:r>
              <a:rPr lang="de-DE" dirty="0"/>
              <a:t> (Die Lehrerin trifft eine Feststellung bezüglich einer für alle offensichtlichen Tatsache).</a:t>
            </a:r>
          </a:p>
          <a:p>
            <a:pPr marL="109728" indent="0">
              <a:buNone/>
            </a:pPr>
            <a:r>
              <a:rPr lang="de-DE" dirty="0"/>
              <a:t>Unter </a:t>
            </a:r>
            <a:r>
              <a:rPr lang="de-DE" b="1" dirty="0"/>
              <a:t>Annahme der Kooperativität</a:t>
            </a:r>
            <a:r>
              <a:rPr lang="de-DE" dirty="0"/>
              <a:t> errechnet er folgende </a:t>
            </a:r>
            <a:r>
              <a:rPr lang="de-DE" b="1" dirty="0" err="1"/>
              <a:t>konversationelle</a:t>
            </a:r>
            <a:r>
              <a:rPr lang="de-DE" b="1" dirty="0"/>
              <a:t> Implikatur</a:t>
            </a:r>
            <a:r>
              <a:rPr lang="de-DE" dirty="0"/>
              <a:t>: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de-DE" dirty="0"/>
              <a:t>+&gt; Die Lehrerin erwartet eine Erklärung bzw.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de-DE" dirty="0"/>
              <a:t>     Entschuldigung für die erneute Verspätung. 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B401166-87E2-489C-918A-B39C2D26C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60" y="308254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Indirekte Sprechakte und </a:t>
            </a:r>
            <a:r>
              <a:rPr lang="de-DE" sz="3100" b="1" dirty="0" err="1"/>
              <a:t>konversationelle</a:t>
            </a:r>
            <a:r>
              <a:rPr lang="de-DE" sz="3100" b="1" dirty="0"/>
              <a:t> Implikaturen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7B739C3-9401-4FDD-990B-292B3CA27BF5}"/>
              </a:ext>
            </a:extLst>
          </p:cNvPr>
          <p:cNvSpPr txBox="1"/>
          <p:nvPr/>
        </p:nvSpPr>
        <p:spPr>
          <a:xfrm>
            <a:off x="491742" y="1445876"/>
            <a:ext cx="10932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 algn="ctr">
              <a:spcAft>
                <a:spcPts val="1200"/>
              </a:spcAft>
              <a:buNone/>
            </a:pPr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Voraussetzung für die Vermeidung des kommunikativen Missverständnisses</a:t>
            </a:r>
          </a:p>
        </p:txBody>
      </p:sp>
      <p:sp>
        <p:nvSpPr>
          <p:cNvPr id="13" name="Textplatzhalter 1">
            <a:extLst>
              <a:ext uri="{FF2B5EF4-FFF2-40B4-BE49-F238E27FC236}">
                <a16:creationId xmlns:a16="http://schemas.microsoft.com/office/drawing/2014/main" id="{3AE56619-1026-436D-813F-8BE23EBC8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8135" y="2224914"/>
            <a:ext cx="5277239" cy="677594"/>
          </a:xfrm>
        </p:spPr>
        <p:txBody>
          <a:bodyPr/>
          <a:lstStyle/>
          <a:p>
            <a:pPr algn="ctr"/>
            <a:r>
              <a:rPr lang="de-DE" sz="2000" b="1" dirty="0"/>
              <a:t>Perspektive der indirekten Sprechakte</a:t>
            </a:r>
            <a:endParaRPr lang="de-DE" dirty="0"/>
          </a:p>
        </p:txBody>
      </p:sp>
      <p:sp>
        <p:nvSpPr>
          <p:cNvPr id="14" name="Textplatzhalter 1">
            <a:extLst>
              <a:ext uri="{FF2B5EF4-FFF2-40B4-BE49-F238E27FC236}">
                <a16:creationId xmlns:a16="http://schemas.microsoft.com/office/drawing/2014/main" id="{9B832A7A-4FF2-4EE3-948F-FDCB662525CC}"/>
              </a:ext>
            </a:extLst>
          </p:cNvPr>
          <p:cNvSpPr txBox="1">
            <a:spLocks/>
          </p:cNvSpPr>
          <p:nvPr/>
        </p:nvSpPr>
        <p:spPr>
          <a:xfrm>
            <a:off x="6139960" y="2239471"/>
            <a:ext cx="5376000" cy="677594"/>
          </a:xfrm>
          <a:prstGeom prst="rect">
            <a:avLst/>
          </a:prstGeom>
          <a:solidFill>
            <a:schemeClr val="accent1">
              <a:alpha val="25000"/>
            </a:schemeClr>
          </a:solidFill>
          <a:ln w="12700">
            <a:noFill/>
          </a:ln>
        </p:spPr>
        <p:txBody>
          <a:bodyPr vert="horz" anchor="ctr">
            <a:noAutofit/>
          </a:bodyPr>
          <a:lstStyle>
            <a:lvl1pPr marL="45720" indent="0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 kumimoji="0" sz="2000" b="1" kern="1200">
                <a:solidFill>
                  <a:schemeClr val="tx1">
                    <a:tint val="9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 kumimoji="0" sz="20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 kumimoji="0" sz="18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 kumimoji="0" sz="16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 kumimoji="0" sz="1600" b="1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de-DE" sz="2000" b="1" dirty="0"/>
              <a:t>Perspektive der </a:t>
            </a:r>
            <a:r>
              <a:rPr lang="de-DE" sz="2000" b="1" dirty="0" err="1"/>
              <a:t>konversationellen</a:t>
            </a:r>
            <a:r>
              <a:rPr lang="de-DE" sz="2000" b="1" dirty="0"/>
              <a:t> Implikaturen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75D35B76-8072-408E-B9D5-4F3E1E4CDEA3}"/>
              </a:ext>
            </a:extLst>
          </p:cNvPr>
          <p:cNvCxnSpPr>
            <a:cxnSpLocks/>
          </p:cNvCxnSpPr>
          <p:nvPr/>
        </p:nvCxnSpPr>
        <p:spPr>
          <a:xfrm flipH="1">
            <a:off x="4151784" y="1844824"/>
            <a:ext cx="1512168" cy="314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0A5DB378-5421-445C-9BFF-F42D0EC53D90}"/>
              </a:ext>
            </a:extLst>
          </p:cNvPr>
          <p:cNvCxnSpPr>
            <a:cxnSpLocks/>
          </p:cNvCxnSpPr>
          <p:nvPr/>
        </p:nvCxnSpPr>
        <p:spPr>
          <a:xfrm>
            <a:off x="6139960" y="1844824"/>
            <a:ext cx="1684232" cy="314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79781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B2C5F98-B0EB-472B-A686-9EEF15A74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800" b="1" dirty="0"/>
              <a:t>Wegweisende Theorien der Pragmatik</a:t>
            </a:r>
          </a:p>
        </p:txBody>
      </p:sp>
      <p:sp>
        <p:nvSpPr>
          <p:cNvPr id="4" name="Inhaltsplatzhalter 1">
            <a:extLst>
              <a:ext uri="{FF2B5EF4-FFF2-40B4-BE49-F238E27FC236}">
                <a16:creationId xmlns:a16="http://schemas.microsoft.com/office/drawing/2014/main" id="{6358CAB9-EB43-48D3-A3EF-05A1B3FFCE0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2276871"/>
            <a:ext cx="10972800" cy="360164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kumimoji="0"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6928" indent="-457200">
              <a:spcBef>
                <a:spcPts val="3600"/>
              </a:spcBef>
              <a:spcAft>
                <a:spcPts val="3600"/>
              </a:spcAft>
              <a:buAutoNum type="arabicPeriod"/>
            </a:pPr>
            <a:r>
              <a:rPr lang="de-DE" sz="3600" dirty="0"/>
              <a:t>Sprechakttheorie (John L. Austin, John R. Searle)</a:t>
            </a:r>
          </a:p>
          <a:p>
            <a:pPr marL="566928" indent="-457200">
              <a:buAutoNum type="arabicPeriod"/>
            </a:pPr>
            <a:r>
              <a:rPr lang="de-DE" sz="3600" dirty="0"/>
              <a:t>Kommunikative Bedeutung, Konversationsmaximen und Implikaturen (Herbert P. </a:t>
            </a:r>
            <a:r>
              <a:rPr lang="de-DE" sz="3600" dirty="0" err="1"/>
              <a:t>Grice</a:t>
            </a:r>
            <a:r>
              <a:rPr lang="de-DE" sz="3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66241488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C74D96E-0BBE-4449-84CD-3AC825EBD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392" y="1478554"/>
            <a:ext cx="5376000" cy="673224"/>
          </a:xfrm>
        </p:spPr>
        <p:txBody>
          <a:bodyPr/>
          <a:lstStyle/>
          <a:p>
            <a:pPr algn="ctr"/>
            <a:r>
              <a:rPr lang="de-DE" dirty="0"/>
              <a:t>Partikularisierte </a:t>
            </a:r>
            <a:r>
              <a:rPr lang="de-DE" dirty="0" err="1"/>
              <a:t>konversationelle</a:t>
            </a:r>
            <a:r>
              <a:rPr lang="de-DE" dirty="0"/>
              <a:t> Implikaturen (PKI)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D8B522-202D-4830-AF24-53A1981306ED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6240016" y="1478554"/>
            <a:ext cx="5376000" cy="673224"/>
          </a:xfrm>
        </p:spPr>
        <p:txBody>
          <a:bodyPr/>
          <a:lstStyle/>
          <a:p>
            <a:pPr algn="ctr"/>
            <a:r>
              <a:rPr lang="de-DE" dirty="0"/>
              <a:t>Generalisierte </a:t>
            </a:r>
            <a:r>
              <a:rPr lang="de-DE" dirty="0" err="1"/>
              <a:t>konversationelle</a:t>
            </a:r>
            <a:r>
              <a:rPr lang="de-DE" dirty="0"/>
              <a:t> Implikaturen (GKI)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2EA40A-1BC0-4DFA-B9A2-839FB663060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2200" b="1" dirty="0"/>
              <a:t>Spezifischer Kontext</a:t>
            </a:r>
            <a:r>
              <a:rPr lang="de-DE" sz="2200" dirty="0"/>
              <a:t> der Äußerung entscheidend für die Entstehung der Implikatur</a:t>
            </a:r>
          </a:p>
          <a:p>
            <a:pPr marL="0"/>
            <a:endParaRPr lang="de-DE" dirty="0"/>
          </a:p>
          <a:p>
            <a:pPr marL="0" indent="0">
              <a:buNone/>
            </a:pPr>
            <a:r>
              <a:rPr lang="de-DE" sz="2200" b="1" dirty="0"/>
              <a:t>Beispiel:</a:t>
            </a:r>
          </a:p>
          <a:p>
            <a:pPr marL="0" indent="0">
              <a:buNone/>
            </a:pPr>
            <a:r>
              <a:rPr lang="de-DE" sz="2200" dirty="0"/>
              <a:t>Johanna: „Wie geht es Marie?“</a:t>
            </a:r>
          </a:p>
          <a:p>
            <a:pPr marL="0" indent="0">
              <a:buNone/>
            </a:pPr>
            <a:r>
              <a:rPr lang="de-DE" sz="2200" dirty="0"/>
              <a:t>Manuela: „Thomas trifft sich oft mit Klara zum Kaffee.“</a:t>
            </a:r>
          </a:p>
          <a:p>
            <a:pPr marL="0" indent="0">
              <a:buNone/>
            </a:pPr>
            <a:r>
              <a:rPr lang="de-DE" sz="2200" dirty="0"/>
              <a:t>[Thomas ist Maries Freund, Klara ist Thomas‘ ehemalige Freundin.]</a:t>
            </a:r>
          </a:p>
          <a:p>
            <a:pPr marL="0" indent="-216000">
              <a:buNone/>
            </a:pPr>
            <a:r>
              <a:rPr lang="de-DE" sz="2200" dirty="0"/>
              <a:t>+&gt; Marie geht es nicht gut, weil ihr Freund Thomas seine frühere Freundin trifft.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26D1C3D-5A5F-4DEC-A838-6822A5F30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6" y="2348488"/>
            <a:ext cx="5376000" cy="352839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de-DE" dirty="0"/>
              <a:t>Entstehen einer Implikatur </a:t>
            </a:r>
            <a:r>
              <a:rPr lang="de-DE" b="1" dirty="0"/>
              <a:t>allein aufgrund des Inhalts des Gesagten</a:t>
            </a:r>
            <a:r>
              <a:rPr lang="de-DE" dirty="0"/>
              <a:t>, d. h. ohne speziellen Kontext (sofern Sprecher*in dies nicht irgendwie verhindert)</a:t>
            </a:r>
          </a:p>
          <a:p>
            <a:pPr marL="0" indent="0">
              <a:buNone/>
            </a:pPr>
            <a:r>
              <a:rPr lang="de-DE" b="1" dirty="0"/>
              <a:t>Beispiel: </a:t>
            </a:r>
          </a:p>
          <a:p>
            <a:pPr marL="0" indent="0">
              <a:buNone/>
            </a:pPr>
            <a:r>
              <a:rPr lang="de-DE" dirty="0"/>
              <a:t>Auf die Frage nach seinem Namen antwortet Richard: „Ich glaube, Richard.“</a:t>
            </a:r>
          </a:p>
          <a:p>
            <a:pPr marL="0" indent="0">
              <a:buNone/>
            </a:pPr>
            <a:r>
              <a:rPr lang="de-DE" dirty="0"/>
              <a:t>+&gt; Richard ist sich nicht sicher, wie er heißt.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B401166-87E2-489C-918A-B39C2D26C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737" y="404664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Partikularisierte und generalisierte und </a:t>
            </a:r>
            <a:r>
              <a:rPr lang="de-DE" sz="3100" b="1" dirty="0" err="1"/>
              <a:t>konversationelle</a:t>
            </a:r>
            <a:r>
              <a:rPr lang="de-DE" sz="3100" b="1" dirty="0"/>
              <a:t> Implikaturen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41C36BC-73FB-4606-9F4D-D6B2C37DCDD9}"/>
              </a:ext>
            </a:extLst>
          </p:cNvPr>
          <p:cNvSpPr txBox="1"/>
          <p:nvPr/>
        </p:nvSpPr>
        <p:spPr>
          <a:xfrm>
            <a:off x="1538633" y="5804200"/>
            <a:ext cx="907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(vgl.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Meibauer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Einführung in die germanistische Linguistik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S. 216-218, S. 221-223, S. 225)</a:t>
            </a:r>
          </a:p>
        </p:txBody>
      </p:sp>
    </p:spTree>
    <p:extLst>
      <p:ext uri="{BB962C8B-B14F-4D97-AF65-F5344CB8AC3E}">
        <p14:creationId xmlns:p14="http://schemas.microsoft.com/office/powerpoint/2010/main" val="398489025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30A6D28-189E-42CD-A5FC-B545FA96B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248472"/>
          </a:xfrm>
        </p:spPr>
        <p:txBody>
          <a:bodyPr>
            <a:normAutofit lnSpcReduction="10000"/>
          </a:bodyPr>
          <a:lstStyle/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/>
              <a:t>Kalkulierbarkeit (auf der Basis des Kooperationsprinzips und der Konversationsmaximen)</a:t>
            </a:r>
          </a:p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/>
              <a:t>Nicht-Konventionalität (abhängig von der aktuellen Gesprächssituation)</a:t>
            </a:r>
          </a:p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 err="1"/>
              <a:t>Bekräftigbarkeit</a:t>
            </a:r>
            <a:endParaRPr lang="de-DE" dirty="0"/>
          </a:p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 err="1"/>
              <a:t>Annullierbarkeit</a:t>
            </a:r>
            <a:r>
              <a:rPr lang="de-DE" dirty="0"/>
              <a:t>/</a:t>
            </a:r>
            <a:r>
              <a:rPr lang="de-DE" dirty="0" err="1"/>
              <a:t>Tilgbarkeit</a:t>
            </a:r>
            <a:endParaRPr lang="de-DE" dirty="0"/>
          </a:p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 err="1"/>
              <a:t>Unabtrennbarkeit</a:t>
            </a:r>
            <a:r>
              <a:rPr lang="de-DE" dirty="0"/>
              <a:t>/</a:t>
            </a:r>
            <a:r>
              <a:rPr lang="de-DE" dirty="0" err="1"/>
              <a:t>Inhaltsbasiertheit</a:t>
            </a:r>
            <a:endParaRPr lang="de-DE" dirty="0"/>
          </a:p>
          <a:p>
            <a:pPr marL="566928" indent="-457200">
              <a:spcAft>
                <a:spcPts val="600"/>
              </a:spcAft>
              <a:buAutoNum type="arabicPeriod"/>
            </a:pPr>
            <a:r>
              <a:rPr lang="de-DE" dirty="0"/>
              <a:t>Unbestimmtheit</a:t>
            </a:r>
          </a:p>
          <a:p>
            <a:pPr marL="566928" indent="-457200">
              <a:spcAft>
                <a:spcPts val="1800"/>
              </a:spcAft>
              <a:buAutoNum type="arabicPeriod"/>
            </a:pPr>
            <a:r>
              <a:rPr lang="de-DE" dirty="0"/>
              <a:t>Universalität (treten in allen Sprachen auf)</a:t>
            </a:r>
          </a:p>
          <a:p>
            <a:pPr marL="109728" indent="0" algn="r">
              <a:buNone/>
            </a:pPr>
            <a:r>
              <a:rPr lang="de-DE" sz="1600" dirty="0"/>
              <a:t>(siehe Handreichung zur Pragmatik, M3, 5.2; vgl. Liedtke, </a:t>
            </a:r>
            <a:r>
              <a:rPr lang="de-DE" sz="1600" i="1" dirty="0"/>
              <a:t>Moderne Pragmatik</a:t>
            </a:r>
            <a:r>
              <a:rPr lang="de-DE" sz="1600" dirty="0"/>
              <a:t>, S. 78-80; </a:t>
            </a:r>
            <a:r>
              <a:rPr lang="de-DE" sz="1600" dirty="0" err="1"/>
              <a:t>Meibauer</a:t>
            </a:r>
            <a:r>
              <a:rPr lang="de-DE" sz="1600" dirty="0"/>
              <a:t>, </a:t>
            </a:r>
            <a:r>
              <a:rPr lang="de-DE" sz="1600" i="1" dirty="0"/>
              <a:t>Einführung in die germanistische Linguistik</a:t>
            </a:r>
            <a:r>
              <a:rPr lang="de-DE" sz="1600" dirty="0"/>
              <a:t>, S. 225-226)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AEBDAC1-FF76-48C2-821C-BBA6C0DBD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Eigenschaften </a:t>
            </a:r>
            <a:r>
              <a:rPr lang="de-DE" sz="3100" b="1" dirty="0" err="1"/>
              <a:t>konversationeller</a:t>
            </a:r>
            <a:r>
              <a:rPr lang="de-DE" sz="3100" b="1" dirty="0"/>
              <a:t> Implikaturen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8195050"/>
      </p:ext>
    </p:extLst>
  </p:cSld>
  <p:clrMapOvr>
    <a:masterClrMapping/>
  </p:clrMapOvr>
  <p:transition>
    <p:pull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1A03D18-75B4-48B5-B16D-A93ED5FF0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4008" y="1531165"/>
            <a:ext cx="5376000" cy="457200"/>
          </a:xfrm>
        </p:spPr>
        <p:txBody>
          <a:bodyPr/>
          <a:lstStyle/>
          <a:p>
            <a:pPr algn="ctr"/>
            <a:r>
              <a:rPr lang="de-DE" dirty="0" err="1"/>
              <a:t>Konversationelle</a:t>
            </a:r>
            <a:r>
              <a:rPr lang="de-DE" dirty="0"/>
              <a:t> Implikaturen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6173E6-2EC6-40C3-BD55-34059D2DC611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6191992" y="1527097"/>
            <a:ext cx="5376000" cy="457200"/>
          </a:xfrm>
        </p:spPr>
        <p:txBody>
          <a:bodyPr/>
          <a:lstStyle/>
          <a:p>
            <a:pPr algn="ctr"/>
            <a:r>
              <a:rPr lang="de-DE" dirty="0"/>
              <a:t>Konventionelle Implikaturen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4489DC-28FE-4624-B746-0FABF9C7C11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24008" y="2058968"/>
            <a:ext cx="5376000" cy="3818304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de-DE" dirty="0"/>
              <a:t>Ergebnis eines </a:t>
            </a:r>
            <a:r>
              <a:rPr lang="de-DE" b="1" dirty="0"/>
              <a:t>Schlussprozesses</a:t>
            </a:r>
            <a:r>
              <a:rPr lang="de-DE" dirty="0"/>
              <a:t> auf der Basis des </a:t>
            </a:r>
            <a:r>
              <a:rPr lang="de-DE" b="1" dirty="0"/>
              <a:t>Kooperationsprinzips</a:t>
            </a:r>
            <a:r>
              <a:rPr lang="de-DE" dirty="0"/>
              <a:t>, der </a:t>
            </a:r>
            <a:r>
              <a:rPr lang="de-DE" b="1" dirty="0"/>
              <a:t>Konversationsmaximen</a:t>
            </a:r>
            <a:r>
              <a:rPr lang="de-DE" dirty="0"/>
              <a:t> und des jeweiligen </a:t>
            </a:r>
            <a:r>
              <a:rPr lang="de-DE" b="1" dirty="0"/>
              <a:t>Kontexts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b="1" dirty="0"/>
              <a:t>Beispiel:</a:t>
            </a:r>
          </a:p>
          <a:p>
            <a:pPr marL="0" indent="0">
              <a:buNone/>
            </a:pPr>
            <a:r>
              <a:rPr lang="de-DE" dirty="0"/>
              <a:t>Johanna: „Wie geht es Marie?“</a:t>
            </a:r>
          </a:p>
          <a:p>
            <a:pPr marL="0" indent="0">
              <a:buNone/>
            </a:pPr>
            <a:r>
              <a:rPr lang="de-DE" dirty="0"/>
              <a:t>Manuela: „Thomas trifft sich oft mit Klara zum Kaffee.“</a:t>
            </a:r>
          </a:p>
          <a:p>
            <a:pPr marL="0" indent="0">
              <a:buNone/>
            </a:pPr>
            <a:r>
              <a:rPr lang="de-DE" dirty="0"/>
              <a:t>[Thomas ist Maries Freund, Klara ist Thomas‘ ehemalige Freundin.]</a:t>
            </a:r>
          </a:p>
          <a:p>
            <a:pPr marL="0" indent="0">
              <a:buNone/>
            </a:pPr>
            <a:r>
              <a:rPr lang="de-DE" dirty="0"/>
              <a:t>+&gt; Marie geht es nicht gut, weil ihr Freund Thomas seine frühere Freundin trifft.</a:t>
            </a:r>
          </a:p>
          <a:p>
            <a:pPr marL="109728" indent="0">
              <a:buNone/>
            </a:pPr>
            <a:endParaRPr lang="de-DE" b="1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7BB17A3-9DBD-4B38-B8EF-09EE393EF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1992" y="2080534"/>
            <a:ext cx="5376000" cy="3792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Resultat der </a:t>
            </a:r>
            <a:r>
              <a:rPr lang="de-DE" b="1" dirty="0"/>
              <a:t>Verwendung eines Ausdrucks </a:t>
            </a:r>
            <a:r>
              <a:rPr lang="de-DE" dirty="0"/>
              <a:t>(</a:t>
            </a:r>
            <a:r>
              <a:rPr lang="de-DE" i="1" dirty="0"/>
              <a:t>sogar, auch, folglich, …</a:t>
            </a:r>
            <a:r>
              <a:rPr lang="de-DE" dirty="0"/>
              <a:t>)</a:t>
            </a:r>
            <a:r>
              <a:rPr lang="de-DE" i="1" dirty="0"/>
              <a:t> </a:t>
            </a:r>
            <a:r>
              <a:rPr lang="de-DE" dirty="0"/>
              <a:t>in Übereinstimmung mit seiner </a:t>
            </a:r>
            <a:r>
              <a:rPr lang="de-DE" b="1" dirty="0"/>
              <a:t>konventionellen Bedeutung</a:t>
            </a:r>
          </a:p>
          <a:p>
            <a:pPr marL="0" indent="0">
              <a:spcBef>
                <a:spcPts val="2700"/>
              </a:spcBef>
              <a:buNone/>
            </a:pPr>
            <a:r>
              <a:rPr lang="de-DE" b="1" dirty="0"/>
              <a:t>Beispiel: </a:t>
            </a:r>
          </a:p>
          <a:p>
            <a:pPr marL="0" indent="0">
              <a:buNone/>
            </a:pPr>
            <a:r>
              <a:rPr lang="de-DE" dirty="0"/>
              <a:t>Sie ist Französin, folglich isst sie keinen Käse aus Deutschland.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de-DE" dirty="0"/>
              <a:t>+&gt; Franzosen essen keinen Käse aus Deutschland.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dirty="0"/>
              <a:t>Äußerung wird nicht als falsch bezeichnet, wenn man den </a:t>
            </a:r>
            <a:r>
              <a:rPr lang="de-DE" dirty="0" err="1"/>
              <a:t>implikatierten</a:t>
            </a:r>
            <a:r>
              <a:rPr lang="de-DE" dirty="0"/>
              <a:t> Zusammenhang nicht annimmt.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84603B3B-ED13-4F0F-A66A-0A5A7253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11" y="447328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 err="1"/>
              <a:t>Konversationelle</a:t>
            </a:r>
            <a:r>
              <a:rPr lang="de-DE" sz="3100" b="1" dirty="0"/>
              <a:t> und konventionelle Implikaturen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1B2860D-7BB0-4DD8-9858-4BA7B2B13BED}"/>
              </a:ext>
            </a:extLst>
          </p:cNvPr>
          <p:cNvSpPr txBox="1"/>
          <p:nvPr/>
        </p:nvSpPr>
        <p:spPr>
          <a:xfrm>
            <a:off x="839416" y="5947875"/>
            <a:ext cx="9865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(vgl. Liedtke,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Moderne Pragmatik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S. 76-77, S. 85; </a:t>
            </a:r>
            <a:r>
              <a:rPr lang="de-DE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Meibauer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1600" i="1" dirty="0">
                <a:latin typeface="Calibri" panose="020F0502020204030204" pitchFamily="34" charset="0"/>
                <a:cs typeface="Calibri" panose="020F0502020204030204" pitchFamily="34" charset="0"/>
              </a:rPr>
              <a:t>Einführung in die germanistische Linguistik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, S. 223-224)</a:t>
            </a:r>
          </a:p>
        </p:txBody>
      </p:sp>
    </p:spTree>
    <p:extLst>
      <p:ext uri="{BB962C8B-B14F-4D97-AF65-F5344CB8AC3E}">
        <p14:creationId xmlns:p14="http://schemas.microsoft.com/office/powerpoint/2010/main" val="125596074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AF78953-D354-4EE0-ADC8-F2EF28B4F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575" y="1484784"/>
            <a:ext cx="10972800" cy="4248472"/>
          </a:xfrm>
        </p:spPr>
        <p:txBody>
          <a:bodyPr>
            <a:normAutofit fontScale="25000" lnSpcReduction="20000"/>
          </a:bodyPr>
          <a:lstStyle/>
          <a:p>
            <a:r>
              <a:rPr lang="de-DE" sz="8800" dirty="0"/>
              <a:t>Problematisch: Eindruck eines Verstoßes gegen die Maxime der Qualität</a:t>
            </a:r>
          </a:p>
          <a:p>
            <a:pPr marL="648000" indent="-2520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8800" dirty="0"/>
              <a:t>Gefahr: Verlust der Glaubwürdigkeit, wenn eine Lüge unterstellt wird</a:t>
            </a:r>
          </a:p>
          <a:p>
            <a:r>
              <a:rPr lang="de-DE" sz="8800" dirty="0"/>
              <a:t>Häufig in politischer Sprache: gezielte Verstöße gegen die Maxime der Quantität</a:t>
            </a:r>
          </a:p>
          <a:p>
            <a:pPr marL="648000" indent="-2520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8800" dirty="0"/>
              <a:t>Problem: Übergang zwischen Verschweigen wichtiger Informationen und Lügen oft fließend</a:t>
            </a:r>
          </a:p>
          <a:p>
            <a:r>
              <a:rPr lang="de-DE" sz="8800" dirty="0"/>
              <a:t>Eigenschaft </a:t>
            </a:r>
            <a:r>
              <a:rPr lang="de-DE" sz="8800" dirty="0" err="1"/>
              <a:t>konversationeller</a:t>
            </a:r>
            <a:r>
              <a:rPr lang="de-DE" sz="8800" dirty="0"/>
              <a:t> Implikaturen: </a:t>
            </a:r>
            <a:r>
              <a:rPr lang="de-DE" sz="8800" dirty="0" err="1"/>
              <a:t>Annullierbarkeit</a:t>
            </a:r>
            <a:r>
              <a:rPr lang="de-DE" sz="8800" dirty="0"/>
              <a:t>/</a:t>
            </a:r>
            <a:r>
              <a:rPr lang="de-DE" sz="8800" dirty="0" err="1"/>
              <a:t>Tilgbarkeit</a:t>
            </a:r>
            <a:endParaRPr lang="de-DE" sz="8800" dirty="0"/>
          </a:p>
          <a:p>
            <a:pPr marL="648000" indent="-2520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8800" dirty="0"/>
              <a:t>Kommunikationsstrategischer Vorteil einer Implikatur: Streichbarkeit des </a:t>
            </a:r>
            <a:r>
              <a:rPr lang="de-DE" sz="8800" dirty="0" err="1"/>
              <a:t>implikativen</a:t>
            </a:r>
            <a:r>
              <a:rPr lang="de-DE" sz="8800" dirty="0"/>
              <a:t> Effekts</a:t>
            </a:r>
          </a:p>
          <a:p>
            <a:r>
              <a:rPr lang="de-DE" sz="8800" dirty="0"/>
              <a:t>Gezielte Analyse einer politischen Rede im Hinblick auf mögliche Implikaturen, bevor sie gehalten wird</a:t>
            </a:r>
          </a:p>
          <a:p>
            <a:pPr marL="648000" indent="-252000">
              <a:buFont typeface="Wingdings" panose="05000000000000000000" pitchFamily="2" charset="2"/>
              <a:buChar char="Ø"/>
            </a:pPr>
            <a:r>
              <a:rPr lang="de-DE" sz="8800" dirty="0"/>
              <a:t>Bekräftigung erwünschter Implikaturen</a:t>
            </a:r>
          </a:p>
          <a:p>
            <a:pPr marL="648000" indent="-2520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de-DE" sz="8800" dirty="0"/>
              <a:t>Tilgung unerwünschter Implikaturen</a:t>
            </a:r>
          </a:p>
          <a:p>
            <a:pPr marL="109728" indent="0" algn="r">
              <a:spcAft>
                <a:spcPts val="1200"/>
              </a:spcAft>
              <a:buNone/>
            </a:pPr>
            <a:r>
              <a:rPr lang="de-DE" sz="7200" dirty="0"/>
              <a:t>Mögliche Aufgaben für den Unterricht: siehe Handreichung zur Pragmatik, M3, 5.4 (vgl. </a:t>
            </a:r>
            <a:r>
              <a:rPr lang="de-DE" sz="7200" dirty="0" err="1"/>
              <a:t>Niehr</a:t>
            </a:r>
            <a:r>
              <a:rPr lang="de-DE" sz="7200" dirty="0"/>
              <a:t>, </a:t>
            </a:r>
            <a:r>
              <a:rPr lang="de-DE" sz="7200" i="1" dirty="0"/>
              <a:t>Einführung in die </a:t>
            </a:r>
            <a:r>
              <a:rPr lang="de-DE" sz="7200" i="1" dirty="0" err="1"/>
              <a:t>Politolinguistik</a:t>
            </a:r>
            <a:r>
              <a:rPr lang="de-DE" sz="7200" dirty="0"/>
              <a:t>, S. 80-87; Liedtke, </a:t>
            </a:r>
            <a:r>
              <a:rPr lang="de-DE" sz="7200" i="1" dirty="0"/>
              <a:t>Moderne Pragmatik</a:t>
            </a:r>
            <a:r>
              <a:rPr lang="de-DE" sz="7200" dirty="0"/>
              <a:t>, S. 215-217; Hagemann, „</a:t>
            </a:r>
            <a:r>
              <a:rPr lang="de-DE" sz="7200" dirty="0" err="1"/>
              <a:t>Implikaturanalyse</a:t>
            </a:r>
            <a:r>
              <a:rPr lang="de-DE" sz="7200" dirty="0"/>
              <a:t>“)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2085D44-CED4-4401-955A-CD7B122EB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7532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Sagen und Meinen</a:t>
            </a:r>
            <a:br>
              <a:rPr lang="de-DE" b="1" dirty="0"/>
            </a:br>
            <a:r>
              <a:rPr lang="de-DE" sz="3100" b="1" dirty="0"/>
              <a:t>Konversationsmaximen und Implikaturen in politischer Sprache</a:t>
            </a:r>
            <a:endParaRPr lang="de-DE" sz="3100" dirty="0"/>
          </a:p>
        </p:txBody>
      </p:sp>
    </p:spTree>
    <p:extLst>
      <p:ext uri="{BB962C8B-B14F-4D97-AF65-F5344CB8AC3E}">
        <p14:creationId xmlns:p14="http://schemas.microsoft.com/office/powerpoint/2010/main" val="377812462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0768"/>
            <a:ext cx="10972800" cy="4680520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de-DE" b="1" dirty="0"/>
              <a:t>Deiktische Ausdrücke </a:t>
            </a:r>
            <a:r>
              <a:rPr lang="de-DE" dirty="0"/>
              <a:t>(zur Deixis vgl. Handreichung zur Pragmatik, M4)</a:t>
            </a:r>
          </a:p>
          <a:p>
            <a:pPr marL="109728" indent="0" algn="just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„Entschuldigen Sie?“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„Ja?“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„Ich benötige dringend ein paar Brötchen.“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„Kein Problem. Beim Supermarkt, äh, gleich dort an der Kreuzung ist eine Bäckerei.“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„Oh, das trifft sich für mich sehr gut. Herzlichen Dank!“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„Keine Ursache. Auf Wiedersehen.“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„Auf Wiedersehen.“</a:t>
            </a:r>
            <a:r>
              <a:rPr lang="de-DE" sz="2200" dirty="0"/>
              <a:t> </a:t>
            </a:r>
          </a:p>
          <a:p>
            <a:pPr marL="0" indent="0" algn="r">
              <a:spcBef>
                <a:spcPts val="1200"/>
              </a:spcBef>
              <a:buNone/>
            </a:pPr>
            <a:r>
              <a:rPr lang="de-DE" sz="1800" dirty="0"/>
              <a:t>(zur Analyse anhand eines analogen Beispiels vgl. </a:t>
            </a:r>
            <a:r>
              <a:rPr lang="de-DE" sz="1800" dirty="0" err="1"/>
              <a:t>Meibauer</a:t>
            </a:r>
            <a:r>
              <a:rPr lang="de-DE" sz="1800" dirty="0"/>
              <a:t>, </a:t>
            </a:r>
            <a:r>
              <a:rPr lang="de-DE" sz="1800" i="1" dirty="0"/>
              <a:t>Einführung in die germanistische Linguistik</a:t>
            </a:r>
            <a:r>
              <a:rPr lang="de-DE" sz="1800" dirty="0"/>
              <a:t>, S. 247-251, einschließlich Lösungen zu S. 248/Aufgabe 6)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7984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AD97041F-C8F8-4176-9BA1-8115A6EE8D40}"/>
              </a:ext>
            </a:extLst>
          </p:cNvPr>
          <p:cNvSpPr/>
          <p:nvPr/>
        </p:nvSpPr>
        <p:spPr>
          <a:xfrm>
            <a:off x="2855640" y="1938206"/>
            <a:ext cx="360040" cy="490736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24C2D20-452E-4115-B535-C4C1ECA19FEB}"/>
              </a:ext>
            </a:extLst>
          </p:cNvPr>
          <p:cNvSpPr/>
          <p:nvPr/>
        </p:nvSpPr>
        <p:spPr>
          <a:xfrm>
            <a:off x="1199456" y="2972471"/>
            <a:ext cx="405939" cy="472058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11F69B9D-D4D6-42B4-9E04-BBC11F03F0B0}"/>
              </a:ext>
            </a:extLst>
          </p:cNvPr>
          <p:cNvSpPr/>
          <p:nvPr/>
        </p:nvSpPr>
        <p:spPr>
          <a:xfrm>
            <a:off x="3575720" y="3939527"/>
            <a:ext cx="648072" cy="576064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13BE8A2-E0F6-49B3-895A-4971B17CF081}"/>
              </a:ext>
            </a:extLst>
          </p:cNvPr>
          <p:cNvSpPr/>
          <p:nvPr/>
        </p:nvSpPr>
        <p:spPr>
          <a:xfrm>
            <a:off x="5347172" y="3429000"/>
            <a:ext cx="1281632" cy="576064"/>
          </a:xfrm>
          <a:prstGeom prst="ellipse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9F625F9-5D84-49C3-80B9-B1B72C57E1E1}"/>
              </a:ext>
            </a:extLst>
          </p:cNvPr>
          <p:cNvSpPr txBox="1"/>
          <p:nvPr/>
        </p:nvSpPr>
        <p:spPr>
          <a:xfrm>
            <a:off x="8328248" y="30251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93C9F72-45DF-4D42-BE24-A9AF4947EF3E}"/>
              </a:ext>
            </a:extLst>
          </p:cNvPr>
          <p:cNvSpPr txBox="1"/>
          <p:nvPr/>
        </p:nvSpPr>
        <p:spPr>
          <a:xfrm>
            <a:off x="8035683" y="2042406"/>
            <a:ext cx="21602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Personaldeixis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DAF3F69-78FF-441B-8DFD-355949C4515D}"/>
              </a:ext>
            </a:extLst>
          </p:cNvPr>
          <p:cNvSpPr txBox="1"/>
          <p:nvPr/>
        </p:nvSpPr>
        <p:spPr>
          <a:xfrm>
            <a:off x="8040216" y="3162357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Lokaldeixis</a:t>
            </a:r>
          </a:p>
        </p:txBody>
      </p:sp>
    </p:spTree>
    <p:extLst>
      <p:ext uri="{BB962C8B-B14F-4D97-AF65-F5344CB8AC3E}">
        <p14:creationId xmlns:p14="http://schemas.microsoft.com/office/powerpoint/2010/main" val="3975105568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68760"/>
            <a:ext cx="10972800" cy="4968552"/>
          </a:xfrm>
        </p:spPr>
        <p:txBody>
          <a:bodyPr>
            <a:normAutofit/>
          </a:bodyPr>
          <a:lstStyle/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de-DE" b="1" dirty="0"/>
              <a:t>Bestimmung der illokutionären Akte</a:t>
            </a:r>
          </a:p>
          <a:p>
            <a:pPr marL="109728" indent="0" algn="just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A: „Entschuldigen Sie?“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B: „Ja?“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A: „Ich benötige dringend ein paar Brötchen.“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B: „Kein Problem. Beim Supermarkt, äh, gleich dort an der Kreuzung ist eine Bäckerei.“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A: „Oh, das trifft sich für mich sehr gut. Herzlichen Dank!“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B: „Keine Ursache. Auf Wiedersehen.“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de-DE" sz="1800" dirty="0">
                <a:effectLst/>
                <a:ea typeface="Calibri" panose="020F0502020204030204" pitchFamily="34" charset="0"/>
              </a:rPr>
              <a:t>A: „Auf Wiedersehen.“</a:t>
            </a:r>
          </a:p>
          <a:p>
            <a:pPr marL="109728" indent="0" algn="r">
              <a:buNone/>
            </a:pPr>
            <a:r>
              <a:rPr lang="de-DE" sz="1400" dirty="0"/>
              <a:t>(zur Analyse anhand eines analogen Beispiels vgl. </a:t>
            </a:r>
            <a:r>
              <a:rPr lang="de-DE" sz="1400" dirty="0" err="1"/>
              <a:t>Meibauer</a:t>
            </a:r>
            <a:r>
              <a:rPr lang="de-DE" sz="1400" dirty="0"/>
              <a:t>, </a:t>
            </a:r>
            <a:r>
              <a:rPr lang="de-DE" sz="1400" i="1" dirty="0"/>
              <a:t>Einführung in die germanistische Linguistik</a:t>
            </a:r>
            <a:r>
              <a:rPr lang="de-DE" sz="1400" dirty="0"/>
              <a:t>, S. 247-251, einschließlich Lösungen zu S. 248/Aufgabe 6)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7984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293843-32BD-40C5-8C2B-E4F5CB34B6BE}"/>
              </a:ext>
            </a:extLst>
          </p:cNvPr>
          <p:cNvSpPr txBox="1"/>
          <p:nvPr/>
        </p:nvSpPr>
        <p:spPr>
          <a:xfrm>
            <a:off x="3359696" y="201314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Anrede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68295E0-89F1-48A7-A85C-5F6507991753}"/>
              </a:ext>
            </a:extLst>
          </p:cNvPr>
          <p:cNvSpPr txBox="1"/>
          <p:nvPr/>
        </p:nvSpPr>
        <p:spPr>
          <a:xfrm>
            <a:off x="3359696" y="248747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Erwiderung der Anrede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93C4643-35DB-4334-A0CD-551A73A567AB}"/>
              </a:ext>
            </a:extLst>
          </p:cNvPr>
          <p:cNvSpPr txBox="1"/>
          <p:nvPr/>
        </p:nvSpPr>
        <p:spPr>
          <a:xfrm>
            <a:off x="5087888" y="3015840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Feststellung + Frage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32156CA-6436-45AA-8EEA-418B6FBAFB33}"/>
              </a:ext>
            </a:extLst>
          </p:cNvPr>
          <p:cNvSpPr txBox="1"/>
          <p:nvPr/>
        </p:nvSpPr>
        <p:spPr>
          <a:xfrm>
            <a:off x="8929446" y="3521325"/>
            <a:ext cx="1752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2x Feststellung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C915191-D726-46BD-BDEF-B8BD1BF5C7DE}"/>
              </a:ext>
            </a:extLst>
          </p:cNvPr>
          <p:cNvSpPr txBox="1"/>
          <p:nvPr/>
        </p:nvSpPr>
        <p:spPr>
          <a:xfrm>
            <a:off x="6324818" y="4034618"/>
            <a:ext cx="2604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Feststellung, Dank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4C000ED-0E3F-456D-893E-F4DA22429D45}"/>
              </a:ext>
            </a:extLst>
          </p:cNvPr>
          <p:cNvSpPr txBox="1"/>
          <p:nvPr/>
        </p:nvSpPr>
        <p:spPr>
          <a:xfrm>
            <a:off x="4367808" y="4541979"/>
            <a:ext cx="6115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Feststellung + Erwiderung des Dankes, Verabschiedung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6C20071-ABBE-424F-BDC4-9CF13E0F020C}"/>
              </a:ext>
            </a:extLst>
          </p:cNvPr>
          <p:cNvSpPr txBox="1"/>
          <p:nvPr/>
        </p:nvSpPr>
        <p:spPr>
          <a:xfrm>
            <a:off x="3194689" y="5013176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Verabschiedung</a:t>
            </a:r>
          </a:p>
        </p:txBody>
      </p:sp>
    </p:spTree>
    <p:extLst>
      <p:ext uri="{BB962C8B-B14F-4D97-AF65-F5344CB8AC3E}">
        <p14:creationId xmlns:p14="http://schemas.microsoft.com/office/powerpoint/2010/main" val="276574785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4536504"/>
          </a:xfrm>
        </p:spPr>
        <p:txBody>
          <a:bodyPr>
            <a:normAutofit fontScale="70000" lnSpcReduction="20000"/>
          </a:bodyPr>
          <a:lstStyle/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de-DE" sz="2900" b="1" dirty="0"/>
              <a:t>Indirekte Sprechakte und </a:t>
            </a:r>
            <a:r>
              <a:rPr lang="de-DE" sz="2900" b="1" dirty="0" err="1"/>
              <a:t>konversationelle</a:t>
            </a:r>
            <a:r>
              <a:rPr lang="de-DE" sz="2900" b="1" dirty="0"/>
              <a:t> Implikaturen</a:t>
            </a:r>
          </a:p>
          <a:p>
            <a:pPr marL="109728" indent="0" algn="just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A: „Entschuldigen Sie?“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B: „Ja?“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A: „Ich benötige dringend ein paar Brötchen.“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B: „Kein Problem. Beim Supermarkt, äh, gleich dort an der Kreuzung ist eine Bäckerei.“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A: „Oh, das trifft sich für mich sehr gut. Herzlichen Dank!“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B: „Keine Ursache. Auf Wiedersehen.“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de-DE" sz="2900" dirty="0">
                <a:effectLst/>
                <a:ea typeface="Calibri" panose="020F0502020204030204" pitchFamily="34" charset="0"/>
              </a:rPr>
              <a:t>A: „Auf Wiedersehen.“</a:t>
            </a:r>
          </a:p>
          <a:p>
            <a:pPr marL="109728" indent="0" algn="r">
              <a:lnSpc>
                <a:spcPct val="120000"/>
              </a:lnSpc>
              <a:spcAft>
                <a:spcPts val="1200"/>
              </a:spcAft>
              <a:buNone/>
            </a:pPr>
            <a:r>
              <a:rPr lang="de-DE" sz="2200" dirty="0"/>
              <a:t> </a:t>
            </a:r>
            <a:r>
              <a:rPr lang="de-DE" sz="2100" dirty="0"/>
              <a:t>(zu einem analogen Beispiel vgl. </a:t>
            </a:r>
            <a:r>
              <a:rPr lang="de-DE" sz="2100" dirty="0" err="1"/>
              <a:t>Meibauer</a:t>
            </a:r>
            <a:r>
              <a:rPr lang="de-DE" sz="2100" dirty="0"/>
              <a:t>, </a:t>
            </a:r>
            <a:r>
              <a:rPr lang="de-DE" sz="2100" i="1" dirty="0"/>
              <a:t>Einführung in die germanistische Linguistik</a:t>
            </a:r>
            <a:r>
              <a:rPr lang="de-DE" sz="2100" dirty="0"/>
              <a:t>, Lösungen zu S. 248/Aufgabe 6)</a:t>
            </a:r>
          </a:p>
          <a:p>
            <a:pPr algn="r"/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7984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42393416-600A-4537-9367-6041368F6AF1}"/>
              </a:ext>
            </a:extLst>
          </p:cNvPr>
          <p:cNvSpPr/>
          <p:nvPr/>
        </p:nvSpPr>
        <p:spPr>
          <a:xfrm>
            <a:off x="1055440" y="2908062"/>
            <a:ext cx="4464496" cy="400110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01EBD658-444E-441B-B3E1-E02CAFB33A74}"/>
              </a:ext>
            </a:extLst>
          </p:cNvPr>
          <p:cNvSpPr/>
          <p:nvPr/>
        </p:nvSpPr>
        <p:spPr>
          <a:xfrm>
            <a:off x="2639617" y="3385982"/>
            <a:ext cx="7128791" cy="40011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476EE10-104C-4070-8B14-31B093337462}"/>
              </a:ext>
            </a:extLst>
          </p:cNvPr>
          <p:cNvSpPr txBox="1"/>
          <p:nvPr/>
        </p:nvSpPr>
        <p:spPr>
          <a:xfrm>
            <a:off x="5159896" y="2466554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Assertiv (Feststellung) + indirekter Direktiv (Frage)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22167EB-F06B-46C0-B649-A4C9D31E1705}"/>
              </a:ext>
            </a:extLst>
          </p:cNvPr>
          <p:cNvSpPr txBox="1"/>
          <p:nvPr/>
        </p:nvSpPr>
        <p:spPr>
          <a:xfrm>
            <a:off x="6744072" y="3786092"/>
            <a:ext cx="517078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Implikatur auf der Basis der Relevanzmaxime:</a:t>
            </a:r>
          </a:p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+&gt; An dieser Tankstelle bekommt A Benzin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012198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/>
      <p:bldP spid="1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7" y="1407152"/>
            <a:ext cx="10972800" cy="4536504"/>
          </a:xfrm>
        </p:spPr>
        <p:txBody>
          <a:bodyPr>
            <a:normAutofit fontScale="85000" lnSpcReduction="10000"/>
          </a:bodyPr>
          <a:lstStyle/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de-DE" b="1" dirty="0" err="1"/>
              <a:t>Redezüge</a:t>
            </a:r>
            <a:r>
              <a:rPr lang="de-DE" b="1" dirty="0"/>
              <a:t> und Sprecherwechsel</a:t>
            </a:r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 algn="r">
              <a:spcBef>
                <a:spcPts val="1800"/>
              </a:spcBef>
              <a:buNone/>
            </a:pPr>
            <a:r>
              <a:rPr lang="de-DE" sz="1900" dirty="0"/>
              <a:t>(zur Analyse anhand eines analogen Beispiels vgl. </a:t>
            </a:r>
            <a:r>
              <a:rPr lang="de-DE" sz="1900" dirty="0" err="1"/>
              <a:t>Meibauer</a:t>
            </a:r>
            <a:r>
              <a:rPr lang="de-DE" sz="1900" dirty="0"/>
              <a:t>, </a:t>
            </a:r>
            <a:r>
              <a:rPr lang="de-DE" sz="1900" i="1" dirty="0"/>
              <a:t>Einführung in die germanistische Linguistik</a:t>
            </a:r>
            <a:r>
              <a:rPr lang="de-DE" sz="1900" dirty="0"/>
              <a:t>, S. 248-249)</a:t>
            </a:r>
          </a:p>
          <a:p>
            <a:pPr algn="r"/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352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273CBF2-B4BF-4437-8668-2623FF37A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593608"/>
              </p:ext>
            </p:extLst>
          </p:nvPr>
        </p:nvGraphicFramePr>
        <p:xfrm>
          <a:off x="620487" y="2060848"/>
          <a:ext cx="11305256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533">
                  <a:extLst>
                    <a:ext uri="{9D8B030D-6E8A-4147-A177-3AD203B41FA5}">
                      <a16:colId xmlns:a16="http://schemas.microsoft.com/office/drawing/2014/main" val="812302426"/>
                    </a:ext>
                  </a:extLst>
                </a:gridCol>
                <a:gridCol w="10920723">
                  <a:extLst>
                    <a:ext uri="{9D8B030D-6E8A-4147-A177-3AD203B41FA5}">
                      <a16:colId xmlns:a16="http://schemas.microsoft.com/office/drawing/2014/main" val="3956412524"/>
                    </a:ext>
                  </a:extLst>
                </a:gridCol>
              </a:tblGrid>
              <a:tr h="316835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de-DE" sz="20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09728" indent="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A: „Entschuldigen Sie?“</a:t>
                      </a:r>
                    </a:p>
                    <a:p>
                      <a:pPr marL="109728" indent="0"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B: „Ja?“</a:t>
                      </a:r>
                    </a:p>
                    <a:p>
                      <a:pPr marL="109728" indent="0"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A: „Ich benötige dringend ein paar Brötchen.“</a:t>
                      </a:r>
                    </a:p>
                    <a:p>
                      <a:pPr marL="109728" indent="0"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B: „Kein Problem. Beim Supermarkt, äh, gleich dort an der Kreuzung ist eine Bäckerei.“</a:t>
                      </a:r>
                    </a:p>
                    <a:p>
                      <a:pPr marL="109728" indent="0"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A: „Oh, das trifft sich für mich sehr gut. Herzlichen Dank!“</a:t>
                      </a:r>
                    </a:p>
                    <a:p>
                      <a:pPr marL="109728" indent="0"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B: „Keine Ursache. Auf Wiedersehen.“</a:t>
                      </a:r>
                    </a:p>
                    <a:p>
                      <a:pPr marL="109728" indent="0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A: „Auf Wiedersehen.“</a:t>
                      </a:r>
                      <a:endParaRPr lang="de-DE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123178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27F5259C-3DA2-4AD9-BF88-9D6F9BACFFCF}"/>
              </a:ext>
            </a:extLst>
          </p:cNvPr>
          <p:cNvSpPr txBox="1"/>
          <p:nvPr/>
        </p:nvSpPr>
        <p:spPr>
          <a:xfrm>
            <a:off x="4295800" y="2204482"/>
            <a:ext cx="70843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de-DE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Redezüge</a:t>
            </a:r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(ohne Überlappungen)</a:t>
            </a:r>
          </a:p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Sprecherwechsel durch Fremdwahl: 1→2, 2→3, 3→4, 5→6, 6→7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3FB1C3-C204-4AFF-8399-FD6DDFAEEC39}"/>
              </a:ext>
            </a:extLst>
          </p:cNvPr>
          <p:cNvSpPr txBox="1"/>
          <p:nvPr/>
        </p:nvSpPr>
        <p:spPr>
          <a:xfrm>
            <a:off x="7392144" y="3794720"/>
            <a:ext cx="4996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Sprecherwechsel durch Selbstwahl: 4→5</a:t>
            </a:r>
          </a:p>
        </p:txBody>
      </p:sp>
    </p:spTree>
    <p:extLst>
      <p:ext uri="{BB962C8B-B14F-4D97-AF65-F5344CB8AC3E}">
        <p14:creationId xmlns:p14="http://schemas.microsoft.com/office/powerpoint/2010/main" val="278800662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25178"/>
            <a:ext cx="10972800" cy="4669902"/>
          </a:xfrm>
        </p:spPr>
        <p:txBody>
          <a:bodyPr>
            <a:normAutofit fontScale="92500" lnSpcReduction="10000"/>
          </a:bodyPr>
          <a:lstStyle/>
          <a:p>
            <a:pPr marL="109728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de-DE" b="1" dirty="0"/>
              <a:t>Paarsequenzen</a:t>
            </a:r>
          </a:p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endParaRPr lang="de-DE" b="1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>
              <a:buNone/>
            </a:pPr>
            <a:endParaRPr lang="de-DE" sz="1900" dirty="0"/>
          </a:p>
          <a:p>
            <a:pPr marL="109728" indent="0" algn="r">
              <a:spcBef>
                <a:spcPts val="1800"/>
              </a:spcBef>
              <a:buNone/>
            </a:pPr>
            <a:r>
              <a:rPr lang="de-DE" sz="1700" dirty="0"/>
              <a:t>(zur Analyse anhand eines analogen Beispiels vgl. </a:t>
            </a:r>
            <a:r>
              <a:rPr lang="de-DE" sz="1700" dirty="0" err="1"/>
              <a:t>Meibauer</a:t>
            </a:r>
            <a:r>
              <a:rPr lang="de-DE" sz="1700" dirty="0"/>
              <a:t>, </a:t>
            </a:r>
            <a:r>
              <a:rPr lang="de-DE" sz="1700" i="1" dirty="0"/>
              <a:t>Einführung in die germanistische Linguistik</a:t>
            </a:r>
            <a:r>
              <a:rPr lang="de-DE" sz="1700" dirty="0"/>
              <a:t>, S. 249-250)</a:t>
            </a:r>
          </a:p>
          <a:p>
            <a:pPr algn="r">
              <a:spcBef>
                <a:spcPts val="2400"/>
              </a:spcBef>
            </a:pPr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75320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57A2B2FD-9E48-4015-A219-632AD60EA0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046445"/>
              </p:ext>
            </p:extLst>
          </p:nvPr>
        </p:nvGraphicFramePr>
        <p:xfrm>
          <a:off x="767408" y="1988840"/>
          <a:ext cx="10657182" cy="3361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616">
                  <a:extLst>
                    <a:ext uri="{9D8B030D-6E8A-4147-A177-3AD203B41FA5}">
                      <a16:colId xmlns:a16="http://schemas.microsoft.com/office/drawing/2014/main" val="2024770504"/>
                    </a:ext>
                  </a:extLst>
                </a:gridCol>
                <a:gridCol w="6432179">
                  <a:extLst>
                    <a:ext uri="{9D8B030D-6E8A-4147-A177-3AD203B41FA5}">
                      <a16:colId xmlns:a16="http://schemas.microsoft.com/office/drawing/2014/main" val="3903578167"/>
                    </a:ext>
                  </a:extLst>
                </a:gridCol>
                <a:gridCol w="3748387">
                  <a:extLst>
                    <a:ext uri="{9D8B030D-6E8A-4147-A177-3AD203B41FA5}">
                      <a16:colId xmlns:a16="http://schemas.microsoft.com/office/drawing/2014/main" val="3664196581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Anrede</a:t>
                      </a:r>
                      <a:endParaRPr lang="de-DE" sz="20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1+2: Aufruf-Antwort-Sequenz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240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2+3: Frage-Antwort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3+4: Frage-Antwort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4+5: Antwort-Kommentierung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80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5+6: Dank-Erwiderung des Dankes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6+7: Verabschiedungssequenz 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521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Antwort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Frage nach dem Grund der Anrede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103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Grund der Anrede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indirekter Sprechakt (Frage)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564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Antwort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277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Kommentierung der Antwort + Dank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864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Erwiderung des Dankes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Verabschiedung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763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de-DE" sz="20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Erwiderung der Verabschiedung</a:t>
                      </a:r>
                      <a:endParaRPr lang="de-DE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933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04237"/>
      </p:ext>
    </p:extLst>
  </p:cSld>
  <p:clrMapOvr>
    <a:masterClrMapping/>
  </p:clrMapOvr>
  <p:transition>
    <p:pull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0768"/>
            <a:ext cx="10972800" cy="4752528"/>
          </a:xfrm>
        </p:spPr>
        <p:txBody>
          <a:bodyPr>
            <a:normAutofit fontScale="85000" lnSpcReduction="10000"/>
          </a:bodyPr>
          <a:lstStyle/>
          <a:p>
            <a:pPr marL="109728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de-DE" b="1" dirty="0"/>
              <a:t>Fakultative Ergänzung: Informationsstrukturen und Reparatursequenzen</a:t>
            </a:r>
            <a:endParaRPr lang="de-DE" dirty="0"/>
          </a:p>
          <a:p>
            <a:pPr marL="109728" indent="0" algn="just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„Entschuldigen Sie?“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„Ja?“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„Ich benötige dringend ein paar Brötchen.“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„Kein Problem. Beim Supermarkt, äh, gleich dort an der Kreuzung ist eine Bäckerei.“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„Oh, das trifft sich für mich sehr gut. Herzlichen Dank!“</a:t>
            </a:r>
          </a:p>
          <a:p>
            <a:pPr marL="109728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B: „Keine Ursache. Auf Wiedersehen.“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de-DE" sz="2400" dirty="0">
                <a:effectLst/>
                <a:ea typeface="Calibri" panose="020F0502020204030204" pitchFamily="34" charset="0"/>
              </a:rPr>
              <a:t>A: „Auf Wiedersehen.“</a:t>
            </a:r>
          </a:p>
          <a:p>
            <a:pPr marL="109728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de-DE" sz="2200" dirty="0"/>
              <a:t> </a:t>
            </a:r>
            <a:r>
              <a:rPr lang="de-DE" sz="1700" dirty="0"/>
              <a:t>(zur Analyse anhand eines analogen Beispiels vgl. </a:t>
            </a:r>
            <a:r>
              <a:rPr lang="de-DE" sz="1700" dirty="0" err="1"/>
              <a:t>Meibauer</a:t>
            </a:r>
            <a:r>
              <a:rPr lang="de-DE" sz="1700" dirty="0"/>
              <a:t>, </a:t>
            </a:r>
            <a:r>
              <a:rPr lang="de-DE" sz="1700" i="1" dirty="0"/>
              <a:t>Einführung in die germanistische Linguistik</a:t>
            </a:r>
            <a:r>
              <a:rPr lang="de-DE" sz="1700" dirty="0"/>
              <a:t>, Lösung zu S. 248/Aufgabe 6, S. 250-251)</a:t>
            </a:r>
          </a:p>
          <a:p>
            <a:pPr algn="r"/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7984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Konversationsanalyse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9F625F9-5D84-49C3-80B9-B1B72C57E1E1}"/>
              </a:ext>
            </a:extLst>
          </p:cNvPr>
          <p:cNvSpPr txBox="1"/>
          <p:nvPr/>
        </p:nvSpPr>
        <p:spPr>
          <a:xfrm>
            <a:off x="3863752" y="2150840"/>
            <a:ext cx="53285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Fokus-Hintergrund-Gliederung:</a:t>
            </a:r>
          </a:p>
          <a:p>
            <a:r>
              <a:rPr lang="de-DE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[Ich benötige dringend ein paar </a:t>
            </a:r>
            <a:r>
              <a:rPr lang="de-DE" sz="2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BRÖTchen</a:t>
            </a:r>
            <a:r>
              <a:rPr lang="de-DE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.]</a:t>
            </a:r>
            <a:r>
              <a:rPr lang="de-DE" sz="2200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endParaRPr lang="de-DE" sz="2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31D6CD94-3A9B-4998-A563-D540F3197546}"/>
              </a:ext>
            </a:extLst>
          </p:cNvPr>
          <p:cNvSpPr/>
          <p:nvPr/>
        </p:nvSpPr>
        <p:spPr>
          <a:xfrm>
            <a:off x="1055440" y="2996952"/>
            <a:ext cx="4464496" cy="386576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0C2DE35B-0CAF-4E89-992C-19D54376A435}"/>
              </a:ext>
            </a:extLst>
          </p:cNvPr>
          <p:cNvSpPr/>
          <p:nvPr/>
        </p:nvSpPr>
        <p:spPr>
          <a:xfrm>
            <a:off x="4583832" y="3474473"/>
            <a:ext cx="3240360" cy="413112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76E6845-B544-4CA2-8926-8782D6E8291F}"/>
              </a:ext>
            </a:extLst>
          </p:cNvPr>
          <p:cNvSpPr txBox="1"/>
          <p:nvPr/>
        </p:nvSpPr>
        <p:spPr>
          <a:xfrm>
            <a:off x="6960096" y="3901983"/>
            <a:ext cx="49023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Selbstinitiierte Selbstreparatur</a:t>
            </a:r>
          </a:p>
        </p:txBody>
      </p:sp>
    </p:spTree>
    <p:extLst>
      <p:ext uri="{BB962C8B-B14F-4D97-AF65-F5344CB8AC3E}">
        <p14:creationId xmlns:p14="http://schemas.microsoft.com/office/powerpoint/2010/main" val="1209283521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784B0AB-B54C-42CD-B1C7-90E152F44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2060848"/>
            <a:ext cx="10742984" cy="3674384"/>
          </a:xfrm>
        </p:spPr>
        <p:txBody>
          <a:bodyPr>
            <a:normAutofit/>
          </a:bodyPr>
          <a:lstStyle/>
          <a:p>
            <a:pPr marL="566928" indent="-457200">
              <a:spcAft>
                <a:spcPts val="1200"/>
              </a:spcAft>
              <a:buAutoNum type="arabicPeriod"/>
            </a:pPr>
            <a:r>
              <a:rPr lang="de-DE" sz="2600" dirty="0"/>
              <a:t>Pragmatik: Einführung (Definition und Untersuchungsgegenstände)</a:t>
            </a:r>
          </a:p>
          <a:p>
            <a:pPr marL="566928" indent="-457200">
              <a:spcAft>
                <a:spcPts val="1200"/>
              </a:spcAft>
              <a:buAutoNum type="arabicPeriod"/>
            </a:pPr>
            <a:r>
              <a:rPr lang="de-DE" sz="2600" dirty="0"/>
              <a:t>Die Entwicklung der linguistischen Disziplin der Pragmatik (Platon, Bühler, Austin, Searle): vom traditionellen Sprachmodell zur Sprechakttheorie</a:t>
            </a:r>
          </a:p>
          <a:p>
            <a:pPr marL="566928" indent="-457200">
              <a:spcAft>
                <a:spcPts val="1200"/>
              </a:spcAft>
              <a:buAutoNum type="arabicPeriod"/>
            </a:pPr>
            <a:r>
              <a:rPr lang="de-DE" sz="2600" dirty="0"/>
              <a:t>Sagen und Meinen: Implikaturen und indirekte Sprechakte (</a:t>
            </a:r>
            <a:r>
              <a:rPr lang="de-DE" sz="2600" dirty="0" err="1"/>
              <a:t>Grice</a:t>
            </a:r>
            <a:r>
              <a:rPr lang="de-DE" sz="2600" dirty="0"/>
              <a:t>, Searle)</a:t>
            </a:r>
          </a:p>
          <a:p>
            <a:pPr marL="566928" indent="-457200">
              <a:spcAft>
                <a:spcPts val="1200"/>
              </a:spcAft>
              <a:buAutoNum type="arabicPeriod"/>
            </a:pPr>
            <a:r>
              <a:rPr lang="de-DE" sz="2600" dirty="0"/>
              <a:t>Deixis</a:t>
            </a:r>
          </a:p>
          <a:p>
            <a:pPr marL="566928" indent="-457200">
              <a:spcAft>
                <a:spcPts val="1200"/>
              </a:spcAft>
              <a:buAutoNum type="arabicPeriod"/>
            </a:pPr>
            <a:r>
              <a:rPr lang="de-DE" sz="2600" dirty="0"/>
              <a:t>Konversationsanalyse</a:t>
            </a:r>
          </a:p>
          <a:p>
            <a:pPr marL="540000" indent="0">
              <a:buNone/>
            </a:pPr>
            <a:endParaRPr lang="de-DE" dirty="0"/>
          </a:p>
          <a:p>
            <a:pPr marL="0" indent="-457200">
              <a:buFont typeface="+mj-lt"/>
              <a:buAutoNum type="arabicPeriod"/>
            </a:pPr>
            <a:endParaRPr lang="de-DE" dirty="0"/>
          </a:p>
          <a:p>
            <a:pPr marL="566928" indent="-457200">
              <a:buAutoNum type="arabicPeriod"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F2B378D-78CC-4798-AC0C-180891E75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b="1" dirty="0"/>
              <a:t>Pragmatik − Themen und Aufbau der Unterrichtssequenz</a:t>
            </a:r>
            <a:br>
              <a:rPr lang="de-DE" b="1" dirty="0"/>
            </a:br>
            <a:r>
              <a:rPr lang="de-DE" sz="2200" b="1" dirty="0"/>
              <a:t>(vgl. Bildungsplan, S. 5-6; tabellarischer Überblick: vgl. Handreichung zur Pragmatik, 1.2)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26602602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8800"/>
            <a:ext cx="10972800" cy="4464496"/>
          </a:xfrm>
        </p:spPr>
        <p:txBody>
          <a:bodyPr>
            <a:normAutofit lnSpcReduction="10000"/>
          </a:bodyPr>
          <a:lstStyle/>
          <a:p>
            <a:pPr marL="109728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de-DE" sz="2200" dirty="0"/>
              <a:t>Pragmatik und Hermeneutik: Eröffnung unterschiedlicher Perspektiven, aus denen das Verstehen sprachlicher Äußerungen betrachtet wird</a:t>
            </a:r>
          </a:p>
          <a:p>
            <a:pPr>
              <a:lnSpc>
                <a:spcPct val="120000"/>
              </a:lnSpc>
            </a:pPr>
            <a:r>
              <a:rPr lang="de-DE" sz="2200" dirty="0"/>
              <a:t>Pragmatik: Funktionsweise der Sprache 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200" dirty="0"/>
              <a:t>Untersuchung des Handlungscharakters der Sprache</a:t>
            </a:r>
          </a:p>
          <a:p>
            <a:pPr>
              <a:lnSpc>
                <a:spcPct val="120000"/>
              </a:lnSpc>
            </a:pPr>
            <a:r>
              <a:rPr lang="de-DE" sz="2200" dirty="0"/>
              <a:t>Hermeneutik: Verstehen von Inhalten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sz="2200" dirty="0"/>
              <a:t>Neue Perspektive auf die Konstitution von Bedeutung in sprachlicher Kommunikation</a:t>
            </a:r>
          </a:p>
          <a:p>
            <a:pPr marL="109728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de-DE" sz="2200" dirty="0"/>
              <a:t>Davidsons Konzeption der Triangulation: Berücksichtigung handlungs- und bedeutungstheoretischer Fragen</a:t>
            </a:r>
          </a:p>
          <a:p>
            <a:pPr marL="109728" indent="0" algn="r">
              <a:lnSpc>
                <a:spcPct val="110000"/>
              </a:lnSpc>
              <a:spcAft>
                <a:spcPts val="600"/>
              </a:spcAft>
              <a:buNone/>
            </a:pPr>
            <a:r>
              <a:rPr lang="de-DE" sz="1800" dirty="0"/>
              <a:t>(siehe Handreichung zur Pragmatik, 1.6; vgl. </a:t>
            </a:r>
            <a:r>
              <a:rPr lang="de-DE" sz="1800" dirty="0">
                <a:effectLst/>
                <a:ea typeface="Calibri" panose="020F0502020204030204" pitchFamily="34" charset="0"/>
              </a:rPr>
              <a:t>Jung, </a:t>
            </a:r>
            <a:r>
              <a:rPr lang="de-DE" sz="1800" i="1" dirty="0">
                <a:effectLst/>
                <a:ea typeface="Calibri" panose="020F0502020204030204" pitchFamily="34" charset="0"/>
              </a:rPr>
              <a:t>Hermeneutik</a:t>
            </a:r>
            <a:r>
              <a:rPr lang="de-DE" sz="1800" dirty="0">
                <a:effectLst/>
                <a:ea typeface="Calibri" panose="020F0502020204030204" pitchFamily="34" charset="0"/>
              </a:rPr>
              <a:t>, S. 155; S. 157; S. 158-159; Kober, </a:t>
            </a:r>
            <a:r>
              <a:rPr lang="de-DE" sz="1800" i="1" dirty="0">
                <a:effectLst/>
                <a:ea typeface="Calibri" panose="020F0502020204030204" pitchFamily="34" charset="0"/>
              </a:rPr>
              <a:t>Bedeutung und Verstehen</a:t>
            </a:r>
            <a:r>
              <a:rPr lang="de-DE" sz="1800" dirty="0">
                <a:effectLst/>
                <a:ea typeface="Calibri" panose="020F0502020204030204" pitchFamily="34" charset="0"/>
              </a:rPr>
              <a:t>, S. 171-197; S. 246-336</a:t>
            </a:r>
            <a:r>
              <a:rPr lang="de-DE" sz="1800" dirty="0"/>
              <a:t>)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7984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Ausblick: Kurshalbjahre 3 und 4</a:t>
            </a:r>
            <a:br>
              <a:rPr lang="de-DE" b="1" dirty="0"/>
            </a:br>
            <a:r>
              <a:rPr lang="de-DE" sz="3100" b="1" dirty="0"/>
              <a:t>Pragmatik und Hermeneutik</a:t>
            </a:r>
            <a:endParaRPr lang="de-DE" b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9F625F9-5D84-49C3-80B9-B1B72C57E1E1}"/>
              </a:ext>
            </a:extLst>
          </p:cNvPr>
          <p:cNvSpPr txBox="1"/>
          <p:nvPr/>
        </p:nvSpPr>
        <p:spPr>
          <a:xfrm>
            <a:off x="8256240" y="299695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6272322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F95076B-DE2C-4F09-9D80-00F236E8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352839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DE" sz="8000" dirty="0"/>
              <a:t>Exemplarische linguistische Analysen von Werbesprache und politischer Sprache in teilweise frei online verfügbaren Materialien: Lektüre anspruchsvoller Texte, die als Modelle für die eigenen Analysen dienen können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e-DE" sz="8000" dirty="0"/>
              <a:t>Pragmatik: Eröffnung vielfältiger Perspektiven zur Analyse von Alltagskonversation, politischer Sprache und Werbesprache (Sprechakte, Implikaturen, Deixis, Konversationsanalyse)</a:t>
            </a:r>
          </a:p>
          <a:p>
            <a:pPr>
              <a:lnSpc>
                <a:spcPct val="120000"/>
              </a:lnSpc>
            </a:pPr>
            <a:r>
              <a:rPr lang="de-DE" sz="8000" dirty="0"/>
              <a:t>Entwicklung einer adäquaten Fragestellung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de-DE" sz="8000" dirty="0"/>
              <a:t>Bei Bedarf Vertiefungen bzw. Ergänzungen zu den behandelten Theorien</a:t>
            </a:r>
          </a:p>
          <a:p>
            <a:pPr>
              <a:lnSpc>
                <a:spcPct val="12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de-DE" sz="8000" dirty="0"/>
              <a:t>Ggf. Berücksichtigung relevanter Erkenntnisse aus anderen Fachbereichen (z. B. Politikwissenschaften oder Psychologie)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de-DE" sz="7200" b="1" i="1" dirty="0"/>
              <a:t>Genaueres zu möglichen Themen für die Hausarbeit finden Sie in den Materialien zur </a:t>
            </a:r>
            <a:r>
              <a:rPr lang="de-DE" sz="7200" b="1" i="1" dirty="0" err="1"/>
              <a:t>Politolinguistik</a:t>
            </a:r>
            <a:r>
              <a:rPr lang="de-DE" sz="7200" b="1" i="1" dirty="0"/>
              <a:t> und zur Werbesprache. Die Gesamtplanung sowie die Hinweise zur Gesamtplanung geben detaillierte Erläuterungen zur Gesamtkonzeption des Kurses.</a:t>
            </a:r>
            <a:endParaRPr lang="de-DE" sz="72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1191C85-9A1D-43AB-AA23-01FE5EB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Ausblick: Kurshalbjahre 3 und 4</a:t>
            </a:r>
            <a:br>
              <a:rPr lang="de-DE" b="1" dirty="0"/>
            </a:br>
            <a:r>
              <a:rPr lang="de-DE" sz="3100" b="1" dirty="0"/>
              <a:t>Mögliche Ausgangspunkte für die schriftliche Hausarbeit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259008352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9EC716C-972F-4EE8-81A5-B2896F008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48880"/>
            <a:ext cx="10972800" cy="1656184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de-DE" sz="3600" b="1" dirty="0"/>
              <a:t>Die entsprechenden Unterrichtsmaterialien mit umfassenden Erläuterungen finden Sie in der Handreichung zur Pragmatik.</a:t>
            </a:r>
          </a:p>
        </p:txBody>
      </p:sp>
    </p:spTree>
    <p:extLst>
      <p:ext uri="{BB962C8B-B14F-4D97-AF65-F5344CB8AC3E}">
        <p14:creationId xmlns:p14="http://schemas.microsoft.com/office/powerpoint/2010/main" val="2788240869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248AEEE-6122-4B8E-9DF9-4BA91EF98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Pragmatik − Themen und Aufbau der Unterrichtssequenz</a:t>
            </a:r>
            <a:br>
              <a:rPr lang="de-DE" b="1" dirty="0"/>
            </a:br>
            <a:r>
              <a:rPr lang="de-DE" sz="2200" b="1" dirty="0"/>
              <a:t>(vgl. Bildungsplan, S. 5-6; tabellarischer Überblick: vgl. Handreichung zur Pragmatik, 1.2)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D01D5295-1355-461C-B9CE-8F032D0F9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248472"/>
          </a:xfrm>
        </p:spPr>
        <p:txBody>
          <a:bodyPr>
            <a:normAutofit fontScale="92500" lnSpcReduction="10000"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de-DE" b="1" dirty="0"/>
              <a:t>Folgende Themen </a:t>
            </a:r>
            <a:r>
              <a:rPr lang="de-DE" b="1"/>
              <a:t>der Unterrichtssequenz sind </a:t>
            </a:r>
            <a:r>
              <a:rPr lang="de-DE" b="1" dirty="0"/>
              <a:t>nicht Gegenstand der Zertifikatsklausur:</a:t>
            </a:r>
          </a:p>
          <a:p>
            <a:r>
              <a:rPr lang="de-DE" i="1" dirty="0"/>
              <a:t>Vertiefung Pragmatik </a:t>
            </a:r>
            <a:endParaRPr lang="de-DE" dirty="0"/>
          </a:p>
          <a:p>
            <a:pPr marL="806868" indent="-342900">
              <a:buFont typeface="Wingdings" panose="05000000000000000000" pitchFamily="2" charset="2"/>
              <a:buChar char="Ø"/>
            </a:pPr>
            <a:r>
              <a:rPr lang="de-DE" dirty="0"/>
              <a:t>Vollständige Klassifikation von Sprechakten nach Searle (</a:t>
            </a:r>
            <a:r>
              <a:rPr lang="de-DE" dirty="0" err="1"/>
              <a:t>Assertiva</a:t>
            </a:r>
            <a:r>
              <a:rPr lang="de-DE" dirty="0"/>
              <a:t>, </a:t>
            </a:r>
            <a:r>
              <a:rPr lang="de-DE" dirty="0" err="1"/>
              <a:t>Direktiva</a:t>
            </a:r>
            <a:r>
              <a:rPr lang="de-DE" dirty="0"/>
              <a:t>, </a:t>
            </a:r>
            <a:r>
              <a:rPr lang="de-DE" dirty="0" err="1"/>
              <a:t>Kommissiva</a:t>
            </a:r>
            <a:r>
              <a:rPr lang="de-DE" dirty="0"/>
              <a:t>, </a:t>
            </a:r>
            <a:r>
              <a:rPr lang="de-DE" dirty="0" err="1"/>
              <a:t>Expressiva</a:t>
            </a:r>
            <a:r>
              <a:rPr lang="de-DE" dirty="0"/>
              <a:t>, </a:t>
            </a:r>
            <a:r>
              <a:rPr lang="de-DE" dirty="0" err="1"/>
              <a:t>Deklarativa</a:t>
            </a:r>
            <a:r>
              <a:rPr lang="de-DE" dirty="0"/>
              <a:t>)</a:t>
            </a:r>
          </a:p>
          <a:p>
            <a:pPr marL="806868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Deixis</a:t>
            </a:r>
          </a:p>
          <a:p>
            <a:r>
              <a:rPr lang="de-DE" dirty="0" err="1"/>
              <a:t>Dreistrahligkeit</a:t>
            </a:r>
            <a:r>
              <a:rPr lang="de-DE" dirty="0"/>
              <a:t> des Zeichens (</a:t>
            </a:r>
            <a:r>
              <a:rPr lang="de-DE" i="1" dirty="0"/>
              <a:t>Vertiefung Semantik</a:t>
            </a:r>
            <a:r>
              <a:rPr lang="de-DE" dirty="0"/>
              <a:t>)</a:t>
            </a:r>
          </a:p>
          <a:p>
            <a:pPr marL="7200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Zusammenhänge mit der Sprechakttheorie</a:t>
            </a:r>
          </a:p>
          <a:p>
            <a:r>
              <a:rPr lang="de-DE" dirty="0"/>
              <a:t>Ergänzungen </a:t>
            </a:r>
          </a:p>
          <a:p>
            <a:pPr marL="720000">
              <a:buFont typeface="Wingdings" panose="05000000000000000000" pitchFamily="2" charset="2"/>
              <a:buChar char="Ø"/>
            </a:pPr>
            <a:r>
              <a:rPr lang="de-DE" dirty="0"/>
              <a:t>traditionelles Sprachmodell (notwendig im Hinblick auf das Gesamtverständnis der Entwicklung der linguistischen Disziplin der Pragmatik)</a:t>
            </a:r>
          </a:p>
          <a:p>
            <a:pPr marL="720000">
              <a:buFont typeface="Wingdings" panose="05000000000000000000" pitchFamily="2" charset="2"/>
              <a:buChar char="Ø"/>
            </a:pPr>
            <a:r>
              <a:rPr lang="de-DE" dirty="0"/>
              <a:t>Fokus-Hintergrund-Gliederung und Reparatursequenzen (empfehlenswerte Ergänzungen zur Konversationsanalyse)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314248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6AD34AFC-EC6C-4B99-A085-049D3ACA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Behandlung des Moduls </a:t>
            </a:r>
            <a:r>
              <a:rPr lang="de-DE" i="1" dirty="0"/>
              <a:t>Pragmatik </a:t>
            </a:r>
            <a:r>
              <a:rPr lang="de-DE" dirty="0"/>
              <a:t>direkt im Anschluss an die </a:t>
            </a:r>
            <a:r>
              <a:rPr lang="de-DE" i="1" dirty="0"/>
              <a:t>Einführung „Phänomen Sprache“</a:t>
            </a:r>
            <a:r>
              <a:rPr lang="de-DE" dirty="0"/>
              <a:t> empfehlenswert: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Analyse der kommunikativen Bedeutung kommt dem intuitiven Vorgehen der Schüler*innen entgegen (Analyse v. a. der charakteristischen Bedeutung erfordert dagegen ein hohes Maß an Abstraktion)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Vielfältige, schülernahe und motivierende Einsteige und Anwendungsbeispiele (alltägliche Kommunikation, politische Sprache, technische Kommunikation, …)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Relativ überschaubarer Umfang der zu erlernenden Fachtermini im Verhältnis zur Unterrichtszeit</a:t>
            </a:r>
          </a:p>
          <a:p>
            <a:pPr marL="109728" indent="0" algn="r">
              <a:buNone/>
            </a:pPr>
            <a:r>
              <a:rPr lang="de-DE" sz="1800" dirty="0"/>
              <a:t>(siehe Handreichung zur Pragmatik, 1.1)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072ECD0-1885-44B2-8B48-488DF25A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Methodisch-didaktische Überlegungen</a:t>
            </a:r>
          </a:p>
        </p:txBody>
      </p:sp>
    </p:spTree>
    <p:extLst>
      <p:ext uri="{BB962C8B-B14F-4D97-AF65-F5344CB8AC3E}">
        <p14:creationId xmlns:p14="http://schemas.microsoft.com/office/powerpoint/2010/main" val="113870334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001A48A-F6C2-4B09-915E-888629AAB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4464496"/>
          </a:xfrm>
        </p:spPr>
        <p:txBody>
          <a:bodyPr>
            <a:normAutofit/>
          </a:bodyPr>
          <a:lstStyle/>
          <a:p>
            <a:r>
              <a:rPr lang="de-DE" dirty="0"/>
              <a:t>Zentrales Anliegen der Unterrichtssequenz: Verdeutlichung der sich durch die verschiedenen Theorien eröffnenden </a:t>
            </a:r>
            <a:r>
              <a:rPr lang="de-DE" b="1" dirty="0"/>
              <a:t>Beschreibungsmöglichkeiten</a:t>
            </a:r>
            <a:r>
              <a:rPr lang="de-DE" dirty="0"/>
              <a:t> und der vielschichtigen </a:t>
            </a:r>
            <a:r>
              <a:rPr lang="de-DE" b="1" dirty="0"/>
              <a:t>Zusammenhänge </a:t>
            </a:r>
            <a:r>
              <a:rPr lang="de-DE" dirty="0"/>
              <a:t>zwischen den Theorien</a:t>
            </a:r>
            <a:endParaRPr lang="de-DE" b="1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Erwerb nachhaltigen und transferfähigen Wissens durch konsequente Vernetzung</a:t>
            </a:r>
          </a:p>
          <a:p>
            <a:r>
              <a:rPr lang="de-DE" dirty="0"/>
              <a:t>Verschiedene </a:t>
            </a:r>
            <a:r>
              <a:rPr lang="de-DE" b="1" dirty="0"/>
              <a:t>Aufgabenformen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Aufgaben aus Anforderungsbereich I und II zur Überprüfung des Verständnisses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Umfangreichere Erläuterungs- und Analyseaufgaben als Vorbereitung im Hinblick auf das Verfassen eigener wissenschaftlicher Texte im 3. und 4. Kurshalbjahr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Produktionsorientierte Aufgaben zur Schärfung des Bewusstseins für die Funktionsweise sprachlicher Kommunikation auf der Basis der linguistischen Theorien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0CC1941-F781-4A7E-9697-3B3B0522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Methodisch-didaktische Überlegungen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2515068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312A253-1202-440A-9F42-410B75083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124744"/>
            <a:ext cx="10972800" cy="4896544"/>
          </a:xfrm>
        </p:spPr>
        <p:txBody>
          <a:bodyPr>
            <a:normAutofit fontScale="92500" lnSpcReduction="10000"/>
          </a:bodyPr>
          <a:lstStyle/>
          <a:p>
            <a:r>
              <a:rPr lang="de-DE" b="1" dirty="0"/>
              <a:t>Lern- und Arbeitsstrategien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Vorbildfunktion der Materialien im Hinblick auf Struktur und Form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Strukturelle Entlastung durch die Lehrkraft durch vielfältige Hilfestellungen: </a:t>
            </a:r>
          </a:p>
          <a:p>
            <a:pPr marL="367200" indent="0">
              <a:buNone/>
            </a:pPr>
            <a:r>
              <a:rPr lang="de-DE" dirty="0"/>
              <a:t>Übersichten (siehe z. B. Handreichung zur Pragmatik, abschließend zu M2)</a:t>
            </a:r>
          </a:p>
          <a:p>
            <a:pPr marL="367200" indent="0">
              <a:buNone/>
            </a:pPr>
            <a:r>
              <a:rPr lang="de-DE" dirty="0"/>
              <a:t>Mindmaps/Strukturdiagramme (M7: Lernkartei Pragmatik)</a:t>
            </a:r>
          </a:p>
          <a:p>
            <a:pPr marL="367200" indent="0">
              <a:spcAft>
                <a:spcPts val="600"/>
              </a:spcAft>
              <a:buNone/>
            </a:pPr>
            <a:r>
              <a:rPr lang="de-DE" dirty="0"/>
              <a:t>Hinweise zur Klausurvorbereitung und Beispielaufgaben mit Modellösungen (M6, Lösungshinweise zu M6)</a:t>
            </a:r>
          </a:p>
          <a:p>
            <a:r>
              <a:rPr lang="de-DE" b="1" dirty="0"/>
              <a:t>Arbeits- und Sozialformen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1. und 2. Kurshalbjahr: besonders zu Beginn hoher Anteil an direkter Instruktion (relativ großer Umfang anspruchsvoller und für die Schüler*innen größtenteils völlig neuartiger Inhalte); dann zunehmend selbstständige Auseinandersetzung mit den Aufgaben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de-DE" dirty="0"/>
              <a:t>3. und 4. Kurshalbjahr: selbstständiges und kooperatives Arbeiten (Verfassen von Hausarbeiten, gegenseitiges Lektorat)</a:t>
            </a:r>
          </a:p>
          <a:p>
            <a:pPr marL="109728" indent="0" algn="r">
              <a:spcBef>
                <a:spcPts val="600"/>
              </a:spcBef>
              <a:buNone/>
            </a:pPr>
            <a:r>
              <a:rPr lang="de-DE" sz="1900" dirty="0"/>
              <a:t>(für detaillierte Ausführungen zu diesen Aspekten siehe Handreichung zur Pragmatik, 1.3, 1.4, 1.5)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69D0362-6193-4565-A908-5B6C8AD90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4239"/>
            <a:ext cx="10972800" cy="1066800"/>
          </a:xfrm>
        </p:spPr>
        <p:txBody>
          <a:bodyPr/>
          <a:lstStyle/>
          <a:p>
            <a:pPr algn="ctr"/>
            <a:r>
              <a:rPr lang="de-DE" b="1" dirty="0"/>
              <a:t>Methodisch-didaktische Überlegungen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219372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36EA5EF-A078-4728-8021-C42F3A4CF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0848"/>
            <a:ext cx="10972800" cy="4032448"/>
          </a:xfrm>
        </p:spPr>
        <p:txBody>
          <a:bodyPr/>
          <a:lstStyle/>
          <a:p>
            <a:pPr marL="566928" indent="-457200">
              <a:spcAft>
                <a:spcPts val="1800"/>
              </a:spcAft>
              <a:buAutoNum type="arabicPeriod"/>
            </a:pPr>
            <a:r>
              <a:rPr lang="de-DE" dirty="0"/>
              <a:t>Sprache besteht aus Sätzen, die </a:t>
            </a:r>
            <a:r>
              <a:rPr lang="de-DE" b="1" dirty="0"/>
              <a:t>wahr oder falsch</a:t>
            </a:r>
            <a:r>
              <a:rPr lang="de-DE" dirty="0"/>
              <a:t> sind (</a:t>
            </a:r>
            <a:r>
              <a:rPr lang="de-DE" b="1" dirty="0"/>
              <a:t>Behauptungen</a:t>
            </a:r>
            <a:r>
              <a:rPr lang="de-DE" dirty="0"/>
              <a:t>, Aussagen, Thesen, Urteile).</a:t>
            </a:r>
          </a:p>
          <a:p>
            <a:pPr marL="566928" indent="-457200">
              <a:spcAft>
                <a:spcPts val="1800"/>
              </a:spcAft>
              <a:buAutoNum type="arabicPeriod"/>
            </a:pPr>
            <a:r>
              <a:rPr lang="de-DE" dirty="0"/>
              <a:t>Sätze bestehen aus </a:t>
            </a:r>
            <a:r>
              <a:rPr lang="de-DE" b="1" dirty="0"/>
              <a:t>Wörtern, die sich auf etwas in der Welt beziehen</a:t>
            </a:r>
            <a:r>
              <a:rPr lang="de-DE" dirty="0"/>
              <a:t>.</a:t>
            </a:r>
          </a:p>
          <a:p>
            <a:pPr marL="566928" indent="-457200">
              <a:buAutoNum type="arabicPeriod"/>
            </a:pPr>
            <a:r>
              <a:rPr lang="de-DE" dirty="0"/>
              <a:t>Sprecher*innen und Hörer*innen verstehen einen Satz, wenn ihr Verstand in der Lage ist, die genannten Personen, Gegenstände, Vorgänge, etc. in der Welt zu verorten.</a:t>
            </a:r>
          </a:p>
          <a:p>
            <a:pPr marL="109728" indent="0" algn="r">
              <a:buNone/>
            </a:pPr>
            <a:r>
              <a:rPr lang="de-DE" sz="1800" dirty="0"/>
              <a:t>(vgl. Kober/Michel, </a:t>
            </a:r>
            <a:r>
              <a:rPr lang="de-DE" sz="1800" i="1" dirty="0"/>
              <a:t>John Searle</a:t>
            </a:r>
            <a:r>
              <a:rPr lang="de-DE" sz="1800" dirty="0"/>
              <a:t>, S. 107-109)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E8EC4EA-290D-4738-BFDE-0E7405A0B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980728"/>
            <a:ext cx="10972800" cy="850776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/>
              <a:t>Vom traditionellen Sprachmodell zur Sprechakttheorie</a:t>
            </a:r>
            <a:br>
              <a:rPr lang="de-DE" b="1" dirty="0"/>
            </a:br>
            <a:r>
              <a:rPr lang="de-DE" sz="3100" b="1" dirty="0"/>
              <a:t>Grundannahmen des traditionelles Sprachmodells (seit Platon)</a:t>
            </a:r>
            <a:br>
              <a:rPr lang="de-DE" sz="3100" b="1" dirty="0"/>
            </a:b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671411455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tvorlage_KM-Rot ZSL-Logo">
  <a:themeElements>
    <a:clrScheme name="Benutzerdefiniert 6">
      <a:dk1>
        <a:srgbClr val="000000"/>
      </a:dk1>
      <a:lt1>
        <a:srgbClr val="FFFFC1"/>
      </a:lt1>
      <a:dk2>
        <a:srgbClr val="5F5F5F"/>
      </a:dk2>
      <a:lt2>
        <a:srgbClr val="BF0000"/>
      </a:lt2>
      <a:accent1>
        <a:srgbClr val="FF6D6D"/>
      </a:accent1>
      <a:accent2>
        <a:srgbClr val="BF0000"/>
      </a:accent2>
      <a:accent3>
        <a:srgbClr val="BF0000"/>
      </a:accent3>
      <a:accent4>
        <a:srgbClr val="920000"/>
      </a:accent4>
      <a:accent5>
        <a:srgbClr val="C9C9C9"/>
      </a:accent5>
      <a:accent6>
        <a:srgbClr val="920000"/>
      </a:accent6>
      <a:hlink>
        <a:srgbClr val="FF0000"/>
      </a:hlink>
      <a:folHlink>
        <a:srgbClr val="7030A0"/>
      </a:folHlink>
    </a:clrScheme>
    <a:fontScheme name="Rhea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he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Formatvorlage_rot Logo Bildung</Template>
  <TotalTime>0</TotalTime>
  <Words>4539</Words>
  <Application>Microsoft Office PowerPoint</Application>
  <PresentationFormat>Breitbild</PresentationFormat>
  <Paragraphs>471</Paragraphs>
  <Slides>42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Georgia</vt:lpstr>
      <vt:lpstr>Wingdings</vt:lpstr>
      <vt:lpstr>Formatvorlage_KM-Rot ZSL-Logo</vt:lpstr>
      <vt:lpstr>Pragmatik</vt:lpstr>
      <vt:lpstr>„Meaning is all you need“ (John R. Searle) (Searle, John R., Making the social word: the struture of human civilization. Oxford: Oxford University Press, 2010, S. 112.) </vt:lpstr>
      <vt:lpstr>Wegweisende Theorien der Pragmatik</vt:lpstr>
      <vt:lpstr>Pragmatik − Themen und Aufbau der Unterrichtssequenz (vgl. Bildungsplan, S. 5-6; tabellarischer Überblick: vgl. Handreichung zur Pragmatik, 1.2)</vt:lpstr>
      <vt:lpstr>Pragmatik − Themen und Aufbau der Unterrichtssequenz (vgl. Bildungsplan, S. 5-6; tabellarischer Überblick: vgl. Handreichung zur Pragmatik, 1.2)</vt:lpstr>
      <vt:lpstr>Methodisch-didaktische Überlegungen</vt:lpstr>
      <vt:lpstr>Methodisch-didaktische Überlegungen</vt:lpstr>
      <vt:lpstr>Methodisch-didaktische Überlegungen</vt:lpstr>
      <vt:lpstr>Vom traditionellen Sprachmodell zur Sprechakttheorie Grundannahmen des traditionelles Sprachmodells (seit Platon) </vt:lpstr>
      <vt:lpstr>Vom traditionellen Sprachmodell zur Sprechakttheorie Performativa und Konstativa (John L. Austin) </vt:lpstr>
      <vt:lpstr>Vom traditionellen Sprachmodell zur Sprechakttheorie Sprechen gleich Handeln: Explizite und implizite Performative (John L. Austin)</vt:lpstr>
      <vt:lpstr>Vom traditionellen Sprachmodell zur Sprechakttheorie Die allgemeine Form von Sprechakten (John R. Searle)</vt:lpstr>
      <vt:lpstr>Vom traditionellen Sprachmodell zur Sprechakttheorie Die Dreistrahligkeit des Zeichens: Das Organon-Modell (Karl Bühler)</vt:lpstr>
      <vt:lpstr>Vom traditionellen Sprachmodell zur Sprechakttheorie Die Struktur eines Sprechaktes (John R. Searle)</vt:lpstr>
      <vt:lpstr>Vom traditionellen Sprachmodell zur Sprechakttheorie Vollständige Klassifikation der Sprechakte (John R. Searle)</vt:lpstr>
      <vt:lpstr>Vom traditionellen Sprachmodell zur Sprechakttheorie Gliederung der fünf Arten von Sprechakten nach ihrer Ausrichtung/direction of fit  (John R. Searle)</vt:lpstr>
      <vt:lpstr>Vom traditionellen Sprachmodell zur Sprechakttheorie Bedingungen für den erfolgreichen Vollzug von illukutionären Akten (John R. Searle)</vt:lpstr>
      <vt:lpstr>Sagen und Meinen Definition der kommunikativen Bedeutung (Herbert P. Grice)</vt:lpstr>
      <vt:lpstr>Sagen und Meinen Kooperationsprinzip (Herbert P. Grice)</vt:lpstr>
      <vt:lpstr>Sagen und Meinen Konversationsmaximen (Herbert P. Grice)</vt:lpstr>
      <vt:lpstr>Sagen und Meinen Konversationelle Implikaturen (Herbert P. Grice)</vt:lpstr>
      <vt:lpstr>Sagen und Meinen Möglichkeiten des Entstehens konversationeller Implikaturen (Herbert P. Grice)</vt:lpstr>
      <vt:lpstr>Sagen und Meinen Möglichkeiten des Entstehens konversationeller Implikaturen (Herbert P. Grice)</vt:lpstr>
      <vt:lpstr>Sagen und Meinen Möglichkeiten des Entstehens konversationeller Implikaturen (Herbert P. Grice)</vt:lpstr>
      <vt:lpstr>Sagen und Meinen Indirekte Sprechakte (John R. Searle)</vt:lpstr>
      <vt:lpstr>Sagen und Meinen Indirekte Sprechakte und konversationelle Implikaturen</vt:lpstr>
      <vt:lpstr>Sagen und Meinen Indirekte Sprechakte und konversationelle Implikaturen</vt:lpstr>
      <vt:lpstr>Sagen und Meinen Indirekte Sprechakte und konversationelle Implikaturen</vt:lpstr>
      <vt:lpstr>Sagen und Meinen Indirekte Sprechakte und konversationelle Implikaturen</vt:lpstr>
      <vt:lpstr>Sagen und Meinen Partikularisierte und generalisierte und konversationelle Implikaturen</vt:lpstr>
      <vt:lpstr>Sagen und Meinen Eigenschaften konversationeller Implikaturen</vt:lpstr>
      <vt:lpstr>Sagen und Meinen Konversationelle und konventionelle Implikaturen</vt:lpstr>
      <vt:lpstr>Sagen und Meinen Konversationsmaximen und Implikaturen in politischer Sprache</vt:lpstr>
      <vt:lpstr>Konversationsanalyse</vt:lpstr>
      <vt:lpstr>Konversationsanalyse</vt:lpstr>
      <vt:lpstr>Konversationsanalyse</vt:lpstr>
      <vt:lpstr>Konversationsanalyse</vt:lpstr>
      <vt:lpstr>Konversationsanalyse</vt:lpstr>
      <vt:lpstr>Konversationsanalyse</vt:lpstr>
      <vt:lpstr>Ausblick: Kurshalbjahre 3 und 4 Pragmatik und Hermeneutik</vt:lpstr>
      <vt:lpstr>Ausblick: Kurshalbjahre 3 und 4 Mögliche Ausgangspunkte für die schriftliche Hausarbeit</vt:lpstr>
      <vt:lpstr>PowerPoint-Präsentation</vt:lpstr>
    </vt:vector>
  </TitlesOfParts>
  <Company>IZLBW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 ZSL</dc:title>
  <dc:creator>Schock, Kai (KM);du Prel, Florence (LS)</dc:creator>
  <cp:lastModifiedBy>Stefan Weber</cp:lastModifiedBy>
  <cp:revision>444</cp:revision>
  <cp:lastPrinted>2020-02-11T20:36:37Z</cp:lastPrinted>
  <dcterms:created xsi:type="dcterms:W3CDTF">2014-03-18T09:41:04Z</dcterms:created>
  <dcterms:modified xsi:type="dcterms:W3CDTF">2020-11-20T16:39:22Z</dcterms:modified>
</cp:coreProperties>
</file>