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de-DE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B2"/>
    <a:srgbClr val="9EC3E6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995" autoAdjust="0"/>
    <p:restoredTop sz="92483" autoAdjust="0"/>
  </p:normalViewPr>
  <p:slideViewPr>
    <p:cSldViewPr snapToGrid="0">
      <p:cViewPr varScale="1">
        <p:scale>
          <a:sx n="17" d="100"/>
          <a:sy n="17" d="100"/>
        </p:scale>
        <p:origin x="2922" y="135"/>
      </p:cViewPr>
      <p:guideLst>
        <p:guide orient="horz" pos="13481"/>
        <p:guide pos="9535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00444-68BC-4429-BD67-22C431511B8A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7E40E-3AA0-454A-84E6-A16527FFFC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005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7E40E-3AA0-454A-84E6-A16527FFFC6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46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62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5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77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01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24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62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29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41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52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20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97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1010-26D1-4EB9-8460-C5467465CAB0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80EF4-F16A-489B-828D-55B2DF697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32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67088" y="704851"/>
            <a:ext cx="29221301" cy="2189231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Abgerundetes Rechteck 109"/>
          <p:cNvSpPr/>
          <p:nvPr/>
        </p:nvSpPr>
        <p:spPr>
          <a:xfrm>
            <a:off x="554298" y="3086100"/>
            <a:ext cx="29229126" cy="4847064"/>
          </a:xfrm>
          <a:prstGeom prst="roundRect">
            <a:avLst>
              <a:gd name="adj" fmla="val 184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200" b="1" dirty="0"/>
              <a:t>Grundlegendes</a:t>
            </a:r>
            <a:endParaRPr lang="de-DE" dirty="0"/>
          </a:p>
        </p:txBody>
      </p:sp>
      <p:sp>
        <p:nvSpPr>
          <p:cNvPr id="115" name="Abgerundetes Rechteck 114"/>
          <p:cNvSpPr/>
          <p:nvPr/>
        </p:nvSpPr>
        <p:spPr>
          <a:xfrm>
            <a:off x="596215" y="8115299"/>
            <a:ext cx="29221301" cy="32196817"/>
          </a:xfrm>
          <a:prstGeom prst="roundRect">
            <a:avLst>
              <a:gd name="adj" fmla="val 5637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0" name="Abgerundetes Rechteck 119"/>
          <p:cNvSpPr/>
          <p:nvPr/>
        </p:nvSpPr>
        <p:spPr>
          <a:xfrm flipV="1">
            <a:off x="596214" y="40596149"/>
            <a:ext cx="29192175" cy="1930706"/>
          </a:xfrm>
          <a:prstGeom prst="roundRect">
            <a:avLst>
              <a:gd name="adj" fmla="val 26434"/>
            </a:avLst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Titel 1"/>
          <p:cNvSpPr txBox="1">
            <a:spLocks/>
          </p:cNvSpPr>
          <p:nvPr/>
        </p:nvSpPr>
        <p:spPr>
          <a:xfrm>
            <a:off x="880570" y="40685081"/>
            <a:ext cx="28623459" cy="177101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</a:pPr>
            <a:endParaRPr lang="de-DE" sz="2000" b="1" dirty="0"/>
          </a:p>
          <a:p>
            <a:pPr algn="just">
              <a:lnSpc>
                <a:spcPct val="100000"/>
              </a:lnSpc>
            </a:pPr>
            <a:r>
              <a:rPr lang="de-DE" sz="4400" b="1" dirty="0"/>
              <a:t>Literaturhinweise: </a:t>
            </a:r>
          </a:p>
          <a:p>
            <a:pPr algn="just">
              <a:lnSpc>
                <a:spcPct val="100000"/>
              </a:lnSpc>
            </a:pPr>
            <a:r>
              <a:rPr lang="de-DE" sz="3300" b="1" dirty="0" err="1"/>
              <a:t>Niehr</a:t>
            </a:r>
            <a:r>
              <a:rPr lang="de-DE" sz="3300" b="1" dirty="0"/>
              <a:t>, Thomas, </a:t>
            </a:r>
            <a:r>
              <a:rPr lang="de-DE" sz="3300" b="1" i="1" dirty="0"/>
              <a:t>Einführung in die </a:t>
            </a:r>
            <a:r>
              <a:rPr lang="de-DE" sz="3300" b="1" i="1" dirty="0" err="1"/>
              <a:t>Politolinguistik</a:t>
            </a:r>
            <a:r>
              <a:rPr lang="de-DE" sz="3300" b="1" i="1" dirty="0"/>
              <a:t>. Gegenstände und Methoden. </a:t>
            </a:r>
            <a:r>
              <a:rPr lang="de-DE" sz="3300" b="1" dirty="0"/>
              <a:t>Göttingen/Bristol: </a:t>
            </a:r>
            <a:r>
              <a:rPr lang="de-DE" sz="3300" b="1" dirty="0" err="1"/>
              <a:t>Vandenhoeck</a:t>
            </a:r>
            <a:r>
              <a:rPr lang="de-DE" sz="3300" b="1" dirty="0"/>
              <a:t> &amp; Ruprecht, 2014. </a:t>
            </a:r>
            <a:r>
              <a:rPr lang="de-DE" sz="3300" i="1" dirty="0"/>
              <a:t>(guter Überblick )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de-DE" sz="3300" b="1" dirty="0"/>
              <a:t>Kilian, Jörg/</a:t>
            </a:r>
            <a:r>
              <a:rPr lang="de-DE" sz="3300" b="1" dirty="0" err="1"/>
              <a:t>Niehr</a:t>
            </a:r>
            <a:r>
              <a:rPr lang="de-DE" sz="3300" b="1" dirty="0"/>
              <a:t>, Thomas/</a:t>
            </a:r>
            <a:r>
              <a:rPr lang="de-DE" sz="3300" b="1" dirty="0" err="1"/>
              <a:t>Wengeler</a:t>
            </a:r>
            <a:r>
              <a:rPr lang="de-DE" sz="3300" b="1" dirty="0"/>
              <a:t>, Martin (Hrsg.): </a:t>
            </a:r>
            <a:r>
              <a:rPr lang="de-DE" sz="3300" b="1" i="1" dirty="0"/>
              <a:t>Handbuch Sprache und Politik. </a:t>
            </a:r>
            <a:r>
              <a:rPr lang="de-DE" sz="3300" b="1" dirty="0"/>
              <a:t>3 Bde. Bremen: </a:t>
            </a:r>
            <a:r>
              <a:rPr lang="de-DE" sz="3300" b="1" dirty="0" err="1"/>
              <a:t>Hempen</a:t>
            </a:r>
            <a:r>
              <a:rPr lang="de-DE" sz="3300" b="1" dirty="0"/>
              <a:t>, 2017. </a:t>
            </a:r>
            <a:r>
              <a:rPr lang="de-DE" sz="3300" i="1" dirty="0"/>
              <a:t>(ausführliche und  umfassende Darstellung, einzelne Aufsätze: siehe „Überblick zur </a:t>
            </a:r>
            <a:r>
              <a:rPr lang="de-DE" sz="3300" i="1" dirty="0" err="1"/>
              <a:t>Politolinguistik</a:t>
            </a:r>
            <a:r>
              <a:rPr lang="de-DE" sz="3300" i="1" dirty="0"/>
              <a:t>“, Literaturhinweise)</a:t>
            </a:r>
          </a:p>
          <a:p>
            <a:pPr algn="just">
              <a:lnSpc>
                <a:spcPct val="100000"/>
              </a:lnSpc>
            </a:pPr>
            <a:r>
              <a:rPr lang="de-DE" sz="3300" i="1" dirty="0"/>
              <a:t>Exemplarische Analysen zu den Teilbereichen der Pragmatik:</a:t>
            </a:r>
          </a:p>
          <a:p>
            <a:pPr algn="just">
              <a:lnSpc>
                <a:spcPct val="100000"/>
              </a:lnSpc>
            </a:pPr>
            <a:r>
              <a:rPr lang="de-DE" sz="3300" b="1" dirty="0"/>
              <a:t>Hagemann, Jörg/</a:t>
            </a:r>
            <a:r>
              <a:rPr lang="de-DE" sz="3300" b="1" dirty="0" err="1"/>
              <a:t>Staffeldt</a:t>
            </a:r>
            <a:r>
              <a:rPr lang="de-DE" sz="3300" b="1" dirty="0"/>
              <a:t>, Sven (Hrsg.): </a:t>
            </a:r>
            <a:r>
              <a:rPr lang="de-DE" sz="3300" b="1" i="1" dirty="0" err="1"/>
              <a:t>Pragmatiktheorien</a:t>
            </a:r>
            <a:r>
              <a:rPr lang="de-DE" sz="3300" b="1" i="1" dirty="0"/>
              <a:t>. </a:t>
            </a:r>
            <a:r>
              <a:rPr lang="de-DE" sz="3300" b="1" dirty="0"/>
              <a:t>Tübingen: </a:t>
            </a:r>
            <a:r>
              <a:rPr lang="de-DE" sz="3300" b="1" dirty="0" err="1"/>
              <a:t>Stauffenburg</a:t>
            </a:r>
            <a:r>
              <a:rPr lang="de-DE" sz="3300" b="1" dirty="0"/>
              <a:t>, 2014. </a:t>
            </a:r>
            <a:r>
              <a:rPr lang="de-DE" sz="3300" i="1" dirty="0"/>
              <a:t>(Analyse des Eklats bei der Bundespressekonferenz vom 18.02.2011 anlässlich der Plagiatsvorwürfe gegen den damaligen Verteidigungsminister zu Guttenberg)</a:t>
            </a:r>
          </a:p>
          <a:p>
            <a:pPr algn="just">
              <a:lnSpc>
                <a:spcPct val="100000"/>
              </a:lnSpc>
            </a:pPr>
            <a:r>
              <a:rPr lang="de-DE" sz="3300" i="1" dirty="0"/>
              <a:t>Darin: </a:t>
            </a:r>
            <a:r>
              <a:rPr lang="de-DE" sz="3300" dirty="0"/>
              <a:t>Hagemann, Jörg: „</a:t>
            </a:r>
            <a:r>
              <a:rPr lang="de-DE" sz="3300" dirty="0" err="1"/>
              <a:t>Implikaturanalyse</a:t>
            </a:r>
            <a:r>
              <a:rPr lang="de-DE" sz="3300" dirty="0"/>
              <a:t>“ (S. 183-212);  </a:t>
            </a:r>
            <a:r>
              <a:rPr lang="de-DE" sz="3300" dirty="0" err="1"/>
              <a:t>Staffeldt</a:t>
            </a:r>
            <a:r>
              <a:rPr lang="de-DE" sz="3300" dirty="0"/>
              <a:t>, Sven: „Sprechakttheoretisch analysieren“ (S. 105-148); Deppermann, Arnulf: „Konversationsanalyse“ (S. 19-47); Hindelang, Götz/Yang, Young </a:t>
            </a:r>
            <a:r>
              <a:rPr lang="de-DE" sz="3300" dirty="0" err="1"/>
              <a:t>Sook</a:t>
            </a:r>
            <a:r>
              <a:rPr lang="de-DE" sz="3300" dirty="0"/>
              <a:t>: „Sprechakttheoretische Dialoganalyse“ (S. 149-181).</a:t>
            </a:r>
          </a:p>
          <a:p>
            <a:pPr algn="just">
              <a:lnSpc>
                <a:spcPct val="100000"/>
              </a:lnSpc>
            </a:pPr>
            <a:r>
              <a:rPr lang="de-DE" sz="3300" b="1" dirty="0"/>
              <a:t>Liedtke, Frank, </a:t>
            </a:r>
            <a:r>
              <a:rPr lang="de-DE" sz="3300" b="1" i="1" dirty="0"/>
              <a:t>Moderne Pragmatik.</a:t>
            </a:r>
            <a:r>
              <a:rPr lang="de-DE" sz="3300" b="1" dirty="0"/>
              <a:t> Tübingen: Narr Francke </a:t>
            </a:r>
            <a:r>
              <a:rPr lang="de-DE" sz="3300" b="1" dirty="0" err="1"/>
              <a:t>Attempto</a:t>
            </a:r>
            <a:r>
              <a:rPr lang="de-DE" sz="3300" b="1" dirty="0"/>
              <a:t>, 2016, § 13. </a:t>
            </a:r>
          </a:p>
          <a:p>
            <a:pPr algn="just">
              <a:lnSpc>
                <a:spcPct val="100000"/>
              </a:lnSpc>
            </a:pPr>
            <a:endParaRPr lang="de-DE" sz="2000" dirty="0"/>
          </a:p>
        </p:txBody>
      </p:sp>
      <p:sp>
        <p:nvSpPr>
          <p:cNvPr id="31" name="Textfeld 30"/>
          <p:cNvSpPr txBox="1"/>
          <p:nvPr/>
        </p:nvSpPr>
        <p:spPr>
          <a:xfrm>
            <a:off x="1065990" y="845358"/>
            <a:ext cx="2825262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/>
              <a:t>ZPG Vertiefungskurs Sprache </a:t>
            </a:r>
            <a:r>
              <a:rPr lang="de-DE" sz="3000" b="1" dirty="0">
                <a:cs typeface="Calibri" panose="020F0502020204030204" pitchFamily="34" charset="0"/>
              </a:rPr>
              <a:t>−</a:t>
            </a:r>
            <a:r>
              <a:rPr lang="de-DE" sz="3000" b="1" dirty="0"/>
              <a:t> </a:t>
            </a:r>
            <a:r>
              <a:rPr lang="de-DE" sz="3000" b="1" dirty="0" err="1"/>
              <a:t>StR</a:t>
            </a:r>
            <a:r>
              <a:rPr lang="de-DE" sz="3000" b="1" dirty="0"/>
              <a:t> Stefan Weber (Albert-Einstein-Gymnasium Ulm)</a:t>
            </a:r>
          </a:p>
          <a:p>
            <a:pPr algn="ctr"/>
            <a:r>
              <a:rPr lang="de-DE" sz="8800" b="1" dirty="0" err="1"/>
              <a:t>Politolinguistik</a:t>
            </a:r>
            <a:endParaRPr lang="de-DE" sz="8000" dirty="0"/>
          </a:p>
        </p:txBody>
      </p:sp>
      <p:sp>
        <p:nvSpPr>
          <p:cNvPr id="35" name="Textfeld 34"/>
          <p:cNvSpPr txBox="1"/>
          <p:nvPr/>
        </p:nvSpPr>
        <p:spPr>
          <a:xfrm>
            <a:off x="1120642" y="4277662"/>
            <a:ext cx="28049874" cy="35086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sz="12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000" b="1" dirty="0"/>
              <a:t>Gegenstandsbereiche der </a:t>
            </a:r>
            <a:r>
              <a:rPr lang="de-DE" sz="3000" b="1" dirty="0" err="1"/>
              <a:t>Politolinguistik</a:t>
            </a:r>
            <a:r>
              <a:rPr lang="de-DE" sz="3000" dirty="0"/>
              <a:t>:</a:t>
            </a:r>
            <a:r>
              <a:rPr lang="de-DE" sz="3000" b="1" dirty="0"/>
              <a:t> </a:t>
            </a:r>
            <a:r>
              <a:rPr lang="de-DE" sz="3000" dirty="0"/>
              <a:t>nicht nur der Sprachgebrauch der Politiker, sondern auch Sprechen über Politik und politische Mediensprache</a:t>
            </a:r>
            <a:r>
              <a:rPr lang="de-DE" sz="3600" dirty="0"/>
              <a:t> </a:t>
            </a:r>
          </a:p>
          <a:p>
            <a:pPr marL="576000"/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16-17)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1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000" b="1" dirty="0"/>
              <a:t>Funktionen politischer Sprache</a:t>
            </a:r>
            <a:r>
              <a:rPr lang="de-DE" sz="3000" dirty="0"/>
              <a:t>: Dominanz der Appellfunktion gegenüber der Darstellungs- und Ausdrucksfunktion (vgl. Karl Bühlers Organon-Modell)  </a:t>
            </a:r>
          </a:p>
          <a:p>
            <a:r>
              <a:rPr lang="de-DE" sz="3000" dirty="0"/>
              <a:t>      → in politischer Argumentation häufige Behauptung: Darstellungsfunktion sei der zentrale Zweck der Sprache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18)</a:t>
            </a:r>
          </a:p>
          <a:p>
            <a:endParaRPr lang="de-DE" sz="1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000" b="1" dirty="0"/>
              <a:t>Abgrenzung zur Rhetorik</a:t>
            </a:r>
            <a:r>
              <a:rPr lang="de-DE" sz="3000" dirty="0"/>
              <a:t>: </a:t>
            </a:r>
            <a:r>
              <a:rPr lang="de-DE" sz="3000" dirty="0" err="1"/>
              <a:t>Politolinguistik</a:t>
            </a:r>
            <a:r>
              <a:rPr lang="de-DE" sz="3000" dirty="0"/>
              <a:t> als Teil der deskriptiven Linguistik, die sprachliche Phänomene beschreibt und erklärt, hierbei jedoch keine Wertung vornimmt</a:t>
            </a:r>
            <a:r>
              <a:rPr lang="de-DE" sz="3600" dirty="0"/>
              <a:t> </a:t>
            </a:r>
          </a:p>
          <a:p>
            <a:pPr marL="576000"/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18)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1200" dirty="0"/>
          </a:p>
        </p:txBody>
      </p:sp>
      <p:sp>
        <p:nvSpPr>
          <p:cNvPr id="36" name="Textfeld 35"/>
          <p:cNvSpPr txBox="1"/>
          <p:nvPr/>
        </p:nvSpPr>
        <p:spPr>
          <a:xfrm>
            <a:off x="1243216" y="8159578"/>
            <a:ext cx="27927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/>
              <a:t>Methodik der </a:t>
            </a:r>
            <a:r>
              <a:rPr lang="de-DE" sz="6600" b="1" dirty="0" err="1"/>
              <a:t>politolinguistischen</a:t>
            </a:r>
            <a:r>
              <a:rPr lang="de-DE" sz="6600" b="1" dirty="0"/>
              <a:t> Analyse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1221300" y="9422891"/>
            <a:ext cx="12600000" cy="22644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rnd" cmpd="sng">
            <a:solidFill>
              <a:schemeClr val="bg1">
                <a:lumMod val="50000"/>
              </a:schemeClr>
            </a:solidFill>
            <a:beve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/>
              <a:t>Wortebene</a:t>
            </a:r>
          </a:p>
          <a:p>
            <a:r>
              <a:rPr lang="de-DE" sz="4000" b="1" dirty="0"/>
              <a:t>Politischer Wortschatz</a:t>
            </a:r>
            <a:r>
              <a:rPr lang="de-DE" sz="4000" dirty="0"/>
              <a:t>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64-66)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Institutionsvokabular (</a:t>
            </a:r>
            <a:r>
              <a:rPr lang="de-DE" sz="3000" i="1" dirty="0"/>
              <a:t>präsidentielle Demokratie</a:t>
            </a:r>
            <a:r>
              <a:rPr lang="de-DE" sz="3000" dirty="0"/>
              <a:t>, </a:t>
            </a:r>
            <a:r>
              <a:rPr lang="de-DE" sz="3000" i="1" dirty="0"/>
              <a:t>Ministerpräsident</a:t>
            </a:r>
            <a:r>
              <a:rPr lang="de-DE" sz="30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Ressortvokabular (</a:t>
            </a:r>
            <a:r>
              <a:rPr lang="de-DE" sz="3000" i="1" dirty="0"/>
              <a:t>Abwrackprämie</a:t>
            </a:r>
            <a:r>
              <a:rPr lang="de-DE" sz="3000" dirty="0"/>
              <a:t>, </a:t>
            </a:r>
            <a:r>
              <a:rPr lang="de-DE" sz="3000" i="1" dirty="0"/>
              <a:t>Hartz IV</a:t>
            </a:r>
            <a:r>
              <a:rPr lang="de-DE" sz="30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Ideologievokabular </a:t>
            </a:r>
            <a:r>
              <a:rPr lang="de-DE" sz="3000"/>
              <a:t>(</a:t>
            </a:r>
            <a:r>
              <a:rPr lang="de-DE" sz="3000" i="1"/>
              <a:t>Menschenrechte</a:t>
            </a:r>
            <a:r>
              <a:rPr lang="de-DE" sz="3000"/>
              <a:t>, </a:t>
            </a:r>
            <a:r>
              <a:rPr lang="de-DE" sz="3000" i="1" dirty="0"/>
              <a:t>Terrorist</a:t>
            </a:r>
            <a:r>
              <a:rPr lang="de-DE" sz="3000" dirty="0"/>
              <a:t> vs. </a:t>
            </a:r>
            <a:r>
              <a:rPr lang="de-DE" sz="3000" i="1" dirty="0"/>
              <a:t>Freiheitskämpfer</a:t>
            </a:r>
            <a:r>
              <a:rPr lang="de-DE" sz="30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Allgemeines Interaktionsvokabular </a:t>
            </a:r>
          </a:p>
          <a:p>
            <a:endParaRPr lang="de-DE" sz="1200" dirty="0"/>
          </a:p>
          <a:p>
            <a:r>
              <a:rPr lang="de-DE" sz="4000" b="1" dirty="0"/>
              <a:t>Denotation – Konnotation – Deontik </a:t>
            </a:r>
          </a:p>
          <a:p>
            <a:pPr>
              <a:spcAft>
                <a:spcPts val="600"/>
              </a:spcAft>
            </a:pP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67-69)</a:t>
            </a:r>
          </a:p>
          <a:p>
            <a:r>
              <a:rPr lang="de-DE" sz="3000" b="1" dirty="0"/>
              <a:t>konnotative „Nebenbedeutungen“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000" dirty="0"/>
              <a:t>Nicht definitorische, gegenstandsbezogene Merkmale, z. B. </a:t>
            </a:r>
            <a:r>
              <a:rPr lang="de-DE" sz="3000" i="1" dirty="0"/>
              <a:t>Hund</a:t>
            </a:r>
            <a:r>
              <a:rPr lang="de-DE" sz="3000" dirty="0"/>
              <a:t>: [treu]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de-DE" sz="3000" dirty="0"/>
              <a:t>Evaluative Merkmale, z. B. </a:t>
            </a:r>
            <a:r>
              <a:rPr lang="de-DE" sz="3000" i="1" dirty="0"/>
              <a:t>Arbeitslosigkeit</a:t>
            </a:r>
            <a:r>
              <a:rPr lang="de-DE" sz="3000" dirty="0"/>
              <a:t>: [schlecht]</a:t>
            </a:r>
          </a:p>
          <a:p>
            <a:r>
              <a:rPr lang="de-DE" sz="3000" b="1" dirty="0" err="1"/>
              <a:t>Deontische</a:t>
            </a:r>
            <a:r>
              <a:rPr lang="de-DE" sz="3000" b="1" dirty="0"/>
              <a:t> Bedeutungsbestandteile</a:t>
            </a:r>
          </a:p>
          <a:p>
            <a:r>
              <a:rPr lang="de-DE" sz="2000" dirty="0"/>
              <a:t>(</a:t>
            </a:r>
            <a:r>
              <a:rPr lang="de-DE" sz="2000" dirty="0" err="1"/>
              <a:t>altgr</a:t>
            </a:r>
            <a:r>
              <a:rPr lang="de-DE" sz="2000" dirty="0"/>
              <a:t>. </a:t>
            </a:r>
            <a:r>
              <a:rPr lang="el-GR" sz="2000" i="1" dirty="0"/>
              <a:t>το</a:t>
            </a:r>
            <a:r>
              <a:rPr lang="de-DE" sz="2000" i="1" dirty="0"/>
              <a:t> </a:t>
            </a:r>
            <a:r>
              <a:rPr lang="el-GR" sz="2000" i="1" dirty="0"/>
              <a:t>δέον</a:t>
            </a:r>
            <a:r>
              <a:rPr lang="de-DE" sz="2000" dirty="0"/>
              <a:t>: ‚das Nötige, das Schickliche, die Pflicht‘)</a:t>
            </a:r>
          </a:p>
          <a:p>
            <a:r>
              <a:rPr lang="de-DE" sz="3000" dirty="0"/>
              <a:t>→ werden zusätzlich als Appell wahrgenommen:</a:t>
            </a:r>
          </a:p>
          <a:p>
            <a:r>
              <a:rPr lang="de-DE" sz="3000" dirty="0"/>
              <a:t>     Adjektive wie </a:t>
            </a:r>
            <a:r>
              <a:rPr lang="de-DE" sz="3000" i="1" dirty="0"/>
              <a:t>lobenswert</a:t>
            </a:r>
            <a:r>
              <a:rPr lang="de-DE" sz="3000" dirty="0"/>
              <a:t> (etwas Lobenswertes sollte gelobt werden)</a:t>
            </a:r>
          </a:p>
          <a:p>
            <a:r>
              <a:rPr lang="de-DE" sz="3000" i="1" dirty="0"/>
              <a:t>     Einbahnstraße</a:t>
            </a:r>
            <a:r>
              <a:rPr lang="de-DE" sz="3000" dirty="0"/>
              <a:t> (‚Straße, die nur in eine Richtung befahren werden darf‘)</a:t>
            </a:r>
          </a:p>
          <a:p>
            <a:endParaRPr lang="de-DE" sz="1200" dirty="0"/>
          </a:p>
          <a:p>
            <a:r>
              <a:rPr lang="de-DE" sz="4000" b="1" dirty="0"/>
              <a:t>Schlagwörter</a:t>
            </a:r>
            <a:r>
              <a:rPr lang="de-DE" sz="4000" dirty="0"/>
              <a:t>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69-75)</a:t>
            </a:r>
          </a:p>
          <a:p>
            <a:pPr>
              <a:spcAft>
                <a:spcPts val="600"/>
              </a:spcAft>
            </a:pPr>
            <a:r>
              <a:rPr lang="de-DE" sz="3000" dirty="0"/>
              <a:t>Möglichst genaue Analyse der Bedeutungskomponenten der Verwendung bestimmter Ausdrücke erlaubt Rückschlüsse auf die zugrundeliegende Strategie der Sprecherin/des Sprechers</a:t>
            </a:r>
          </a:p>
          <a:p>
            <a:r>
              <a:rPr lang="de-DE" sz="3000" b="1" dirty="0"/>
              <a:t>Funktionen: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Emotionalisierung und Kontrolle: z. B. Ausblendung von Differenzierungen durch scheinbar plausible Gegensatzpaare wie im CDU-Slogan </a:t>
            </a:r>
            <a:r>
              <a:rPr lang="de-DE" sz="3000" i="1" dirty="0"/>
              <a:t>Freiheit</a:t>
            </a:r>
            <a:r>
              <a:rPr lang="de-DE" sz="3000" dirty="0"/>
              <a:t> </a:t>
            </a:r>
            <a:r>
              <a:rPr lang="de-DE" sz="3000" i="1" dirty="0"/>
              <a:t>statt Sozialismus </a:t>
            </a:r>
            <a:r>
              <a:rPr lang="de-DE" sz="3000" dirty="0"/>
              <a:t>(1976)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000" dirty="0"/>
              <a:t>Grob vereinfachende Darstellung komplizierter Sachverhalte</a:t>
            </a:r>
          </a:p>
          <a:p>
            <a:r>
              <a:rPr lang="de-DE" sz="4000" b="1" dirty="0"/>
              <a:t>Frames</a:t>
            </a:r>
            <a:r>
              <a:rPr lang="de-DE" sz="4000" dirty="0"/>
              <a:t>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76-80)</a:t>
            </a:r>
          </a:p>
          <a:p>
            <a:r>
              <a:rPr lang="de-DE" sz="3000" dirty="0"/>
              <a:t>Strukturzusammenhänge bzw. Wissensstrukturen, die beim Verstehen von sprachlichen Ausdrücken aktiviert werden</a:t>
            </a:r>
          </a:p>
          <a:p>
            <a:pPr indent="-720000"/>
            <a:r>
              <a:rPr lang="de-DE" sz="3000" dirty="0"/>
              <a:t>Beispiel: Ist von </a:t>
            </a:r>
            <a:r>
              <a:rPr lang="de-DE" sz="3000" i="1" dirty="0"/>
              <a:t>Entführung</a:t>
            </a:r>
            <a:r>
              <a:rPr lang="de-DE" sz="3000" dirty="0"/>
              <a:t> die Rede, so erwartet man, etwas über Täter, Opfer</a:t>
            </a:r>
          </a:p>
          <a:p>
            <a:pPr indent="-720000">
              <a:spcAft>
                <a:spcPts val="1200"/>
              </a:spcAft>
            </a:pPr>
            <a:r>
              <a:rPr lang="de-DE" sz="3000" dirty="0"/>
              <a:t>                und Forderung zu erfahren.</a:t>
            </a:r>
          </a:p>
          <a:p>
            <a:r>
              <a:rPr lang="de-DE" sz="4000" b="1" dirty="0"/>
              <a:t>Strategien im politischen Sprachgebrauch</a:t>
            </a:r>
            <a:r>
              <a:rPr lang="de-DE" sz="4000" dirty="0"/>
              <a:t> </a:t>
            </a:r>
          </a:p>
          <a:p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80-87)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Analyse des Umgangs mit den </a:t>
            </a:r>
            <a:r>
              <a:rPr lang="de-DE" sz="3000" dirty="0" err="1"/>
              <a:t>Grice‘schen</a:t>
            </a:r>
            <a:r>
              <a:rPr lang="de-DE" sz="3000" dirty="0"/>
              <a:t> Konversationsmaximen und </a:t>
            </a:r>
            <a:r>
              <a:rPr lang="de-DE" sz="3000" dirty="0" err="1"/>
              <a:t>Implikaturanalyse</a:t>
            </a:r>
            <a:r>
              <a:rPr lang="de-DE" sz="3000" dirty="0"/>
              <a:t> </a:t>
            </a:r>
            <a:r>
              <a:rPr lang="de-DE" sz="2000" dirty="0"/>
              <a:t>(siehe auch Liedtke, </a:t>
            </a:r>
            <a:r>
              <a:rPr lang="de-DE" sz="2000" i="1" dirty="0"/>
              <a:t>Moderne Pragmatik</a:t>
            </a:r>
            <a:r>
              <a:rPr lang="de-DE" sz="2000" dirty="0"/>
              <a:t>, S. 215-217; Hagemann, „</a:t>
            </a:r>
            <a:r>
              <a:rPr lang="de-DE" sz="2000" dirty="0" err="1"/>
              <a:t>Implikaturanalyse</a:t>
            </a:r>
            <a:r>
              <a:rPr lang="de-DE" sz="2000" dirty="0"/>
              <a:t>“)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Sprechakte in der politischen Sprache </a:t>
            </a:r>
            <a:r>
              <a:rPr lang="de-DE" sz="2000" dirty="0"/>
              <a:t>(vgl. Liedtke, </a:t>
            </a:r>
            <a:r>
              <a:rPr lang="de-DE" sz="2000" i="1" dirty="0"/>
              <a:t>Moderne Pragmatik</a:t>
            </a:r>
            <a:r>
              <a:rPr lang="de-DE" sz="2000" dirty="0"/>
              <a:t>, S. 218-221; </a:t>
            </a:r>
            <a:r>
              <a:rPr lang="de-DE" sz="2000" dirty="0" err="1"/>
              <a:t>Staffeldt</a:t>
            </a:r>
            <a:r>
              <a:rPr lang="de-DE" sz="2000" dirty="0"/>
              <a:t>, „Sprechakttheoretisch analysieren“; </a:t>
            </a:r>
            <a:r>
              <a:rPr lang="de-DE" sz="2000" dirty="0" err="1"/>
              <a:t>Hindelang</a:t>
            </a:r>
            <a:r>
              <a:rPr lang="de-DE" sz="2000" dirty="0"/>
              <a:t>/Yang, „Sprechakttheoretische Dialoganalyse“)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000" dirty="0"/>
              <a:t>Gebrauch deiktischer Ausdrücke</a:t>
            </a:r>
            <a:r>
              <a:rPr lang="de-DE" sz="2000" dirty="0"/>
              <a:t> (vgl. Liedtke, </a:t>
            </a:r>
            <a:r>
              <a:rPr lang="de-DE" sz="2000" i="1" dirty="0"/>
              <a:t>Moderne Pragmatik</a:t>
            </a:r>
            <a:r>
              <a:rPr lang="de-DE" sz="2000" dirty="0"/>
              <a:t>, S. 211-214)</a:t>
            </a:r>
          </a:p>
          <a:p>
            <a:r>
              <a:rPr lang="de-DE" sz="4000" b="1" dirty="0"/>
              <a:t>Begriffe besetzen</a:t>
            </a:r>
            <a:r>
              <a:rPr lang="de-DE" sz="4000" dirty="0"/>
              <a:t>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87-98)</a:t>
            </a:r>
          </a:p>
          <a:p>
            <a:r>
              <a:rPr lang="de-DE" sz="3000" dirty="0"/>
              <a:t>Semantische Kämpfe auf lexikalischer Ebene zur Stärkung seiner eigenen sprachlichen Ressourcen und zur Schwächung derer der politischen Konkurrenten: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Begriffsprägung (</a:t>
            </a:r>
            <a:r>
              <a:rPr lang="de-DE" sz="3000" i="1" dirty="0"/>
              <a:t>Soziale Marktwirtschaft</a:t>
            </a:r>
            <a:r>
              <a:rPr lang="de-DE" sz="30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Parteiliches Prädizieren (</a:t>
            </a:r>
            <a:r>
              <a:rPr lang="de-DE" sz="3000" i="1" dirty="0"/>
              <a:t>Kronzeugenregelung</a:t>
            </a:r>
            <a:r>
              <a:rPr lang="de-DE" sz="3000" dirty="0"/>
              <a:t> vs. </a:t>
            </a:r>
            <a:r>
              <a:rPr lang="de-DE" sz="3000" i="1" dirty="0" err="1"/>
              <a:t>Verräterbonus</a:t>
            </a:r>
            <a:r>
              <a:rPr lang="de-DE" sz="30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Begriffsumdeutung (</a:t>
            </a:r>
            <a:r>
              <a:rPr lang="de-DE" sz="3000" i="1" dirty="0"/>
              <a:t>Kommunismus</a:t>
            </a:r>
            <a:r>
              <a:rPr lang="de-DE" sz="3000" dirty="0"/>
              <a:t> vs. </a:t>
            </a:r>
            <a:r>
              <a:rPr lang="de-DE" sz="3000" i="1" dirty="0"/>
              <a:t>Gemeinschaftseigentum</a:t>
            </a:r>
            <a:r>
              <a:rPr lang="de-DE" sz="30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Begriffsumwertung (z. B. </a:t>
            </a:r>
            <a:r>
              <a:rPr lang="de-DE" sz="3000" i="1" dirty="0"/>
              <a:t>konservativ</a:t>
            </a:r>
            <a:r>
              <a:rPr lang="de-DE" sz="3000" dirty="0"/>
              <a:t>) 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15090430" y="9422891"/>
            <a:ext cx="14040000" cy="8820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rnd" cmpd="sng">
            <a:solidFill>
              <a:schemeClr val="bg1">
                <a:lumMod val="50000"/>
              </a:schemeClr>
            </a:solidFill>
            <a:beve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/>
              <a:t>Textebene</a:t>
            </a:r>
          </a:p>
          <a:p>
            <a:pPr>
              <a:spcAft>
                <a:spcPts val="600"/>
              </a:spcAft>
            </a:pPr>
            <a:r>
              <a:rPr lang="de-DE" sz="4000" b="1" dirty="0"/>
              <a:t>Analyse politischer Sprache im Hinblick auf die Erfüllung oder Nichterfüllung von Erwartungen im Hinblick auf bestimmte Textsorten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dirty="0" err="1"/>
              <a:t>Politolinguistik</a:t>
            </a:r>
            <a:r>
              <a:rPr lang="de-DE" sz="2000" dirty="0"/>
              <a:t>, S. 99-112)</a:t>
            </a:r>
          </a:p>
          <a:p>
            <a:r>
              <a:rPr lang="de-DE" sz="3000" b="1" dirty="0"/>
              <a:t>Beispiele:</a:t>
            </a:r>
          </a:p>
          <a:p>
            <a:r>
              <a:rPr lang="de-DE" sz="3000" b="1" dirty="0"/>
              <a:t>1. Funktionen </a:t>
            </a:r>
            <a:r>
              <a:rPr lang="de-DE" sz="3000" b="1"/>
              <a:t>von Parteiprogrammen</a:t>
            </a:r>
            <a:endParaRPr lang="de-DE" sz="3000" dirty="0"/>
          </a:p>
          <a:p>
            <a:r>
              <a:rPr lang="de-DE" sz="3000" b="1" dirty="0"/>
              <a:t>Nach innen:  </a:t>
            </a:r>
            <a:r>
              <a:rPr lang="de-DE" sz="3000" dirty="0"/>
              <a:t>Integrationsfunktion, Identifikationsfunktion, Herrschaftsfunktion,</a:t>
            </a:r>
          </a:p>
          <a:p>
            <a:r>
              <a:rPr lang="de-DE" sz="3000" dirty="0"/>
              <a:t>                        Legitimationsfunktion, Stimulationsfunktion</a:t>
            </a:r>
          </a:p>
          <a:p>
            <a:pPr>
              <a:spcAft>
                <a:spcPts val="600"/>
              </a:spcAft>
            </a:pPr>
            <a:r>
              <a:rPr lang="de-DE" sz="3000" b="1" dirty="0"/>
              <a:t>Nach außen:</a:t>
            </a:r>
            <a:r>
              <a:rPr lang="de-DE" sz="3000" dirty="0"/>
              <a:t> Werbefunktion, Profilfunktion, Agitationsfunktion, Operationsbasisfunktion</a:t>
            </a:r>
          </a:p>
          <a:p>
            <a:r>
              <a:rPr lang="de-DE" sz="3000" b="1" dirty="0"/>
              <a:t>2. Funktionen von Parlamentsdebatten</a:t>
            </a:r>
          </a:p>
          <a:p>
            <a:r>
              <a:rPr lang="de-DE" sz="3000" dirty="0"/>
              <a:t>Fiktion einer realen  Argumentationssituation vs. Funktion der Bestätigung von Entscheidungen </a:t>
            </a:r>
          </a:p>
          <a:p>
            <a:pPr>
              <a:spcAft>
                <a:spcPts val="1200"/>
              </a:spcAft>
            </a:pP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112-121)</a:t>
            </a:r>
          </a:p>
          <a:p>
            <a:r>
              <a:rPr lang="de-DE" sz="4000" b="1" dirty="0"/>
              <a:t>Intertextualität</a:t>
            </a:r>
          </a:p>
          <a:p>
            <a:r>
              <a:rPr lang="de-DE" sz="3000" dirty="0"/>
              <a:t>Analyse des Zusammenhangs verschiedener Texte untereinander: hohes Maß an Intertextualität z. B. bei Hyper-Texten im Internet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121-124)</a:t>
            </a:r>
            <a:endParaRPr lang="de-DE" sz="1200" dirty="0"/>
          </a:p>
        </p:txBody>
      </p:sp>
      <p:sp>
        <p:nvSpPr>
          <p:cNvPr id="56" name="Textfeld 55"/>
          <p:cNvSpPr txBox="1"/>
          <p:nvPr/>
        </p:nvSpPr>
        <p:spPr>
          <a:xfrm>
            <a:off x="15090430" y="18615856"/>
            <a:ext cx="14040000" cy="1344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rnd" cmpd="sng">
            <a:solidFill>
              <a:schemeClr val="bg1">
                <a:lumMod val="50000"/>
              </a:schemeClr>
            </a:solidFill>
            <a:beve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/>
              <a:t>Diskursebene</a:t>
            </a:r>
          </a:p>
          <a:p>
            <a:pPr>
              <a:spcAft>
                <a:spcPts val="600"/>
              </a:spcAft>
            </a:pPr>
            <a:r>
              <a:rPr lang="de-DE" sz="3000" dirty="0"/>
              <a:t>„Diskurs ist ein Geflecht von thematisch zusammengehörigen Aussagen, die über Textkorpora zu erschließen sind. Quantitativ sind dabei die Grenzen prinzipiell nach oben wie unten verschiebbar.“ </a:t>
            </a:r>
            <a:r>
              <a:rPr lang="de-DE" sz="2000" dirty="0"/>
              <a:t>(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127)</a:t>
            </a:r>
          </a:p>
          <a:p>
            <a:pPr>
              <a:spcAft>
                <a:spcPts val="600"/>
              </a:spcAft>
            </a:pPr>
            <a:r>
              <a:rPr lang="de-DE" sz="3000" b="1" dirty="0"/>
              <a:t>Aufgabe der linguistischen Diskursanalyse: </a:t>
            </a:r>
            <a:r>
              <a:rPr lang="de-DE" sz="3000" dirty="0"/>
              <a:t>Beschreibung von Diskursen (sie darf nicht die dort vertretenen Positionen kritisieren oder Partei ergreifen)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127)</a:t>
            </a:r>
          </a:p>
          <a:p>
            <a:r>
              <a:rPr lang="de-DE" sz="3000" b="1" dirty="0"/>
              <a:t>Erstellung eines konkreten Textkorpus </a:t>
            </a:r>
            <a:r>
              <a:rPr lang="de-DE" sz="3000" dirty="0"/>
              <a:t>als gestufter Einschränkungsprozess im Hinblick auf Thema, Zeitraum, Medien, Textsorten etc.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132)</a:t>
            </a:r>
          </a:p>
          <a:p>
            <a:endParaRPr lang="de-DE" sz="1200" dirty="0"/>
          </a:p>
          <a:p>
            <a:r>
              <a:rPr lang="de-DE" sz="4000" b="1" dirty="0"/>
              <a:t>Diskursrelevante Lexik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136-143)</a:t>
            </a:r>
          </a:p>
          <a:p>
            <a:r>
              <a:rPr lang="de-DE" sz="3000" b="1" dirty="0"/>
              <a:t>Indizien für diskursrelevantes Vokabular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136-137)</a:t>
            </a:r>
            <a:endParaRPr lang="de-DE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Explizite Thematisierung (</a:t>
            </a:r>
            <a:r>
              <a:rPr lang="de-DE" sz="3000" i="1" dirty="0"/>
              <a:t>Kommunismus</a:t>
            </a:r>
            <a:r>
              <a:rPr lang="de-DE" sz="30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Implizite Thematisierung (</a:t>
            </a:r>
            <a:r>
              <a:rPr lang="de-DE" sz="3000" i="1" dirty="0"/>
              <a:t>Leibesübungen</a:t>
            </a:r>
            <a:r>
              <a:rPr lang="de-DE" sz="3000" dirty="0"/>
              <a:t>: ironisierend für </a:t>
            </a:r>
            <a:r>
              <a:rPr lang="de-DE" sz="3000" i="1" dirty="0"/>
              <a:t>Sport</a:t>
            </a:r>
            <a:r>
              <a:rPr lang="de-DE" sz="30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Gelegenheitskomposita (</a:t>
            </a:r>
            <a:r>
              <a:rPr lang="de-DE" sz="3000" i="1" dirty="0" err="1"/>
              <a:t>Too</a:t>
            </a:r>
            <a:r>
              <a:rPr lang="de-DE" sz="3000" i="1" dirty="0"/>
              <a:t>-</a:t>
            </a:r>
            <a:r>
              <a:rPr lang="de-DE" sz="3000" i="1" dirty="0" err="1"/>
              <a:t>big</a:t>
            </a:r>
            <a:r>
              <a:rPr lang="de-DE" sz="3000" i="1" dirty="0"/>
              <a:t>-</a:t>
            </a:r>
            <a:r>
              <a:rPr lang="de-DE" sz="3000" i="1" dirty="0" err="1"/>
              <a:t>to</a:t>
            </a:r>
            <a:r>
              <a:rPr lang="de-DE" sz="3000" i="1" dirty="0"/>
              <a:t>-</a:t>
            </a:r>
            <a:r>
              <a:rPr lang="de-DE" sz="3000" i="1" dirty="0" err="1"/>
              <a:t>fail</a:t>
            </a:r>
            <a:r>
              <a:rPr lang="de-DE" sz="3000" i="1" dirty="0"/>
              <a:t>-Problematik</a:t>
            </a:r>
            <a:r>
              <a:rPr lang="de-DE" sz="30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000" dirty="0"/>
              <a:t>Neologismen (</a:t>
            </a:r>
            <a:r>
              <a:rPr lang="de-DE" sz="3000" i="1" dirty="0"/>
              <a:t>Euro-Rettungsschirm</a:t>
            </a:r>
            <a:r>
              <a:rPr lang="de-DE" sz="3000" dirty="0"/>
              <a:t>)</a:t>
            </a:r>
            <a:endParaRPr lang="de-DE" sz="1200" dirty="0"/>
          </a:p>
          <a:p>
            <a:r>
              <a:rPr lang="de-DE" sz="4000" b="1" dirty="0"/>
              <a:t>Diskursrelevante Metaphorik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144-151)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Zentrale Bedeutung von </a:t>
            </a:r>
            <a:r>
              <a:rPr lang="de-DE" sz="3000" dirty="0" err="1"/>
              <a:t>Metaphernnetzen</a:t>
            </a:r>
            <a:r>
              <a:rPr lang="de-DE" sz="3000" dirty="0"/>
              <a:t> bzw. -feldern, wie z. B. als geflügelte Worte verbreitete Einsichten (z. B. </a:t>
            </a:r>
            <a:r>
              <a:rPr lang="de-DE" sz="3000" i="1" dirty="0"/>
              <a:t>Zeit ist Geld</a:t>
            </a:r>
            <a:r>
              <a:rPr lang="de-DE" sz="3000" dirty="0"/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Kommunikationsstrategisch nutzbares Implikationspotenzial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3000" dirty="0"/>
              <a:t>Hervorhebung  und Ausblendung bestimmter Eigenschaften am </a:t>
            </a:r>
            <a:r>
              <a:rPr lang="de-DE" sz="3000" dirty="0" err="1"/>
              <a:t>metaphorisierten</a:t>
            </a:r>
            <a:r>
              <a:rPr lang="de-DE" sz="3000" dirty="0"/>
              <a:t> Gegenstand </a:t>
            </a:r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144, unter Berufung auf </a:t>
            </a:r>
            <a:r>
              <a:rPr lang="de-DE" sz="2000" dirty="0" err="1"/>
              <a:t>Lakoff</a:t>
            </a:r>
            <a:r>
              <a:rPr lang="de-DE" sz="2000" dirty="0"/>
              <a:t>, George/Johnson, Mark, </a:t>
            </a:r>
            <a:r>
              <a:rPr lang="de-DE" sz="2000" i="1" dirty="0"/>
              <a:t>Leben in Metaphern</a:t>
            </a:r>
            <a:r>
              <a:rPr lang="de-DE" sz="2000" dirty="0"/>
              <a:t>. Heidelberg: Carl-Auer-Systeme, 2000.)</a:t>
            </a:r>
          </a:p>
          <a:p>
            <a:r>
              <a:rPr lang="de-DE" sz="4000" b="1" dirty="0"/>
              <a:t>Diskursrelevante Argumentation</a:t>
            </a:r>
            <a:r>
              <a:rPr lang="de-DE" sz="2000" dirty="0"/>
              <a:t> 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151-159)</a:t>
            </a:r>
          </a:p>
          <a:p>
            <a:r>
              <a:rPr lang="de-DE" sz="3000" dirty="0"/>
              <a:t>Verdeutlichung der argumentativen Eigenheiten der Gesamtargumentation eines Diskurses oder mehrerer Diskurse zu einem bestimmten Thema durch Analyse prototypischer Argumente</a:t>
            </a:r>
            <a:r>
              <a:rPr lang="de-DE" sz="2000" dirty="0"/>
              <a:t> </a:t>
            </a:r>
          </a:p>
          <a:p>
            <a:r>
              <a:rPr lang="de-DE" sz="2000" dirty="0"/>
              <a:t>(vgl. </a:t>
            </a:r>
            <a:r>
              <a:rPr lang="de-DE" sz="2000" dirty="0" err="1"/>
              <a:t>Niehr</a:t>
            </a:r>
            <a:r>
              <a:rPr lang="de-DE" sz="2000" dirty="0"/>
              <a:t>, </a:t>
            </a:r>
            <a:r>
              <a:rPr lang="de-DE" sz="2000" i="1" dirty="0" err="1"/>
              <a:t>Politolinguistik</a:t>
            </a:r>
            <a:r>
              <a:rPr lang="de-DE" sz="2000" dirty="0"/>
              <a:t>, S. 158, zu den für die Analyse zentralen Fragestellungen vgl. S. 157-158)</a:t>
            </a:r>
            <a:endParaRPr lang="de-DE" sz="3000" dirty="0"/>
          </a:p>
        </p:txBody>
      </p:sp>
      <p:sp>
        <p:nvSpPr>
          <p:cNvPr id="2" name="Textfeld 1"/>
          <p:cNvSpPr txBox="1"/>
          <p:nvPr/>
        </p:nvSpPr>
        <p:spPr>
          <a:xfrm>
            <a:off x="1243216" y="32350924"/>
            <a:ext cx="27905384" cy="7325082"/>
          </a:xfrm>
          <a:prstGeom prst="rect">
            <a:avLst/>
          </a:prstGeom>
          <a:solidFill>
            <a:schemeClr val="bg1"/>
          </a:solidFill>
          <a:ln w="635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/>
              <a:t>Mögliche Ausgangspunkte für die schriftliche Hausarbeit</a:t>
            </a:r>
          </a:p>
          <a:p>
            <a:r>
              <a:rPr lang="de-DE" sz="4000" b="1" dirty="0"/>
              <a:t>Wortebene: </a:t>
            </a:r>
            <a:r>
              <a:rPr lang="de-DE" sz="4000" dirty="0"/>
              <a:t>zahlreiche Möglichkeiten der Analyse, insbesondere auf der Grundlage pragmatischer und semantischer Theorien, z. B.: </a:t>
            </a:r>
            <a:endParaRPr lang="de-DE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Konversationsmaximen und Implikaturen 	→ </a:t>
            </a:r>
            <a:r>
              <a:rPr lang="de-DE" sz="3000" i="1" dirty="0"/>
              <a:t>Pragmatik (2)</a:t>
            </a:r>
            <a:endParaRPr lang="de-DE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Sprechakte 		→ </a:t>
            </a:r>
            <a:r>
              <a:rPr lang="de-DE" sz="3000" i="1" dirty="0"/>
              <a:t>Pragmatik (3); Vertiefung Pragmatik</a:t>
            </a:r>
            <a:r>
              <a:rPr lang="de-DE" sz="3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30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Deixis 		→ </a:t>
            </a:r>
            <a:r>
              <a:rPr lang="de-DE" sz="3000" i="1" dirty="0"/>
              <a:t>Vertiefung Pragmatik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Konversationsanalyse</a:t>
            </a:r>
            <a:r>
              <a:rPr lang="de-DE" sz="3000" i="1" dirty="0"/>
              <a:t>	</a:t>
            </a:r>
            <a:r>
              <a:rPr lang="de-DE" sz="3000" i="1" dirty="0">
                <a:latin typeface="Calibri" panose="020F0502020204030204" pitchFamily="34" charset="0"/>
                <a:cs typeface="Calibri" panose="020F0502020204030204" pitchFamily="34" charset="0"/>
              </a:rPr>
              <a:t>→ Pragmatik (4); integrative Anwendung der zentralen Theorien der Pragmatik</a:t>
            </a:r>
            <a:endParaRPr lang="de-DE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Figurative Bedeutung 	→ </a:t>
            </a:r>
            <a:r>
              <a:rPr lang="de-DE" sz="3000" i="1" dirty="0"/>
              <a:t>Semantik (5)</a:t>
            </a:r>
            <a:endParaRPr lang="de-DE" sz="3000" dirty="0"/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sz="3000" dirty="0"/>
              <a:t>Frames 		→ </a:t>
            </a:r>
            <a:r>
              <a:rPr lang="de-DE" sz="3000" i="1" dirty="0"/>
              <a:t>Vertiefung Semantik</a:t>
            </a:r>
          </a:p>
          <a:p>
            <a:pPr>
              <a:spcAft>
                <a:spcPts val="1800"/>
              </a:spcAft>
            </a:pPr>
            <a:r>
              <a:rPr lang="de-DE" sz="4000" b="1" dirty="0"/>
              <a:t>Textebene: </a:t>
            </a:r>
            <a:r>
              <a:rPr lang="de-DE" sz="4000" dirty="0"/>
              <a:t>Untersuchungen ausgehend von ausgewählten Textsorten gut möglich, sofern die Merkmale zuvor im Unterricht behandelt wurden; Analyse von Intertextualität nur anhand von Einzelaspekten</a:t>
            </a:r>
          </a:p>
          <a:p>
            <a:pPr>
              <a:spcAft>
                <a:spcPts val="1200"/>
              </a:spcAft>
            </a:pPr>
            <a:r>
              <a:rPr lang="de-DE" sz="4000" b="1" dirty="0"/>
              <a:t>Diskursebene: </a:t>
            </a:r>
            <a:r>
              <a:rPr lang="de-DE" sz="4000" dirty="0"/>
              <a:t>Analyse durch die Schülerinnen und Schüler nur auf der Grundlage eines zur Verfügung stehenden Korpus möglich (bei der Suche nach einem geeigneten Korpus relativ viel Unterstützung seitens der Lehrkraft erforderlich)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94404" y="3229912"/>
            <a:ext cx="284811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="1" dirty="0"/>
              <a:t>Grundlegendes</a:t>
            </a:r>
          </a:p>
        </p:txBody>
      </p:sp>
    </p:spTree>
    <p:extLst>
      <p:ext uri="{BB962C8B-B14F-4D97-AF65-F5344CB8AC3E}">
        <p14:creationId xmlns:p14="http://schemas.microsoft.com/office/powerpoint/2010/main" val="370828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1265</Words>
  <Application>Microsoft Office PowerPoint</Application>
  <PresentationFormat>Benutzerdefiniert</PresentationFormat>
  <Paragraphs>101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Stefan Weber</cp:lastModifiedBy>
  <cp:revision>116</cp:revision>
  <dcterms:created xsi:type="dcterms:W3CDTF">2019-06-23T14:12:30Z</dcterms:created>
  <dcterms:modified xsi:type="dcterms:W3CDTF">2020-09-07T12:37:01Z</dcterms:modified>
</cp:coreProperties>
</file>