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9.xml.rels" ContentType="application/vnd.openxmlformats-package.relationships+xml"/>
  <Override PartName="/ppt/notesSlides/_rels/notesSlide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33.xml.rels" ContentType="application/vnd.openxmlformats-package.relationships+xml"/>
  <Override PartName="/ppt/notesSlides/notesSlide29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9.jpeg" ContentType="image/jpeg"/>
  <Override PartName="/ppt/media/image11.jpeg" ContentType="image/jpeg"/>
  <Override PartName="/ppt/media/image13.jpeg" ContentType="image/jpeg"/>
  <Override PartName="/ppt/media/image8.jpeg" ContentType="image/jpeg"/>
  <Override PartName="/ppt/media/image10.jpeg" ContentType="image/jpeg"/>
  <Override PartName="/ppt/media/image12.jpeg" ContentType="image/jpeg"/>
  <Override PartName="/ppt/media/image7.jpeg" ContentType="image/jpeg"/>
  <Override PartName="/ppt/media/image6.jpeg" ContentType="image/jpeg"/>
  <Override PartName="/ppt/media/image5.jpeg" ContentType="image/jpeg"/>
  <Override PartName="/ppt/media/image4.jpeg" ContentType="image/jpeg"/>
  <Override PartName="/ppt/media/image21.jpeg" ContentType="image/jpeg"/>
  <Override PartName="/ppt/media/image16.jpeg" ContentType="image/jpeg"/>
  <Override PartName="/ppt/media/image20.jpeg" ContentType="image/jpeg"/>
  <Override PartName="/ppt/media/image15.jpeg" ContentType="image/jpeg"/>
  <Override PartName="/ppt/media/image19.jpeg" ContentType="image/jpeg"/>
  <Override PartName="/ppt/media/image18.jpeg" ContentType="image/jpeg"/>
  <Override PartName="/ppt/media/image17.jpeg" ContentType="image/jpeg"/>
  <Override PartName="/ppt/media/image1.jpeg" ContentType="image/jpeg"/>
  <Override PartName="/ppt/media/image22.jpeg" ContentType="image/jpeg"/>
  <Override PartName="/ppt/media/image14.jpeg" ContentType="image/jpeg"/>
  <Override PartName="/ppt/media/image23.jpeg" ContentType="image/jpeg"/>
  <Override PartName="/ppt/media/image2.jpeg" ContentType="image/jpeg"/>
  <Override PartName="/ppt/media/image3.jpeg" ContentType="image/jpe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1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33.xml.rels" ContentType="application/vnd.openxmlformats-package.relationships+xml"/>
  <Override PartName="/ppt/slides/_rels/slide6.xml.rels" ContentType="application/vnd.openxmlformats-package.relationships+xml"/>
  <Override PartName="/ppt/slides/_rels/slide3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9.xml.rels" ContentType="application/vnd.openxmlformats-package.relationships+xml"/>
  <Override PartName="/ppt/slides/_rels/slide14.xml.rels" ContentType="application/vnd.openxmlformats-package.relationships+xml"/>
  <Override PartName="/ppt/slides/_rels/slide30.xml.rels" ContentType="application/vnd.openxmlformats-package.relationships+xml"/>
  <Override PartName="/ppt/slides/_rels/slide23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22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28.xml.rels" ContentType="application/vnd.openxmlformats-package.relationships+xml"/>
  <Override PartName="/ppt/slides/_rels/slide24.xml.rels" ContentType="application/vnd.openxmlformats-package.relationships+xml"/>
  <Override PartName="/ppt/slides/_rels/slide39.xml.rels" ContentType="application/vnd.openxmlformats-package.relationships+xml"/>
  <Override PartName="/ppt/slides/_rels/slide31.xml.rels" ContentType="application/vnd.openxmlformats-package.relationships+xml"/>
  <Override PartName="/ppt/slides/_rels/slide15.xml.rels" ContentType="application/vnd.openxmlformats-package.relationships+xml"/>
  <Override PartName="/ppt/slides/_rels/slide21.xml.rels" ContentType="application/vnd.openxmlformats-package.relationships+xml"/>
  <Override PartName="/ppt/slides/_rels/slide36.xml.rels" ContentType="application/vnd.openxmlformats-package.relationships+xml"/>
  <Override PartName="/ppt/slides/_rels/slide27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32.xml.rels" ContentType="application/vnd.openxmlformats-package.relationships+xml"/>
  <Override PartName="/ppt/slides/_rels/slide16.xml.rels" ContentType="application/vnd.openxmlformats-package.relationships+xml"/>
  <Override PartName="/ppt/slides/_rels/slide35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1.xml" ContentType="application/vnd.openxmlformats-officedocument.presentationml.slide+xml"/>
  <Override PartName="/ppt/slides/slide38.xml" ContentType="application/vnd.openxmlformats-officedocument.presentationml.slide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13004800" cy="97536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Folie mittels Klicken verschieben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2000" spc="-1" strike="noStrike">
                <a:latin typeface="Arial"/>
              </a:rPr>
              <a:t>Format der Notizen mittels Klicken bearbeiten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1400" spc="-1" strike="noStrike">
                <a:latin typeface="Times New Roman"/>
              </a:rPr>
              <a:t>&lt;Kopfzeile&gt;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0547F7A2-D2B3-408E-A94D-9E4877D9F919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73EB65CA-A3BF-415D-94A6-FF75D63DE87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68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E678F72-788C-43AF-8D90-FBC51B6E4048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CBD711F-1C8B-4D94-A797-298F625F5F4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B17E217-4DA0-4F7C-B64B-9DCBEA8A5243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77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0E563B11-6F58-4962-914F-6043448EE376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80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D6320F0-A276-44EE-935D-9FFCFF66D03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83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D5D1DC83-67FE-4647-A7A5-38CF4CB1F16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86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AC5E612-D392-4BB4-AFD8-9C0A94CB3B45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D9ACC0BD-6A2A-42E3-9941-A364BD2AAE3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92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D114CCB-8BF5-47DA-AFEE-4B473B5391B4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95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6AF9511-AF33-4E02-81E8-A8FF568DC2AF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44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3821CD64-336B-4330-A731-8646B0B9292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98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6A704D8-0A98-4830-BC7A-FDED8A3E92DC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01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D1627589-4266-4981-9D31-8A746180392E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04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708D6A4E-0304-4563-9408-8F39463319D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07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2625A2F-6EB3-4485-A767-71323875B251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10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083EF9E7-4985-4DF2-87EC-B51C95945152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13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FDD7BB0-B275-4B39-BEAB-D5243A540E1E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16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0BC24709-5EEC-4B66-8E7B-035B0C58B78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19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2957098-FF70-46E1-947D-FA4B3946E427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2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652C45C-7F18-46DA-879B-FAC605C026F3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2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25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9B34F521-1EFB-4155-9176-46DD29D8E4D1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47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7F0BBFE-FA16-4B8E-AF1D-4943566E3BEF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27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28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BDC9E9F-23CD-4824-A171-FA1C84E7CC7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30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31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B7431180-590C-464B-A47E-F69B9B90995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34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90375565-3212-49F0-BEF3-B26F14414173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37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AA98E63-38DD-473C-8563-6DBA610B1A5C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3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D764B414-A0B9-4111-BF15-B4C75A6E159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4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43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1BC1069-9282-4437-BE05-EEEDC13D82F4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46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6678FC7D-2325-4E07-9145-B30F56A7CD91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4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49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AD98291-4FEE-4815-8643-AC737E4169E0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52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BF833932-8B24-4C33-8350-28D690FD632B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355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73104B3-D9FD-4DA8-81AF-DDF3C0A6F000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50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9E4ED9A7-19AD-4204-A224-304516C8B626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3518AB54-B4D3-4A43-A555-D3DA3C8F5DCD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56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6F82B1BD-ACC6-47AF-8810-11600B49EC4A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59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CF5BF48E-6A4B-4056-9FEC-86C2FBECB4FC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B42B438E-4C3E-410A-B5D0-8BFA37A412E4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1880" cy="3722040"/>
          </a:xfrm>
          <a:prstGeom prst="rect">
            <a:avLst/>
          </a:prstGeom>
        </p:spPr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265" name="CustomShape 3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1FE6996-3813-4A8D-BA65-B0D27A5165B2}" type="slidenum">
              <a:rPr b="0" lang="de-DE" sz="1200" spc="-1" strike="noStrike">
                <a:latin typeface="Palatino"/>
                <a:ea typeface="ヒラギノ明朝 ProN W3"/>
              </a:rPr>
              <a:t>&lt;Foliennummer&gt;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0728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5647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501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60728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5647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50160" y="389160"/>
            <a:ext cx="11703600" cy="7549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0728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5647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501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60728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5647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650160" y="389160"/>
            <a:ext cx="11703600" cy="7549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0728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8564760" y="228204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6501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460728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8564760" y="5236560"/>
            <a:ext cx="376848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50160" y="389160"/>
            <a:ext cx="11703600" cy="7549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647040" y="523656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647040" y="2282040"/>
            <a:ext cx="571104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50160" y="5236560"/>
            <a:ext cx="11703600" cy="2697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787320" y="2324160"/>
            <a:ext cx="11429280" cy="6641280"/>
          </a:xfrm>
          <a:prstGeom prst="roundRect">
            <a:avLst>
              <a:gd name="adj" fmla="val 1144"/>
            </a:avLst>
          </a:prstGeom>
          <a:solidFill>
            <a:schemeClr val="accent1">
              <a:alpha val="94000"/>
            </a:schemeClr>
          </a:solidFill>
          <a:ln w="0">
            <a:noFill/>
          </a:ln>
          <a:effectLst>
            <a:outerShdw algn="ctr" blurRad="38100" dir="16200000" dist="12600" rotWithShape="0">
              <a:schemeClr val="bg2">
                <a:alpha val="79999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77" name="CustomShape 2"/>
          <p:cNvSpPr/>
          <p:nvPr/>
        </p:nvSpPr>
        <p:spPr>
          <a:xfrm>
            <a:off x="318960" y="9207360"/>
            <a:ext cx="2539440" cy="3423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6d6d6d"/>
                </a:solidFill>
                <a:latin typeface="Calibri"/>
                <a:ea typeface="ヒラギノ明朝 ProN W3"/>
              </a:rPr>
              <a:t>ZPG Englisch Sek. I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>
            <a:off x="5460840" y="9207360"/>
            <a:ext cx="2539440" cy="3423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PlaceHolder 4"/>
          <p:cNvSpPr>
            <a:spLocks noGrp="1"/>
          </p:cNvSpPr>
          <p:nvPr>
            <p:ph type="title"/>
          </p:nvPr>
        </p:nvSpPr>
        <p:spPr>
          <a:xfrm>
            <a:off x="650160" y="389160"/>
            <a:ext cx="11703600" cy="1628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50160" y="2282040"/>
            <a:ext cx="11703600" cy="5656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hyperlink" Target="http://www.schule-bw.de/unterricht/faecher/englisch/mat-med/hv/08ellis-island/" TargetMode="External"/><Relationship Id="rId2" Type="http://schemas.openxmlformats.org/officeDocument/2006/relationships/hyperlink" Target="http://www.schule-bw.de/unterricht/faecher/englisch/mat-med/hv/08ellis-island/" TargetMode="External"/><Relationship Id="rId3" Type="http://schemas.openxmlformats.org/officeDocument/2006/relationships/hyperlink" Target="http://www.schule-bw.de/unterricht/faecher/englisch/mat-med/hv/08ellis-island/" TargetMode="External"/><Relationship Id="rId4" Type="http://schemas.openxmlformats.org/officeDocument/2006/relationships/hyperlink" Target="http://www.schule-bw.de/unterricht/faecher/englisch/mat-med/hv/08ellis-island/" TargetMode="External"/><Relationship Id="rId5" Type="http://schemas.openxmlformats.org/officeDocument/2006/relationships/slideLayout" Target="../slideLayouts/slideLayout25.xml"/><Relationship Id="rId6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://www.schule-bw.de/unterricht/faecher/englisch/mat-med/hv/11coffeepot/" TargetMode="External"/><Relationship Id="rId2" Type="http://schemas.openxmlformats.org/officeDocument/2006/relationships/hyperlink" Target="http://www.schule-bw.de/unterricht/faecher/englisch/mat-med/hv/11coffeepot/" TargetMode="External"/><Relationship Id="rId3" Type="http://schemas.openxmlformats.org/officeDocument/2006/relationships/hyperlink" Target="http://www.schule-bw.de/unterricht/faecher/englisch/mat-med/hv/11coffeepot/" TargetMode="External"/><Relationship Id="rId4" Type="http://schemas.openxmlformats.org/officeDocument/2006/relationships/hyperlink" Target="http://www.schule-bw.de/unterricht/faecher/englisch/mat-med/hv/11coffeepot/" TargetMode="External"/><Relationship Id="rId5" Type="http://schemas.openxmlformats.org/officeDocument/2006/relationships/slideLayout" Target="../slideLayouts/slideLayout25.xml"/><Relationship Id="rId6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image" Target="../media/image10.jpeg"/><Relationship Id="rId8" Type="http://schemas.openxmlformats.org/officeDocument/2006/relationships/image" Target="../media/image11.jpeg"/><Relationship Id="rId9" Type="http://schemas.openxmlformats.org/officeDocument/2006/relationships/image" Target="../media/image12.jpeg"/><Relationship Id="rId10" Type="http://schemas.openxmlformats.org/officeDocument/2006/relationships/image" Target="../media/image13.jpeg"/><Relationship Id="rId11" Type="http://schemas.openxmlformats.org/officeDocument/2006/relationships/image" Target="../media/image14.jpeg"/><Relationship Id="rId12" Type="http://schemas.openxmlformats.org/officeDocument/2006/relationships/image" Target="../media/image15.jpeg"/><Relationship Id="rId13" Type="http://schemas.openxmlformats.org/officeDocument/2006/relationships/image" Target="../media/image16.jpeg"/><Relationship Id="rId14" Type="http://schemas.openxmlformats.org/officeDocument/2006/relationships/image" Target="../media/image17.jpeg"/><Relationship Id="rId15" Type="http://schemas.openxmlformats.org/officeDocument/2006/relationships/image" Target="../media/image18.jpeg"/><Relationship Id="rId16" Type="http://schemas.openxmlformats.org/officeDocument/2006/relationships/image" Target="../media/image19.jpeg"/><Relationship Id="rId17" Type="http://schemas.openxmlformats.org/officeDocument/2006/relationships/image" Target="../media/image20.jpeg"/><Relationship Id="rId18" Type="http://schemas.openxmlformats.org/officeDocument/2006/relationships/image" Target="../media/image21.jpeg"/><Relationship Id="rId19" Type="http://schemas.openxmlformats.org/officeDocument/2006/relationships/image" Target="../media/image22.jpeg"/><Relationship Id="rId20" Type="http://schemas.openxmlformats.org/officeDocument/2006/relationships/image" Target="../media/image23.jpeg"/><Relationship Id="rId21" Type="http://schemas.openxmlformats.org/officeDocument/2006/relationships/slideLayout" Target="../slideLayouts/slideLayout25.xml"/><Relationship Id="rId2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1092240" y="3060720"/>
            <a:ext cx="10819800" cy="3618720"/>
          </a:xfrm>
          <a:prstGeom prst="rect">
            <a:avLst/>
          </a:prstGeom>
          <a:noFill/>
          <a:ln w="0">
            <a:noFill/>
          </a:ln>
          <a:effectLst>
            <a:outerShdw dir="16200000" dist="12600">
              <a:srgbClr val="000000">
                <a:alpha val="7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ffffff"/>
                </a:solidFill>
                <a:latin typeface="Calibri Bold"/>
                <a:ea typeface="ヒラギノ角ゴ ProN W6"/>
              </a:rPr>
              <a:t>HÖR- UND HÖR-SEHVERSTEHEN</a:t>
            </a:r>
            <a:br/>
            <a:r>
              <a:rPr b="0" lang="en-US" sz="55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UND</a:t>
            </a:r>
            <a:br/>
            <a:r>
              <a:rPr b="0" lang="en-US" sz="5500" spc="-1" strike="noStrike">
                <a:solidFill>
                  <a:srgbClr val="fffff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1F50E39C-750D-4424-B7C0-AB5682BF7E90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Aufgabenkriterien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Gute Aufgaben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sind klar gestellt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gehen vom Lernstand aus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streben Lernzuwachs an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differenzieren nach Möglichkeit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1" dur="indefinite" restart="never" nodeType="tmRoot">
          <p:childTnLst>
            <p:seq>
              <p:cTn id="112" dur="indefinite" nodeType="mainSeq">
                <p:childTnLst>
                  <p:par>
                    <p:cTn id="113" nodeType="clickEffect" fill="hold">
                      <p:stCondLst>
                        <p:cond delay="indefinite"/>
                      </p:stCondLst>
                      <p:childTnLst>
                        <p:par>
                          <p:cTn id="1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nodeType="clickEffect" fill="hold">
                      <p:stCondLst>
                        <p:cond delay="indefinite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nodeType="clickEffect" fill="hold">
                      <p:stCondLst>
                        <p:cond delay="indefinite"/>
                      </p:stCondLst>
                      <p:childTnLst>
                        <p:par>
                          <p:cTn id="1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nodeType="clickEffect" fill="hold">
                      <p:stCondLst>
                        <p:cond delay="indefinite"/>
                      </p:stCondLst>
                      <p:childTnLst>
                        <p:par>
                          <p:cTn id="1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nodeType="clickEffect" fill="hold">
                      <p:stCondLst>
                        <p:cond delay="indefinite"/>
                      </p:stCondLst>
                      <p:childTnLst>
                        <p:par>
                          <p:cTn id="1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nodeType="clickEffect" fill="hold">
                      <p:stCondLst>
                        <p:cond delay="indefinite"/>
                      </p:stCondLst>
                      <p:childTnLst>
                        <p:par>
                          <p:cTn id="1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63040B8A-2DF3-472F-A761-CAE2B31034DA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Arbeitsphasen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Pre-listening and viewing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Welt- bzw. Sprachwissen aktivieren bzw. vorentlasten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Erwartungen aufbauen, steuern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Assoziationen auslösen durch Impulse 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wie Bild, Geräusch, Stichwort, Überschrift etc.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Sinn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Gedächtnis anregen, Aufmerksamkeit lenken, motivieren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7" dur="indefinite" restart="never" nodeType="tmRoot">
          <p:childTnLst>
            <p:seq>
              <p:cTn id="138" dur="indefinite" nodeType="mainSeq">
                <p:childTnLst>
                  <p:par>
                    <p:cTn id="139" nodeType="clickEffect" fill="hold">
                      <p:stCondLst>
                        <p:cond delay="indefinite"/>
                      </p:stCondLst>
                      <p:childTnLst>
                        <p:par>
                          <p:cTn id="1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nodeType="clickEffect" fill="hold">
                      <p:stCondLst>
                        <p:cond delay="indefinite"/>
                      </p:stCondLst>
                      <p:childTnLst>
                        <p:par>
                          <p:cTn id="1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nodeType="clickEffect" fill="hold">
                      <p:stCondLst>
                        <p:cond delay="indefinite"/>
                      </p:stCondLst>
                      <p:childTnLst>
                        <p:par>
                          <p:cTn id="1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nodeType="clickEffect" fill="hold">
                      <p:stCondLst>
                        <p:cond delay="indefinite"/>
                      </p:stCondLst>
                      <p:childTnLst>
                        <p:par>
                          <p:cTn id="1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nodeType="clickEffect" fill="hold">
                      <p:stCondLst>
                        <p:cond delay="indefinite"/>
                      </p:stCondLst>
                      <p:childTnLst>
                        <p:par>
                          <p:cTn id="1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4FBDCE5B-051E-4714-BB3A-31AB8EE45ACF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Arbeitsphasen II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52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While-listening and viewing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Arbeitsaufträge zu Einzelheiten bzw. Teilaspekten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Wenig oder gar kein Schreiben, sondern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ankreuzen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001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zuordnen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001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allenfalls Notizen oder Kurzantworten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Sinn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Beschränkung möglichst auf einen „skill“, nämlich Hör- und Hör-Sehverstehen, nicht auch noch Stenografie oder außerordentliche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9" dur="indefinite" restart="never" nodeType="tmRoot">
          <p:childTnLst>
            <p:seq>
              <p:cTn id="160" dur="indefinite" nodeType="mainSeq">
                <p:childTnLst>
                  <p:par>
                    <p:cTn id="161" nodeType="clickEffect" fill="hold">
                      <p:stCondLst>
                        <p:cond delay="indefinite"/>
                      </p:stCondLst>
                      <p:childTnLst>
                        <p:par>
                          <p:cTn id="1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nodeType="clickEffect" fill="hold">
                      <p:stCondLst>
                        <p:cond delay="indefinite"/>
                      </p:stCondLst>
                      <p:childTnLst>
                        <p:par>
                          <p:cTn id="1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nodeType="clickEffect" fill="hold">
                      <p:stCondLst>
                        <p:cond delay="indefinite"/>
                      </p:stCondLst>
                      <p:childTnLst>
                        <p:par>
                          <p:cTn id="1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nodeType="clickEffect" fill="hold">
                      <p:stCondLst>
                        <p:cond delay="indefinite"/>
                      </p:stCondLst>
                      <p:childTnLst>
                        <p:par>
                          <p:cTn id="1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nodeType="clickEffect" fill="hold">
                      <p:stCondLst>
                        <p:cond delay="indefinite"/>
                      </p:stCondLst>
                      <p:childTnLst>
                        <p:par>
                          <p:cTn id="1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nodeType="clickEffect" fill="hold">
                      <p:stCondLst>
                        <p:cond delay="indefinite"/>
                      </p:stCondLst>
                      <p:childTnLst>
                        <p:par>
                          <p:cTn id="1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nodeType="clickEffect" fill="hold">
                      <p:stCondLst>
                        <p:cond delay="indefinite"/>
                      </p:stCondLst>
                      <p:childTnLst>
                        <p:par>
                          <p:cTn id="1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AD8B4CB5-113A-4CCE-ACCD-08C9BBA9FA15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Arbeitsphasen III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Post-listening and viewing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Ergebnissicherung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Anschlusskommunikation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Höherer Schwierigkeitsgrad bei flexibler Arbeitszeit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Sinn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Umwälzung, Vertiefung von Sprache und Inhalt 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mbria"/>
                <a:ea typeface="ヒラギノ角ゴ ProN W3"/>
              </a:rPr>
              <a:t>⇨</a:t>
            </a:r>
            <a:r>
              <a:rPr b="0" lang="en-US" sz="3000" spc="-1" strike="noStrike">
                <a:solidFill>
                  <a:srgbClr val="ffcc66"/>
                </a:solidFill>
                <a:latin typeface="Cambria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9" dur="indefinite" restart="never" nodeType="tmRoot">
          <p:childTnLst>
            <p:seq>
              <p:cTn id="190" dur="indefinite" nodeType="mainSeq">
                <p:childTnLst>
                  <p:par>
                    <p:cTn id="191" nodeType="clickEffect" fill="hold">
                      <p:stCondLst>
                        <p:cond delay="indefinite"/>
                      </p:stCondLst>
                      <p:childTnLst>
                        <p:par>
                          <p:cTn id="1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nodeType="clickEffect" fill="hold">
                      <p:stCondLst>
                        <p:cond delay="indefinite"/>
                      </p:stCondLst>
                      <p:childTnLst>
                        <p:par>
                          <p:cTn id="1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nodeType="clickEffect" fill="hold">
                      <p:stCondLst>
                        <p:cond delay="indefinite"/>
                      </p:stCondLst>
                      <p:childTnLst>
                        <p:par>
                          <p:cTn id="2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nodeType="clickEffect" fill="hold">
                      <p:stCondLst>
                        <p:cond delay="indefinite"/>
                      </p:stCondLst>
                      <p:childTnLst>
                        <p:par>
                          <p:cTn id="20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nodeType="clickEffect" fill="hold">
                      <p:stCondLst>
                        <p:cond delay="indefinite"/>
                      </p:stCondLst>
                      <p:childTnLst>
                        <p:par>
                          <p:cTn id="2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CF0E6C91-AB2C-4915-BB3D-3C032807BF79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1092240" y="254160"/>
            <a:ext cx="10819800" cy="18136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Beispiele</a:t>
            </a:r>
            <a:br/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Hör- und Hör-Sehverstehen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58" name="CustomShape 3"/>
          <p:cNvSpPr/>
          <p:nvPr/>
        </p:nvSpPr>
        <p:spPr>
          <a:xfrm>
            <a:off x="1092240" y="3530520"/>
            <a:ext cx="10819800" cy="51429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Vergleichen Sie die Aufgaben der beiden Versionen.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Benennen Sie Unterschiede.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Entscheiden Sie, welche von beiden Versionen die leichtere ist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159" name="CustomShape 4"/>
          <p:cNvSpPr/>
          <p:nvPr/>
        </p:nvSpPr>
        <p:spPr>
          <a:xfrm>
            <a:off x="1101960" y="3220560"/>
            <a:ext cx="10819800" cy="76140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  <a:spcBef>
                <a:spcPts val="1199"/>
              </a:spcBef>
            </a:pPr>
            <a:r>
              <a:rPr b="0" lang="en-US" sz="45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DOCUMENTARY FILM</a:t>
            </a:r>
            <a:endParaRPr b="0" lang="de-DE" sz="4500" spc="-1" strike="noStrike">
              <a:latin typeface="Arial"/>
            </a:endParaRPr>
          </a:p>
          <a:p>
            <a:pPr algn="ctr">
              <a:lnSpc>
                <a:spcPct val="90000"/>
              </a:lnSpc>
            </a:pPr>
            <a:endParaRPr b="0" lang="de-DE" sz="45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601"/>
              </a:spcBef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Beispiel: Ellis Island 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1"/>
              </a:rPr>
              <a:t>http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2"/>
              </a:rPr>
              <a:t>://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3"/>
              </a:rPr>
              <a:t>www.schule-bw.de/unterricht/faecher/englisch/mat-med/hv/08ellis-island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4"/>
              </a:rPr>
              <a:t>/</a:t>
            </a:r>
            <a:endParaRPr b="0" lang="de-DE" sz="3000" spc="-1" strike="noStrike">
              <a:latin typeface="Arial"/>
            </a:endParaRPr>
          </a:p>
          <a:p>
            <a:pPr algn="ctr">
              <a:lnSpc>
                <a:spcPct val="90000"/>
              </a:lnSpc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nodeType="clickEffect" fill="hold">
                      <p:stCondLst>
                        <p:cond delay="indefinite"/>
                      </p:stCondLst>
                      <p:childTnLst>
                        <p:par>
                          <p:cTn id="2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nodeType="clickEffect" fill="hold">
                      <p:stCondLst>
                        <p:cond delay="indefinite"/>
                      </p:stCondLst>
                      <p:childTnLst>
                        <p:par>
                          <p:cTn id="2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nodeType="clickEffect" fill="hold">
                      <p:stCondLst>
                        <p:cond delay="indefinite"/>
                      </p:stCondLst>
                      <p:childTnLst>
                        <p:par>
                          <p:cTn id="2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nodeType="clickEffect" fill="hold">
                      <p:stCondLst>
                        <p:cond delay="indefinite"/>
                      </p:stCondLst>
                      <p:childTnLst>
                        <p:par>
                          <p:cTn id="2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959FA879-A699-4EBB-9D57-EF8A2BB66735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film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62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Binnendifferenzierung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Aufgabenstellung: geschlossen - oder halboffen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Inhalt: Distraktoren leicht erkennbar - klingen noch plausibel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Formulierung: nahe am Wortlaut - dem Wortsinn entsprechend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Umfang und Qualität des Gestaltungsauftrags 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3" dur="indefinite" restart="never" nodeType="tmRoot">
          <p:childTnLst>
            <p:seq>
              <p:cTn id="234" dur="indefinite" nodeType="mainSeq">
                <p:childTnLst>
                  <p:par>
                    <p:cTn id="235" nodeType="clickEffect" fill="hold">
                      <p:stCondLst>
                        <p:cond delay="indefinite"/>
                      </p:stCondLst>
                      <p:childTnLst>
                        <p:par>
                          <p:cTn id="2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nodeType="clickEffect" fill="hold">
                      <p:stCondLst>
                        <p:cond delay="indefinite"/>
                      </p:stCondLst>
                      <p:childTnLst>
                        <p:par>
                          <p:cTn id="2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nodeType="clickEffect" fill="hold">
                      <p:stCondLst>
                        <p:cond delay="indefinite"/>
                      </p:stCondLst>
                      <p:childTnLst>
                        <p:par>
                          <p:cTn id="2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nodeType="clickEffect" fill="hold">
                      <p:stCondLst>
                        <p:cond delay="indefinite"/>
                      </p:stCondLst>
                      <p:childTnLst>
                        <p:par>
                          <p:cTn id="2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nodeType="clickEffect" fill="hold">
                      <p:stCondLst>
                        <p:cond delay="indefinite"/>
                      </p:stCondLst>
                      <p:childTnLst>
                        <p:par>
                          <p:cTn id="2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264820FB-7ADB-4F51-81E9-12C1E70658B5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film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Allgemeine Beobachtung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Im Dokumentarfilm erläutern und ergänzen sich Bild und Ton wechselseitig.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Die visuelle Information illustriert, die sprachliche dominiert.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Documentary Radio Programm, z. B.  “The Trojan Room Coffee Pot”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1"/>
              </a:rPr>
              <a:t>http://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2"/>
              </a:rPr>
              <a:t>www.schule-bw.de/unterricht/faecher/englisch/mat-med/hv/11coffeepot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3"/>
              </a:rPr>
              <a:t>/</a:t>
            </a:r>
            <a:r>
              <a:rPr b="0" lang="en-US" sz="3000" spc="-1" strike="noStrike" u="sng">
                <a:solidFill>
                  <a:srgbClr val="009999"/>
                </a:solidFill>
                <a:uFillTx/>
                <a:latin typeface="Calibri"/>
                <a:ea typeface="ヒラギノ角ゴ ProN W3"/>
                <a:hlinkClick r:id="rId4"/>
              </a:rPr>
              <a:t>/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5" dur="indefinite" restart="never" nodeType="tmRoot">
          <p:childTnLst>
            <p:seq>
              <p:cTn id="256" dur="indefinite" nodeType="mainSeq">
                <p:childTnLst>
                  <p:par>
                    <p:cTn id="257" nodeType="clickEffect" fill="hold">
                      <p:stCondLst>
                        <p:cond delay="indefinite"/>
                      </p:stCondLst>
                      <p:childTnLst>
                        <p:par>
                          <p:cTn id="2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54299EE2-9111-4CA7-A734-7AF252B90CA9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Beispiele</a:t>
            </a:r>
            <a:br/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Hör- und Hör-Sehverstehen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68" name="CustomShape 3"/>
          <p:cNvSpPr/>
          <p:nvPr/>
        </p:nvSpPr>
        <p:spPr>
          <a:xfrm>
            <a:off x="1101600" y="3436920"/>
            <a:ext cx="10819800" cy="47314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 Textmapping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Notieren Sie </a:t>
            </a: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nach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dem Hören erinnerte Inhalte.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Vergleichen Sie Ihre Liste mit der anderer und halten Sie gemeinsame Inhalte fest.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Versuchen Sie,  aus den ersten 1-2 Minuten des Hörtexts  eine Multiple-Choice-Aufgabe mit drei Items zu bilden.</a:t>
            </a:r>
            <a:endParaRPr b="0" lang="de-DE" sz="3000" spc="-1" strike="noStrike">
              <a:latin typeface="Arial"/>
            </a:endParaRPr>
          </a:p>
          <a:p>
            <a:pPr lvl="1" marL="88884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–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Ordnen Sie den Schwierigkeitsgrad des Texts der Tabelle “</a:t>
            </a:r>
            <a:r>
              <a:rPr b="0" lang="de-DE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Checkliste für die Materialauswahl“ 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169" name="CustomShape 4"/>
          <p:cNvSpPr/>
          <p:nvPr/>
        </p:nvSpPr>
        <p:spPr>
          <a:xfrm>
            <a:off x="1092240" y="2577960"/>
            <a:ext cx="10819800" cy="76140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DOCUMENTARY RADIO PROGRAMME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3" dur="indefinite" restart="never" nodeType="tmRoot">
          <p:childTnLst>
            <p:seq>
              <p:cTn id="274" dur="indefinite" nodeType="mainSeq">
                <p:childTnLst>
                  <p:par>
                    <p:cTn id="275" nodeType="clickEffect" fill="hold">
                      <p:stCondLst>
                        <p:cond delay="indefinite"/>
                      </p:stCondLst>
                      <p:childTnLst>
                        <p:par>
                          <p:cTn id="2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nodeType="clickEffect" fill="hold">
                      <p:stCondLst>
                        <p:cond delay="indefinite"/>
                      </p:stCondLst>
                      <p:childTnLst>
                        <p:par>
                          <p:cTn id="2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nodeType="clickEffect" fill="hold">
                      <p:stCondLst>
                        <p:cond delay="indefinite"/>
                      </p:stCondLst>
                      <p:childTnLst>
                        <p:par>
                          <p:cTn id="2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0B4A548C-F3E8-4F5A-91F7-B9DE5A6425D5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72" name="CustomShape 3"/>
          <p:cNvSpPr/>
          <p:nvPr/>
        </p:nvSpPr>
        <p:spPr>
          <a:xfrm>
            <a:off x="1101600" y="2932200"/>
            <a:ext cx="5269680" cy="54982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Early 1990s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Cambridge Computer Lab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Rows of computers on shelves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Spaghetti cables hanging about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important implement: coffee machine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uneven distribution, longwalks for nothing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173" name="CustomShape 4"/>
          <p:cNvSpPr/>
          <p:nvPr/>
        </p:nvSpPr>
        <p:spPr>
          <a:xfrm>
            <a:off x="1030320" y="2355840"/>
            <a:ext cx="10819800" cy="6595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Textmapping (unverbindliches Beispiel)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174" name="CustomShape 5"/>
          <p:cNvSpPr/>
          <p:nvPr/>
        </p:nvSpPr>
        <p:spPr>
          <a:xfrm>
            <a:off x="6718320" y="2932200"/>
            <a:ext cx="5269680" cy="54982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 few lines of code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job for server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small icon on the screens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updated every two minutes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popular in the building, the net, the world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tourism, fame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timezones (light place up)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sold to “Der Spiegel”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buClr>
                <a:srgbClr val="6d6d6d"/>
              </a:buClr>
              <a:buFont typeface="Calibri"/>
              <a:buChar char="○"/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in use again now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9" dur="indefinite" restart="never" nodeType="tmRoot">
          <p:childTnLst>
            <p:seq>
              <p:cTn id="300" dur="indefinite" nodeType="mainSeq">
                <p:childTnLst>
                  <p:par>
                    <p:cTn id="301" nodeType="clickEffect" fill="hold">
                      <p:stCondLst>
                        <p:cond delay="indefinite"/>
                      </p:stCondLst>
                      <p:childTnLst>
                        <p:par>
                          <p:cTn id="3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nodeType="clickEffect" fill="hold">
                      <p:stCondLst>
                        <p:cond delay="indefinite"/>
                      </p:stCondLst>
                      <p:childTnLst>
                        <p:par>
                          <p:cTn id="3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nodeType="clickEffect" fill="hold">
                      <p:stCondLst>
                        <p:cond delay="indefinite"/>
                      </p:stCondLst>
                      <p:childTnLst>
                        <p:par>
                          <p:cTn id="3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nodeType="clickEffect" fill="hold">
                      <p:stCondLst>
                        <p:cond delay="indefinite"/>
                      </p:stCondLst>
                      <p:childTnLst>
                        <p:par>
                          <p:cTn id="3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nodeType="clickEffect" fill="hold">
                      <p:stCondLst>
                        <p:cond delay="indefinite"/>
                      </p:stCondLst>
                      <p:childTnLst>
                        <p:par>
                          <p:cTn id="3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nodeType="clickEffect" fill="hold">
                      <p:stCondLst>
                        <p:cond delay="indefinite"/>
                      </p:stCondLst>
                      <p:childTnLst>
                        <p:par>
                          <p:cTn id="3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nodeType="clickEffect" fill="hold">
                      <p:stCondLst>
                        <p:cond delay="indefinite"/>
                      </p:stCondLst>
                      <p:childTnLst>
                        <p:par>
                          <p:cTn id="3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nodeType="clickEffect" fill="hold">
                      <p:stCondLst>
                        <p:cond delay="indefinite"/>
                      </p:stCondLst>
                      <p:childTnLst>
                        <p:par>
                          <p:cTn id="3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nodeType="clickEffect" fill="hold">
                      <p:stCondLst>
                        <p:cond delay="indefinite"/>
                      </p:stCondLst>
                      <p:childTnLst>
                        <p:par>
                          <p:cTn id="3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nodeType="clickEffect" fill="hold">
                      <p:stCondLst>
                        <p:cond delay="indefinite"/>
                      </p:stCondLst>
                      <p:childTnLst>
                        <p:par>
                          <p:cTn id="3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nodeType="clickEffect" fill="hold">
                      <p:stCondLst>
                        <p:cond delay="indefinite"/>
                      </p:stCondLst>
                      <p:childTnLst>
                        <p:par>
                          <p:cTn id="3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nodeType="clickEffect" fill="hold">
                      <p:stCondLst>
                        <p:cond delay="indefinite"/>
                      </p:stCondLst>
                      <p:childTnLst>
                        <p:par>
                          <p:cTn id="3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nodeType="clickEffect" fill="hold">
                      <p:stCondLst>
                        <p:cond delay="indefinite"/>
                      </p:stCondLst>
                      <p:childTnLst>
                        <p:par>
                          <p:cTn id="3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nodeType="clickEffect" fill="hold">
                      <p:stCondLst>
                        <p:cond delay="indefinite"/>
                      </p:stCondLst>
                      <p:childTnLst>
                        <p:par>
                          <p:cTn id="3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nodeType="clickEffect" fill="hold">
                      <p:stCondLst>
                        <p:cond delay="indefinite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nodeType="clickEffect" fill="hold">
                      <p:stCondLst>
                        <p:cond delay="indefinite"/>
                      </p:stCondLst>
                      <p:childTnLst>
                        <p:par>
                          <p:cTn id="3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nodeType="clickEffect" fill="hold">
                      <p:stCondLst>
                        <p:cond delay="indefinite"/>
                      </p:stCondLst>
                      <p:childTnLst>
                        <p:par>
                          <p:cTn id="3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CABC517D-E424-425F-AEE4-716877399891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77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Lösen Sie beim zweiten Hören die Aufgaben einer Version Ihrer Wahl.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 zur Binnendifferenzierung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Markieren Sie Aufgaben, die leicht scheinen.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69" dur="indefinite" restart="never" nodeType="tmRoot">
          <p:childTnLst>
            <p:seq>
              <p:cTn id="370" dur="indefinite" nodeType="mainSeq">
                <p:childTnLst>
                  <p:par>
                    <p:cTn id="371" nodeType="clickEffect" fill="hold">
                      <p:stCondLst>
                        <p:cond delay="indefinite"/>
                      </p:stCondLst>
                      <p:childTnLst>
                        <p:par>
                          <p:cTn id="3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nodeType="clickEffect" fill="hold">
                      <p:stCondLst>
                        <p:cond delay="indefinite"/>
                      </p:stCondLst>
                      <p:childTnLst>
                        <p:par>
                          <p:cTn id="3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092240" y="3517920"/>
            <a:ext cx="10819800" cy="2704320"/>
          </a:xfrm>
          <a:prstGeom prst="rect">
            <a:avLst/>
          </a:prstGeom>
          <a:noFill/>
          <a:ln w="0">
            <a:noFill/>
          </a:ln>
          <a:effectLst>
            <a:outerShdw dir="16200000" dist="12600">
              <a:srgbClr val="000000">
                <a:alpha val="7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0760" rIns="50760" tIns="50760" bIns="50760">
            <a:noAutofit/>
          </a:bodyPr>
          <a:p>
            <a:pPr lvl="2" marL="444600" indent="-443880">
              <a:lnSpc>
                <a:spcPct val="100000"/>
              </a:lnSpc>
              <a:buClr>
                <a:srgbClr val="ffffff"/>
              </a:buClr>
              <a:buFont typeface="Wingdings 2" charset="2"/>
              <a:buChar char=""/>
              <a:tabLst>
                <a:tab algn="l" pos="2689200"/>
              </a:tabLst>
            </a:pPr>
            <a:r>
              <a:rPr b="0" lang="en-US" sz="3400" spc="-1" strike="noStrike">
                <a:solidFill>
                  <a:srgbClr val="ffffff"/>
                </a:solidFill>
                <a:latin typeface="Calibri"/>
                <a:ea typeface="ヒラギノ角ゴ ProN W3"/>
              </a:rPr>
              <a:t>Ziel:</a:t>
            </a:r>
            <a:r>
              <a:rPr b="0" lang="en-US" sz="3400" spc="-1" strike="noStrike">
                <a:solidFill>
                  <a:srgbClr val="ffffff"/>
                </a:solidFill>
                <a:latin typeface="Calibri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Sprengelfortbildung standardbasierter und 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kompetenzorientierter Unterricht Sek I</a:t>
            </a:r>
            <a:endParaRPr b="0" lang="de-DE" sz="3400" spc="-1" strike="noStrike">
              <a:latin typeface="Arial"/>
            </a:endParaRPr>
          </a:p>
          <a:p>
            <a:pPr lvl="2" marL="444600" indent="-443880">
              <a:lnSpc>
                <a:spcPct val="100000"/>
              </a:lnSpc>
              <a:buClr>
                <a:srgbClr val="ffffff"/>
              </a:buClr>
              <a:buFont typeface="Wingdings 2" charset="2"/>
              <a:buChar char=""/>
              <a:tabLst>
                <a:tab algn="l" pos="2689200"/>
              </a:tabLst>
            </a:pPr>
            <a:r>
              <a:rPr b="0" lang="en-US" sz="3400" spc="-1" strike="noStrike">
                <a:solidFill>
                  <a:srgbClr val="ffffff"/>
                </a:solidFill>
                <a:latin typeface="Calibri"/>
                <a:ea typeface="ヒラギノ角ゴ ProN W3"/>
              </a:rPr>
              <a:t>Fokus:</a:t>
            </a:r>
            <a:r>
              <a:rPr b="0" lang="en-US" sz="3400" spc="-1" strike="noStrike">
                <a:solidFill>
                  <a:srgbClr val="ffffff"/>
                </a:solidFill>
                <a:latin typeface="Calibri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Klassen 9-10, d. h. mit Blick auf die 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Kursstufe sowie auf Binnendifferenzierung 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	</a:t>
            </a:r>
            <a:r>
              <a:rPr b="0" lang="en-US" sz="3400" spc="-1" strike="noStrike">
                <a:solidFill>
                  <a:srgbClr val="ffffff"/>
                </a:solidFill>
                <a:latin typeface="Calibri Italic"/>
                <a:ea typeface="ヒラギノ角ゴ ProN W3"/>
              </a:rPr>
              <a:t>und Umgang mit Lehrwerken</a:t>
            </a:r>
            <a:endParaRPr b="0" lang="de-DE" sz="3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nodeType="clickEffect" fill="hold">
                      <p:stCondLst>
                        <p:cond delay="indefinite"/>
                      </p:stCondLst>
                      <p:childTnLst>
                        <p:par>
                          <p:cTn id="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nodeType="clickEffect" fill="hold">
                      <p:stCondLst>
                        <p:cond delay="indefinite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225035F5-1BFE-4C89-8CA8-E6ADD1FCDCF0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80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Vergleichen Sie die Aufgaben der beiden Versionen.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32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Benennen Sie Unterschiede.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32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Entscheiden Sie, welche Version die leichtere ist.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32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Begründen Sie warum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9" dur="indefinite" restart="never" nodeType="tmRoot">
          <p:childTnLst>
            <p:seq>
              <p:cTn id="380" dur="indefinite" nodeType="mainSeq">
                <p:childTnLst>
                  <p:par>
                    <p:cTn id="381" nodeType="clickEffect" fill="hold">
                      <p:stCondLst>
                        <p:cond delay="indefinite"/>
                      </p:stCondLst>
                      <p:childTnLst>
                        <p:par>
                          <p:cTn id="3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nodeType="clickEffect" fill="hold">
                      <p:stCondLst>
                        <p:cond delay="indefinite"/>
                      </p:stCondLst>
                      <p:childTnLst>
                        <p:par>
                          <p:cTn id="3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nodeType="clickEffect" fill="hold">
                      <p:stCondLst>
                        <p:cond delay="indefinite"/>
                      </p:stCondLst>
                      <p:childTnLst>
                        <p:par>
                          <p:cTn id="3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nodeType="clickEffect" fill="hold">
                      <p:stCondLst>
                        <p:cond delay="indefinite"/>
                      </p:stCondLst>
                      <p:childTnLst>
                        <p:par>
                          <p:cTn id="3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nodeType="clickEffect" fill="hold">
                      <p:stCondLst>
                        <p:cond delay="indefinite"/>
                      </p:stCondLst>
                      <p:childTnLst>
                        <p:par>
                          <p:cTn id="3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1984F2CC-4E95-4E62-B062-39683B710E1E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83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Fazit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Version X ist leichter – 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lesbar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: kürzere Optionen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unterscheidbar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: deutlichere Distraktoren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wiedererkennbar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: Formulierung nahe am gehörten Wortlaut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Allgemeiner Hinweis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Die ersten Aufgaben sollen nicht überfordern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1" dur="indefinite" restart="never" nodeType="tmRoot">
          <p:childTnLst>
            <p:seq>
              <p:cTn id="402" dur="indefinite" nodeType="mainSeq">
                <p:childTnLst>
                  <p:par>
                    <p:cTn id="403" nodeType="clickEffect" fill="hold">
                      <p:stCondLst>
                        <p:cond delay="indefinite"/>
                      </p:stCondLst>
                      <p:childTnLst>
                        <p:par>
                          <p:cTn id="40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nodeType="clickEffect" fill="hold">
                      <p:stCondLst>
                        <p:cond delay="indefinite"/>
                      </p:stCondLst>
                      <p:childTnLst>
                        <p:par>
                          <p:cTn id="41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nodeType="clickEffect" fill="hold">
                      <p:stCondLst>
                        <p:cond delay="indefinite"/>
                      </p:stCondLst>
                      <p:childTnLst>
                        <p:par>
                          <p:cTn id="4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nodeType="clickEffect" fill="hold">
                      <p:stCondLst>
                        <p:cond delay="indefinite"/>
                      </p:stCondLst>
                      <p:childTnLst>
                        <p:par>
                          <p:cTn id="4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nodeType="clickEffect" fill="hold">
                      <p:stCondLst>
                        <p:cond delay="indefinite"/>
                      </p:stCondLst>
                      <p:childTnLst>
                        <p:par>
                          <p:cTn id="4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633E1CEA-B432-442E-A024-DD83C4375786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86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Anmerkung zum Hörverstehen authentischer Texte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Um eine Aufgabenstellung zu verstehen, brauchen Lernende Gelegenheit, vor dem ersten Hören nachzuschlagen oder nachzufragen.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27" dur="indefinite" restart="never" nodeType="tmRoot">
          <p:childTnLst>
            <p:seq>
              <p:cTn id="428" dur="indefinite" nodeType="mainSeq">
                <p:childTnLst>
                  <p:par>
                    <p:cTn id="429" nodeType="clickEffect" fill="hold">
                      <p:stCondLst>
                        <p:cond delay="indefinite"/>
                      </p:stCondLst>
                      <p:childTnLst>
                        <p:par>
                          <p:cTn id="4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0A3281AE-A05A-4584-AF2E-D9B7C00D41A0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88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Documentary radio programme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89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Einige Vokabeln im Hörtext “The Trojan Room Coffee Pot” sind vermutlich unbekannt, beeinträchtigen das Hörverstehen aber nicht, z. B.: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7" dur="indefinite" restart="never" nodeType="tmRoot">
          <p:childTnLst>
            <p:seq>
              <p:cTn id="438" dur="indefinite" nodeType="mainSeq">
                <p:childTnLst>
                  <p:par>
                    <p:cTn id="439" nodeType="clickEffect" fill="hold">
                      <p:stCondLst>
                        <p:cond delay="indefinite"/>
                      </p:stCondLst>
                      <p:childTnLst>
                        <p:par>
                          <p:cTn id="4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AF3B80C0-FC1E-4080-860E-AAB1DABF1181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Quiz und Feedback zu Präsentationen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92" name="CustomShape 3"/>
          <p:cNvSpPr/>
          <p:nvPr/>
        </p:nvSpPr>
        <p:spPr>
          <a:xfrm>
            <a:off x="1101600" y="2139840"/>
            <a:ext cx="10819800" cy="640800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Arbeitsteilige Beobachtungs- und Höraufträge zu Präsentationen – 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definieren die Lerngruppe als Publikum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werten Präsentationen auf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fördern die Aufmerksamkeit</a:t>
            </a:r>
            <a:endParaRPr b="0" lang="de-DE" sz="3000" spc="-1" strike="noStrike">
              <a:latin typeface="Arial"/>
            </a:endParaRPr>
          </a:p>
          <a:p>
            <a:pPr lvl="1"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lenken das Augenmerk auf Körpersprache und Auftreten 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(⇨ Methodenkompetenz, Kommunikationsprüfung)</a:t>
            </a:r>
            <a:endParaRPr b="0" lang="de-DE" sz="3000" spc="-1" strike="noStrike">
              <a:latin typeface="Arial"/>
            </a:endParaRPr>
          </a:p>
          <a:p>
            <a:pPr lvl="1"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üben Redemittel zur Beschreibung der Körpersprache (⇨ Filmanalyse)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47" dur="indefinite" restart="never" nodeType="tmRoot">
          <p:childTnLst>
            <p:seq>
              <p:cTn id="448" dur="indefinite" nodeType="mainSeq">
                <p:childTnLst>
                  <p:par>
                    <p:cTn id="449" nodeType="clickEffect" fill="hold">
                      <p:stCondLst>
                        <p:cond delay="indefinite"/>
                      </p:stCondLst>
                      <p:childTnLst>
                        <p:par>
                          <p:cTn id="4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nodeType="clickEffect" fill="hold">
                      <p:stCondLst>
                        <p:cond delay="indefinite"/>
                      </p:stCondLst>
                      <p:childTnLst>
                        <p:par>
                          <p:cTn id="4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E1F2A900-20BF-4E65-8B9D-5D9396DD8E21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Quiz und Feedback zu Präsentationen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95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Präsentationen </a:t>
            </a: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in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der Klasse verdienen, </a:t>
            </a: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von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der Klasse gewürdigt zu werden.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Höraufträge mit dem Anreiz eines anschließenden Quiz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wälzen das Gehörte um und verfestigen es im Gedächtnis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definieren das Ziel einer Präsentation: gelingende 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Kommunikation  (⇨ Transparenz)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geben positive Verstärkung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 Italic"/>
                <a:ea typeface="ヒラギノ角ゴ ProN W3"/>
              </a:rPr>
              <a:t>(Beispiel: The Romano-British Culture 10_08_lc_04quiz. – Der Zeitaufwand für Quiz und Feedback zählt nicht zur Präsentation selbst, die in Klasse 7 bis zu fünf Minuten in Anspruch nehmen darf.)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7" dur="indefinite" restart="never" nodeType="tmRoot">
          <p:childTnLst>
            <p:seq>
              <p:cTn id="478" dur="indefinite" nodeType="mainSeq">
                <p:childTnLst>
                  <p:par>
                    <p:cTn id="479" nodeType="clickEffect" fill="hold">
                      <p:stCondLst>
                        <p:cond delay="indefinite"/>
                      </p:stCondLst>
                      <p:childTnLst>
                        <p:par>
                          <p:cTn id="4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nodeType="clickEffect" fill="hold">
                      <p:stCondLst>
                        <p:cond delay="indefinite"/>
                      </p:stCondLst>
                      <p:childTnLst>
                        <p:par>
                          <p:cTn id="4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nodeType="clickEffect" fill="hold">
                      <p:stCondLst>
                        <p:cond delay="indefinite"/>
                      </p:stCondLst>
                      <p:childTnLst>
                        <p:par>
                          <p:cTn id="4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nodeType="clickEffect" fill="hold">
                      <p:stCondLst>
                        <p:cond delay="indefinite"/>
                      </p:stCondLst>
                      <p:childTnLst>
                        <p:par>
                          <p:cTn id="4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nodeType="clickEffect" fill="hold">
                      <p:stCondLst>
                        <p:cond delay="indefinite"/>
                      </p:stCondLst>
                      <p:childTnLst>
                        <p:par>
                          <p:cTn id="5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F8E6ACB1-5611-4E26-BCCA-270E2A1AF17E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Übungsformen und Binnendifferenzierung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Bestimmen Sie insgesamt drei erprobenswerte Übungsformen aus der Liste “Ausgewählte Übungen zum Hörverstehen”.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03" dur="indefinite" restart="never" nodeType="tmRoot">
          <p:childTnLst>
            <p:seq>
              <p:cTn id="504" dur="indefinite" nodeType="mainSeq">
                <p:childTnLst>
                  <p:par>
                    <p:cTn id="505" nodeType="clickEffect" fill="hold">
                      <p:stCondLst>
                        <p:cond delay="indefinite"/>
                      </p:stCondLst>
                      <p:childTnLst>
                        <p:par>
                          <p:cTn id="5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1092240" y="3352680"/>
            <a:ext cx="10819800" cy="2602800"/>
          </a:xfrm>
          <a:prstGeom prst="rect">
            <a:avLst/>
          </a:prstGeom>
          <a:noFill/>
          <a:ln w="0">
            <a:noFill/>
          </a:ln>
          <a:effectLst>
            <a:outerShdw dir="16200000" dist="12600">
              <a:srgbClr val="000000">
                <a:alpha val="7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000" spc="-1" strike="noStrike">
                <a:solidFill>
                  <a:srgbClr val="ffcc66"/>
                </a:solidFill>
                <a:latin typeface="Calibri Bold"/>
                <a:ea typeface="ヒラギノ角ゴ ProN W6"/>
              </a:rPr>
              <a:t>B.</a:t>
            </a:r>
            <a:r>
              <a:rPr b="0" lang="en-US" sz="5000" spc="-1" strike="noStrike">
                <a:solidFill>
                  <a:srgbClr val="ffffff"/>
                </a:solidFill>
                <a:latin typeface="Calibri Bold"/>
                <a:ea typeface="ヒラギノ角ゴ ProN W6"/>
              </a:rPr>
              <a:t> </a:t>
            </a:r>
            <a:r>
              <a:rPr b="0" lang="en-US" sz="50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FILMANALYSE (fa)</a:t>
            </a:r>
            <a:endParaRPr b="0" lang="de-DE" sz="50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1092240" y="5168880"/>
            <a:ext cx="10819800" cy="735840"/>
          </a:xfrm>
          <a:prstGeom prst="rect">
            <a:avLst/>
          </a:prstGeom>
          <a:noFill/>
          <a:ln w="0">
            <a:noFill/>
          </a:ln>
          <a:effectLst>
            <a:outerShdw algn="ctr" blurRad="25400" dir="16200000" dist="12600" rotWithShape="0">
              <a:schemeClr val="bg2">
                <a:alpha val="70000"/>
              </a:scheme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cc66"/>
                </a:solidFill>
                <a:latin typeface="Calibri"/>
                <a:ea typeface="ヒラギノ明朝 ProN W3"/>
              </a:rPr>
              <a:t>III. FILMANALYSE UND AUFGABEN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13" dur="indefinite" restart="never" nodeType="tmRoot">
          <p:childTnLst>
            <p:seq>
              <p:cTn id="514" dur="indefinite" nodeType="mainSeq">
                <p:childTnLst>
                  <p:par>
                    <p:cTn id="515" nodeType="clickEffect" fill="hold">
                      <p:stCondLst>
                        <p:cond delay="indefinite"/>
                      </p:stCondLst>
                      <p:childTnLst>
                        <p:par>
                          <p:cTn id="5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nodeType="clickEffect" fill="hold">
                      <p:stCondLst>
                        <p:cond delay="indefinite"/>
                      </p:stCondLst>
                      <p:childTnLst>
                        <p:par>
                          <p:cTn id="5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D634257F-F726-4884-B32B-0D616F3C0A88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03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Zur Textsorte Film verlangt der Bildungsplan Klasse 10 in “Umgang mit Texten”, dass die Lernenden –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„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grundlegende Begriffe der Filmanalyse auf einen Spielfilm anwenden“.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Darunter werden Begriffe verstanden, wie z. B.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3" dur="indefinite" restart="never" nodeType="tmRoot">
          <p:childTnLst>
            <p:seq>
              <p:cTn id="524" dur="indefinite" nodeType="mainSeq">
                <p:childTnLst>
                  <p:par>
                    <p:cTn id="525" nodeType="clickEffect" fill="hold">
                      <p:stCondLst>
                        <p:cond delay="indefinite"/>
                      </p:stCondLst>
                      <p:childTnLst>
                        <p:par>
                          <p:cTn id="5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nodeType="clickEffect" fill="hold">
                      <p:stCondLst>
                        <p:cond delay="indefinite"/>
                      </p:stCondLst>
                      <p:childTnLst>
                        <p:par>
                          <p:cTn id="5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nodeType="clickEffect" fill="hold">
                      <p:stCondLst>
                        <p:cond delay="indefinite"/>
                      </p:stCondLst>
                      <p:childTnLst>
                        <p:par>
                          <p:cTn id="5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nodeType="clickEffect" fill="hold">
                      <p:stCondLst>
                        <p:cond delay="indefinite"/>
                      </p:stCondLst>
                      <p:childTnLst>
                        <p:par>
                          <p:cTn id="5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A80A718C-5599-4DF9-AA57-F895D438C947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Junge Lernende gehen mit dem Medium Film routiniert um, aber sie brauchen Redemittel beim – 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Analysieren der Technik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Beschreiben des Gesehenen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Sprechen über Deutungen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1" dur="indefinite" restart="never" nodeType="tmRoot">
          <p:childTnLst>
            <p:seq>
              <p:cTn id="542" dur="indefinite" nodeType="mainSeq">
                <p:childTnLst>
                  <p:par>
                    <p:cTn id="543" nodeType="clickEffect" fill="hold">
                      <p:stCondLst>
                        <p:cond delay="indefinite"/>
                      </p:stCondLst>
                      <p:childTnLst>
                        <p:par>
                          <p:cTn id="5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nodeType="clickEffect" fill="hold">
                      <p:stCondLst>
                        <p:cond delay="indefinite"/>
                      </p:stCondLst>
                      <p:childTnLst>
                        <p:par>
                          <p:cTn id="5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092240" y="3352680"/>
            <a:ext cx="10819800" cy="2602800"/>
          </a:xfrm>
          <a:prstGeom prst="rect">
            <a:avLst/>
          </a:prstGeom>
          <a:noFill/>
          <a:ln w="0">
            <a:noFill/>
          </a:ln>
          <a:effectLst>
            <a:outerShdw dir="16200000" dist="12600">
              <a:srgbClr val="000000">
                <a:alpha val="7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000" spc="-1" strike="noStrike">
                <a:solidFill>
                  <a:srgbClr val="ffcc66"/>
                </a:solidFill>
                <a:latin typeface="Calibri Bold"/>
                <a:ea typeface="ヒラギノ角ゴ ProN W6"/>
              </a:rPr>
              <a:t>A.</a:t>
            </a:r>
            <a:r>
              <a:rPr b="0" lang="en-US" sz="5000" spc="-1" strike="noStrike">
                <a:solidFill>
                  <a:srgbClr val="ffffff"/>
                </a:solidFill>
                <a:latin typeface="Calibri Bold"/>
                <a:ea typeface="ヒラギノ角ゴ ProN W6"/>
              </a:rPr>
              <a:t> </a:t>
            </a:r>
            <a:r>
              <a:rPr b="0" lang="en-US" sz="50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HÖR- UND </a:t>
            </a:r>
            <a:br/>
            <a:r>
              <a:rPr b="0" lang="en-US" sz="50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HÖR-SEHVERSTEHEN (lc-vc)</a:t>
            </a:r>
            <a:endParaRPr b="0" lang="de-DE" sz="5000" spc="-1" strike="noStrike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1092240" y="5664240"/>
            <a:ext cx="10819800" cy="735840"/>
          </a:xfrm>
          <a:prstGeom prst="rect">
            <a:avLst/>
          </a:prstGeom>
          <a:noFill/>
          <a:ln w="0">
            <a:noFill/>
          </a:ln>
          <a:effectLst>
            <a:outerShdw algn="ctr" blurRad="25400" dir="16200000" dist="12600" rotWithShape="0">
              <a:schemeClr val="bg2">
                <a:alpha val="70000"/>
              </a:scheme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cc66"/>
                </a:solidFill>
                <a:latin typeface="Calibri"/>
                <a:ea typeface="ヒラギノ明朝 ProN W3"/>
              </a:rPr>
              <a:t>I. VORGABEN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>
                <p:childTnLst>
                  <p:par>
                    <p:cTn id="19" nodeType="clickEffect" fill="hold">
                      <p:stCondLst>
                        <p:cond delay="indefinite"/>
                      </p:stCondLst>
                      <p:childTnLst>
                        <p:par>
                          <p:cTn id="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7CF90565-5F76-4F09-A336-5A32DFEC0FC6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09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Didaktisch stellt sich die Frage nach einem Herangehen, das – 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zu Kenntnis und Können im Sinne des Bildungsplans führt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	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und gleichzeitig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zur Filmanalyse motiviert.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9" dur="indefinite" restart="never" nodeType="tmRoot">
          <p:childTnLst>
            <p:seq>
              <p:cTn id="560" dur="indefinite" nodeType="mainSeq">
                <p:childTnLst>
                  <p:par>
                    <p:cTn id="561" nodeType="clickEffect" fill="hold">
                      <p:stCondLst>
                        <p:cond delay="indefinite"/>
                      </p:stCondLst>
                      <p:childTnLst>
                        <p:par>
                          <p:cTn id="5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nodeType="clickEffect" fill="hold">
                      <p:stCondLst>
                        <p:cond delay="indefinite"/>
                      </p:stCondLst>
                      <p:childTnLst>
                        <p:par>
                          <p:cTn id="5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nodeType="clickEffect" fill="hold">
                      <p:stCondLst>
                        <p:cond delay="indefinite"/>
                      </p:stCondLst>
                      <p:childTnLst>
                        <p:par>
                          <p:cTn id="5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nodeType="clickEffect" fill="hold">
                      <p:stCondLst>
                        <p:cond delay="indefinite"/>
                      </p:stCondLst>
                      <p:childTnLst>
                        <p:par>
                          <p:cTn id="5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nodeType="clickEffect" fill="hold">
                      <p:stCondLst>
                        <p:cond delay="indefinite"/>
                      </p:stCondLst>
                      <p:childTnLst>
                        <p:par>
                          <p:cTn id="5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6B58D76B-6E09-450B-AE39-4A63A01412FB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12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Außerdem empfehlen sich: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Beschäftigung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mit dem Medium über das bloße “viewing” hinaus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Beschränkung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auf eine kurze Filmsequenz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Fokussierung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auf Teilaspekte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Entlastung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durch wiederholtes Sehen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 u="sng">
                <a:solidFill>
                  <a:srgbClr val="6d6d6d"/>
                </a:solidFill>
                <a:uFillTx/>
                <a:latin typeface="Calibri"/>
                <a:ea typeface="ヒラギノ角ゴ ProN W3"/>
              </a:rPr>
              <a:t>Scaffolding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durch Redemittel und als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1" dur="indefinite" restart="never" nodeType="tmRoot">
          <p:childTnLst>
            <p:seq>
              <p:cTn id="582" dur="indefinite" nodeType="mainSeq">
                <p:childTnLst>
                  <p:par>
                    <p:cTn id="583" nodeType="clickEffect" fill="hold">
                      <p:stCondLst>
                        <p:cond delay="indefinite"/>
                      </p:stCondLst>
                      <p:childTnLst>
                        <p:par>
                          <p:cTn id="5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nodeType="clickEffect" fill="hold">
                      <p:stCondLst>
                        <p:cond delay="indefinite"/>
                      </p:stCondLst>
                      <p:childTnLst>
                        <p:par>
                          <p:cTn id="5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nodeType="clickEffect" fill="hold">
                      <p:stCondLst>
                        <p:cond delay="indefinite"/>
                      </p:stCondLst>
                      <p:childTnLst>
                        <p:par>
                          <p:cTn id="6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7F6F5DF3-A0B1-4A76-97FC-AFA932E2B378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14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15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Vorschlag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Unverständliches  wird sinnstiftend gedeutet, weil ohne Sinngebung Überdruss und Verzweiflung drohen.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Dieses menschliche Bedürfnis nach Sinn tritt in den Dienst der Filmanalyse, wenn Lernende als „pre-viewing activity“ Bilder – 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filmtechnisch analysieren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in ihrer Wirkung beschreiben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als Teile eines dramatischen Zusammenhangs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7" dur="indefinite" restart="never" nodeType="tmRoot">
          <p:childTnLst>
            <p:seq>
              <p:cTn id="608" dur="indefinite" nodeType="mainSeq">
                <p:childTnLst>
                  <p:par>
                    <p:cTn id="609" nodeType="clickEffect" fill="hold">
                      <p:stCondLst>
                        <p:cond delay="indefinite"/>
                      </p:stCondLst>
                      <p:childTnLst>
                        <p:par>
                          <p:cTn id="6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nodeType="clickEffect" fill="hold">
                      <p:stCondLst>
                        <p:cond delay="indefinite"/>
                      </p:stCondLst>
                      <p:childTnLst>
                        <p:par>
                          <p:cTn id="6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nodeType="clickEffect" fill="hold">
                      <p:stCondLst>
                        <p:cond delay="indefinite"/>
                      </p:stCondLst>
                      <p:childTnLst>
                        <p:par>
                          <p:cTn id="6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nodeType="clickEffect" fill="hold">
                      <p:stCondLst>
                        <p:cond delay="indefinite"/>
                      </p:stCondLst>
                      <p:childTnLst>
                        <p:par>
                          <p:cTn id="6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8065A9BF-FAFC-4A6B-BBCB-22C42E7757C9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18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Damit knüpft die Filmanalyse in Klasse 10 an andere Ziele des Bildungsplans an, denn dieser fordert u. a.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„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Bildgeschichten/ comics in einfachen Sätzen versprachlichen“ (Klasse 6)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„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bildliche und grafische Darstellungen verstehen und versprachlichen“ (Klasse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9" dur="indefinite" restart="never" nodeType="tmRoot">
          <p:childTnLst>
            <p:seq>
              <p:cTn id="630" dur="indefinite" nodeType="mainSeq">
                <p:childTnLst>
                  <p:par>
                    <p:cTn id="631" nodeType="clickEffect" fill="hold">
                      <p:stCondLst>
                        <p:cond delay="indefinite"/>
                      </p:stCondLst>
                      <p:childTnLst>
                        <p:par>
                          <p:cTn id="63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nodeType="clickEffect" fill="hold">
                      <p:stCondLst>
                        <p:cond delay="indefinite"/>
                      </p:stCondLst>
                      <p:childTnLst>
                        <p:par>
                          <p:cTn id="6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nodeType="clickEffect" fill="hold">
                      <p:stCondLst>
                        <p:cond delay="indefinite"/>
                      </p:stCondLst>
                      <p:childTnLst>
                        <p:par>
                          <p:cTn id="6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0DD6F6B8-712C-4569-BEFA-7F0D57BE0D2E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Working with screenshots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21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Auswahl Filmmaterial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Musikvideos und Trailer bieten lebhafte Reize, aber nicht immer einen narrativen „roten Faden“.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Dagegen weisen einführende Sequenzen von Spielfilmen –  wie „opening sequences“anderer Textsorten – hohe Informationsdichte auf, denn sie 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klären sie das Setting mit Ort, Zeit, Figuren etc.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wecken Erwartungen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legen Vorhersagen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3" dur="indefinite" restart="never" nodeType="tmRoot">
          <p:childTnLst>
            <p:seq>
              <p:cTn id="644" dur="indefinite" nodeType="mainSeq">
                <p:childTnLst>
                  <p:par>
                    <p:cTn id="645" nodeType="clickEffect" fill="hold">
                      <p:stCondLst>
                        <p:cond delay="indefinite"/>
                      </p:stCondLst>
                      <p:childTnLst>
                        <p:par>
                          <p:cTn id="6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3" nodeType="clickEffect" fill="hold">
                      <p:stCondLst>
                        <p:cond delay="indefinite"/>
                      </p:stCondLst>
                      <p:childTnLst>
                        <p:par>
                          <p:cTn id="6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nodeType="clickEffect" fill="hold">
                      <p:stCondLst>
                        <p:cond delay="indefinite"/>
                      </p:stCondLst>
                      <p:childTnLst>
                        <p:par>
                          <p:cTn id="6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nodeType="clickEffect" fill="hold">
                      <p:stCondLst>
                        <p:cond delay="indefinite"/>
                      </p:stCondLst>
                      <p:childTnLst>
                        <p:par>
                          <p:cTn id="6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44E81B3E-3389-4ACA-A028-FA78A2C05BB7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23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Redemittel Filmanalyse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24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Redemittel Filmanalyse 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(10_vc_fa08_redemittel-wie)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gängige „Grundbegriffe der Filmanalyse“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Redemittel zur Beschreibung des Gesehenen 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(10_vc_fa09_redemittel-was)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nach Intensität gestaffelt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auch mit Teilkenntnissen erschließbar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bei Bedarf zu kürzen, zu verändern, zu ergänzen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65" dur="indefinite" restart="never" nodeType="tmRoot">
          <p:childTnLst>
            <p:seq>
              <p:cTn id="666" dur="indefinite" nodeType="mainSeq">
                <p:childTnLst>
                  <p:par>
                    <p:cTn id="667" nodeType="clickEffect" fill="hold">
                      <p:stCondLst>
                        <p:cond delay="indefinite"/>
                      </p:stCondLst>
                      <p:childTnLst>
                        <p:par>
                          <p:cTn id="6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nodeType="clickEffect" fill="hold">
                      <p:stCondLst>
                        <p:cond delay="indefinite"/>
                      </p:stCondLst>
                      <p:childTnLst>
                        <p:par>
                          <p:cTn id="6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5" nodeType="clickEffect" fill="hold">
                      <p:stCondLst>
                        <p:cond delay="indefinite"/>
                      </p:stCondLst>
                      <p:childTnLst>
                        <p:par>
                          <p:cTn id="6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9" nodeType="clickEffect" fill="hold">
                      <p:stCondLst>
                        <p:cond delay="indefinite"/>
                      </p:stCondLst>
                      <p:childTnLst>
                        <p:par>
                          <p:cTn id="6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nodeType="clickEffect" fill="hold">
                      <p:stCondLst>
                        <p:cond delay="indefinite"/>
                      </p:stCondLst>
                      <p:childTnLst>
                        <p:par>
                          <p:cTn id="6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nodeType="clickEffect" fill="hold">
                      <p:stCondLst>
                        <p:cond delay="indefinite"/>
                      </p:stCondLst>
                      <p:childTnLst>
                        <p:par>
                          <p:cTn id="6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95D7BBC1-39CB-4E4B-B691-C2D02C0886D2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Filmanalyse, Beispiel 1 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27" name="CustomShape 3"/>
          <p:cNvSpPr/>
          <p:nvPr/>
        </p:nvSpPr>
        <p:spPr>
          <a:xfrm>
            <a:off x="1092240" y="4038480"/>
            <a:ext cx="10819800" cy="45712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Beispiel:“Rabbit-Proof Fence” 2002 (2.58-5.17)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pre-viewing: „screenshots“ analysieren,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⇨ aus „screenshots“ ein Storyboard konstruieren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while-viewing kommentieren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(split viewing PA)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post-viewing gestalten,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228" name="CustomShape 4"/>
          <p:cNvSpPr/>
          <p:nvPr/>
        </p:nvSpPr>
        <p:spPr>
          <a:xfrm>
            <a:off x="1092240" y="2577960"/>
            <a:ext cx="10819800" cy="13327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 MIT EINER EINFÜHRENDEN SEQUENZ 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1" dur="indefinite" restart="never" nodeType="tmRoot">
          <p:childTnLst>
            <p:seq>
              <p:cTn id="692" dur="indefinite" nodeType="mainSeq">
                <p:childTnLst>
                  <p:par>
                    <p:cTn id="693" nodeType="clickEffect" fill="hold">
                      <p:stCondLst>
                        <p:cond delay="indefinite"/>
                      </p:stCondLst>
                      <p:childTnLst>
                        <p:par>
                          <p:cTn id="6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7" nodeType="clickEffect" fill="hold">
                      <p:stCondLst>
                        <p:cond delay="indefinite"/>
                      </p:stCondLst>
                      <p:childTnLst>
                        <p:par>
                          <p:cTn id="6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nodeType="clickEffect" fill="hold">
                      <p:stCondLst>
                        <p:cond delay="indefinite"/>
                      </p:stCondLst>
                      <p:childTnLst>
                        <p:par>
                          <p:cTn id="7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5" nodeType="clickEffect" fill="hold">
                      <p:stCondLst>
                        <p:cond delay="indefinite"/>
                      </p:stCondLst>
                      <p:childTnLst>
                        <p:par>
                          <p:cTn id="7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nodeType="clickEffect" fill="hold">
                      <p:stCondLst>
                        <p:cond delay="indefinite"/>
                      </p:stCondLst>
                      <p:childTnLst>
                        <p:par>
                          <p:cTn id="7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825744F4-BABA-4E43-8F7F-552A6AF75BB2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Arbeit mit einer einführenden Sequenz 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Anbindung an den Bildungsplan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Kulturelle Kompetenz, Besonderheiten eines Commonwealth-Landes (Lost Generations)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Anknüpfung an gängige Lehrbücher der Mittelstufe ist gegeben, z. B.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G21 A5 bzw. Abschlussband, jeweils Unit 1, Cornelsen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Camden Town 5, Unit 2, Diesterweg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Greenline 5, Unit 2, Klett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3" dur="indefinite" restart="never" nodeType="tmRoot">
          <p:childTnLst>
            <p:seq>
              <p:cTn id="714" dur="indefinite" nodeType="mainSeq">
                <p:childTnLst>
                  <p:par>
                    <p:cTn id="715" nodeType="clickEffect" fill="hold">
                      <p:stCondLst>
                        <p:cond delay="indefinite"/>
                      </p:stCondLst>
                      <p:childTnLst>
                        <p:par>
                          <p:cTn id="7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>
                      <p:stCondLst>
                        <p:cond delay="indefinite"/>
                      </p:stCondLst>
                      <p:childTnLst>
                        <p:par>
                          <p:cTn id="720" fill="hold">
                            <p:stCondLst>
                              <p:cond delay="0"/>
                            </p:stCondLst>
                            <p:childTnLst>
                              <p:par>
                                <p:cTn id="7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3" fill="hold">
                      <p:stCondLst>
                        <p:cond delay="indefinite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7E55418E-D142-4FD6-9947-483883A56B30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33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Arbeit mit einer einführenden Sequenz 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34" name="CustomShape 3"/>
          <p:cNvSpPr/>
          <p:nvPr/>
        </p:nvSpPr>
        <p:spPr>
          <a:xfrm>
            <a:off x="885960" y="2644920"/>
            <a:ext cx="10819800" cy="530784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Bearbeiten Sie das Aufgabenblatt zu </a:t>
            </a: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„Rabbit-Proof Fence“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. Verwenden Sie dabei die Redemittel zur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filmischen Darstellung 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	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	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und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Beschreibung des Gesehenen.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Vergleichen Sie anschließend Ihre Aufzeichnungen mit dem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5" dur="indefinite" restart="never" nodeType="tmRoot">
          <p:childTnLst>
            <p:seq>
              <p:cTn id="736" dur="indefinite" nodeType="mainSeq">
                <p:childTnLst>
                  <p:par>
                    <p:cTn id="737" nodeType="clickEffect" fill="hold">
                      <p:stCondLst>
                        <p:cond delay="indefinite"/>
                      </p:stCondLst>
                      <p:childTnLst>
                        <p:par>
                          <p:cTn id="7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9" fill="hold">
                      <p:stCondLst>
                        <p:cond delay="indefinite"/>
                      </p:stCondLst>
                      <p:childTnLst>
                        <p:par>
                          <p:cTn id="750" fill="hold">
                            <p:stCondLst>
                              <p:cond delay="0"/>
                            </p:stCondLst>
                            <p:childTnLst>
                              <p:par>
                                <p:cTn id="7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7ECE26E5-8201-4B79-8692-0EC20DEF4BE0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236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Filmanalyse, Beispiel 2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237" name="CustomShape 3"/>
          <p:cNvSpPr/>
          <p:nvPr/>
        </p:nvSpPr>
        <p:spPr>
          <a:xfrm>
            <a:off x="1092240" y="4038480"/>
            <a:ext cx="10819800" cy="457128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“</a:t>
            </a: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Sunrise“ 1927 (ca. 45.50- 50.30) 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(at the barber’s)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– filmgeschichtlich wichtiges, inhaltlich austauschbares Beispiel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pre-viewing: Screenshots sortieren, analysieren, 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als Bildgeschichte deuten etc.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while-viewing: kommentieren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z. B split viewing in PA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post-viewing: gestalten,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z. B. kreatives Schreiben</a:t>
            </a:r>
            <a:endParaRPr b="0" lang="de-DE" sz="3000" spc="-1" strike="noStrike">
              <a:latin typeface="Arial"/>
            </a:endParaRPr>
          </a:p>
        </p:txBody>
      </p:sp>
      <p:sp>
        <p:nvSpPr>
          <p:cNvPr id="238" name="CustomShape 4"/>
          <p:cNvSpPr/>
          <p:nvPr/>
        </p:nvSpPr>
        <p:spPr>
          <a:xfrm>
            <a:off x="1092240" y="2577960"/>
            <a:ext cx="10819800" cy="13327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EINE DRAMATISCHE FILMSZENE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7" dur="indefinite" restart="never" nodeType="tmRoot">
          <p:childTnLst>
            <p:seq>
              <p:cTn id="758" dur="indefinite" nodeType="mainSeq">
                <p:childTnLst>
                  <p:par>
                    <p:cTn id="759" nodeType="clickEffect" fill="hold">
                      <p:stCondLst>
                        <p:cond delay="indefinite"/>
                      </p:stCondLst>
                      <p:childTnLst>
                        <p:par>
                          <p:cTn id="7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nodeType="clickEffect" fill="hold">
                      <p:stCondLst>
                        <p:cond delay="indefinite"/>
                      </p:stCondLst>
                      <p:childTnLst>
                        <p:par>
                          <p:cTn id="76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nodeType="clickEffect" fill="hold">
                      <p:stCondLst>
                        <p:cond delay="indefinite"/>
                      </p:stCondLst>
                      <p:childTnLst>
                        <p:par>
                          <p:cTn id="7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1" nodeType="clickEffect" fill="hold">
                      <p:stCondLst>
                        <p:cond delay="indefinite"/>
                      </p:stCondLst>
                      <p:childTnLst>
                        <p:par>
                          <p:cTn id="7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5" nodeType="clickEffect" fill="hold">
                      <p:stCondLst>
                        <p:cond delay="indefinite"/>
                      </p:stCondLst>
                      <p:childTnLst>
                        <p:par>
                          <p:cTn id="7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FF0F9FDF-85F2-486A-9C4E-1FFEACB00598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Bildungsplan in Progression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1030320" y="2644920"/>
            <a:ext cx="10819800" cy="583164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Arbeitsauftrag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Markieren Sie nur die Kompetenzen zur Filmanalyse in der  Tabelle (12-06_lc_vc_02standards) mit der “</a:t>
            </a:r>
            <a:r>
              <a:rPr b="0" lang="de-DE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Auswahl gekürzter Zitate aus den Bildungsstandards Englisch“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Fazit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„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Filmanalyse“ in Klasse 10 und Kursstufe widmet sich der visuellen Vermittlung der Information. Diese wird inhaltlich massiv  vorentlastet durch “Medienerziehung” in Deutsch.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901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Der Bildungsplan fasst Sehverstehen weitgehend als Teilaspekt von Hörverstehen, das vor allem der sprachlichen Informationsentnahme und –verarbeitung dient.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901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nodeType="clickEffect" fill="hold">
                      <p:stCondLst>
                        <p:cond delay="indefinite"/>
                      </p:stCondLst>
                      <p:childTnLst>
                        <p:par>
                          <p:cTn id="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055B47DE-3549-4BDD-9B02-7EEFA4B50F5A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Assessment GeR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Die Wahl des Materials und die Gestaltung der Aufgaben richten sich nach dem Lernstand, ermittelt –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durch die Selbsteinschätzung der Lernenden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durch die Diagnose durch die Lehrenden 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z. B. mit Hilfe des Rasters zur Einschätzung</a:t>
            </a:r>
            <a:br/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des Gemeinsamen europäischen Referenzrahmens (GeR) 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 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nodeType="clickEffect" fill="hold">
                      <p:stCondLst>
                        <p:cond delay="indefinite"/>
                      </p:stCondLst>
                      <p:childTnLst>
                        <p:par>
                          <p:cTn id="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nodeType="clickEffect" fill="hold">
                      <p:stCondLst>
                        <p:cond delay="indefinite"/>
                      </p:stCondLst>
                      <p:childTnLst>
                        <p:par>
                          <p:cTn id="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nodeType="clickEffect" fill="hold">
                      <p:stCondLst>
                        <p:cond delay="indefinite"/>
                      </p:stCondLst>
                      <p:childTnLst>
                        <p:par>
                          <p:cTn id="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nodeType="clickEffect" fill="hold">
                      <p:stCondLst>
                        <p:cond delay="indefinite"/>
                      </p:stCondLst>
                      <p:childTnLst>
                        <p:par>
                          <p:cTn id="6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BB51176C-A87E-4390-BF9A-16BB735944A7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Materialauswahl </a:t>
            </a:r>
            <a:br/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Klassen 6-12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Die Checkliste „Ausgewählte Formulierungen aus den Bildungsstandards ...“ zeigt die Progression von Stufe zu Stufe und kann die Materialauswahl erleichtern.</a:t>
            </a:r>
            <a:endParaRPr b="0" lang="de-DE" sz="3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ff8000"/>
                </a:solidFill>
                <a:latin typeface="Calibri"/>
                <a:ea typeface="ヒラギノ角ゴ ProN W3"/>
              </a:rPr>
              <a:t>Urheberrecht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" dur="indefinite" restart="never" nodeType="tmRoot">
          <p:childTnLst>
            <p:seq>
              <p:cTn id="72" dur="indefinite" nodeType="mainSeq">
                <p:childTnLst>
                  <p:par>
                    <p:cTn id="73" nodeType="clickEffect" fill="hold">
                      <p:stCondLst>
                        <p:cond delay="indefinite"/>
                      </p:stCondLst>
                      <p:childTnLst>
                        <p:par>
                          <p:cTn id="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nodeType="clickEffect" fill="hold">
                      <p:stCondLst>
                        <p:cond delay="indefinite"/>
                      </p:stCondLst>
                      <p:childTnLst>
                        <p:par>
                          <p:cTn id="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1092240" y="3352680"/>
            <a:ext cx="10819800" cy="2602800"/>
          </a:xfrm>
          <a:prstGeom prst="rect">
            <a:avLst/>
          </a:prstGeom>
          <a:noFill/>
          <a:ln w="0">
            <a:noFill/>
          </a:ln>
          <a:effectLst>
            <a:outerShdw dir="16200000" dist="12600">
              <a:srgbClr val="000000">
                <a:alpha val="7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000" spc="-1" strike="noStrike">
                <a:solidFill>
                  <a:srgbClr val="ffcc66"/>
                </a:solidFill>
                <a:latin typeface="Calibri Bold"/>
                <a:ea typeface="ヒラギノ角ゴ ProN W6"/>
              </a:rPr>
              <a:t>A.</a:t>
            </a:r>
            <a:r>
              <a:rPr b="0" lang="en-US" sz="5000" spc="-1" strike="noStrike">
                <a:solidFill>
                  <a:srgbClr val="ffffff"/>
                </a:solidFill>
                <a:latin typeface="Calibri Bold"/>
                <a:ea typeface="ヒラギノ角ゴ ProN W6"/>
              </a:rPr>
              <a:t> </a:t>
            </a:r>
            <a:r>
              <a:rPr b="0" lang="en-US" sz="50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HÖR- UND </a:t>
            </a:r>
            <a:br/>
            <a:r>
              <a:rPr b="0" lang="en-US" sz="5000" spc="-1" strike="noStrike">
                <a:solidFill>
                  <a:srgbClr val="ffffff"/>
                </a:solidFill>
                <a:latin typeface="Calibri"/>
                <a:ea typeface="ヒラギノ角ゴ ProN W6"/>
              </a:rPr>
              <a:t>HÖR-SEHVERSTEHEN (lc-vc)</a:t>
            </a:r>
            <a:endParaRPr b="0" lang="de-DE" sz="50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1092240" y="5664240"/>
            <a:ext cx="10819800" cy="735840"/>
          </a:xfrm>
          <a:prstGeom prst="rect">
            <a:avLst/>
          </a:prstGeom>
          <a:noFill/>
          <a:ln w="0">
            <a:noFill/>
          </a:ln>
          <a:effectLst>
            <a:outerShdw algn="ctr" blurRad="25400" dir="16200000" dist="12600" rotWithShape="0">
              <a:schemeClr val="bg2">
                <a:alpha val="70000"/>
              </a:scheme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500" spc="-1" strike="noStrike">
                <a:solidFill>
                  <a:srgbClr val="ffcc66"/>
                </a:solidFill>
                <a:latin typeface="Calibri"/>
                <a:ea typeface="ヒラギノ明朝 ProN W3"/>
              </a:rPr>
              <a:t>II. HÖRTEXTE UND AUFGABEN</a:t>
            </a:r>
            <a:endParaRPr b="0" lang="de-DE" sz="4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" dur="indefinite" restart="never" nodeType="tmRoot">
          <p:childTnLst>
            <p:seq>
              <p:cTn id="82" dur="indefinite" nodeType="mainSeq">
                <p:childTnLst>
                  <p:par>
                    <p:cTn id="83" nodeType="clickEffect" fill="hold">
                      <p:stCondLst>
                        <p:cond delay="indefinite"/>
                      </p:stCondLst>
                      <p:childTnLst>
                        <p:par>
                          <p:cTn id="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6F83C90E-39A7-4B80-B3D3-B28342DC002C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Hörtexte</a:t>
            </a:r>
            <a:endParaRPr b="0" lang="de-DE" sz="5500" spc="-1" strike="noStrike">
              <a:latin typeface="Arial"/>
            </a:endParaRPr>
          </a:p>
        </p:txBody>
      </p:sp>
      <p:sp>
        <p:nvSpPr>
          <p:cNvPr id="140" name="CustomShape 3"/>
          <p:cNvSpPr/>
          <p:nvPr/>
        </p:nvSpPr>
        <p:spPr>
          <a:xfrm>
            <a:off x="1092240" y="2577960"/>
            <a:ext cx="10819800" cy="609516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Für Lernende in Klasse 9/10 verlangt der Bildungsplan also „authentische“ Hör- und Seh-Texte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„</a:t>
            </a: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über weniger vertraute Themen“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von „Muttersprachlern“ „in normalem Sprechtempo“</a:t>
            </a:r>
            <a:endParaRPr b="0" lang="de-DE" sz="3000" spc="-1" strike="noStrike">
              <a:latin typeface="Arial"/>
            </a:endParaRPr>
          </a:p>
          <a:p>
            <a:pPr marL="444600" indent="-443880">
              <a:lnSpc>
                <a:spcPct val="100000"/>
              </a:lnSpc>
              <a:spcBef>
                <a:spcPts val="1500"/>
              </a:spcBef>
              <a:buClr>
                <a:srgbClr val="6d6d6d"/>
              </a:buClr>
              <a:buFont typeface="Calibri"/>
              <a:buChar char="○"/>
              <a:tabLst>
                <a:tab algn="l" pos="0"/>
              </a:tabLst>
            </a:pPr>
            <a:r>
              <a:rPr b="0" lang="en-US" sz="3000" spc="-1" strike="noStrike">
                <a:solidFill>
                  <a:srgbClr val="6d6d6d"/>
                </a:solidFill>
                <a:latin typeface="Calibri"/>
                <a:ea typeface="ヒラギノ角ゴ ProN W3"/>
              </a:rPr>
              <a:t>mit „teilweise unbekanntem, aber erschließbarem Sprachmaterial</a:t>
            </a:r>
            <a:endParaRPr b="0" lang="de-DE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" dur="indefinite" restart="never" nodeType="tmRoot">
          <p:childTnLst>
            <p:seq>
              <p:cTn id="88" dur="indefinite" nodeType="mainSeq">
                <p:childTnLst>
                  <p:par>
                    <p:cTn id="89" nodeType="clickEffect" fill="hold">
                      <p:stCondLst>
                        <p:cond delay="indefinite"/>
                      </p:stCondLst>
                      <p:childTnLst>
                        <p:par>
                          <p:cTn id="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nodeType="clickEffect" fill="hold">
                      <p:stCondLst>
                        <p:cond delay="indefinite"/>
                      </p:stCondLst>
                      <p:childTnLst>
                        <p:par>
                          <p:cTn id="1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12380760" y="9207360"/>
            <a:ext cx="331200" cy="3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fld id="{27E83CA2-DFF1-4C6A-AC9C-638AC8081109}" type="slidenum">
              <a:rPr b="0" lang="en-US" sz="1600" spc="-1" strike="noStrike">
                <a:solidFill>
                  <a:srgbClr val="7f7f7f"/>
                </a:solidFill>
                <a:latin typeface="Calibri Bold"/>
                <a:ea typeface="ヒラギノ明朝 ProN W3"/>
              </a:rPr>
              <a:t>&lt;Foliennummer&gt;</a:t>
            </a:fld>
            <a:endParaRPr b="0" lang="de-DE" sz="1600" spc="-1" strike="noStrike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1092240" y="254160"/>
            <a:ext cx="10819800" cy="19933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lIns="50760" rIns="50760" tIns="50760" bIns="5076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5500" spc="-1" strike="noStrike">
                <a:solidFill>
                  <a:srgbClr val="7f7f7f"/>
                </a:solidFill>
                <a:latin typeface="Calibri Bold"/>
                <a:ea typeface="ヒラギノ角ゴ ProN W6"/>
              </a:rPr>
              <a:t>Kriterien zur Auswahl von Hör- und Hör-Sehtexten</a:t>
            </a:r>
            <a:endParaRPr b="0" lang="de-DE" sz="5500" spc="-1" strike="noStrike">
              <a:latin typeface="Arial"/>
            </a:endParaRPr>
          </a:p>
        </p:txBody>
      </p:sp>
      <p:graphicFrame>
        <p:nvGraphicFramePr>
          <p:cNvPr id="143" name="Table 3"/>
          <p:cNvGraphicFramePr/>
          <p:nvPr/>
        </p:nvGraphicFramePr>
        <p:xfrm>
          <a:off x="1092240" y="2577960"/>
          <a:ext cx="10821240" cy="6095160"/>
        </p:xfrm>
        <a:graphic>
          <a:graphicData uri="http://schemas.openxmlformats.org/drawingml/2006/table">
            <a:tbl>
              <a:tblPr/>
              <a:tblGrid>
                <a:gridCol w="2282760"/>
                <a:gridCol w="4012920"/>
                <a:gridCol w="512640"/>
                <a:gridCol w="4013280"/>
              </a:tblGrid>
              <a:tr h="1218960"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ff8000"/>
                          </a:solidFill>
                          <a:latin typeface="Calibri"/>
                          <a:ea typeface="ヒラギノ角ゴ ProN W3"/>
                        </a:rPr>
                        <a:t>Inhalt / Lexik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(teilweise) bekannt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2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mbria"/>
                          <a:ea typeface="ヒラギノ角ゴ ProN W3"/>
                        </a:rPr>
                        <a:t>⬄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3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(weitgehend) unbekannt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4"/>
                      <a:tile/>
                    </a:blipFill>
                  </a:tcPr>
                </a:tc>
              </a:tr>
              <a:tr h="1218960"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ff8000"/>
                          </a:solidFill>
                          <a:latin typeface="Calibri"/>
                          <a:ea typeface="ヒラギノ角ゴ ProN W3"/>
                        </a:rPr>
                        <a:t>Information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5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explizit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6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mbria"/>
                          <a:ea typeface="ヒラギノ角ゴ ProN W3"/>
                        </a:rPr>
                        <a:t>⬄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7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implizit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8"/>
                      <a:tile/>
                    </a:blipFill>
                  </a:tcPr>
                </a:tc>
              </a:tr>
              <a:tr h="1218960"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ff8000"/>
                          </a:solidFill>
                          <a:latin typeface="Calibri"/>
                          <a:ea typeface="ヒラギノ角ゴ ProN W3"/>
                        </a:rPr>
                        <a:t>Form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9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chronologisch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0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mbria"/>
                          <a:ea typeface="ヒラギノ角ゴ ProN W3"/>
                        </a:rPr>
                        <a:t>⬄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1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z. B. raumzeitliche Sprünge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2"/>
                      <a:tile/>
                    </a:blipFill>
                  </a:tcPr>
                </a:tc>
              </a:tr>
              <a:tr h="1218960"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ff8000"/>
                          </a:solidFill>
                          <a:latin typeface="Calibri"/>
                          <a:ea typeface="ヒラギノ角ゴ ProN W3"/>
                        </a:rPr>
                        <a:t>Zahl der Sprecher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3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ein bis zwei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4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mbria"/>
                          <a:ea typeface="ヒラギノ角ゴ ProN W3"/>
                        </a:rPr>
                        <a:t>⬄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5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drei und mehr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6"/>
                      <a:tile/>
                    </a:blipFill>
                  </a:tcPr>
                </a:tc>
              </a:tr>
              <a:tr h="1219680"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ff8000"/>
                          </a:solidFill>
                          <a:latin typeface="Calibri"/>
                          <a:ea typeface="ヒラギノ角ゴ ProN W3"/>
                        </a:rPr>
                        <a:t>Dauer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7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eher kurz: &lt; 5‘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8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mbria"/>
                          <a:ea typeface="ヒラギノ角ゴ ProN W3"/>
                        </a:rPr>
                        <a:t>⬄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19"/>
                      <a:tile/>
                    </a:blipFill>
                  </a:tcPr>
                </a:tc>
                <a:tc>
                  <a:txBody>
                    <a:bodyPr lIns="50760" rIns="507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600" spc="-1" strike="noStrike">
                          <a:solidFill>
                            <a:srgbClr val="6d6d6d"/>
                          </a:solidFill>
                          <a:latin typeface="Calibri"/>
                          <a:ea typeface="ヒラギノ角ゴ ProN W3"/>
                        </a:rPr>
                        <a:t>eher länger: &gt; 10‘</a:t>
                      </a:r>
                      <a:endParaRPr b="0" lang="de-DE" sz="2600" spc="-1" strike="noStrike">
                        <a:latin typeface="Arial"/>
                      </a:endParaRPr>
                    </a:p>
                  </a:txBody>
                  <a:tcPr marL="50760" marR="50760">
                    <a:blipFill rotWithShape="0">
                      <a:blip r:embed="rId20"/>
                      <a:tile/>
                    </a:blip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5" dur="indefinite" restart="never" nodeType="tmRoot">
          <p:childTnLst>
            <p:seq>
              <p:cTn id="106" dur="indefinite" nodeType="mainSeq">
                <p:childTnLst>
                  <p:par>
                    <p:cTn id="107" nodeType="clickEffect" fill="hold">
                      <p:stCondLst>
                        <p:cond delay="indefinite"/>
                      </p:stCondLst>
                      <p:childTnLst>
                        <p:par>
                          <p:cTn id="1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5c5c5c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5c5c5c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fffefb"/>
      </a:accent1>
      <a:accent2>
        <a:srgbClr val="333399"/>
      </a:accent2>
      <a:accent3>
        <a:srgbClr val="ffffff"/>
      </a:accent3>
      <a:accent4>
        <a:srgbClr val="5c5c5c"/>
      </a:accent4>
      <a:accent5>
        <a:srgbClr val="fffefd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5c5c5c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LibreOffice/7.0.4.2$Linux_X86_64 LibreOffice_project/00$Build-2</Application>
  <AppVersion>15.0000</AppVersion>
  <Pages>0</Pages>
  <Words>1083</Words>
  <Characters>0</Characters>
  <Paragraphs>308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2021-02-17T09:36:42Z</dcterms:created>
  <dc:creator/>
  <dc:description/>
  <dc:language>de-DE</dc:language>
  <cp:lastModifiedBy/>
  <cp:revision>1</cp:revision>
  <dc:subject/>
  <dc:title>Hör- und Hör-Sehverstehen und Filmanalyse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0</vt:r8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r8>0</vt:r8>
  </property>
  <property fmtid="{D5CDD505-2E9C-101B-9397-08002B2CF9AE}" pid="6" name="Notes">
    <vt:r8>39</vt:r8>
  </property>
  <property fmtid="{D5CDD505-2E9C-101B-9397-08002B2CF9AE}" pid="7" name="PresentationFormat">
    <vt:lpwstr>Benutzerdefiniert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39</vt:i4>
  </property>
</Properties>
</file>