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74" r:id="rId3"/>
    <p:sldId id="263" r:id="rId4"/>
    <p:sldId id="264" r:id="rId5"/>
    <p:sldId id="265" r:id="rId6"/>
    <p:sldId id="261" r:id="rId7"/>
    <p:sldId id="266" r:id="rId8"/>
    <p:sldId id="262" r:id="rId9"/>
    <p:sldId id="267" r:id="rId10"/>
    <p:sldId id="269" r:id="rId11"/>
    <p:sldId id="270" r:id="rId12"/>
    <p:sldId id="275" r:id="rId13"/>
  </p:sldIdLst>
  <p:sldSz cx="9144000" cy="6858000" type="screen4x3"/>
  <p:notesSz cx="6888163" cy="100203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71" autoAdjust="0"/>
  </p:normalViewPr>
  <p:slideViewPr>
    <p:cSldViewPr>
      <p:cViewPr>
        <p:scale>
          <a:sx n="77" d="100"/>
          <a:sy n="77" d="100"/>
        </p:scale>
        <p:origin x="-276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44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742"/>
    </p:cViewPr>
  </p:sorterViewPr>
  <p:notesViewPr>
    <p:cSldViewPr>
      <p:cViewPr varScale="1">
        <p:scale>
          <a:sx n="37" d="100"/>
          <a:sy n="37" d="100"/>
        </p:scale>
        <p:origin x="-2166" y="-66"/>
      </p:cViewPr>
      <p:guideLst>
        <p:guide orient="horz" pos="3156"/>
        <p:guide pos="216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A474344E-05AC-4945-BE34-3BC5892522A0}" type="datetimeFigureOut">
              <a:rPr lang="de-DE" smtClean="0"/>
              <a:t>17.05.2015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1BB63C5-3333-4343-97D5-95D0869939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916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Neu: präzisere Standards für die Sprachmittlung; Stärkung</a:t>
            </a:r>
            <a:r>
              <a:rPr lang="de-DE" baseline="0" dirty="0" smtClean="0"/>
              <a:t> der Mündlichkeit schon in den unteren Klassenstufen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B63C5-3333-4343-97D5-95D08699396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341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Strategien auf</a:t>
            </a:r>
          </a:p>
          <a:p>
            <a:pPr marL="241539" indent="-241539">
              <a:buAutoNum type="arabicPeriod"/>
            </a:pPr>
            <a:r>
              <a:rPr lang="de-DE" dirty="0" smtClean="0"/>
              <a:t>Inhaltlicher Ebene: Reduktion</a:t>
            </a:r>
            <a:r>
              <a:rPr lang="de-DE" baseline="0" dirty="0" smtClean="0"/>
              <a:t> ggf. Expansion von Textinhalten; markieren von bedeutsamen Stellen /Informationen, Durchstreichen von unwesentlichen Informationen, Markieren von schwierigen Stellen; Schulung von Leseverstehen; evtl. Hinzufügung oder Kommentierung von kulturellem Hintergrund, nutzen des interkulturellen Wissens; Adressatenorientierung in Bezug auf Kommunikationszweck (Nur übermitteln – nicht interpretieren!)</a:t>
            </a:r>
          </a:p>
          <a:p>
            <a:pPr marL="241539" indent="-241539">
              <a:buAutoNum type="arabicPeriod"/>
            </a:pPr>
            <a:r>
              <a:rPr lang="de-DE" baseline="0" dirty="0" smtClean="0"/>
              <a:t>Auf Wortschatzebene /Redemittel: Üben des Umgangs mit unbekanntem Vokabular z. B. Paraphrasieren mit Hilfe von Strukturschablonen: a </a:t>
            </a:r>
            <a:r>
              <a:rPr lang="de-DE" baseline="0" dirty="0" err="1" smtClean="0"/>
              <a:t>thing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, a </a:t>
            </a:r>
            <a:r>
              <a:rPr lang="de-DE" baseline="0" dirty="0" err="1" smtClean="0"/>
              <a:t>person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who</a:t>
            </a:r>
            <a:r>
              <a:rPr lang="de-DE" baseline="0" dirty="0" smtClean="0"/>
              <a:t> , a </a:t>
            </a:r>
            <a:r>
              <a:rPr lang="de-DE" baseline="0" dirty="0" err="1" smtClean="0"/>
              <a:t>place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where</a:t>
            </a:r>
            <a:r>
              <a:rPr lang="de-DE" baseline="0" dirty="0" smtClean="0"/>
              <a:t> … </a:t>
            </a:r>
            <a:r>
              <a:rPr lang="de-DE" baseline="0" dirty="0" smtClean="0">
                <a:sym typeface="Wingdings" panose="05000000000000000000" pitchFamily="2" charset="2"/>
              </a:rPr>
              <a:t> Vereinfachungs- und Umschreibungsstrategien</a:t>
            </a:r>
            <a:endParaRPr lang="de-DE" baseline="0" dirty="0" smtClean="0"/>
          </a:p>
          <a:p>
            <a:pPr marL="241539" indent="-241539">
              <a:buAutoNum type="arabicPeriod"/>
            </a:pPr>
            <a:r>
              <a:rPr lang="de-DE" baseline="0" dirty="0" smtClean="0"/>
              <a:t>Auf grammatischer / syntaktischer Ebene: ersetzen durch einfache Wörter; ersetzen von Konstruktionen (passivische durch </a:t>
            </a:r>
            <a:r>
              <a:rPr lang="de-DE" baseline="0" dirty="0" err="1" smtClean="0"/>
              <a:t>aktivische</a:t>
            </a:r>
            <a:r>
              <a:rPr lang="de-DE" baseline="0" dirty="0" smtClean="0"/>
              <a:t> Formen</a:t>
            </a:r>
          </a:p>
          <a:p>
            <a:pPr marL="241539" indent="-241539">
              <a:buAutoNum type="arabicPeriod"/>
            </a:pPr>
            <a:r>
              <a:rPr lang="de-DE" baseline="0" dirty="0" smtClean="0"/>
              <a:t>Nicht-sprachlicher Ebene: Einsatz von Körpersprache etc. als Kommunikationsmittel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B63C5-3333-4343-97D5-95D086993967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34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B63C5-3333-4343-97D5-95D086993967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341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B63C5-3333-4343-97D5-95D086993967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34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Neu: präzisere Standards für die Sprachmittlung; Stärkung</a:t>
            </a:r>
            <a:r>
              <a:rPr lang="de-DE" baseline="0" dirty="0" smtClean="0"/>
              <a:t> der Mündlichkeit schon in den unteren Klassenstufen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B63C5-3333-4343-97D5-95D086993967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34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1154" indent="-181154">
              <a:buFont typeface="Arial" panose="020B0604020202020204" pitchFamily="34" charset="0"/>
              <a:buChar char="•"/>
            </a:pPr>
            <a:r>
              <a:rPr lang="de-DE" dirty="0" smtClean="0"/>
              <a:t>Neu: präzisere Standards für die Sprachmittlung; Stärkung</a:t>
            </a:r>
            <a:r>
              <a:rPr lang="de-DE" baseline="0" dirty="0" smtClean="0"/>
              <a:t> der Mündlichkeit schon in den unteren Klassenstufen</a:t>
            </a:r>
          </a:p>
          <a:p>
            <a:pPr marL="181154" indent="-181154">
              <a:buFont typeface="Arial" panose="020B0604020202020204" pitchFamily="34" charset="0"/>
              <a:buChar char="•"/>
            </a:pPr>
            <a:r>
              <a:rPr lang="de-DE" baseline="0" dirty="0" smtClean="0"/>
              <a:t>Welche Art der Sprachmittlung wird im schulischen Kontext dem Kommunikationszweck am besten gerecht?</a:t>
            </a:r>
          </a:p>
          <a:p>
            <a:pPr marL="181154" indent="-181154">
              <a:buFont typeface="Arial" panose="020B0604020202020204" pitchFamily="34" charset="0"/>
              <a:buChar char="•"/>
            </a:pPr>
            <a:r>
              <a:rPr lang="de-DE" baseline="0" dirty="0" smtClean="0"/>
              <a:t>Primat der Mündlichkeit </a:t>
            </a:r>
            <a:r>
              <a:rPr lang="de-DE" baseline="0" dirty="0" smtClean="0">
                <a:sym typeface="Wingdings" panose="05000000000000000000" pitchFamily="2" charset="2"/>
              </a:rPr>
              <a:t> text- bzw. wortgenaue Übersetzung / Dolmetschen entspricht nicht den schulischen Anforderungen; erfordert professionelle Ausbildung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B63C5-3333-4343-97D5-95D086993967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34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B63C5-3333-4343-97D5-95D086993967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34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B63C5-3333-4343-97D5-95D086993967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341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Standardstufe 6 </a:t>
            </a:r>
            <a:r>
              <a:rPr lang="de-DE" dirty="0" smtClean="0">
                <a:sym typeface="Wingdings" panose="05000000000000000000" pitchFamily="2" charset="2"/>
              </a:rPr>
              <a:t> Primat der Mündlichkeit!!</a:t>
            </a:r>
          </a:p>
          <a:p>
            <a:endParaRPr lang="de-DE" dirty="0" smtClean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dirty="0" smtClean="0">
                <a:sym typeface="Wingdings" panose="05000000000000000000" pitchFamily="2" charset="2"/>
              </a:rPr>
              <a:t>Sprachmittlung als 5. Fertigkeit!  </a:t>
            </a:r>
            <a:r>
              <a:rPr lang="de-DE" dirty="0" err="1" smtClean="0">
                <a:sym typeface="Wingdings" panose="05000000000000000000" pitchFamily="2" charset="2"/>
              </a:rPr>
              <a:t>four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skills</a:t>
            </a:r>
            <a:r>
              <a:rPr lang="de-DE" dirty="0" smtClean="0">
                <a:sym typeface="Wingdings" panose="05000000000000000000" pitchFamily="2" charset="2"/>
              </a:rPr>
              <a:t> als integraler Bestandteil der Sprachmittlung, eingebettet in prozessbezogene Kompetenzen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dirty="0" smtClean="0">
                <a:sym typeface="Wingdings" panose="05000000000000000000" pitchFamily="2" charset="2"/>
              </a:rPr>
              <a:t>Bezug zur Lebenswelt der Schüler eindeutig</a:t>
            </a:r>
            <a:r>
              <a:rPr lang="de-DE" baseline="0" dirty="0" smtClean="0">
                <a:sym typeface="Wingdings" panose="05000000000000000000" pitchFamily="2" charset="2"/>
              </a:rPr>
              <a:t> hergestellt.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 dirty="0" smtClean="0">
                <a:sym typeface="Wingdings" panose="05000000000000000000" pitchFamily="2" charset="2"/>
              </a:rPr>
              <a:t>Adressatenorientierung  Sprachmittlung orientiert sich grundsätzlich an den Bedürfnissen des Adressaten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 dirty="0" smtClean="0">
                <a:sym typeface="Wingdings" panose="05000000000000000000" pitchFamily="2" charset="2"/>
              </a:rPr>
              <a:t> interaktionale Kompetenz: Erfassen der Besonderheiten einer sozialen Situation, Verhältnis der beteiligten Gesprächspartner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 dirty="0" smtClean="0">
                <a:sym typeface="Wingdings" panose="05000000000000000000" pitchFamily="2" charset="2"/>
              </a:rPr>
              <a:t> Fähigkeit des Sprachmittlers, eigene Interessen, Absichten, Ziele aus dem Vorgang der Sprachmittlung herauszuhalten und ausschließlich die Kommunikationsinteressen der Gesprächspartner zu bedienen.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 dirty="0" smtClean="0">
                <a:sym typeface="Wingdings" panose="05000000000000000000" pitchFamily="2" charset="2"/>
              </a:rPr>
              <a:t>Präzisierung durch weitere Teilkompetenzen (1-4), BP, S. 13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B63C5-3333-4343-97D5-95D086993967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34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Welche Folgen haben die Ziele des Lernprozesses</a:t>
            </a:r>
            <a:r>
              <a:rPr lang="de-DE" baseline="0" dirty="0" smtClean="0"/>
              <a:t> für die Gestaltung des Lernens </a:t>
            </a:r>
            <a:r>
              <a:rPr lang="de-DE" baseline="0" dirty="0" smtClean="0">
                <a:sym typeface="Wingdings" panose="05000000000000000000" pitchFamily="2" charset="2"/>
              </a:rPr>
              <a:t> Welche Aufmerksamkeitsschwerpunkte sollten bei der Gestaltung des Lernens berücksichtigt werden? Welche Kompetenzen benötigen die </a:t>
            </a:r>
            <a:r>
              <a:rPr lang="de-DE" baseline="0" dirty="0" err="1" smtClean="0">
                <a:sym typeface="Wingdings" panose="05000000000000000000" pitchFamily="2" charset="2"/>
              </a:rPr>
              <a:t>SuS</a:t>
            </a:r>
            <a:r>
              <a:rPr lang="de-DE" baseline="0" dirty="0" smtClean="0">
                <a:sym typeface="Wingdings" panose="05000000000000000000" pitchFamily="2" charset="2"/>
              </a:rPr>
              <a:t>?</a:t>
            </a:r>
          </a:p>
          <a:p>
            <a:pPr marL="241539" indent="-241539">
              <a:buAutoNum type="arabicPeriod"/>
            </a:pPr>
            <a:r>
              <a:rPr lang="de-DE" baseline="0" dirty="0" smtClean="0">
                <a:sym typeface="Wingdings" panose="05000000000000000000" pitchFamily="2" charset="2"/>
              </a:rPr>
              <a:t>Primat der Adressatenspezifik: situative und thematische der kommunikativen Situation in die Lebenswirklichkeit der </a:t>
            </a:r>
            <a:r>
              <a:rPr lang="de-DE" baseline="0" dirty="0" err="1" smtClean="0">
                <a:sym typeface="Wingdings" panose="05000000000000000000" pitchFamily="2" charset="2"/>
              </a:rPr>
              <a:t>SuS</a:t>
            </a:r>
            <a:endParaRPr lang="de-DE" baseline="0" dirty="0" smtClean="0">
              <a:sym typeface="Wingdings" panose="05000000000000000000" pitchFamily="2" charset="2"/>
            </a:endParaRPr>
          </a:p>
          <a:p>
            <a:pPr marL="241539" indent="-241539">
              <a:buAutoNum type="arabicPeriod"/>
            </a:pPr>
            <a:r>
              <a:rPr lang="de-DE" baseline="0" dirty="0" smtClean="0">
                <a:sym typeface="Wingdings" panose="05000000000000000000" pitchFamily="2" charset="2"/>
              </a:rPr>
              <a:t>Adäquatheit: sinngemäße Überführung eines Textinhalts oder einer Mitteilungsabsicht in eine Zielsprache  sprachliche Richtigkeit ist nicht das primäre  Ziel /Sprachmittlung orientiert sich an den Bedürfnissen des Adressaten und am Mitteilungsgehalt des Ausgangstexts  vs. Genauigkeit bei Übersetzung oder Dolmetschen: lässt keine Abweichungen zu.</a:t>
            </a:r>
          </a:p>
          <a:p>
            <a:pPr marL="241539" indent="-241539">
              <a:buAutoNum type="arabicPeriod"/>
            </a:pPr>
            <a:r>
              <a:rPr lang="de-DE" baseline="0" dirty="0" smtClean="0">
                <a:sym typeface="Wingdings" panose="05000000000000000000" pitchFamily="2" charset="2"/>
              </a:rPr>
              <a:t>Anforderungsprogression: Steigerung des Schwierigkeitsgrads über die Lernjahre hinweg (inhaltlich und sprachlich); zunehmender Verzicht auf Hilfen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B63C5-3333-4343-97D5-95D086993967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341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41539" indent="-241539">
              <a:buAutoNum type="arabicPeriod"/>
            </a:pPr>
            <a:r>
              <a:rPr lang="de-DE" dirty="0" smtClean="0"/>
              <a:t>sprachlich-kommunikative Kompetenz: Fähigkeit, den Kommunikationszweck zu erkennen</a:t>
            </a:r>
            <a:r>
              <a:rPr lang="de-DE" baseline="0" dirty="0" smtClean="0"/>
              <a:t> und eine angemessene sprachliche Reaktion zu ermöglichen</a:t>
            </a:r>
          </a:p>
          <a:p>
            <a:pPr marL="241539" indent="-241539">
              <a:buAutoNum type="arabicPeriod"/>
            </a:pPr>
            <a:r>
              <a:rPr lang="de-DE" baseline="0" dirty="0" smtClean="0"/>
              <a:t>Interkulturelle Kompetenz: interkulturelles Problembewusstsein, Sensibilität für sprachliche und soziale Gewohnheiten; Fähigkeit, wann zu einem korrekten Verständnis zusätzliches kulturelles Wissen eingeführt werden muss.</a:t>
            </a:r>
          </a:p>
          <a:p>
            <a:pPr marL="241539" indent="-241539">
              <a:buAutoNum type="arabicPeriod"/>
            </a:pPr>
            <a:r>
              <a:rPr lang="de-DE" baseline="0" dirty="0" smtClean="0"/>
              <a:t>Interaktionale Kompetenz: Fähigkeit, die kommunikativen Bedürfnisse zu erkennen; Verhältnis der an der Kommunikation beteiligten Personen; eigene Interessen, Absichten und Ziele müssen aus der Kommunikation herausgehalten werden</a:t>
            </a:r>
          </a:p>
          <a:p>
            <a:pPr marL="241539" indent="-241539">
              <a:buAutoNum type="arabicPeriod"/>
            </a:pPr>
            <a:r>
              <a:rPr lang="de-DE" baseline="0" dirty="0" smtClean="0"/>
              <a:t>Strategisch-methodische Kompetenzen: Antizipation von Äußerungen oder Kommunikationserwartungen, </a:t>
            </a:r>
            <a:r>
              <a:rPr lang="de-DE" baseline="0" dirty="0" err="1" smtClean="0"/>
              <a:t>monitoring</a:t>
            </a:r>
            <a:r>
              <a:rPr lang="de-DE" baseline="0" dirty="0" smtClean="0"/>
              <a:t> des Kommunikationsprozesses</a:t>
            </a:r>
          </a:p>
          <a:p>
            <a:pPr marL="241539" indent="-241539">
              <a:buAutoNum type="arabicPeriod"/>
            </a:pPr>
            <a:r>
              <a:rPr lang="de-DE" baseline="0" dirty="0" smtClean="0"/>
              <a:t>Sprachmittlungsstrategien:</a:t>
            </a:r>
          </a:p>
          <a:p>
            <a:pPr marL="181154" indent="-181154">
              <a:buFont typeface="Arial" panose="020B0604020202020204" pitchFamily="34" charset="0"/>
              <a:buChar char="•"/>
            </a:pPr>
            <a:r>
              <a:rPr lang="de-DE" baseline="0" dirty="0" err="1" smtClean="0"/>
              <a:t>SuS</a:t>
            </a:r>
            <a:r>
              <a:rPr lang="de-DE" baseline="0" dirty="0" smtClean="0"/>
              <a:t> müssen wesentliche Informationen aus dem Ausgangstext entnehmen können</a:t>
            </a:r>
          </a:p>
          <a:p>
            <a:pPr marL="181154" indent="-181154">
              <a:buFont typeface="Arial" panose="020B0604020202020204" pitchFamily="34" charset="0"/>
              <a:buChar char="•"/>
            </a:pPr>
            <a:r>
              <a:rPr lang="de-DE" baseline="0" dirty="0" err="1" smtClean="0"/>
              <a:t>SuS</a:t>
            </a:r>
            <a:r>
              <a:rPr lang="de-DE" baseline="0" dirty="0" smtClean="0"/>
              <a:t> muss über die sprachlichen Mittel verfügen </a:t>
            </a:r>
            <a:r>
              <a:rPr lang="de-DE" baseline="0" dirty="0" smtClean="0">
                <a:sym typeface="Wingdings" panose="05000000000000000000" pitchFamily="2" charset="2"/>
              </a:rPr>
              <a:t> Vereinfachungs- und Umschreibungsstrategien</a:t>
            </a:r>
          </a:p>
          <a:p>
            <a:pPr marL="181154" indent="-181154">
              <a:buFont typeface="Arial" panose="020B0604020202020204" pitchFamily="34" charset="0"/>
              <a:buChar char="•"/>
            </a:pPr>
            <a:r>
              <a:rPr lang="de-DE" baseline="0" dirty="0" err="1" smtClean="0">
                <a:sym typeface="Wingdings" panose="05000000000000000000" pitchFamily="2" charset="2"/>
              </a:rPr>
              <a:t>SuS</a:t>
            </a:r>
            <a:r>
              <a:rPr lang="de-DE" baseline="0" dirty="0" smtClean="0">
                <a:sym typeface="Wingdings" panose="05000000000000000000" pitchFamily="2" charset="2"/>
              </a:rPr>
              <a:t> müssen ihre interkulturelle Kompetenz nutzen, um mit Hilfe landeskundlichen Wissens, ihr Kommunikationsziel zu erreichen (z.B. Höflichkeitsformeln)</a:t>
            </a:r>
          </a:p>
          <a:p>
            <a:pPr marL="181154" indent="-181154">
              <a:buFont typeface="Arial" panose="020B0604020202020204" pitchFamily="34" charset="0"/>
              <a:buChar char="•"/>
            </a:pPr>
            <a:r>
              <a:rPr lang="de-DE" baseline="0" dirty="0" smtClean="0">
                <a:sym typeface="Wingdings" panose="05000000000000000000" pitchFamily="2" charset="2"/>
              </a:rPr>
              <a:t>Adressatenorientierung</a:t>
            </a:r>
          </a:p>
          <a:p>
            <a:pPr marL="181154" indent="-181154">
              <a:buFont typeface="Arial" panose="020B0604020202020204" pitchFamily="34" charset="0"/>
              <a:buChar char="•"/>
            </a:pPr>
            <a:r>
              <a:rPr lang="de-DE" baseline="0" dirty="0" smtClean="0">
                <a:sym typeface="Wingdings" panose="05000000000000000000" pitchFamily="2" charset="2"/>
              </a:rPr>
              <a:t>Anwendung von Weltwissen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B63C5-3333-4343-97D5-95D086993967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341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Hier benötigen</a:t>
            </a:r>
            <a:r>
              <a:rPr lang="de-DE" baseline="0" dirty="0" smtClean="0"/>
              <a:t> wir noch die genaue Quellenangabe!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B63C5-3333-4343-97D5-95D086993967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34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F2BB-09B7-4626-8C45-6BBA2FC02EE9}" type="datetimeFigureOut">
              <a:rPr lang="de-DE" smtClean="0"/>
              <a:t>17.05.2015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349F-780C-42C2-85BE-88D8063474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4080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F2BB-09B7-4626-8C45-6BBA2FC02EE9}" type="datetimeFigureOut">
              <a:rPr lang="de-DE" smtClean="0"/>
              <a:t>17.05.2015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349F-780C-42C2-85BE-88D8063474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497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F2BB-09B7-4626-8C45-6BBA2FC02EE9}" type="datetimeFigureOut">
              <a:rPr lang="de-DE" smtClean="0"/>
              <a:t>17.05.2015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349F-780C-42C2-85BE-88D8063474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281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F2BB-09B7-4626-8C45-6BBA2FC02EE9}" type="datetimeFigureOut">
              <a:rPr lang="de-DE" smtClean="0"/>
              <a:t>17.05.2015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349F-780C-42C2-85BE-88D8063474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2900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F2BB-09B7-4626-8C45-6BBA2FC02EE9}" type="datetimeFigureOut">
              <a:rPr lang="de-DE" smtClean="0"/>
              <a:t>17.05.2015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349F-780C-42C2-85BE-88D8063474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372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F2BB-09B7-4626-8C45-6BBA2FC02EE9}" type="datetimeFigureOut">
              <a:rPr lang="de-DE" smtClean="0"/>
              <a:t>17.05.2015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349F-780C-42C2-85BE-88D8063474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402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F2BB-09B7-4626-8C45-6BBA2FC02EE9}" type="datetimeFigureOut">
              <a:rPr lang="de-DE" smtClean="0"/>
              <a:t>17.05.2015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349F-780C-42C2-85BE-88D8063474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7046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F2BB-09B7-4626-8C45-6BBA2FC02EE9}" type="datetimeFigureOut">
              <a:rPr lang="de-DE" smtClean="0"/>
              <a:t>17.05.2015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349F-780C-42C2-85BE-88D8063474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241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F2BB-09B7-4626-8C45-6BBA2FC02EE9}" type="datetimeFigureOut">
              <a:rPr lang="de-DE" smtClean="0"/>
              <a:t>17.05.2015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349F-780C-42C2-85BE-88D8063474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1994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F2BB-09B7-4626-8C45-6BBA2FC02EE9}" type="datetimeFigureOut">
              <a:rPr lang="de-DE" smtClean="0"/>
              <a:t>17.05.2015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349F-780C-42C2-85BE-88D8063474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821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F2BB-09B7-4626-8C45-6BBA2FC02EE9}" type="datetimeFigureOut">
              <a:rPr lang="de-DE" smtClean="0"/>
              <a:t>17.05.2015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349F-780C-42C2-85BE-88D8063474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2769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0F2BB-09B7-4626-8C45-6BBA2FC02EE9}" type="datetimeFigureOut">
              <a:rPr lang="de-DE" smtClean="0"/>
              <a:t>17.05.2015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A349F-780C-42C2-85BE-88D8063474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2417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il.uni-passau.de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de-DE" sz="4000" b="1" dirty="0" smtClean="0"/>
              <a:t>Bildungsplan 2016</a:t>
            </a:r>
            <a:br>
              <a:rPr lang="de-DE" sz="4000" b="1" dirty="0" smtClean="0"/>
            </a:br>
            <a:r>
              <a:rPr lang="de-DE" sz="4000" b="1" dirty="0" smtClean="0"/>
              <a:t>Standardstufe 6 - Sprachmittlung </a:t>
            </a:r>
            <a:endParaRPr lang="de-DE" sz="4000" b="1" dirty="0"/>
          </a:p>
        </p:txBody>
      </p:sp>
      <p:sp>
        <p:nvSpPr>
          <p:cNvPr id="6" name="Textfeld 5"/>
          <p:cNvSpPr txBox="1"/>
          <p:nvPr/>
        </p:nvSpPr>
        <p:spPr>
          <a:xfrm>
            <a:off x="467544" y="6237312"/>
            <a:ext cx="82809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Modul Sprachmittlung – Bad Wildbad Mai 2015 – Bauer / </a:t>
            </a:r>
            <a:r>
              <a:rPr lang="de-DE" dirty="0" err="1" smtClean="0"/>
              <a:t>Morys</a:t>
            </a:r>
            <a:r>
              <a:rPr lang="de-DE" dirty="0" smtClean="0"/>
              <a:t>-Gießmann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1020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de-DE" sz="4000" dirty="0" smtClean="0"/>
              <a:t>Bildungsplan 2016 – Standardstufe 6 Sprachmittlung </a:t>
            </a:r>
            <a:endParaRPr lang="de-DE" sz="400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ln>
            <a:solidFill>
              <a:schemeClr val="bg2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2400" b="1" dirty="0" smtClean="0"/>
              <a:t>Sprachmittlungsstrategien Standardstufe 6</a:t>
            </a:r>
          </a:p>
          <a:p>
            <a:pPr marL="0" indent="0">
              <a:buNone/>
            </a:pPr>
            <a:endParaRPr lang="de-DE" sz="2400" dirty="0"/>
          </a:p>
          <a:p>
            <a:r>
              <a:rPr lang="de-DE" sz="2400" b="1" dirty="0" smtClean="0"/>
              <a:t>Inhalt</a:t>
            </a:r>
            <a:r>
              <a:rPr lang="de-DE" sz="2400" dirty="0" smtClean="0"/>
              <a:t>: </a:t>
            </a:r>
            <a:r>
              <a:rPr lang="de-DE" sz="2400" dirty="0" smtClean="0">
                <a:sym typeface="Wingdings" panose="05000000000000000000" pitchFamily="2" charset="2"/>
              </a:rPr>
              <a:t>zusammenfassen, umstellen, auswählen, weglassen, markieren</a:t>
            </a:r>
            <a:br>
              <a:rPr lang="de-DE" sz="2400" dirty="0" smtClean="0">
                <a:sym typeface="Wingdings" panose="05000000000000000000" pitchFamily="2" charset="2"/>
              </a:rPr>
            </a:br>
            <a:endParaRPr lang="de-DE" sz="2400" dirty="0" smtClean="0"/>
          </a:p>
          <a:p>
            <a:r>
              <a:rPr lang="de-DE" sz="2400" b="1" dirty="0" smtClean="0"/>
              <a:t>Wortschatz</a:t>
            </a:r>
            <a:r>
              <a:rPr lang="de-DE" sz="2400" dirty="0" smtClean="0"/>
              <a:t>: </a:t>
            </a:r>
            <a:r>
              <a:rPr lang="de-DE" sz="2400" dirty="0">
                <a:sym typeface="Wingdings" panose="05000000000000000000" pitchFamily="2" charset="2"/>
              </a:rPr>
              <a:t>p</a:t>
            </a:r>
            <a:r>
              <a:rPr lang="de-DE" sz="2400" dirty="0" smtClean="0">
                <a:sym typeface="Wingdings" panose="05000000000000000000" pitchFamily="2" charset="2"/>
              </a:rPr>
              <a:t>araphrasieren, ersetzen, das Gegenteil nennen, Unwichtiges auslassen</a:t>
            </a:r>
            <a:br>
              <a:rPr lang="de-DE" sz="2400" dirty="0" smtClean="0">
                <a:sym typeface="Wingdings" panose="05000000000000000000" pitchFamily="2" charset="2"/>
              </a:rPr>
            </a:br>
            <a:endParaRPr lang="de-DE" sz="2400" dirty="0" smtClean="0">
              <a:sym typeface="Wingdings" panose="05000000000000000000" pitchFamily="2" charset="2"/>
            </a:endParaRPr>
          </a:p>
          <a:p>
            <a:r>
              <a:rPr lang="de-DE" sz="2400" b="1" dirty="0" smtClean="0">
                <a:sym typeface="Wingdings" panose="05000000000000000000" pitchFamily="2" charset="2"/>
              </a:rPr>
              <a:t>Grammatik</a:t>
            </a:r>
            <a:r>
              <a:rPr lang="de-DE" sz="2400" dirty="0" smtClean="0">
                <a:sym typeface="Wingdings" panose="05000000000000000000" pitchFamily="2" charset="2"/>
              </a:rPr>
              <a:t> (z.B. Syntax) : ersetzen, vereinfachen</a:t>
            </a:r>
            <a:br>
              <a:rPr lang="de-DE" sz="2400" dirty="0" smtClean="0">
                <a:sym typeface="Wingdings" panose="05000000000000000000" pitchFamily="2" charset="2"/>
              </a:rPr>
            </a:br>
            <a:endParaRPr lang="de-DE" sz="2400" dirty="0" smtClean="0">
              <a:sym typeface="Wingdings" panose="05000000000000000000" pitchFamily="2" charset="2"/>
            </a:endParaRPr>
          </a:p>
          <a:p>
            <a:r>
              <a:rPr lang="de-DE" sz="2400" b="1" dirty="0" smtClean="0">
                <a:sym typeface="Wingdings" panose="05000000000000000000" pitchFamily="2" charset="2"/>
              </a:rPr>
              <a:t>Nicht-sprachliche Ebene</a:t>
            </a:r>
            <a:r>
              <a:rPr lang="de-DE" sz="2400" dirty="0" smtClean="0">
                <a:sym typeface="Wingdings" panose="05000000000000000000" pitchFamily="2" charset="2"/>
              </a:rPr>
              <a:t>: Mimik, Gestik, Körpersprache</a:t>
            </a:r>
          </a:p>
          <a:p>
            <a:endParaRPr lang="de-DE" sz="2000" dirty="0"/>
          </a:p>
        </p:txBody>
      </p:sp>
      <p:sp>
        <p:nvSpPr>
          <p:cNvPr id="6" name="Textfeld 5"/>
          <p:cNvSpPr txBox="1"/>
          <p:nvPr/>
        </p:nvSpPr>
        <p:spPr>
          <a:xfrm>
            <a:off x="467544" y="6237312"/>
            <a:ext cx="82809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Modul Sprachmittlung – Bad Wildbad Mai 2015 – Bauer / </a:t>
            </a:r>
            <a:r>
              <a:rPr lang="de-DE" dirty="0" err="1" smtClean="0"/>
              <a:t>Morys</a:t>
            </a:r>
            <a:r>
              <a:rPr lang="de-DE" dirty="0" smtClean="0"/>
              <a:t>-Gießmann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3596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de-DE" sz="4000" dirty="0" smtClean="0"/>
              <a:t>Bildungsplan 2016 – Standardstufe 6 Sprachmittlung </a:t>
            </a:r>
            <a:endParaRPr lang="de-DE" sz="400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ln>
            <a:solidFill>
              <a:schemeClr val="bg2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2000" b="1" dirty="0" smtClean="0"/>
          </a:p>
          <a:p>
            <a:pPr marL="0" indent="0">
              <a:buNone/>
            </a:pPr>
            <a:r>
              <a:rPr lang="de-DE" sz="2000" b="1" dirty="0" smtClean="0"/>
              <a:t>Beim Lernprozess Hilfsmittel zur Verfügung stellen!</a:t>
            </a:r>
          </a:p>
          <a:p>
            <a:pPr marL="0" indent="0">
              <a:buNone/>
            </a:pPr>
            <a:endParaRPr lang="de-DE" sz="2000" b="1" dirty="0" smtClean="0"/>
          </a:p>
          <a:p>
            <a:pPr marL="0" indent="0">
              <a:buNone/>
            </a:pPr>
            <a:r>
              <a:rPr lang="de-DE" sz="2000" b="1" dirty="0" smtClean="0"/>
              <a:t>Beispiele:</a:t>
            </a:r>
            <a:endParaRPr lang="de-DE" sz="2000" b="1" dirty="0"/>
          </a:p>
          <a:p>
            <a:r>
              <a:rPr lang="de-DE" sz="2000" i="1" dirty="0" err="1" smtClean="0"/>
              <a:t>word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bank</a:t>
            </a:r>
            <a:endParaRPr lang="de-DE" sz="2000" i="1" dirty="0" smtClean="0"/>
          </a:p>
          <a:p>
            <a:r>
              <a:rPr lang="de-DE" sz="2000" i="1" dirty="0" err="1"/>
              <a:t>m</a:t>
            </a:r>
            <a:r>
              <a:rPr lang="de-DE" sz="2000" i="1" dirty="0" err="1" smtClean="0"/>
              <a:t>ethod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cards</a:t>
            </a:r>
            <a:endParaRPr lang="de-DE" sz="2000" i="1" dirty="0" smtClean="0"/>
          </a:p>
          <a:p>
            <a:r>
              <a:rPr lang="de-DE" sz="2000" dirty="0" smtClean="0"/>
              <a:t>Redemittel (z.B. </a:t>
            </a:r>
            <a:r>
              <a:rPr lang="de-DE" sz="2000" i="1" dirty="0" err="1" smtClean="0"/>
              <a:t>agreeing</a:t>
            </a:r>
            <a:r>
              <a:rPr lang="de-DE" sz="2000" i="1" dirty="0" smtClean="0"/>
              <a:t> – </a:t>
            </a:r>
            <a:r>
              <a:rPr lang="de-DE" sz="2000" i="1" dirty="0" err="1" smtClean="0"/>
              <a:t>disagreeing</a:t>
            </a:r>
            <a:r>
              <a:rPr lang="de-DE" sz="2000" dirty="0" smtClean="0"/>
              <a:t>)</a:t>
            </a:r>
          </a:p>
          <a:p>
            <a:endParaRPr lang="de-DE" sz="2000" dirty="0" smtClean="0"/>
          </a:p>
          <a:p>
            <a:pPr marL="0" indent="0">
              <a:buNone/>
            </a:pPr>
            <a:r>
              <a:rPr lang="de-DE" sz="2000" dirty="0"/>
              <a:t>→ </a:t>
            </a:r>
            <a:r>
              <a:rPr lang="de-DE" sz="2000" dirty="0" smtClean="0"/>
              <a:t>Anknüpfung an Vorwissen, </a:t>
            </a:r>
            <a:r>
              <a:rPr lang="de-DE" sz="2000" b="1" dirty="0" smtClean="0"/>
              <a:t>Differenzierung</a:t>
            </a:r>
            <a:r>
              <a:rPr lang="de-DE" sz="2000" dirty="0" smtClean="0"/>
              <a:t> und </a:t>
            </a:r>
            <a:r>
              <a:rPr lang="de-DE" sz="2000" b="1" dirty="0" smtClean="0"/>
              <a:t>Anforderungsprogression</a:t>
            </a:r>
            <a:r>
              <a:rPr lang="de-DE" sz="2000" dirty="0" smtClean="0"/>
              <a:t> </a:t>
            </a:r>
            <a:br>
              <a:rPr lang="de-DE" sz="2000" dirty="0" smtClean="0"/>
            </a:br>
            <a:r>
              <a:rPr lang="de-DE" sz="2000" dirty="0" smtClean="0"/>
              <a:t>	</a:t>
            </a:r>
            <a:r>
              <a:rPr lang="de-DE" sz="2000" smtClean="0"/>
              <a:t>	</a:t>
            </a:r>
            <a:endParaRPr lang="de-DE" sz="2000" dirty="0"/>
          </a:p>
        </p:txBody>
      </p:sp>
      <p:sp>
        <p:nvSpPr>
          <p:cNvPr id="6" name="Textfeld 5"/>
          <p:cNvSpPr txBox="1"/>
          <p:nvPr/>
        </p:nvSpPr>
        <p:spPr>
          <a:xfrm>
            <a:off x="467544" y="6237312"/>
            <a:ext cx="82809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de-DE" smtClean="0"/>
              <a:t>Modul </a:t>
            </a:r>
            <a:r>
              <a:rPr lang="de-DE" dirty="0" smtClean="0"/>
              <a:t>Sprachmittlung – Bad Wildbad Mai 2015 – Bauer / </a:t>
            </a:r>
            <a:r>
              <a:rPr lang="de-DE" dirty="0" err="1" smtClean="0"/>
              <a:t>Morys</a:t>
            </a:r>
            <a:r>
              <a:rPr lang="de-DE" dirty="0" smtClean="0"/>
              <a:t>-Gießmann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3079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de-DE" sz="4000" dirty="0" smtClean="0"/>
              <a:t>Bildungsplan 2016 – Standardstufe 6 Sprachmittlung </a:t>
            </a:r>
            <a:endParaRPr lang="de-DE" sz="400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ln>
            <a:solidFill>
              <a:schemeClr val="bg2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2400" b="1" dirty="0" smtClean="0"/>
          </a:p>
          <a:p>
            <a:pPr marL="0" indent="0">
              <a:buNone/>
            </a:pPr>
            <a:r>
              <a:rPr lang="de-DE" sz="2800" b="1" dirty="0" smtClean="0"/>
              <a:t>Gruppenarbeitsauftrag</a:t>
            </a:r>
            <a:r>
              <a:rPr lang="de-DE" sz="2800" b="1" dirty="0"/>
              <a:t>: </a:t>
            </a:r>
            <a:endParaRPr lang="de-DE" sz="2800" b="1" dirty="0" smtClean="0"/>
          </a:p>
          <a:p>
            <a:pPr marL="0" indent="0">
              <a:buNone/>
            </a:pPr>
            <a:endParaRPr lang="de-DE" sz="2800" dirty="0"/>
          </a:p>
          <a:p>
            <a:pPr lvl="0"/>
            <a:r>
              <a:rPr lang="de-DE" sz="2800" dirty="0"/>
              <a:t>Welche der im BP 2016 genannten Teilkompetenzen finden in der Bespielaufgabe Anwendung</a:t>
            </a:r>
            <a:r>
              <a:rPr lang="de-DE" sz="2800" dirty="0" smtClean="0"/>
              <a:t>?</a:t>
            </a:r>
          </a:p>
          <a:p>
            <a:pPr marL="0" lvl="0" indent="0">
              <a:buNone/>
            </a:pPr>
            <a:endParaRPr lang="de-DE" sz="2800" dirty="0"/>
          </a:p>
          <a:p>
            <a:pPr lvl="0"/>
            <a:r>
              <a:rPr lang="de-DE" sz="2800" dirty="0"/>
              <a:t>Welche Sprachmittlungsstrategien werden </a:t>
            </a:r>
            <a:r>
              <a:rPr lang="de-DE" sz="2800" dirty="0" smtClean="0"/>
              <a:t>eingesetzt</a:t>
            </a:r>
            <a:r>
              <a:rPr lang="de-DE" sz="2800" dirty="0"/>
              <a:t>?</a:t>
            </a:r>
          </a:p>
          <a:p>
            <a:pPr marL="0" indent="0">
              <a:buNone/>
            </a:pPr>
            <a:endParaRPr lang="de-DE" sz="2400" b="1" dirty="0" smtClean="0"/>
          </a:p>
        </p:txBody>
      </p:sp>
      <p:sp>
        <p:nvSpPr>
          <p:cNvPr id="6" name="Textfeld 5"/>
          <p:cNvSpPr txBox="1"/>
          <p:nvPr/>
        </p:nvSpPr>
        <p:spPr>
          <a:xfrm>
            <a:off x="467544" y="6237312"/>
            <a:ext cx="82809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de-DE" smtClean="0"/>
              <a:t>Modul </a:t>
            </a:r>
            <a:r>
              <a:rPr lang="de-DE" dirty="0" smtClean="0"/>
              <a:t>Sprachmittlung – Bad Wildbad Mai 2015 – Bauer / </a:t>
            </a:r>
            <a:r>
              <a:rPr lang="de-DE" dirty="0" err="1" smtClean="0"/>
              <a:t>Morys</a:t>
            </a:r>
            <a:r>
              <a:rPr lang="de-DE" dirty="0" smtClean="0"/>
              <a:t>-Gießmann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99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4896543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l"/>
            <a:r>
              <a:rPr lang="de-DE" sz="2700" b="1" dirty="0" smtClean="0"/>
              <a:t>Inhalt:</a:t>
            </a:r>
            <a:r>
              <a:rPr lang="de-DE" sz="2200" b="1" dirty="0" smtClean="0"/>
              <a:t/>
            </a:r>
            <a:br>
              <a:rPr lang="de-DE" sz="2200" b="1" dirty="0" smtClean="0"/>
            </a:br>
            <a:r>
              <a:rPr lang="de-DE" sz="2200" b="1" dirty="0" smtClean="0"/>
              <a:t/>
            </a:r>
            <a:br>
              <a:rPr lang="de-DE" sz="2200" b="1" dirty="0" smtClean="0"/>
            </a:br>
            <a:r>
              <a:rPr lang="de-DE" sz="2200" dirty="0" smtClean="0"/>
              <a:t>Definition Sprachmittlung</a:t>
            </a: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200" dirty="0" smtClean="0"/>
              <a:t>Abgleich der Definitionen in den Bildungsplänen 1994 – 2016</a:t>
            </a:r>
            <a:br>
              <a:rPr lang="de-DE" sz="2200" dirty="0" smtClean="0"/>
            </a:br>
            <a:r>
              <a:rPr lang="de-DE" sz="2200" dirty="0" smtClean="0"/>
              <a:t/>
            </a:r>
            <a:br>
              <a:rPr lang="de-DE" sz="2200" dirty="0" smtClean="0"/>
            </a:br>
            <a:r>
              <a:rPr lang="de-DE" sz="2200" dirty="0" smtClean="0"/>
              <a:t>Bildungsplan 2016</a:t>
            </a:r>
            <a:br>
              <a:rPr lang="de-DE" sz="2200" dirty="0" smtClean="0"/>
            </a:br>
            <a:r>
              <a:rPr lang="de-DE" sz="2200" dirty="0" smtClean="0"/>
              <a:t/>
            </a:r>
            <a:br>
              <a:rPr lang="de-DE" sz="2200" dirty="0" smtClean="0"/>
            </a:br>
            <a:r>
              <a:rPr lang="de-DE" sz="2200" dirty="0" smtClean="0"/>
              <a:t>Didaktische Prinzipien</a:t>
            </a:r>
            <a:br>
              <a:rPr lang="de-DE" sz="2200" dirty="0" smtClean="0"/>
            </a:br>
            <a:r>
              <a:rPr lang="de-DE" sz="2200" dirty="0" smtClean="0"/>
              <a:t/>
            </a:r>
            <a:br>
              <a:rPr lang="de-DE" sz="2200" dirty="0" smtClean="0"/>
            </a:br>
            <a:r>
              <a:rPr lang="de-DE" sz="2200" dirty="0" smtClean="0"/>
              <a:t>Sprachmittlungskompetenz</a:t>
            </a:r>
            <a:br>
              <a:rPr lang="de-DE" sz="2200" dirty="0" smtClean="0"/>
            </a:br>
            <a:r>
              <a:rPr lang="de-DE" sz="2200" dirty="0"/>
              <a:t/>
            </a:r>
            <a:br>
              <a:rPr lang="de-DE" sz="2200" dirty="0"/>
            </a:br>
            <a:r>
              <a:rPr lang="de-DE" sz="2200" dirty="0"/>
              <a:t>Ziele des Lernprozesses</a:t>
            </a:r>
            <a:br>
              <a:rPr lang="de-DE" sz="2200" dirty="0"/>
            </a:br>
            <a:r>
              <a:rPr lang="de-DE" sz="2200" dirty="0" smtClean="0"/>
              <a:t/>
            </a:r>
            <a:br>
              <a:rPr lang="de-DE" sz="2200" dirty="0" smtClean="0"/>
            </a:br>
            <a:r>
              <a:rPr lang="de-DE" sz="2200" dirty="0" smtClean="0"/>
              <a:t>Sprachmittlungsstrategien</a:t>
            </a:r>
            <a:br>
              <a:rPr lang="de-DE" sz="2200" dirty="0" smtClean="0"/>
            </a:br>
            <a:endParaRPr lang="de-DE" sz="2200" b="1" dirty="0"/>
          </a:p>
        </p:txBody>
      </p:sp>
      <p:sp>
        <p:nvSpPr>
          <p:cNvPr id="6" name="Textfeld 5"/>
          <p:cNvSpPr txBox="1"/>
          <p:nvPr/>
        </p:nvSpPr>
        <p:spPr>
          <a:xfrm>
            <a:off x="467544" y="6237312"/>
            <a:ext cx="82809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Modul Sprachmittlung – Bad Wildbad Mai 2015 – Bauer / </a:t>
            </a:r>
            <a:r>
              <a:rPr lang="de-DE" dirty="0" err="1" smtClean="0"/>
              <a:t>Morys</a:t>
            </a:r>
            <a:r>
              <a:rPr lang="de-DE" dirty="0" smtClean="0"/>
              <a:t>-Gießmann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810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de-DE" sz="4000" dirty="0" smtClean="0"/>
              <a:t>Bildungsplan 2016 – Standardstufe 6 Sprachmittlung - Definition</a:t>
            </a:r>
            <a:endParaRPr lang="de-DE" sz="400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ln>
            <a:solidFill>
              <a:schemeClr val="bg2"/>
            </a:solidFill>
          </a:ln>
        </p:spPr>
        <p:txBody>
          <a:bodyPr/>
          <a:lstStyle/>
          <a:p>
            <a:pPr marL="114300" indent="0">
              <a:lnSpc>
                <a:spcPct val="115000"/>
              </a:lnSpc>
              <a:buNone/>
            </a:pPr>
            <a:endParaRPr lang="de-DE" sz="2400" dirty="0" smtClean="0">
              <a:ea typeface="Calibri"/>
              <a:cs typeface="Times New Roman"/>
            </a:endParaRPr>
          </a:p>
          <a:p>
            <a:pPr marL="114300" indent="0">
              <a:buNone/>
            </a:pPr>
            <a:r>
              <a:rPr lang="de-DE" sz="2400" dirty="0" smtClean="0">
                <a:ea typeface="Calibri"/>
                <a:cs typeface="Times New Roman"/>
              </a:rPr>
              <a:t>Sprachmittlung </a:t>
            </a:r>
            <a:r>
              <a:rPr lang="de-DE" sz="2400" dirty="0">
                <a:ea typeface="Calibri"/>
                <a:cs typeface="Times New Roman"/>
              </a:rPr>
              <a:t>ist die adressaten-, sinn- und situationsgerechte Übermittlung von Inhalten geschriebener und gesprochener Sprache von einer Sprache in die andere.</a:t>
            </a:r>
          </a:p>
          <a:p>
            <a:pPr marL="114300" indent="0" algn="r">
              <a:spcAft>
                <a:spcPts val="1000"/>
              </a:spcAft>
              <a:buNone/>
            </a:pPr>
            <a:r>
              <a:rPr lang="de-DE" dirty="0" smtClean="0">
                <a:ea typeface="Calibri"/>
                <a:cs typeface="Times New Roman"/>
              </a:rPr>
              <a:t>      </a:t>
            </a:r>
            <a:r>
              <a:rPr lang="de-DE" sz="2000" dirty="0" smtClean="0">
                <a:ea typeface="Calibri"/>
                <a:cs typeface="Times New Roman"/>
              </a:rPr>
              <a:t>(</a:t>
            </a:r>
            <a:r>
              <a:rPr lang="de-DE" sz="2000" dirty="0">
                <a:ea typeface="Calibri"/>
                <a:cs typeface="Times New Roman"/>
              </a:rPr>
              <a:t>Rössler, 2008) </a:t>
            </a:r>
            <a:r>
              <a:rPr lang="de-DE" sz="2000" u="sng" dirty="0" smtClean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www.phil.uni-passau.de</a:t>
            </a:r>
            <a:r>
              <a:rPr lang="de-DE" sz="2000" dirty="0" smtClean="0">
                <a:ea typeface="Calibri"/>
                <a:cs typeface="Times New Roman"/>
              </a:rPr>
              <a:t> </a:t>
            </a:r>
            <a:br>
              <a:rPr lang="de-DE" sz="2000" dirty="0" smtClean="0">
                <a:ea typeface="Calibri"/>
                <a:cs typeface="Times New Roman"/>
              </a:rPr>
            </a:br>
            <a:endParaRPr lang="de-DE" sz="2000" dirty="0" smtClean="0">
              <a:ea typeface="Calibri"/>
              <a:cs typeface="Times New Roman"/>
            </a:endParaRPr>
          </a:p>
          <a:p>
            <a:pPr marL="400050" lvl="1" indent="0">
              <a:buNone/>
            </a:pPr>
            <a:r>
              <a:rPr lang="de-DE" sz="2400" dirty="0"/>
              <a:t>→ Formen der Sprachmittlung:</a:t>
            </a:r>
          </a:p>
          <a:p>
            <a:pPr marL="0" indent="0">
              <a:buNone/>
            </a:pPr>
            <a:r>
              <a:rPr lang="de-DE" sz="2400" dirty="0" smtClean="0"/>
              <a:t>      </a:t>
            </a:r>
            <a:r>
              <a:rPr lang="de-DE" sz="2200" dirty="0" smtClean="0"/>
              <a:t>Übersetzen </a:t>
            </a:r>
            <a:r>
              <a:rPr lang="de-DE" sz="2200" dirty="0"/>
              <a:t>– Paraphrasieren – Zusammenfassen </a:t>
            </a:r>
            <a:r>
              <a:rPr lang="de-DE" sz="2200" dirty="0" smtClean="0"/>
              <a:t>–</a:t>
            </a:r>
            <a:r>
              <a:rPr lang="de-DE" sz="2200" dirty="0"/>
              <a:t> </a:t>
            </a:r>
            <a:r>
              <a:rPr lang="de-DE" sz="2200" dirty="0" smtClean="0"/>
              <a:t>Dolmetschen </a:t>
            </a:r>
            <a:endParaRPr lang="de-DE" sz="22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467544" y="6237312"/>
            <a:ext cx="82809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Modul Sprachmittlung – Bad Wildbad Mai 2015 – Bauer / </a:t>
            </a:r>
            <a:r>
              <a:rPr lang="de-DE" dirty="0" err="1" smtClean="0"/>
              <a:t>Morys</a:t>
            </a:r>
            <a:r>
              <a:rPr lang="de-DE" dirty="0" smtClean="0"/>
              <a:t>-Gießmann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1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de-DE" sz="4000" dirty="0" smtClean="0"/>
              <a:t>Bildungsplan 2016 – Standardstufe 6 Sprachmittlung </a:t>
            </a:r>
            <a:endParaRPr lang="de-DE" sz="400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ln>
            <a:solidFill>
              <a:schemeClr val="bg2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spcAft>
                <a:spcPts val="300"/>
              </a:spcAft>
              <a:buNone/>
              <a:tabLst>
                <a:tab pos="5941060" algn="r"/>
              </a:tabLst>
            </a:pPr>
            <a:r>
              <a:rPr lang="de-DE" b="1" dirty="0">
                <a:ea typeface="Calibri"/>
                <a:cs typeface="Calibri"/>
              </a:rPr>
              <a:t>Bildungsplan </a:t>
            </a:r>
            <a:r>
              <a:rPr lang="de-DE" b="1" dirty="0" smtClean="0">
                <a:ea typeface="Calibri"/>
                <a:cs typeface="Calibri"/>
              </a:rPr>
              <a:t>1994 </a:t>
            </a:r>
            <a:r>
              <a:rPr lang="de-DE" b="1" dirty="0">
                <a:ea typeface="Calibri"/>
                <a:cs typeface="Calibri"/>
              </a:rPr>
              <a:t>Gymnasium 1. Fremdsprache Klasse 6</a:t>
            </a:r>
            <a:endParaRPr lang="de-DE" dirty="0" smtClean="0">
              <a:effectLst/>
              <a:latin typeface="Arial"/>
              <a:ea typeface="Calibri"/>
              <a:cs typeface="Times New Roman"/>
            </a:endParaRPr>
          </a:p>
          <a:p>
            <a:pPr marL="0" indent="0">
              <a:spcAft>
                <a:spcPts val="300"/>
              </a:spcAft>
              <a:buNone/>
              <a:tabLst>
                <a:tab pos="5941060" algn="r"/>
              </a:tabLst>
            </a:pPr>
            <a:r>
              <a:rPr lang="de-DE" b="1" dirty="0">
                <a:ea typeface="Calibri"/>
                <a:cs typeface="Calibri"/>
              </a:rPr>
              <a:t> </a:t>
            </a:r>
            <a:endParaRPr lang="de-DE" dirty="0" smtClean="0">
              <a:effectLst/>
              <a:latin typeface="Arial"/>
              <a:ea typeface="Calibri"/>
              <a:cs typeface="Times New Roman"/>
            </a:endParaRPr>
          </a:p>
          <a:p>
            <a:pPr marL="0" indent="0">
              <a:spcAft>
                <a:spcPts val="300"/>
              </a:spcAft>
              <a:buNone/>
              <a:tabLst>
                <a:tab pos="5941060" algn="r"/>
              </a:tabLst>
            </a:pPr>
            <a:r>
              <a:rPr lang="de-DE" dirty="0">
                <a:ea typeface="Calibri"/>
                <a:cs typeface="Calibri"/>
              </a:rPr>
              <a:t>Arbeitsbereich 1: Sprachliche Fertigkeiten</a:t>
            </a:r>
            <a:endParaRPr lang="de-DE" dirty="0" smtClean="0">
              <a:effectLst/>
              <a:latin typeface="Arial"/>
              <a:ea typeface="Calibri"/>
              <a:cs typeface="Times New Roman"/>
            </a:endParaRPr>
          </a:p>
          <a:p>
            <a:pPr>
              <a:tabLst>
                <a:tab pos="5941060" algn="r"/>
              </a:tabLst>
            </a:pPr>
            <a:r>
              <a:rPr lang="de-DE" dirty="0">
                <a:ea typeface="Calibri"/>
                <a:cs typeface="Calibri"/>
              </a:rPr>
              <a:t>Hören und Sprechen</a:t>
            </a:r>
            <a:endParaRPr lang="de-DE" dirty="0" smtClean="0">
              <a:effectLst/>
              <a:latin typeface="Arial"/>
              <a:ea typeface="Calibri"/>
              <a:cs typeface="Times New Roman"/>
            </a:endParaRPr>
          </a:p>
          <a:p>
            <a:pPr>
              <a:tabLst>
                <a:tab pos="5941060" algn="r"/>
              </a:tabLst>
            </a:pPr>
            <a:r>
              <a:rPr lang="de-DE" dirty="0">
                <a:ea typeface="Calibri"/>
                <a:cs typeface="Calibri"/>
              </a:rPr>
              <a:t>Lesen und Schreiben</a:t>
            </a:r>
            <a:endParaRPr lang="de-DE" dirty="0" smtClean="0">
              <a:effectLst/>
              <a:latin typeface="Arial"/>
              <a:ea typeface="Calibri"/>
              <a:cs typeface="Times New Roman"/>
            </a:endParaRPr>
          </a:p>
          <a:p>
            <a:pPr>
              <a:tabLst>
                <a:tab pos="5941060" algn="r"/>
              </a:tabLst>
            </a:pPr>
            <a:r>
              <a:rPr lang="de-DE" dirty="0">
                <a:ea typeface="Calibri"/>
                <a:cs typeface="Calibri"/>
              </a:rPr>
              <a:t>Übersetzung</a:t>
            </a:r>
            <a:endParaRPr lang="de-DE" dirty="0" smtClean="0">
              <a:effectLst/>
              <a:latin typeface="Arial"/>
              <a:ea typeface="Calibri"/>
              <a:cs typeface="Times New Roman"/>
            </a:endParaRPr>
          </a:p>
          <a:p>
            <a:pPr marL="114300" indent="0">
              <a:buNone/>
              <a:tabLst>
                <a:tab pos="5941060" algn="r"/>
              </a:tabLst>
            </a:pPr>
            <a:r>
              <a:rPr lang="de-DE" dirty="0">
                <a:ea typeface="Calibri"/>
                <a:cs typeface="Calibri"/>
              </a:rPr>
              <a:t>  </a:t>
            </a:r>
            <a:endParaRPr lang="de-DE" dirty="0" smtClean="0">
              <a:effectLst/>
              <a:latin typeface="Arial"/>
              <a:ea typeface="Calibri"/>
              <a:cs typeface="Times New Roman"/>
            </a:endParaRPr>
          </a:p>
          <a:p>
            <a:pPr marL="114300" indent="0">
              <a:spcAft>
                <a:spcPts val="300"/>
              </a:spcAft>
              <a:buNone/>
              <a:tabLst>
                <a:tab pos="5941060" algn="r"/>
              </a:tabLst>
            </a:pPr>
            <a:r>
              <a:rPr lang="de-DE" i="1" dirty="0">
                <a:ea typeface="Calibri"/>
                <a:cs typeface="Calibri"/>
              </a:rPr>
              <a:t>Zur Kontrolle des Verständnisses übersetzen die Schülerinnen und Schüler einzelne Wendungen und Sätze ins Deutsche. Durch den Vergleich mit der Muttersprache erfassen sie grammatische und idiomatische Besonderheiten.</a:t>
            </a:r>
            <a:endParaRPr lang="de-DE" dirty="0" smtClean="0">
              <a:effectLst/>
              <a:latin typeface="Arial"/>
              <a:ea typeface="Calibri"/>
              <a:cs typeface="Times New Roman"/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467544" y="6237312"/>
            <a:ext cx="82809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Modul Sprachmittlung – Bad Wildbad Mai 2015 – Bauer / </a:t>
            </a:r>
            <a:r>
              <a:rPr lang="de-DE" dirty="0" err="1" smtClean="0"/>
              <a:t>Morys</a:t>
            </a:r>
            <a:r>
              <a:rPr lang="de-DE" dirty="0" smtClean="0"/>
              <a:t>-Gießmann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3991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de-DE" sz="4000" dirty="0" smtClean="0"/>
              <a:t>Bildungsplan 2016 – Standardstufe 6 Sprachmittlung </a:t>
            </a:r>
            <a:endParaRPr lang="de-DE" sz="400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ln>
            <a:solidFill>
              <a:schemeClr val="bg2"/>
            </a:solidFill>
          </a:ln>
        </p:spPr>
        <p:txBody>
          <a:bodyPr>
            <a:noAutofit/>
          </a:bodyPr>
          <a:lstStyle/>
          <a:p>
            <a:pPr marL="0" indent="0">
              <a:spcAft>
                <a:spcPts val="300"/>
              </a:spcAft>
              <a:buNone/>
              <a:tabLst>
                <a:tab pos="5941060" algn="r"/>
              </a:tabLst>
            </a:pPr>
            <a:r>
              <a:rPr lang="de-DE" sz="1800" b="1" dirty="0">
                <a:ea typeface="Calibri"/>
                <a:cs typeface="Calibri"/>
              </a:rPr>
              <a:t>Bildungsplan 2004 Gymnasium Kompetenzen und Inhalte 1. Fremdsprache </a:t>
            </a:r>
            <a:r>
              <a:rPr lang="de-DE" sz="1800" b="1" dirty="0" smtClean="0">
                <a:ea typeface="Calibri"/>
                <a:cs typeface="Calibri"/>
              </a:rPr>
              <a:t>Klasse </a:t>
            </a:r>
            <a:r>
              <a:rPr lang="de-DE" sz="1800" b="1" dirty="0">
                <a:ea typeface="Calibri"/>
                <a:cs typeface="Calibri"/>
              </a:rPr>
              <a:t>6</a:t>
            </a:r>
            <a:endParaRPr lang="de-DE" sz="1800" dirty="0" smtClean="0">
              <a:effectLst/>
              <a:latin typeface="Arial"/>
              <a:ea typeface="Calibri"/>
              <a:cs typeface="Times New Roman"/>
            </a:endParaRPr>
          </a:p>
          <a:p>
            <a:pPr>
              <a:spcAft>
                <a:spcPts val="300"/>
              </a:spcAft>
              <a:tabLst>
                <a:tab pos="5941060" algn="r"/>
              </a:tabLst>
            </a:pPr>
            <a:r>
              <a:rPr lang="de-DE" sz="2000" dirty="0" smtClean="0">
                <a:ea typeface="Calibri"/>
                <a:cs typeface="Calibri"/>
              </a:rPr>
              <a:t>Kommunikative </a:t>
            </a:r>
            <a:r>
              <a:rPr lang="de-DE" sz="2000" dirty="0">
                <a:ea typeface="Calibri"/>
                <a:cs typeface="Calibri"/>
              </a:rPr>
              <a:t>Fertigkeiten</a:t>
            </a:r>
            <a:endParaRPr lang="de-DE" sz="2000" dirty="0" smtClean="0">
              <a:effectLst/>
              <a:latin typeface="Arial"/>
              <a:ea typeface="Calibri"/>
              <a:cs typeface="Times New Roman"/>
            </a:endParaRPr>
          </a:p>
          <a:p>
            <a:pPr>
              <a:tabLst>
                <a:tab pos="5941060" algn="r"/>
              </a:tabLst>
            </a:pPr>
            <a:r>
              <a:rPr lang="de-DE" sz="2000" dirty="0">
                <a:ea typeface="Calibri"/>
                <a:cs typeface="Calibri"/>
              </a:rPr>
              <a:t>Hör- /Sehverstehen</a:t>
            </a:r>
            <a:endParaRPr lang="de-DE" sz="2000" dirty="0" smtClean="0">
              <a:effectLst/>
              <a:latin typeface="Arial"/>
              <a:ea typeface="Calibri"/>
              <a:cs typeface="Times New Roman"/>
            </a:endParaRPr>
          </a:p>
          <a:p>
            <a:pPr>
              <a:tabLst>
                <a:tab pos="5941060" algn="r"/>
              </a:tabLst>
            </a:pPr>
            <a:r>
              <a:rPr lang="de-DE" sz="2000" dirty="0">
                <a:ea typeface="Calibri"/>
                <a:cs typeface="Calibri"/>
              </a:rPr>
              <a:t>Sprechen</a:t>
            </a:r>
            <a:endParaRPr lang="de-DE" sz="2000" dirty="0" smtClean="0">
              <a:effectLst/>
              <a:latin typeface="Arial"/>
              <a:ea typeface="Calibri"/>
              <a:cs typeface="Times New Roman"/>
            </a:endParaRPr>
          </a:p>
          <a:p>
            <a:pPr>
              <a:tabLst>
                <a:tab pos="5941060" algn="r"/>
              </a:tabLst>
            </a:pPr>
            <a:r>
              <a:rPr lang="de-DE" sz="2000" dirty="0">
                <a:ea typeface="Calibri"/>
                <a:cs typeface="Calibri"/>
              </a:rPr>
              <a:t>Leseverstehen</a:t>
            </a:r>
            <a:endParaRPr lang="de-DE" sz="2000" dirty="0" smtClean="0">
              <a:effectLst/>
              <a:latin typeface="Arial"/>
              <a:ea typeface="Calibri"/>
              <a:cs typeface="Times New Roman"/>
            </a:endParaRPr>
          </a:p>
          <a:p>
            <a:pPr>
              <a:tabLst>
                <a:tab pos="5941060" algn="r"/>
              </a:tabLst>
            </a:pPr>
            <a:r>
              <a:rPr lang="de-DE" sz="2000" dirty="0">
                <a:ea typeface="Calibri"/>
                <a:cs typeface="Calibri"/>
              </a:rPr>
              <a:t>Schreiben</a:t>
            </a:r>
            <a:endParaRPr lang="de-DE" sz="2000" dirty="0" smtClean="0">
              <a:effectLst/>
              <a:latin typeface="Arial"/>
              <a:ea typeface="Calibri"/>
              <a:cs typeface="Times New Roman"/>
            </a:endParaRPr>
          </a:p>
          <a:p>
            <a:pPr>
              <a:spcAft>
                <a:spcPts val="300"/>
              </a:spcAft>
              <a:tabLst>
                <a:tab pos="5941060" algn="r"/>
              </a:tabLst>
            </a:pPr>
            <a:r>
              <a:rPr lang="de-DE" sz="2000" dirty="0" smtClean="0">
                <a:ea typeface="Calibri"/>
                <a:cs typeface="Calibri"/>
              </a:rPr>
              <a:t>Sprachmittlung</a:t>
            </a:r>
            <a:endParaRPr lang="de-DE" sz="2000" dirty="0" smtClean="0">
              <a:effectLst/>
              <a:latin typeface="Arial"/>
              <a:ea typeface="Calibri"/>
              <a:cs typeface="Times New Roman"/>
            </a:endParaRPr>
          </a:p>
          <a:p>
            <a:pPr marL="0" indent="0">
              <a:spcAft>
                <a:spcPts val="300"/>
              </a:spcAft>
              <a:buNone/>
              <a:tabLst>
                <a:tab pos="5941060" algn="r"/>
              </a:tabLst>
            </a:pPr>
            <a:r>
              <a:rPr lang="de-DE" sz="2000" i="1" dirty="0" smtClean="0">
                <a:ea typeface="Calibri"/>
                <a:cs typeface="Calibri"/>
              </a:rPr>
              <a:t>Die </a:t>
            </a:r>
            <a:r>
              <a:rPr lang="de-DE" sz="2000" i="1" dirty="0">
                <a:ea typeface="Calibri"/>
                <a:cs typeface="Calibri"/>
              </a:rPr>
              <a:t>Schülerinnen und Schüler können in elementaren zweisprachigen Situationen mündlich vermitteln, in denen ihnen vertraute Inhalte in bekanntem Wortlaut zur Sprache kommen; einzelne Sätze und Wendungen ins Deutsche übersetzen und dabei durch den Vergleich mit der Muttersprache grammatische und idiomatische Besonderheiten erfassen.</a:t>
            </a:r>
            <a:endParaRPr lang="de-DE" sz="2000" dirty="0" smtClean="0">
              <a:effectLst/>
              <a:latin typeface="Arial"/>
              <a:ea typeface="Calibri"/>
              <a:cs typeface="Times New Roman"/>
            </a:endParaRPr>
          </a:p>
          <a:p>
            <a:endParaRPr lang="de-DE" sz="2000" dirty="0"/>
          </a:p>
        </p:txBody>
      </p:sp>
      <p:sp>
        <p:nvSpPr>
          <p:cNvPr id="6" name="Textfeld 5"/>
          <p:cNvSpPr txBox="1"/>
          <p:nvPr/>
        </p:nvSpPr>
        <p:spPr>
          <a:xfrm>
            <a:off x="467544" y="6237312"/>
            <a:ext cx="82809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Modul Sprachmittlung – Bad Wildbad Mai 2015 – Bauer / </a:t>
            </a:r>
            <a:r>
              <a:rPr lang="de-DE" dirty="0" err="1" smtClean="0"/>
              <a:t>Morys</a:t>
            </a:r>
            <a:r>
              <a:rPr lang="de-DE" dirty="0" smtClean="0"/>
              <a:t>-Gießmann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328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de-DE" sz="4000" dirty="0" smtClean="0"/>
              <a:t>Bildungsplan 2016 – Standardstufe 6 Sprachmittlung </a:t>
            </a:r>
            <a:endParaRPr lang="de-DE" sz="400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ln>
            <a:solidFill>
              <a:schemeClr val="bg2"/>
            </a:solidFill>
          </a:ln>
        </p:spPr>
        <p:txBody>
          <a:bodyPr>
            <a:normAutofit fontScale="47500" lnSpcReduction="20000"/>
          </a:bodyPr>
          <a:lstStyle/>
          <a:p>
            <a:pPr marL="0" indent="0">
              <a:spcAft>
                <a:spcPts val="300"/>
              </a:spcAft>
              <a:buNone/>
              <a:tabLst>
                <a:tab pos="5941060" algn="r"/>
              </a:tabLst>
            </a:pPr>
            <a:r>
              <a:rPr lang="de-DE" sz="4200" b="1" dirty="0">
                <a:ea typeface="Calibri"/>
                <a:cs typeface="Calibri"/>
              </a:rPr>
              <a:t>Bildungsplan 2016 Standardstufe 6 </a:t>
            </a:r>
            <a:r>
              <a:rPr lang="de-DE" sz="4200" b="1" dirty="0" smtClean="0">
                <a:ea typeface="Calibri"/>
                <a:cs typeface="Calibri"/>
              </a:rPr>
              <a:t>Englisch</a:t>
            </a:r>
            <a:br>
              <a:rPr lang="de-DE" sz="4200" b="1" dirty="0" smtClean="0">
                <a:ea typeface="Calibri"/>
                <a:cs typeface="Calibri"/>
              </a:rPr>
            </a:br>
            <a:endParaRPr lang="de-DE" sz="4200" dirty="0" smtClean="0">
              <a:effectLst/>
              <a:latin typeface="Arial"/>
              <a:ea typeface="Calibri"/>
              <a:cs typeface="Times New Roman"/>
            </a:endParaRPr>
          </a:p>
          <a:p>
            <a:pPr marL="0" indent="0">
              <a:spcAft>
                <a:spcPts val="300"/>
              </a:spcAft>
              <a:buNone/>
              <a:tabLst>
                <a:tab pos="5941060" algn="r"/>
              </a:tabLst>
            </a:pPr>
            <a:r>
              <a:rPr lang="de-DE" sz="4200" dirty="0">
                <a:ea typeface="Calibri"/>
                <a:cs typeface="Calibri"/>
              </a:rPr>
              <a:t> </a:t>
            </a:r>
            <a:r>
              <a:rPr lang="de-DE" sz="4200" dirty="0" smtClean="0">
                <a:ea typeface="Calibri"/>
                <a:cs typeface="Calibri"/>
              </a:rPr>
              <a:t>3.1.3  </a:t>
            </a:r>
            <a:r>
              <a:rPr lang="de-DE" sz="4200" dirty="0">
                <a:ea typeface="Calibri"/>
                <a:cs typeface="Calibri"/>
              </a:rPr>
              <a:t>Funktionale kommunikative Kompetenz</a:t>
            </a:r>
            <a:endParaRPr lang="de-DE" sz="4200" dirty="0" smtClean="0">
              <a:effectLst/>
              <a:latin typeface="Arial"/>
              <a:ea typeface="Calibri"/>
              <a:cs typeface="Times New Roman"/>
            </a:endParaRPr>
          </a:p>
          <a:p>
            <a:pPr lvl="2">
              <a:tabLst>
                <a:tab pos="5941060" algn="r"/>
              </a:tabLst>
            </a:pPr>
            <a:r>
              <a:rPr lang="de-DE" sz="4200" dirty="0">
                <a:ea typeface="Calibri"/>
                <a:cs typeface="Calibri"/>
              </a:rPr>
              <a:t>Hör- /Hörsehverstehen</a:t>
            </a:r>
            <a:endParaRPr lang="de-DE" sz="4200" dirty="0" smtClean="0">
              <a:effectLst/>
              <a:latin typeface="Arial"/>
              <a:ea typeface="Calibri"/>
              <a:cs typeface="Times New Roman"/>
            </a:endParaRPr>
          </a:p>
          <a:p>
            <a:pPr lvl="2">
              <a:tabLst>
                <a:tab pos="5941060" algn="r"/>
              </a:tabLst>
            </a:pPr>
            <a:r>
              <a:rPr lang="de-DE" sz="4200" dirty="0">
                <a:ea typeface="Calibri"/>
                <a:cs typeface="Calibri"/>
              </a:rPr>
              <a:t>Leseverstehen</a:t>
            </a:r>
            <a:endParaRPr lang="de-DE" sz="4200" dirty="0" smtClean="0">
              <a:effectLst/>
              <a:latin typeface="Arial"/>
              <a:ea typeface="Calibri"/>
              <a:cs typeface="Times New Roman"/>
            </a:endParaRPr>
          </a:p>
          <a:p>
            <a:pPr lvl="2">
              <a:tabLst>
                <a:tab pos="5941060" algn="r"/>
              </a:tabLst>
            </a:pPr>
            <a:r>
              <a:rPr lang="de-DE" sz="4200" dirty="0">
                <a:ea typeface="Calibri"/>
                <a:cs typeface="Calibri"/>
              </a:rPr>
              <a:t>Sprechen – An Gesprächen teilnehmen</a:t>
            </a:r>
            <a:endParaRPr lang="de-DE" sz="4200" dirty="0" smtClean="0">
              <a:effectLst/>
              <a:latin typeface="Arial"/>
              <a:ea typeface="Calibri"/>
              <a:cs typeface="Times New Roman"/>
            </a:endParaRPr>
          </a:p>
          <a:p>
            <a:pPr lvl="2">
              <a:tabLst>
                <a:tab pos="5941060" algn="r"/>
              </a:tabLst>
            </a:pPr>
            <a:r>
              <a:rPr lang="de-DE" sz="4200" dirty="0">
                <a:ea typeface="Calibri"/>
                <a:cs typeface="Calibri"/>
              </a:rPr>
              <a:t>Sprechen – Zusammenhängendes monologisches Sprechen</a:t>
            </a:r>
            <a:endParaRPr lang="de-DE" sz="4200" dirty="0" smtClean="0">
              <a:effectLst/>
              <a:latin typeface="Arial"/>
              <a:ea typeface="Calibri"/>
              <a:cs typeface="Times New Roman"/>
            </a:endParaRPr>
          </a:p>
          <a:p>
            <a:pPr lvl="2">
              <a:tabLst>
                <a:tab pos="5941060" algn="r"/>
              </a:tabLst>
            </a:pPr>
            <a:r>
              <a:rPr lang="de-DE" sz="4200" dirty="0">
                <a:ea typeface="Calibri"/>
                <a:cs typeface="Calibri"/>
              </a:rPr>
              <a:t>Schreiben</a:t>
            </a:r>
            <a:endParaRPr lang="de-DE" sz="4200" dirty="0" smtClean="0">
              <a:effectLst/>
              <a:latin typeface="Arial"/>
              <a:ea typeface="Calibri"/>
              <a:cs typeface="Times New Roman"/>
            </a:endParaRPr>
          </a:p>
          <a:p>
            <a:pPr lvl="2">
              <a:tabLst>
                <a:tab pos="5941060" algn="r"/>
              </a:tabLst>
            </a:pPr>
            <a:r>
              <a:rPr lang="de-DE" sz="4200" dirty="0" smtClean="0">
                <a:ea typeface="Calibri"/>
                <a:cs typeface="Calibri"/>
              </a:rPr>
              <a:t>Sprachmittlung </a:t>
            </a:r>
          </a:p>
          <a:p>
            <a:pPr lvl="2">
              <a:tabLst>
                <a:tab pos="5941060" algn="r"/>
              </a:tabLst>
            </a:pPr>
            <a:r>
              <a:rPr lang="de-DE" sz="4200" dirty="0" smtClean="0">
                <a:ea typeface="Calibri"/>
                <a:cs typeface="Calibri"/>
              </a:rPr>
              <a:t>Sprachliche </a:t>
            </a:r>
            <a:r>
              <a:rPr lang="de-DE" sz="4200" dirty="0">
                <a:ea typeface="Calibri"/>
                <a:cs typeface="Calibri"/>
              </a:rPr>
              <a:t>Mittel</a:t>
            </a:r>
            <a:endParaRPr lang="de-DE" sz="4200" dirty="0">
              <a:latin typeface="Arial"/>
              <a:ea typeface="Calibri"/>
              <a:cs typeface="Times New Roman"/>
            </a:endParaRPr>
          </a:p>
          <a:p>
            <a:pPr lvl="2">
              <a:tabLst>
                <a:tab pos="5941060" algn="r"/>
              </a:tabLst>
            </a:pPr>
            <a:endParaRPr lang="de-DE" sz="4200" dirty="0" smtClean="0">
              <a:effectLst/>
              <a:latin typeface="Arial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de-DE" sz="4200" dirty="0"/>
              <a:t>3.1.3.6. Sprachmittlung</a:t>
            </a:r>
          </a:p>
          <a:p>
            <a:pPr marL="0" indent="0">
              <a:buNone/>
            </a:pPr>
            <a:r>
              <a:rPr lang="de-DE" sz="4200" i="1" dirty="0" smtClean="0"/>
              <a:t>Die </a:t>
            </a:r>
            <a:r>
              <a:rPr lang="de-DE" sz="4200" i="1" dirty="0" err="1"/>
              <a:t>SuS</a:t>
            </a:r>
            <a:r>
              <a:rPr lang="de-DE" sz="4200" i="1" dirty="0"/>
              <a:t> können in einfachen zweisprachigen Alltagsituationen vorgegebene Informationen zu </a:t>
            </a:r>
            <a:r>
              <a:rPr lang="de-DE" sz="4200" i="1" dirty="0" smtClean="0"/>
              <a:t>altersgerechten Themen unter Anleitung </a:t>
            </a:r>
            <a:r>
              <a:rPr lang="de-DE" sz="4200" i="1" dirty="0"/>
              <a:t>sinngemäß </a:t>
            </a:r>
            <a:r>
              <a:rPr lang="de-DE" sz="4200" i="1" dirty="0" smtClean="0"/>
              <a:t>und adressatengerecht übertragen. </a:t>
            </a:r>
            <a:r>
              <a:rPr lang="de-DE" sz="2900" i="1" dirty="0" smtClean="0"/>
              <a:t>(S. 13)</a:t>
            </a:r>
            <a:endParaRPr lang="de-DE" sz="2900" i="1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467544" y="6237312"/>
            <a:ext cx="82809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Modul Sprachmittlung – Bad Wildbad Mai 2015 – Bauer / </a:t>
            </a:r>
            <a:r>
              <a:rPr lang="de-DE" dirty="0" err="1" smtClean="0"/>
              <a:t>Morys</a:t>
            </a:r>
            <a:r>
              <a:rPr lang="de-DE" dirty="0" smtClean="0"/>
              <a:t>-Gießmann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911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de-DE" sz="4000" dirty="0" smtClean="0"/>
              <a:t>Bildungsplan 2016 – Standardstufe 6 Sprachmittlung </a:t>
            </a:r>
            <a:endParaRPr lang="de-DE" sz="400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ln>
            <a:solidFill>
              <a:schemeClr val="bg2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2400" b="1" dirty="0" smtClean="0"/>
              <a:t>Didaktische Prinzipien</a:t>
            </a:r>
          </a:p>
          <a:p>
            <a:r>
              <a:rPr lang="de-DE" sz="2400" dirty="0" smtClean="0"/>
              <a:t>Anknüpfung an „Vorwissen“</a:t>
            </a:r>
          </a:p>
          <a:p>
            <a:r>
              <a:rPr lang="de-DE" sz="2400" i="1" dirty="0" err="1" smtClean="0"/>
              <a:t>contextual</a:t>
            </a:r>
            <a:r>
              <a:rPr lang="de-DE" sz="2400" i="1" dirty="0" smtClean="0"/>
              <a:t> </a:t>
            </a:r>
            <a:r>
              <a:rPr lang="de-DE" sz="2400" i="1" dirty="0" err="1" smtClean="0"/>
              <a:t>appropriateness</a:t>
            </a:r>
            <a:r>
              <a:rPr lang="de-DE" sz="2400" i="1" dirty="0" smtClean="0"/>
              <a:t> </a:t>
            </a:r>
            <a:r>
              <a:rPr lang="de-DE" sz="2400" i="1" dirty="0" err="1" smtClean="0"/>
              <a:t>of</a:t>
            </a:r>
            <a:r>
              <a:rPr lang="de-DE" sz="2400" i="1" dirty="0" smtClean="0"/>
              <a:t> </a:t>
            </a:r>
            <a:r>
              <a:rPr lang="de-DE" sz="2400" i="1" dirty="0" err="1" smtClean="0"/>
              <a:t>learner</a:t>
            </a:r>
            <a:r>
              <a:rPr lang="de-DE" sz="2400" i="1" dirty="0" smtClean="0"/>
              <a:t> </a:t>
            </a:r>
            <a:r>
              <a:rPr lang="de-DE" sz="2400" i="1" dirty="0" err="1" smtClean="0"/>
              <a:t>contribution</a:t>
            </a:r>
            <a:r>
              <a:rPr lang="de-DE" sz="2400" i="1" dirty="0" smtClean="0"/>
              <a:t/>
            </a:r>
            <a:br>
              <a:rPr lang="de-DE" sz="2400" i="1" dirty="0" smtClean="0"/>
            </a:b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000" dirty="0" smtClean="0"/>
              <a:t>→ </a:t>
            </a:r>
            <a:r>
              <a:rPr lang="de-DE" sz="2000" dirty="0"/>
              <a:t>für eine gelungene Sprachmittlung ist die situative Angemessenheit und das adressatengerechte Sprechen von hoher Bedeutung </a:t>
            </a:r>
            <a:r>
              <a:rPr lang="de-DE" sz="2000" dirty="0" smtClean="0"/>
              <a:t/>
            </a:r>
            <a:br>
              <a:rPr lang="de-DE" sz="2000" dirty="0" smtClean="0"/>
            </a:br>
            <a:endParaRPr lang="de-DE" sz="2000" dirty="0" smtClean="0"/>
          </a:p>
          <a:p>
            <a:pPr marL="400050" lvl="1" indent="0">
              <a:buNone/>
            </a:pPr>
            <a:r>
              <a:rPr lang="de-DE" sz="2000" dirty="0"/>
              <a:t>→ dabei gilt das kommunikative Paradigma der Verständlichkeit “</a:t>
            </a:r>
            <a:r>
              <a:rPr lang="de-DE" sz="2000" i="1" dirty="0" err="1"/>
              <a:t>message</a:t>
            </a:r>
            <a:r>
              <a:rPr lang="de-DE" sz="2000" i="1" dirty="0"/>
              <a:t> </a:t>
            </a:r>
            <a:r>
              <a:rPr lang="de-DE" sz="2000" i="1" dirty="0" err="1"/>
              <a:t>before</a:t>
            </a:r>
            <a:r>
              <a:rPr lang="de-DE" sz="2000" i="1" dirty="0"/>
              <a:t> </a:t>
            </a:r>
            <a:r>
              <a:rPr lang="de-DE" sz="2000" i="1" dirty="0" err="1"/>
              <a:t>accuracy</a:t>
            </a:r>
            <a:r>
              <a:rPr lang="de-DE" sz="2000" i="1" dirty="0"/>
              <a:t> </a:t>
            </a:r>
            <a:r>
              <a:rPr lang="de-DE" sz="2000" i="1" dirty="0" err="1"/>
              <a:t>and</a:t>
            </a:r>
            <a:r>
              <a:rPr lang="de-DE" sz="2000" i="1" dirty="0"/>
              <a:t> </a:t>
            </a:r>
            <a:r>
              <a:rPr lang="de-DE" sz="2000" i="1" dirty="0" err="1"/>
              <a:t>fluency</a:t>
            </a:r>
            <a:r>
              <a:rPr lang="de-DE" sz="2000" dirty="0"/>
              <a:t>”</a:t>
            </a:r>
            <a:br>
              <a:rPr lang="de-DE" sz="2000" dirty="0"/>
            </a:br>
            <a:endParaRPr lang="de-DE" sz="2000" dirty="0" smtClean="0"/>
          </a:p>
          <a:p>
            <a:r>
              <a:rPr lang="de-DE" sz="2400" dirty="0" smtClean="0"/>
              <a:t>Differenzierung</a:t>
            </a:r>
          </a:p>
          <a:p>
            <a:r>
              <a:rPr lang="de-DE" sz="2400" dirty="0" smtClean="0"/>
              <a:t>Anforderungsprogression</a:t>
            </a:r>
          </a:p>
          <a:p>
            <a:endParaRPr lang="de-DE" sz="2000" dirty="0"/>
          </a:p>
        </p:txBody>
      </p:sp>
      <p:sp>
        <p:nvSpPr>
          <p:cNvPr id="6" name="Textfeld 5"/>
          <p:cNvSpPr txBox="1"/>
          <p:nvPr/>
        </p:nvSpPr>
        <p:spPr>
          <a:xfrm>
            <a:off x="467544" y="6237312"/>
            <a:ext cx="82809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Modul Sprachmittlung – Bad Wildbad Mai 2015 – Bauer / </a:t>
            </a:r>
            <a:r>
              <a:rPr lang="de-DE" dirty="0" err="1" smtClean="0"/>
              <a:t>Morys</a:t>
            </a:r>
            <a:r>
              <a:rPr lang="de-DE" dirty="0" smtClean="0"/>
              <a:t>-Gießmann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6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de-DE" sz="4000" dirty="0" smtClean="0"/>
              <a:t>Bildungsplan 2016 – Standardstufe 6 Sprachmittlung </a:t>
            </a:r>
            <a:endParaRPr lang="de-DE" sz="400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ln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de-DE" sz="2400" b="1" dirty="0" smtClean="0"/>
              <a:t>Sprachmittlungskompetenz im Fremdsprachenunterricht</a:t>
            </a:r>
          </a:p>
          <a:p>
            <a:endParaRPr lang="de-DE" sz="2400" dirty="0"/>
          </a:p>
          <a:p>
            <a:r>
              <a:rPr lang="de-DE" sz="2400" dirty="0"/>
              <a:t>Sprachbewusstheit - Prozessbezogene Kompetenz </a:t>
            </a:r>
            <a:r>
              <a:rPr lang="de-DE" sz="2400" dirty="0" smtClean="0"/>
              <a:t>2.1</a:t>
            </a:r>
            <a:br>
              <a:rPr lang="de-DE" sz="2400" dirty="0" smtClean="0"/>
            </a:br>
            <a:endParaRPr lang="de-DE" sz="2400" dirty="0" smtClean="0"/>
          </a:p>
          <a:p>
            <a:r>
              <a:rPr lang="de-DE" sz="2400" dirty="0" smtClean="0"/>
              <a:t>Interkulturelle </a:t>
            </a:r>
            <a:r>
              <a:rPr lang="de-DE" sz="2400" dirty="0"/>
              <a:t>kommunikative Kompetenz 3.1.2</a:t>
            </a:r>
            <a:br>
              <a:rPr lang="de-DE" sz="2400" dirty="0"/>
            </a:br>
            <a:endParaRPr lang="de-DE" sz="2400" b="1" dirty="0" smtClean="0"/>
          </a:p>
          <a:p>
            <a:r>
              <a:rPr lang="de-DE" sz="2400" dirty="0" smtClean="0"/>
              <a:t>Sprachlich-kommunikative Kompetenz </a:t>
            </a:r>
            <a:br>
              <a:rPr lang="de-DE" sz="2400" dirty="0" smtClean="0"/>
            </a:br>
            <a:r>
              <a:rPr lang="de-DE" sz="2400" dirty="0" smtClean="0"/>
              <a:t>	</a:t>
            </a:r>
            <a:r>
              <a:rPr lang="de-DE" sz="2000" dirty="0" smtClean="0"/>
              <a:t>Hör-/Hörsehverstehen 3.1.3.1,</a:t>
            </a:r>
            <a:br>
              <a:rPr lang="de-DE" sz="2000" dirty="0" smtClean="0"/>
            </a:br>
            <a:r>
              <a:rPr lang="de-DE" sz="2000" dirty="0" smtClean="0"/>
              <a:t>	Leseverstehen </a:t>
            </a:r>
            <a:r>
              <a:rPr lang="de-DE" sz="2000" dirty="0"/>
              <a:t>3.1.3.2,</a:t>
            </a:r>
            <a:br>
              <a:rPr lang="de-DE" sz="2000" dirty="0"/>
            </a:br>
            <a:r>
              <a:rPr lang="de-DE" sz="2000" dirty="0" smtClean="0"/>
              <a:t>	Sprechen </a:t>
            </a:r>
            <a:r>
              <a:rPr lang="de-DE" sz="2000" dirty="0"/>
              <a:t>3.1.3.3,</a:t>
            </a:r>
            <a:br>
              <a:rPr lang="de-DE" sz="2000" dirty="0"/>
            </a:br>
            <a:r>
              <a:rPr lang="de-DE" sz="2000" dirty="0" smtClean="0"/>
              <a:t>	Text- und Medienkompetenz 3.1.4</a:t>
            </a:r>
          </a:p>
          <a:p>
            <a:endParaRPr lang="de-DE" sz="2000" dirty="0" smtClean="0"/>
          </a:p>
          <a:p>
            <a:r>
              <a:rPr lang="de-DE" sz="2400" dirty="0" smtClean="0"/>
              <a:t>Strategien und Methoden</a:t>
            </a:r>
            <a:br>
              <a:rPr lang="de-DE" sz="2400" dirty="0" smtClean="0"/>
            </a:br>
            <a:r>
              <a:rPr lang="de-DE" sz="2400" dirty="0" smtClean="0"/>
              <a:t>	</a:t>
            </a:r>
            <a:r>
              <a:rPr lang="de-DE" sz="2100" dirty="0" smtClean="0"/>
              <a:t>z.B. bei Verständnisproblemen nachfragen 3.1.3.3 (6) und 	Kompensationsstrategien anwenden 2.1</a:t>
            </a:r>
          </a:p>
          <a:p>
            <a:pPr marL="0" indent="0">
              <a:buNone/>
            </a:pPr>
            <a:r>
              <a:rPr lang="de-DE" sz="2400" dirty="0">
                <a:solidFill>
                  <a:srgbClr val="FF0000"/>
                </a:solidFill>
              </a:rPr>
              <a:t> </a:t>
            </a:r>
            <a:endParaRPr lang="de-DE" sz="24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de-DE" sz="2000" b="1" dirty="0" smtClean="0"/>
          </a:p>
          <a:p>
            <a:pPr marL="0" indent="0" algn="ctr">
              <a:buNone/>
            </a:pPr>
            <a:endParaRPr lang="de-DE" sz="2000" b="1" dirty="0"/>
          </a:p>
          <a:p>
            <a:pPr marL="0" indent="0">
              <a:buNone/>
            </a:pPr>
            <a:endParaRPr lang="de-DE" sz="2000" b="1" dirty="0" smtClean="0"/>
          </a:p>
        </p:txBody>
      </p:sp>
      <p:sp>
        <p:nvSpPr>
          <p:cNvPr id="6" name="Textfeld 5"/>
          <p:cNvSpPr txBox="1"/>
          <p:nvPr/>
        </p:nvSpPr>
        <p:spPr>
          <a:xfrm>
            <a:off x="467544" y="6237312"/>
            <a:ext cx="82809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Modul Sprachmittlung – Bad Wildbad Mai 2015 – Bauer / </a:t>
            </a:r>
            <a:r>
              <a:rPr lang="de-DE" dirty="0" err="1" smtClean="0"/>
              <a:t>Morys</a:t>
            </a:r>
            <a:r>
              <a:rPr lang="de-DE" dirty="0" smtClean="0"/>
              <a:t>-Gießmann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003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de-DE" sz="4000" dirty="0" smtClean="0"/>
              <a:t>Bildungsplan 2016 – Standardstufe 6 Sprachmittlung </a:t>
            </a:r>
            <a:endParaRPr lang="de-DE" sz="400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ln>
            <a:solidFill>
              <a:schemeClr val="bg2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2400" b="1" dirty="0" smtClean="0"/>
              <a:t>Ziele des Lernprozesses </a:t>
            </a:r>
          </a:p>
          <a:p>
            <a:pPr marL="0" indent="0">
              <a:buNone/>
            </a:pPr>
            <a:endParaRPr lang="de-DE" sz="2400" b="1" dirty="0" smtClean="0"/>
          </a:p>
          <a:p>
            <a:r>
              <a:rPr lang="de-DE" sz="2400" dirty="0" smtClean="0"/>
              <a:t>Interkulturelle Handlungsfähigkeit</a:t>
            </a:r>
            <a:br>
              <a:rPr lang="de-DE" sz="2400" dirty="0" smtClean="0"/>
            </a:br>
            <a:endParaRPr lang="de-DE" sz="2400" dirty="0" smtClean="0"/>
          </a:p>
          <a:p>
            <a:r>
              <a:rPr lang="de-DE" sz="2400" dirty="0" smtClean="0"/>
              <a:t>reale oder virtuell realisierte Handlungssituation </a:t>
            </a:r>
            <a:br>
              <a:rPr lang="de-DE" sz="2400" dirty="0" smtClean="0"/>
            </a:br>
            <a:endParaRPr lang="de-DE" sz="2400" dirty="0" smtClean="0"/>
          </a:p>
          <a:p>
            <a:r>
              <a:rPr lang="de-DE" sz="2400" dirty="0" smtClean="0"/>
              <a:t>Kommunikationserfahrung ohne Sprechhandlungsdruck</a:t>
            </a:r>
          </a:p>
          <a:p>
            <a:pPr marL="0" indent="0">
              <a:buNone/>
            </a:pPr>
            <a:endParaRPr lang="de-DE" sz="2400" dirty="0" smtClean="0"/>
          </a:p>
          <a:p>
            <a:pPr marL="0" indent="0" algn="r">
              <a:buNone/>
            </a:pPr>
            <a:r>
              <a:rPr lang="de-DE" sz="2400" dirty="0"/>
              <a:t> </a:t>
            </a:r>
            <a:r>
              <a:rPr lang="de-DE" sz="2400" dirty="0" smtClean="0"/>
              <a:t>     (Jürgen Kurtz)</a:t>
            </a:r>
          </a:p>
          <a:p>
            <a:endParaRPr lang="de-DE" sz="2000" dirty="0"/>
          </a:p>
        </p:txBody>
      </p:sp>
      <p:sp>
        <p:nvSpPr>
          <p:cNvPr id="6" name="Textfeld 5"/>
          <p:cNvSpPr txBox="1"/>
          <p:nvPr/>
        </p:nvSpPr>
        <p:spPr>
          <a:xfrm>
            <a:off x="467544" y="6237312"/>
            <a:ext cx="82809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Modul Sprachmittlung – Bad Wildbad Mai 2015 – Bauer / </a:t>
            </a:r>
            <a:r>
              <a:rPr lang="de-DE" dirty="0" err="1" smtClean="0"/>
              <a:t>Morys</a:t>
            </a:r>
            <a:r>
              <a:rPr lang="de-DE" dirty="0" smtClean="0"/>
              <a:t>-Gießmann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179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962</Words>
  <Application>Microsoft Office PowerPoint</Application>
  <PresentationFormat>Bildschirmpräsentation (4:3)</PresentationFormat>
  <Paragraphs>145</Paragraphs>
  <Slides>12</Slides>
  <Notes>12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Larissa</vt:lpstr>
      <vt:lpstr>Bildungsplan 2016 Standardstufe 6 - Sprachmittlung </vt:lpstr>
      <vt:lpstr>Inhalt:  Definition Sprachmittlung  Abgleich der Definitionen in den Bildungsplänen 1994 – 2016  Bildungsplan 2016  Didaktische Prinzipien  Sprachmittlungskompetenz  Ziele des Lernprozesses  Sprachmittlungsstrategien </vt:lpstr>
      <vt:lpstr>Bildungsplan 2016 – Standardstufe 6 Sprachmittlung - Definition</vt:lpstr>
      <vt:lpstr>Bildungsplan 2016 – Standardstufe 6 Sprachmittlung </vt:lpstr>
      <vt:lpstr>Bildungsplan 2016 – Standardstufe 6 Sprachmittlung </vt:lpstr>
      <vt:lpstr>Bildungsplan 2016 – Standardstufe 6 Sprachmittlung </vt:lpstr>
      <vt:lpstr>Bildungsplan 2016 – Standardstufe 6 Sprachmittlung </vt:lpstr>
      <vt:lpstr>Bildungsplan 2016 – Standardstufe 6 Sprachmittlung </vt:lpstr>
      <vt:lpstr>Bildungsplan 2016 – Standardstufe 6 Sprachmittlung </vt:lpstr>
      <vt:lpstr>Bildungsplan 2016 – Standardstufe 6 Sprachmittlung </vt:lpstr>
      <vt:lpstr>Bildungsplan 2016 – Standardstufe 6 Sprachmittlung </vt:lpstr>
      <vt:lpstr>Bildungsplan 2016 – Standardstufe 6 Sprachmittlung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Bildungsplan 2016 – Standardstufe 6 Sprachmittlung</dc:title>
  <dc:creator>Christine</dc:creator>
  <cp:lastModifiedBy>danielabauer</cp:lastModifiedBy>
  <cp:revision>48</cp:revision>
  <cp:lastPrinted>2015-05-09T10:42:59Z</cp:lastPrinted>
  <dcterms:created xsi:type="dcterms:W3CDTF">2015-01-03T17:33:37Z</dcterms:created>
  <dcterms:modified xsi:type="dcterms:W3CDTF">2015-05-17T09:54:44Z</dcterms:modified>
</cp:coreProperties>
</file>