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78" r:id="rId3"/>
    <p:sldId id="279" r:id="rId4"/>
    <p:sldId id="312" r:id="rId5"/>
    <p:sldId id="315" r:id="rId6"/>
    <p:sldId id="317" r:id="rId7"/>
    <p:sldId id="316" r:id="rId8"/>
    <p:sldId id="319" r:id="rId9"/>
    <p:sldId id="313" r:id="rId10"/>
    <p:sldId id="314" r:id="rId11"/>
    <p:sldId id="280" r:id="rId12"/>
    <p:sldId id="283" r:id="rId13"/>
    <p:sldId id="292" r:id="rId14"/>
    <p:sldId id="293" r:id="rId15"/>
    <p:sldId id="294" r:id="rId16"/>
    <p:sldId id="295" r:id="rId17"/>
    <p:sldId id="296" r:id="rId18"/>
    <p:sldId id="297" r:id="rId19"/>
    <p:sldId id="298" r:id="rId20"/>
    <p:sldId id="299" r:id="rId21"/>
    <p:sldId id="330" r:id="rId22"/>
    <p:sldId id="341" r:id="rId23"/>
    <p:sldId id="302" r:id="rId24"/>
    <p:sldId id="331" r:id="rId25"/>
    <p:sldId id="303" r:id="rId26"/>
    <p:sldId id="335" r:id="rId27"/>
    <p:sldId id="334" r:id="rId28"/>
    <p:sldId id="304" r:id="rId29"/>
    <p:sldId id="307" r:id="rId30"/>
    <p:sldId id="281" r:id="rId31"/>
    <p:sldId id="320" r:id="rId32"/>
    <p:sldId id="323" r:id="rId33"/>
    <p:sldId id="338" r:id="rId34"/>
    <p:sldId id="342" r:id="rId35"/>
    <p:sldId id="343" r:id="rId36"/>
    <p:sldId id="337" r:id="rId37"/>
    <p:sldId id="326" r:id="rId38"/>
    <p:sldId id="282" r:id="rId39"/>
    <p:sldId id="336" r:id="rId40"/>
    <p:sldId id="332" r:id="rId41"/>
    <p:sldId id="339" r:id="rId42"/>
    <p:sldId id="340" r:id="rId43"/>
    <p:sldId id="333" r:id="rId44"/>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87709" autoAdjust="0"/>
  </p:normalViewPr>
  <p:slideViewPr>
    <p:cSldViewPr>
      <p:cViewPr>
        <p:scale>
          <a:sx n="42" d="100"/>
          <a:sy n="42" d="100"/>
        </p:scale>
        <p:origin x="-1968" y="-510"/>
      </p:cViewPr>
      <p:guideLst>
        <p:guide orient="horz" pos="2160"/>
        <p:guide pos="2880"/>
      </p:guideLst>
    </p:cSldViewPr>
  </p:slideViewPr>
  <p:outlineViewPr>
    <p:cViewPr>
      <p:scale>
        <a:sx n="33" d="100"/>
        <a:sy n="33" d="100"/>
      </p:scale>
      <p:origin x="25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3076200" cy="511200"/>
          </a:xfrm>
          <a:prstGeom prst="rect">
            <a:avLst/>
          </a:prstGeom>
          <a:noFill/>
          <a:ln>
            <a:noFill/>
          </a:ln>
        </p:spPr>
        <p:txBody>
          <a:bodyPr vert="horz" wrap="square" lIns="95760" tIns="47880" rIns="95760" bIns="47880" anchor="t" anchorCtr="0"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3" name="Rectangle 3"/>
          <p:cNvSpPr txBox="1">
            <a:spLocks noGrp="1"/>
          </p:cNvSpPr>
          <p:nvPr>
            <p:ph type="dt" sz="quarter" idx="1"/>
          </p:nvPr>
        </p:nvSpPr>
        <p:spPr>
          <a:xfrm>
            <a:off x="4021560" y="0"/>
            <a:ext cx="3076200" cy="511200"/>
          </a:xfrm>
          <a:prstGeom prst="rect">
            <a:avLst/>
          </a:prstGeom>
          <a:noFill/>
          <a:ln>
            <a:noFill/>
          </a:ln>
        </p:spPr>
        <p:txBody>
          <a:bodyPr vert="horz" wrap="square" lIns="95760" tIns="47880" rIns="95760" bIns="47880" anchor="t" anchorCtr="0"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4"/>
          <p:cNvSpPr txBox="1">
            <a:spLocks noGrp="1"/>
          </p:cNvSpPr>
          <p:nvPr>
            <p:ph type="ftr" sz="quarter" idx="2"/>
          </p:nvPr>
        </p:nvSpPr>
        <p:spPr>
          <a:xfrm>
            <a:off x="0" y="9721800"/>
            <a:ext cx="3076200" cy="511200"/>
          </a:xfrm>
          <a:prstGeom prst="rect">
            <a:avLst/>
          </a:prstGeom>
          <a:noFill/>
          <a:ln>
            <a:noFill/>
          </a:ln>
        </p:spPr>
        <p:txBody>
          <a:bodyPr vert="horz" wrap="square" lIns="95760" tIns="47880" rIns="95760" bIns="47880" anchor="b" anchorCtr="0"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Rectangle 5"/>
          <p:cNvSpPr txBox="1">
            <a:spLocks noGrp="1"/>
          </p:cNvSpPr>
          <p:nvPr>
            <p:ph type="sldNum" sz="quarter" idx="3"/>
          </p:nvPr>
        </p:nvSpPr>
        <p:spPr>
          <a:xfrm>
            <a:off x="4021560" y="9721800"/>
            <a:ext cx="3076200" cy="511200"/>
          </a:xfrm>
          <a:prstGeom prst="rect">
            <a:avLst/>
          </a:prstGeom>
          <a:noFill/>
          <a:ln>
            <a:noFill/>
          </a:ln>
        </p:spPr>
        <p:txBody>
          <a:bodyPr vert="horz" wrap="square" lIns="95760" tIns="47880" rIns="95760" bIns="47880" anchor="b" anchorCtr="0" compatLnSpc="0"/>
          <a:lstStyle/>
          <a:p>
            <a:pPr marL="0" marR="0" lvl="0" indent="0" algn="r" rtl="0" hangingPunct="1">
              <a:lnSpc>
                <a:spcPct val="100000"/>
              </a:lnSpc>
              <a:spcBef>
                <a:spcPts val="0"/>
              </a:spcBef>
              <a:spcAft>
                <a:spcPts val="0"/>
              </a:spcAft>
              <a:buNone/>
              <a:tabLst/>
            </a:pPr>
            <a:fld id="{C8E4D99A-65C5-49D6-B5D3-44EB3610E3DF}" type="slidenum">
              <a:t>‹Nr.›</a:t>
            </a:fld>
            <a:endParaRPr lang="de-DE" sz="1300" b="0" i="0" u="none" strike="noStrike" kern="1200" spc="0" baseline="0">
              <a:ln>
                <a:noFill/>
              </a:ln>
              <a:solidFill>
                <a:srgbClr val="000000"/>
              </a:solidFill>
              <a:latin typeface="Arial" pitchFamily="18"/>
              <a:ea typeface="Microsoft YaHei" pitchFamily="2"/>
              <a:cs typeface="Arial" pitchFamily="2"/>
            </a:endParaRPr>
          </a:p>
        </p:txBody>
      </p:sp>
    </p:spTree>
    <p:extLst>
      <p:ext uri="{BB962C8B-B14F-4D97-AF65-F5344CB8AC3E}">
        <p14:creationId xmlns:p14="http://schemas.microsoft.com/office/powerpoint/2010/main" val="1491380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3076200" cy="511200"/>
          </a:xfrm>
          <a:prstGeom prst="rect">
            <a:avLst/>
          </a:prstGeom>
          <a:noFill/>
          <a:ln>
            <a:noFill/>
          </a:ln>
        </p:spPr>
        <p:txBody>
          <a:bodyPr wrap="square" lIns="95760" tIns="47880" rIns="95760" bIns="47880" anchor="t" anchorCtr="0"/>
          <a:lstStyle>
            <a:lvl1pPr lvl="0" rtl="0" hangingPunct="0">
              <a:buNone/>
              <a:tabLst/>
              <a:defRPr lang="de-DE" sz="2400" kern="1200">
                <a:latin typeface="Times New Roman" pitchFamily="18"/>
                <a:ea typeface="Lucida Sans Unicode" pitchFamily="2"/>
                <a:cs typeface="Tahoma" pitchFamily="2"/>
              </a:defRPr>
            </a:lvl1pPr>
          </a:lstStyle>
          <a:p>
            <a:pPr lvl="0"/>
            <a:endParaRPr lang="de-DE"/>
          </a:p>
        </p:txBody>
      </p:sp>
      <p:sp>
        <p:nvSpPr>
          <p:cNvPr id="3" name="Datumsplatzhalter 2"/>
          <p:cNvSpPr txBox="1">
            <a:spLocks noGrp="1"/>
          </p:cNvSpPr>
          <p:nvPr>
            <p:ph type="dt" idx="1"/>
          </p:nvPr>
        </p:nvSpPr>
        <p:spPr>
          <a:xfrm>
            <a:off x="4021560" y="0"/>
            <a:ext cx="3076200" cy="511200"/>
          </a:xfrm>
          <a:prstGeom prst="rect">
            <a:avLst/>
          </a:prstGeom>
          <a:noFill/>
          <a:ln>
            <a:noFill/>
          </a:ln>
        </p:spPr>
        <p:txBody>
          <a:bodyPr wrap="square" lIns="95760" tIns="47880" rIns="95760" bIns="47880" anchor="t" anchorCtr="0"/>
          <a:lstStyle>
            <a:lvl1pPr marL="0" marR="0" lvl="0" indent="0" algn="r" rtl="0" hangingPunct="1">
              <a:lnSpc>
                <a:spcPct val="100000"/>
              </a:lnSpc>
              <a:spcBef>
                <a:spcPts val="0"/>
              </a:spcBef>
              <a:spcAft>
                <a:spcPts val="0"/>
              </a:spcAft>
              <a:buNone/>
              <a:tabLst/>
              <a:defRPr lang="de-DE" sz="1300" b="0" i="0" u="none" strike="noStrike" kern="1200" spc="0" baseline="0">
                <a:solidFill>
                  <a:srgbClr val="000000"/>
                </a:solidFill>
                <a:latin typeface="Arial Unicode MS" pitchFamily="34"/>
                <a:ea typeface="Lucida Sans Unicode" pitchFamily="2"/>
                <a:cs typeface="Arial" pitchFamily="2"/>
              </a:defRPr>
            </a:lvl1pPr>
          </a:lstStyle>
          <a:p>
            <a:pPr lvl="0"/>
            <a:fld id="{71F97ECC-D3E8-46D2-947A-BBF3213AA3EA}" type="datetime1">
              <a:rPr lang="de-DE"/>
              <a:pPr lvl="0"/>
              <a:t>21.06.2015</a:t>
            </a:fld>
            <a:endParaRPr lang="de-DE"/>
          </a:p>
        </p:txBody>
      </p:sp>
      <p:sp>
        <p:nvSpPr>
          <p:cNvPr id="4" name="Folienbildplatzhalter 3"/>
          <p:cNvSpPr>
            <a:spLocks noGrp="1" noRot="1" noChangeAspect="1"/>
          </p:cNvSpPr>
          <p:nvPr>
            <p:ph type="sldImg" idx="2"/>
          </p:nvPr>
        </p:nvSpPr>
        <p:spPr>
          <a:xfrm>
            <a:off x="990719" y="768240"/>
            <a:ext cx="5118120" cy="3838680"/>
          </a:xfrm>
          <a:prstGeom prst="rect">
            <a:avLst/>
          </a:prstGeom>
          <a:noFill/>
          <a:ln>
            <a:noFill/>
            <a:prstDash val="solid"/>
          </a:ln>
        </p:spPr>
      </p:sp>
      <p:sp>
        <p:nvSpPr>
          <p:cNvPr id="5" name="Notizenplatzhalter 4"/>
          <p:cNvSpPr txBox="1">
            <a:spLocks noGrp="1"/>
          </p:cNvSpPr>
          <p:nvPr>
            <p:ph type="body" sz="quarter" idx="3"/>
          </p:nvPr>
        </p:nvSpPr>
        <p:spPr>
          <a:xfrm>
            <a:off x="710280" y="4861800"/>
            <a:ext cx="5678640" cy="4604400"/>
          </a:xfrm>
          <a:prstGeom prst="rect">
            <a:avLst/>
          </a:prstGeom>
          <a:noFill/>
          <a:ln>
            <a:noFill/>
          </a:ln>
        </p:spPr>
        <p:txBody>
          <a:bodyPr wrap="square" lIns="95760" tIns="47880" rIns="95760" bIns="47880"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txBox="1">
            <a:spLocks noGrp="1"/>
          </p:cNvSpPr>
          <p:nvPr>
            <p:ph type="ftr" sz="quarter" idx="4"/>
          </p:nvPr>
        </p:nvSpPr>
        <p:spPr>
          <a:xfrm>
            <a:off x="0" y="9721800"/>
            <a:ext cx="3076200" cy="511200"/>
          </a:xfrm>
          <a:prstGeom prst="rect">
            <a:avLst/>
          </a:prstGeom>
          <a:noFill/>
          <a:ln>
            <a:noFill/>
          </a:ln>
        </p:spPr>
        <p:txBody>
          <a:bodyPr wrap="square" lIns="95760" tIns="47880" rIns="95760" bIns="47880" anchor="b" anchorCtr="0"/>
          <a:lstStyle>
            <a:lvl1pPr lvl="0" rtl="0" hangingPunct="0">
              <a:buNone/>
              <a:tabLst/>
              <a:defRPr lang="de-DE" sz="2400" kern="1200">
                <a:latin typeface="Times New Roman" pitchFamily="18"/>
                <a:ea typeface="Lucida Sans Unicode" pitchFamily="2"/>
                <a:cs typeface="Tahoma" pitchFamily="2"/>
              </a:defRPr>
            </a:lvl1pPr>
          </a:lstStyle>
          <a:p>
            <a:pPr lvl="0"/>
            <a:endParaRPr lang="de-DE"/>
          </a:p>
        </p:txBody>
      </p:sp>
      <p:sp>
        <p:nvSpPr>
          <p:cNvPr id="7" name="Foliennummernplatzhalter 6"/>
          <p:cNvSpPr txBox="1">
            <a:spLocks noGrp="1"/>
          </p:cNvSpPr>
          <p:nvPr>
            <p:ph type="sldNum" sz="quarter" idx="5"/>
          </p:nvPr>
        </p:nvSpPr>
        <p:spPr>
          <a:xfrm>
            <a:off x="4021560" y="9721800"/>
            <a:ext cx="3076200" cy="511200"/>
          </a:xfrm>
          <a:prstGeom prst="rect">
            <a:avLst/>
          </a:prstGeom>
          <a:noFill/>
          <a:ln>
            <a:noFill/>
          </a:ln>
        </p:spPr>
        <p:txBody>
          <a:bodyPr wrap="square" lIns="95760" tIns="47880" rIns="95760" bIns="47880" anchor="b" anchorCtr="0"/>
          <a:lstStyle>
            <a:lvl1pPr marL="0" marR="0" lvl="0" indent="0" algn="r" rtl="0" hangingPunct="1">
              <a:lnSpc>
                <a:spcPct val="100000"/>
              </a:lnSpc>
              <a:spcBef>
                <a:spcPts val="0"/>
              </a:spcBef>
              <a:spcAft>
                <a:spcPts val="0"/>
              </a:spcAft>
              <a:buNone/>
              <a:tabLst/>
              <a:defRPr lang="de-DE" sz="1300" b="0" i="0" u="none" strike="noStrike" kern="1200" spc="0" baseline="0">
                <a:solidFill>
                  <a:srgbClr val="000000"/>
                </a:solidFill>
                <a:latin typeface="Arial Unicode MS" pitchFamily="34"/>
                <a:ea typeface="Lucida Sans Unicode" pitchFamily="2"/>
                <a:cs typeface="Arial" pitchFamily="2"/>
              </a:defRPr>
            </a:lvl1pPr>
          </a:lstStyle>
          <a:p>
            <a:pPr lvl="0"/>
            <a:fld id="{68660A36-9ECE-409D-B272-80EB0118E2CF}" type="slidenum">
              <a:t>‹Nr.›</a:t>
            </a:fld>
            <a:endParaRPr lang="de-DE"/>
          </a:p>
        </p:txBody>
      </p:sp>
    </p:spTree>
    <p:extLst>
      <p:ext uri="{BB962C8B-B14F-4D97-AF65-F5344CB8AC3E}">
        <p14:creationId xmlns:p14="http://schemas.microsoft.com/office/powerpoint/2010/main" val="4024774111"/>
      </p:ext>
    </p:extLst>
  </p:cSld>
  <p:clrMap bg1="lt1" tx1="dk1" bg2="lt2" tx2="dk2" accent1="accent1" accent2="accent2" accent3="accent3" accent4="accent4" accent5="accent5" accent6="accent6" hlink="hlink" folHlink="folHlink"/>
  <p:notesStyle>
    <a:lvl1pPr marL="0" marR="0" lvl="0" indent="0" algn="l" rtl="0" hangingPunct="0">
      <a:lnSpc>
        <a:spcPct val="100000"/>
      </a:lnSpc>
      <a:spcBef>
        <a:spcPts val="400"/>
      </a:spcBef>
      <a:spcAft>
        <a:spcPts val="0"/>
      </a:spcAft>
      <a:buNone/>
      <a:tabLst/>
      <a:defRPr lang="de-DE" sz="1200" b="0" i="0" u="none" strike="noStrike" kern="1200" spc="0" baseline="0">
        <a:ln>
          <a:noFill/>
        </a:ln>
        <a:solidFill>
          <a:srgbClr val="000000"/>
        </a:solidFill>
        <a:latin typeface="Calibri" pitchFamily="18"/>
        <a:ea typeface="Microsoft YaHei" pitchFamily="2"/>
        <a:cs typeface="Mangal" pitchFamily="2"/>
      </a:defRPr>
    </a:lvl1pPr>
    <a:lvl2pPr marL="457200" marR="0" lvl="1" indent="0" algn="l" rtl="0" hangingPunct="0">
      <a:lnSpc>
        <a:spcPct val="100000"/>
      </a:lnSpc>
      <a:spcBef>
        <a:spcPts val="400"/>
      </a:spcBef>
      <a:spcAft>
        <a:spcPts val="0"/>
      </a:spcAft>
      <a:buNone/>
      <a:tabLst/>
      <a:defRPr lang="de-DE" sz="1200" b="0" i="0" u="none" strike="noStrike" kern="1200" spc="0" baseline="0">
        <a:ln>
          <a:noFill/>
        </a:ln>
        <a:solidFill>
          <a:srgbClr val="000000"/>
        </a:solidFill>
        <a:latin typeface="Calibri" pitchFamily="18"/>
        <a:ea typeface="Microsoft YaHei" pitchFamily="2"/>
        <a:cs typeface="Mangal" pitchFamily="2"/>
      </a:defRPr>
    </a:lvl2pPr>
    <a:lvl3pPr marL="914400" marR="0" lvl="2" indent="0" algn="l" rtl="0" hangingPunct="0">
      <a:lnSpc>
        <a:spcPct val="100000"/>
      </a:lnSpc>
      <a:spcBef>
        <a:spcPts val="400"/>
      </a:spcBef>
      <a:spcAft>
        <a:spcPts val="0"/>
      </a:spcAft>
      <a:buNone/>
      <a:tabLst/>
      <a:defRPr lang="de-DE" sz="1200" b="0" i="0" u="none" strike="noStrike" kern="1200" spc="0" baseline="0">
        <a:ln>
          <a:noFill/>
        </a:ln>
        <a:solidFill>
          <a:srgbClr val="000000"/>
        </a:solidFill>
        <a:latin typeface="Calibri" pitchFamily="18"/>
        <a:ea typeface="Microsoft YaHei" pitchFamily="2"/>
        <a:cs typeface="Mangal" pitchFamily="2"/>
      </a:defRPr>
    </a:lvl3pPr>
    <a:lvl4pPr marL="1371599" marR="0" lvl="3" indent="0" algn="l" rtl="0" hangingPunct="0">
      <a:lnSpc>
        <a:spcPct val="100000"/>
      </a:lnSpc>
      <a:spcBef>
        <a:spcPts val="400"/>
      </a:spcBef>
      <a:spcAft>
        <a:spcPts val="0"/>
      </a:spcAft>
      <a:buNone/>
      <a:tabLst/>
      <a:defRPr lang="de-DE" sz="1200" b="0" i="0" u="none" strike="noStrike" kern="1200" spc="0" baseline="0">
        <a:ln>
          <a:noFill/>
        </a:ln>
        <a:solidFill>
          <a:srgbClr val="000000"/>
        </a:solidFill>
        <a:latin typeface="Calibri" pitchFamily="18"/>
        <a:ea typeface="Microsoft YaHei" pitchFamily="2"/>
        <a:cs typeface="Mangal" pitchFamily="2"/>
      </a:defRPr>
    </a:lvl4pPr>
    <a:lvl5pPr marL="1828800" marR="0" lvl="4" indent="0" algn="l" rtl="0" hangingPunct="0">
      <a:lnSpc>
        <a:spcPct val="100000"/>
      </a:lnSpc>
      <a:spcBef>
        <a:spcPts val="400"/>
      </a:spcBef>
      <a:spcAft>
        <a:spcPts val="0"/>
      </a:spcAft>
      <a:buNone/>
      <a:tabLst/>
      <a:defRPr lang="de-DE" sz="1200" b="0" i="0" u="none" strike="noStrike" kern="1200" spc="0" baseline="0">
        <a:ln>
          <a:noFill/>
        </a:ln>
        <a:solidFill>
          <a:srgbClr val="000000"/>
        </a:solidFill>
        <a:latin typeface="Calibri" pitchFamily="18"/>
        <a:ea typeface="Microsoft YaHei" pitchFamily="2"/>
        <a:cs typeface="Mangal"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29445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232859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412208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62384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4029450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376850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9705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48040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220136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127225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97028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874310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252078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314942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0" indent="0">
              <a:buFont typeface="Arial" panose="020B0604020202020204" pitchFamily="34" charset="0"/>
              <a:buNone/>
            </a:pPr>
            <a:endParaRPr lang="de-DE" sz="2000" dirty="0">
              <a:latin typeface="Arial" pitchFamily="18"/>
            </a:endParaRPr>
          </a:p>
        </p:txBody>
      </p:sp>
    </p:spTree>
    <p:extLst>
      <p:ext uri="{BB962C8B-B14F-4D97-AF65-F5344CB8AC3E}">
        <p14:creationId xmlns:p14="http://schemas.microsoft.com/office/powerpoint/2010/main" val="389578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001801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2190001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2953332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993845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268779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49795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55718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635257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775308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459951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dirty="0">
              <a:latin typeface="Arial" pitchFamily="18"/>
            </a:endParaRPr>
          </a:p>
        </p:txBody>
      </p:sp>
    </p:spTree>
    <p:extLst>
      <p:ext uri="{BB962C8B-B14F-4D97-AF65-F5344CB8AC3E}">
        <p14:creationId xmlns:p14="http://schemas.microsoft.com/office/powerpoint/2010/main" val="3758346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dirty="0">
              <a:latin typeface="Arial" pitchFamily="18"/>
            </a:endParaRPr>
          </a:p>
        </p:txBody>
      </p:sp>
    </p:spTree>
    <p:extLst>
      <p:ext uri="{BB962C8B-B14F-4D97-AF65-F5344CB8AC3E}">
        <p14:creationId xmlns:p14="http://schemas.microsoft.com/office/powerpoint/2010/main" val="252193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dirty="0">
              <a:latin typeface="Arial" pitchFamily="18"/>
            </a:endParaRPr>
          </a:p>
        </p:txBody>
      </p:sp>
    </p:spTree>
    <p:extLst>
      <p:ext uri="{BB962C8B-B14F-4D97-AF65-F5344CB8AC3E}">
        <p14:creationId xmlns:p14="http://schemas.microsoft.com/office/powerpoint/2010/main" val="2521930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dirty="0">
              <a:latin typeface="Arial" pitchFamily="18"/>
            </a:endParaRPr>
          </a:p>
        </p:txBody>
      </p:sp>
    </p:spTree>
    <p:extLst>
      <p:ext uri="{BB962C8B-B14F-4D97-AF65-F5344CB8AC3E}">
        <p14:creationId xmlns:p14="http://schemas.microsoft.com/office/powerpoint/2010/main" val="252193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dirty="0">
              <a:latin typeface="Arial" pitchFamily="18"/>
            </a:endParaRPr>
          </a:p>
        </p:txBody>
      </p:sp>
    </p:spTree>
    <p:extLst>
      <p:ext uri="{BB962C8B-B14F-4D97-AF65-F5344CB8AC3E}">
        <p14:creationId xmlns:p14="http://schemas.microsoft.com/office/powerpoint/2010/main" val="956884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917333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dirty="0">
              <a:latin typeface="Arial" pitchFamily="18"/>
            </a:endParaRPr>
          </a:p>
        </p:txBody>
      </p:sp>
    </p:spTree>
    <p:extLst>
      <p:ext uri="{BB962C8B-B14F-4D97-AF65-F5344CB8AC3E}">
        <p14:creationId xmlns:p14="http://schemas.microsoft.com/office/powerpoint/2010/main" val="1160772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dirty="0">
              <a:latin typeface="Arial" pitchFamily="18"/>
            </a:endParaRPr>
          </a:p>
        </p:txBody>
      </p:sp>
    </p:spTree>
    <p:extLst>
      <p:ext uri="{BB962C8B-B14F-4D97-AF65-F5344CB8AC3E}">
        <p14:creationId xmlns:p14="http://schemas.microsoft.com/office/powerpoint/2010/main" val="290345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5218203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4189279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45225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2088648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42516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0646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23409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2073027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170517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p:cNvSpPr txBox="1">
            <a:spLocks noGrp="1"/>
          </p:cNvSpPr>
          <p:nvPr>
            <p:ph type="dt" idx="1"/>
          </p:nvPr>
        </p:nvSpPr>
        <p:spPr>
          <a:ln/>
        </p:spPr>
        <p:txBody>
          <a:bodyPr wrap="square" lIns="95760" tIns="47880" rIns="95760" bIns="47880" anchor="t" anchorCtr="0"/>
          <a:lstStyle/>
          <a:p>
            <a:pPr lvl="0"/>
            <a:fld id="{71F97ECC-D3E8-46D2-947A-BBF3213AA3EA}" type="datetime1">
              <a:rPr lang="de-DE"/>
              <a:pPr lvl="0"/>
              <a:t>21.06.2015</a:t>
            </a:fld>
            <a:endParaRPr lang="de-DE"/>
          </a:p>
        </p:txBody>
      </p:sp>
      <p:sp>
        <p:nvSpPr>
          <p:cNvPr id="2" name="Folienbildplatzhalter 1"/>
          <p:cNvSpPr>
            <a:spLocks noGrp="1" noRot="1" noChangeAspect="1" noResize="1"/>
          </p:cNvSpPr>
          <p:nvPr>
            <p:ph type="sldImg"/>
          </p:nvPr>
        </p:nvSpPr>
        <p:spPr>
          <a:xfrm>
            <a:off x="1106488" y="812800"/>
            <a:ext cx="5345112" cy="4008438"/>
          </a:xfrm>
          <a:solidFill>
            <a:srgbClr val="4F81BD"/>
          </a:solidFill>
          <a:ln w="25560">
            <a:solidFill>
              <a:srgbClr val="385D8A"/>
            </a:solidFill>
            <a:prstDash val="solid"/>
          </a:ln>
        </p:spPr>
      </p:sp>
      <p:sp>
        <p:nvSpPr>
          <p:cNvPr id="3" name="Notizenplatzhalter 2"/>
          <p:cNvSpPr txBox="1">
            <a:spLocks noGrp="1"/>
          </p:cNvSpPr>
          <p:nvPr>
            <p:ph type="body" sz="quarter" idx="1"/>
          </p:nvPr>
        </p:nvSpPr>
        <p:spPr>
          <a:xfrm>
            <a:off x="756000" y="5078520"/>
            <a:ext cx="6047640" cy="4811040"/>
          </a:xfrm>
        </p:spPr>
        <p:txBody>
          <a:bodyPr lIns="0" tIns="0" rIns="0" bIns="0"/>
          <a:lstStyle/>
          <a:p>
            <a:pPr marL="216000" indent="-216000"/>
            <a:endParaRPr lang="de-DE" sz="2000">
              <a:latin typeface="Arial" pitchFamily="18"/>
            </a:endParaRPr>
          </a:p>
        </p:txBody>
      </p:sp>
    </p:spTree>
    <p:extLst>
      <p:ext uri="{BB962C8B-B14F-4D97-AF65-F5344CB8AC3E}">
        <p14:creationId xmlns:p14="http://schemas.microsoft.com/office/powerpoint/2010/main" val="310172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685799" y="2130480"/>
            <a:ext cx="7772400" cy="1469880"/>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371599" y="3886200"/>
            <a:ext cx="6400799" cy="1752479"/>
          </a:xfrm>
        </p:spPr>
        <p:txBody>
          <a:bodyPr anchorCtr="1"/>
          <a:lstStyle>
            <a:lvl1pPr marL="0" indent="0" algn="ctr">
              <a:buNone/>
              <a:defRPr>
                <a:ln>
                  <a:noFill/>
                </a:ln>
                <a:solidFill>
                  <a:srgbClr val="898989"/>
                </a:solidFill>
                <a:latin typeface="Calibri" pitchFamily="18"/>
                <a:ea typeface="Microsoft YaHei" pitchFamily="2"/>
                <a:cs typeface="Mangal" pitchFamily="2"/>
              </a:defRPr>
            </a:lvl1pPr>
          </a:lstStyle>
          <a:p>
            <a:pPr lvl="0"/>
            <a:r>
              <a:rPr lang="de-DE"/>
              <a:t>Formatvorlage des Untertitelmasters durch Klicken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D152D3F7-E70E-4FEE-A041-79B470CC7F53}" type="slidenum">
              <a:t>‹Nr.›</a:t>
            </a:fld>
            <a:endParaRPr lang="de-DE"/>
          </a:p>
        </p:txBody>
      </p:sp>
    </p:spTree>
    <p:extLst>
      <p:ext uri="{BB962C8B-B14F-4D97-AF65-F5344CB8AC3E}">
        <p14:creationId xmlns:p14="http://schemas.microsoft.com/office/powerpoint/2010/main" val="288201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D1DE3468-3DC6-41C1-8B7C-BEC737ECA811}" type="slidenum">
              <a:t>‹Nr.›</a:t>
            </a:fld>
            <a:endParaRPr lang="de-DE"/>
          </a:p>
        </p:txBody>
      </p:sp>
    </p:spTree>
    <p:extLst>
      <p:ext uri="{BB962C8B-B14F-4D97-AF65-F5344CB8AC3E}">
        <p14:creationId xmlns:p14="http://schemas.microsoft.com/office/powerpoint/2010/main" val="238956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6629400" y="274680"/>
            <a:ext cx="2057400" cy="5851440"/>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457200" y="274680"/>
            <a:ext cx="6019919" cy="5851440"/>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AFF73747-7755-41B0-BBE1-246BD64E669F}" type="slidenum">
              <a:t>‹Nr.›</a:t>
            </a:fld>
            <a:endParaRPr lang="de-DE"/>
          </a:p>
        </p:txBody>
      </p:sp>
    </p:spTree>
    <p:extLst>
      <p:ext uri="{BB962C8B-B14F-4D97-AF65-F5344CB8AC3E}">
        <p14:creationId xmlns:p14="http://schemas.microsoft.com/office/powerpoint/2010/main" val="115151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0200"/>
            <a:ext cx="8229600" cy="4525920"/>
          </a:xfrm>
        </p:spPr>
        <p:txBody>
          <a:bodyPr anchor="t" anchorCtr="0"/>
          <a:lstStyle>
            <a:lvl1pPr marL="343080" indent="-343080" algn="l">
              <a:spcBef>
                <a:spcPts val="799"/>
              </a:spcBef>
              <a:buSzPct val="100000"/>
              <a:buFont typeface="Arial" pitchFamily="34"/>
              <a:buChar char="•"/>
              <a:defRPr sz="3200"/>
            </a:lvl1pPr>
          </a:lstStyle>
          <a:p>
            <a:pPr lvl="0"/>
            <a:r>
              <a:rPr lang="de-DE"/>
              <a:t>Textmasterformat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6B2EE697-031C-41C2-878C-3CCF1CECC474}" type="slidenum">
              <a:t>‹Nr.›</a:t>
            </a:fld>
            <a:endParaRPr lang="de-DE"/>
          </a:p>
        </p:txBody>
      </p:sp>
      <p:sp>
        <p:nvSpPr>
          <p:cNvPr id="7" name="Inhaltsplatzhalter 6"/>
          <p:cNvSpPr txBox="1">
            <a:spLocks noGrp="1"/>
          </p:cNvSpPr>
          <p:nvPr>
            <p:ph idx="1"/>
          </p:nvPr>
        </p:nvSpPr>
        <p:spPr>
          <a:xfrm>
            <a:off x="457200" y="1604520"/>
            <a:ext cx="8229240" cy="4525920"/>
          </a:xfrm>
        </p:spPr>
        <p:txBody>
          <a:bodyPr lIns="0" tIns="0" rIns="0" bIns="0"/>
          <a:lstStyle>
            <a:lvl1pPr hangingPunct="0">
              <a:spcBef>
                <a:spcPts val="0"/>
              </a:spcBef>
              <a:spcAft>
                <a:spcPts val="1417"/>
              </a:spcAft>
              <a:defRPr>
                <a:ln>
                  <a:noFill/>
                </a:ln>
                <a:latin typeface="Arial" pitchFamily="18"/>
                <a:ea typeface="Microsoft YaHei" pitchFamily="2"/>
                <a:cs typeface="Mangal" pitchFamily="2"/>
              </a:defRPr>
            </a:lvl1pPr>
          </a:lstStyle>
          <a:p>
            <a:endParaRPr lang="de-DE"/>
          </a:p>
        </p:txBody>
      </p:sp>
    </p:spTree>
    <p:extLst>
      <p:ext uri="{BB962C8B-B14F-4D97-AF65-F5344CB8AC3E}">
        <p14:creationId xmlns:p14="http://schemas.microsoft.com/office/powerpoint/2010/main" val="36480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_a_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722159" y="4406759"/>
            <a:ext cx="7772400" cy="1362240"/>
          </a:xfrm>
        </p:spPr>
        <p:txBody>
          <a:bodyPr anchor="t" anchorCtr="0"/>
          <a:lstStyle>
            <a:lvl1pPr algn="l">
              <a:defRPr sz="4000" b="1"/>
            </a:lvl1pPr>
          </a:lstStyle>
          <a:p>
            <a:pPr lvl="0"/>
            <a:r>
              <a:rPr lang="de-DE"/>
              <a:t>Titelmasterformat durch Klicken bearbeiten</a:t>
            </a:r>
          </a:p>
        </p:txBody>
      </p:sp>
      <p:sp>
        <p:nvSpPr>
          <p:cNvPr id="3" name="Textplatzhalter 2"/>
          <p:cNvSpPr txBox="1">
            <a:spLocks noGrp="1"/>
          </p:cNvSpPr>
          <p:nvPr>
            <p:ph type="body" idx="1"/>
          </p:nvPr>
        </p:nvSpPr>
        <p:spPr>
          <a:xfrm>
            <a:off x="722159" y="2906640"/>
            <a:ext cx="7772400" cy="1500119"/>
          </a:xfrm>
        </p:spPr>
        <p:txBody>
          <a:bodyPr anchor="b"/>
          <a:lstStyle>
            <a:lvl1pPr marL="0" indent="0">
              <a:spcBef>
                <a:spcPts val="499"/>
              </a:spcBef>
              <a:buNone/>
              <a:defRPr sz="2000">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BC7F44EB-CB79-40B5-938C-6C70CB7770F3}" type="slidenum">
              <a:t>‹Nr.›</a:t>
            </a:fld>
            <a:endParaRPr lang="de-DE"/>
          </a:p>
        </p:txBody>
      </p:sp>
    </p:spTree>
    <p:extLst>
      <p:ext uri="{BB962C8B-B14F-4D97-AF65-F5344CB8AC3E}">
        <p14:creationId xmlns:p14="http://schemas.microsoft.com/office/powerpoint/2010/main" val="267764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type="title" idx="4294967295"/>
          </p:nvPr>
        </p:nvSpPr>
        <p:spPr>
          <a:xfrm>
            <a:off x="45720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de-DE"/>
              <a:t>Textmasterformat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4648320" y="1600200"/>
            <a:ext cx="4038479" cy="4525920"/>
          </a:xfrm>
        </p:spPr>
        <p:txBody>
          <a:bodyPr anchor="t" anchorCtr="0"/>
          <a:lstStyle>
            <a:lvl1pPr marL="343080" indent="-343080" algn="l">
              <a:spcBef>
                <a:spcPts val="700"/>
              </a:spcBef>
              <a:buSzPct val="100000"/>
              <a:buFont typeface="Arial" pitchFamily="34"/>
              <a:buChar char="•"/>
              <a:defRPr sz="2800"/>
            </a:lvl1pPr>
          </a:lstStyle>
          <a:p>
            <a:pPr lvl="0"/>
            <a:r>
              <a:rPr lang="de-DE"/>
              <a:t>Textmasterformat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4B7FEFFE-980E-440B-837F-6CF7AA733955}" type="slidenum">
              <a:t>‹Nr.›</a:t>
            </a:fld>
            <a:endParaRPr lang="de-DE"/>
          </a:p>
        </p:txBody>
      </p:sp>
    </p:spTree>
    <p:extLst>
      <p:ext uri="{BB962C8B-B14F-4D97-AF65-F5344CB8AC3E}">
        <p14:creationId xmlns:p14="http://schemas.microsoft.com/office/powerpoint/2010/main" val="314024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457200" y="1535039"/>
            <a:ext cx="4040279" cy="639720"/>
          </a:xfrm>
        </p:spPr>
        <p:txBody>
          <a:bodyPr anchor="b"/>
          <a:lstStyle>
            <a:lvl1pPr marL="0" indent="0">
              <a:spcBef>
                <a:spcPts val="601"/>
              </a:spcBef>
              <a:buNone/>
              <a:defRPr sz="2400" b="1"/>
            </a:lvl1pPr>
          </a:lstStyle>
          <a:p>
            <a:pPr lvl="0"/>
            <a:r>
              <a:rPr lang="de-DE"/>
              <a:t>Textmasterformat bearbeiten</a:t>
            </a:r>
          </a:p>
        </p:txBody>
      </p:sp>
      <p:sp>
        <p:nvSpPr>
          <p:cNvPr id="4" name="Inhaltsplatzhalter 3"/>
          <p:cNvSpPr txBox="1">
            <a:spLocks noGrp="1"/>
          </p:cNvSpPr>
          <p:nvPr>
            <p:ph type="title" idx="4294967295"/>
          </p:nvPr>
        </p:nvSpPr>
        <p:spPr>
          <a:xfrm>
            <a:off x="457200" y="2174760"/>
            <a:ext cx="4040279" cy="3951360"/>
          </a:xfrm>
        </p:spPr>
        <p:txBody>
          <a:bodyPr anchor="t" anchorCtr="0"/>
          <a:lstStyle>
            <a:lvl1pPr marL="343080" indent="-343080" algn="l">
              <a:spcBef>
                <a:spcPts val="601"/>
              </a:spcBef>
              <a:buSzPct val="100000"/>
              <a:buFont typeface="Arial" pitchFamily="34"/>
              <a:buChar char="•"/>
              <a:defRPr sz="2400"/>
            </a:lvl1pPr>
          </a:lstStyle>
          <a:p>
            <a:pPr lvl="0"/>
            <a:r>
              <a:rPr lang="de-DE"/>
              <a:t>Textmasterformat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5" name="Textplatzhalter 4"/>
          <p:cNvSpPr txBox="1">
            <a:spLocks noGrp="1"/>
          </p:cNvSpPr>
          <p:nvPr>
            <p:ph type="body" idx="3"/>
          </p:nvPr>
        </p:nvSpPr>
        <p:spPr>
          <a:xfrm>
            <a:off x="4645080" y="1535039"/>
            <a:ext cx="4041719" cy="639720"/>
          </a:xfrm>
        </p:spPr>
        <p:txBody>
          <a:bodyPr anchor="b"/>
          <a:lstStyle>
            <a:lvl1pPr marL="0" indent="0">
              <a:spcBef>
                <a:spcPts val="601"/>
              </a:spcBef>
              <a:buNone/>
              <a:defRPr sz="2400" b="1"/>
            </a:lvl1pPr>
          </a:lstStyle>
          <a:p>
            <a:pPr lvl="0"/>
            <a:r>
              <a:rPr lang="de-DE"/>
              <a:t>Textmasterformat bearbeiten</a:t>
            </a:r>
          </a:p>
        </p:txBody>
      </p:sp>
      <p:sp>
        <p:nvSpPr>
          <p:cNvPr id="6" name="Inhaltsplatzhalter 5"/>
          <p:cNvSpPr txBox="1">
            <a:spLocks noGrp="1"/>
          </p:cNvSpPr>
          <p:nvPr>
            <p:ph type="title" idx="4294967295"/>
          </p:nvPr>
        </p:nvSpPr>
        <p:spPr>
          <a:xfrm>
            <a:off x="4645080" y="2174760"/>
            <a:ext cx="4041719" cy="3951360"/>
          </a:xfrm>
        </p:spPr>
        <p:txBody>
          <a:bodyPr anchor="t" anchorCtr="0"/>
          <a:lstStyle>
            <a:lvl1pPr marL="343080" indent="-343080" algn="l">
              <a:spcBef>
                <a:spcPts val="601"/>
              </a:spcBef>
              <a:buSzPct val="100000"/>
              <a:buFont typeface="Arial" pitchFamily="34"/>
              <a:buChar char="•"/>
              <a:defRPr sz="2400"/>
            </a:lvl1pPr>
          </a:lstStyle>
          <a:p>
            <a:pPr lvl="0"/>
            <a:r>
              <a:rPr lang="de-DE"/>
              <a:t>Textmasterformat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7" name="Datumsplatzhalter 6"/>
          <p:cNvSpPr txBox="1">
            <a:spLocks noGrp="1"/>
          </p:cNvSpPr>
          <p:nvPr>
            <p:ph type="dt" sz="half" idx="7"/>
          </p:nvPr>
        </p:nvSpPr>
        <p:spPr/>
        <p:txBody>
          <a:bodyPr/>
          <a:lstStyle>
            <a:lvl1pPr>
              <a:defRPr/>
            </a:lvl1pPr>
          </a:lstStyle>
          <a:p>
            <a:pPr lvl="0"/>
            <a:endParaRPr lang="de-DE"/>
          </a:p>
        </p:txBody>
      </p:sp>
      <p:sp>
        <p:nvSpPr>
          <p:cNvPr id="8" name="Fußzeilenplatzhalter 7"/>
          <p:cNvSpPr txBox="1">
            <a:spLocks noGrp="1"/>
          </p:cNvSpPr>
          <p:nvPr>
            <p:ph type="ftr" sz="quarter" idx="9"/>
          </p:nvPr>
        </p:nvSpPr>
        <p:spPr/>
        <p:txBody>
          <a:bodyPr/>
          <a:lstStyle>
            <a:lvl1pPr>
              <a:defRPr/>
            </a:lvl1pPr>
          </a:lstStyle>
          <a:p>
            <a:pPr lvl="0"/>
            <a:endParaRPr lang="de-DE"/>
          </a:p>
        </p:txBody>
      </p:sp>
      <p:sp>
        <p:nvSpPr>
          <p:cNvPr id="9" name="Foliennummernplatzhalter 8"/>
          <p:cNvSpPr txBox="1">
            <a:spLocks noGrp="1"/>
          </p:cNvSpPr>
          <p:nvPr>
            <p:ph type="sldNum" sz="quarter" idx="8"/>
          </p:nvPr>
        </p:nvSpPr>
        <p:spPr/>
        <p:txBody>
          <a:bodyPr/>
          <a:lstStyle>
            <a:lvl1pPr>
              <a:defRPr/>
            </a:lvl1pPr>
          </a:lstStyle>
          <a:p>
            <a:pPr lvl="0"/>
            <a:fld id="{66E75775-71CA-49AA-A22A-A7517D910EDB}" type="slidenum">
              <a:t>‹Nr.›</a:t>
            </a:fld>
            <a:endParaRPr lang="de-DE"/>
          </a:p>
        </p:txBody>
      </p:sp>
    </p:spTree>
    <p:extLst>
      <p:ext uri="{BB962C8B-B14F-4D97-AF65-F5344CB8AC3E}">
        <p14:creationId xmlns:p14="http://schemas.microsoft.com/office/powerpoint/2010/main" val="311374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Datumsplatzhalter 2"/>
          <p:cNvSpPr txBox="1">
            <a:spLocks noGrp="1"/>
          </p:cNvSpPr>
          <p:nvPr>
            <p:ph type="dt" sz="half" idx="7"/>
          </p:nvPr>
        </p:nvSpPr>
        <p:spPr/>
        <p:txBody>
          <a:bodyPr/>
          <a:lstStyle>
            <a:lvl1pPr>
              <a:defRPr/>
            </a:lvl1pPr>
          </a:lstStyle>
          <a:p>
            <a:pPr lvl="0"/>
            <a:endParaRPr lang="de-DE"/>
          </a:p>
        </p:txBody>
      </p:sp>
      <p:sp>
        <p:nvSpPr>
          <p:cNvPr id="4" name="Fußzeilenplatzhalter 3"/>
          <p:cNvSpPr txBox="1">
            <a:spLocks noGrp="1"/>
          </p:cNvSpPr>
          <p:nvPr>
            <p:ph type="ftr" sz="quarter" idx="9"/>
          </p:nvPr>
        </p:nvSpPr>
        <p:spPr/>
        <p:txBody>
          <a:bodyPr/>
          <a:lstStyle>
            <a:lvl1pPr>
              <a:defRPr/>
            </a:lvl1pPr>
          </a:lstStyle>
          <a:p>
            <a:pPr lvl="0"/>
            <a:endParaRPr lang="de-DE"/>
          </a:p>
        </p:txBody>
      </p:sp>
      <p:sp>
        <p:nvSpPr>
          <p:cNvPr id="5" name="Foliennummernplatzhalter 4"/>
          <p:cNvSpPr txBox="1">
            <a:spLocks noGrp="1"/>
          </p:cNvSpPr>
          <p:nvPr>
            <p:ph type="sldNum" sz="quarter" idx="8"/>
          </p:nvPr>
        </p:nvSpPr>
        <p:spPr/>
        <p:txBody>
          <a:bodyPr/>
          <a:lstStyle>
            <a:lvl1pPr>
              <a:defRPr/>
            </a:lvl1pPr>
          </a:lstStyle>
          <a:p>
            <a:pPr lvl="0"/>
            <a:fld id="{CE31B448-0490-4BD4-9775-285C9636B56C}" type="slidenum">
              <a:t>‹Nr.›</a:t>
            </a:fld>
            <a:endParaRPr lang="de-DE"/>
          </a:p>
        </p:txBody>
      </p:sp>
    </p:spTree>
    <p:extLst>
      <p:ext uri="{BB962C8B-B14F-4D97-AF65-F5344CB8AC3E}">
        <p14:creationId xmlns:p14="http://schemas.microsoft.com/office/powerpoint/2010/main" val="55873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endParaRPr lang="de-DE"/>
          </a:p>
        </p:txBody>
      </p:sp>
      <p:sp>
        <p:nvSpPr>
          <p:cNvPr id="3" name="Fußzeilenplatzhalter 2"/>
          <p:cNvSpPr txBox="1">
            <a:spLocks noGrp="1"/>
          </p:cNvSpPr>
          <p:nvPr>
            <p:ph type="ftr" sz="quarter" idx="9"/>
          </p:nvPr>
        </p:nvSpPr>
        <p:spPr/>
        <p:txBody>
          <a:bodyPr/>
          <a:lstStyle>
            <a:lvl1pPr>
              <a:defRPr/>
            </a:lvl1pPr>
          </a:lstStyle>
          <a:p>
            <a:pPr lvl="0"/>
            <a:endParaRPr lang="de-DE"/>
          </a:p>
        </p:txBody>
      </p:sp>
      <p:sp>
        <p:nvSpPr>
          <p:cNvPr id="4" name="Foliennummernplatzhalter 3"/>
          <p:cNvSpPr txBox="1">
            <a:spLocks noGrp="1"/>
          </p:cNvSpPr>
          <p:nvPr>
            <p:ph type="sldNum" sz="quarter" idx="8"/>
          </p:nvPr>
        </p:nvSpPr>
        <p:spPr/>
        <p:txBody>
          <a:bodyPr/>
          <a:lstStyle>
            <a:lvl1pPr>
              <a:defRPr/>
            </a:lvl1pPr>
          </a:lstStyle>
          <a:p>
            <a:pPr lvl="0"/>
            <a:fld id="{89C4025D-23DC-4859-A6FF-9391CF5DD01F}" type="slidenum">
              <a:t>‹Nr.›</a:t>
            </a:fld>
            <a:endParaRPr lang="de-DE"/>
          </a:p>
        </p:txBody>
      </p:sp>
    </p:spTree>
    <p:extLst>
      <p:ext uri="{BB962C8B-B14F-4D97-AF65-F5344CB8AC3E}">
        <p14:creationId xmlns:p14="http://schemas.microsoft.com/office/powerpoint/2010/main" val="22256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457200" y="272880"/>
            <a:ext cx="3008160" cy="1162080"/>
          </a:xfrm>
        </p:spPr>
        <p:txBody>
          <a:bodyPr anchor="b" anchorCtr="0"/>
          <a:lstStyle>
            <a:lvl1pPr algn="l">
              <a:defRPr sz="2000" b="1"/>
            </a:lvl1pPr>
          </a:lstStyle>
          <a:p>
            <a:pPr lvl="0"/>
            <a:r>
              <a:rPr lang="de-DE"/>
              <a:t>Titelmasterformat durch Klicken bearbeiten</a:t>
            </a:r>
          </a:p>
        </p:txBody>
      </p:sp>
      <p:sp>
        <p:nvSpPr>
          <p:cNvPr id="3" name="Inhaltsplatzhalter 2"/>
          <p:cNvSpPr txBox="1">
            <a:spLocks noGrp="1"/>
          </p:cNvSpPr>
          <p:nvPr>
            <p:ph type="title" idx="4294967295"/>
          </p:nvPr>
        </p:nvSpPr>
        <p:spPr>
          <a:xfrm>
            <a:off x="3575159" y="272880"/>
            <a:ext cx="5111640" cy="5853240"/>
          </a:xfrm>
        </p:spPr>
        <p:txBody>
          <a:bodyPr anchor="t" anchorCtr="0"/>
          <a:lstStyle>
            <a:lvl1pPr marL="343080" indent="-343080" algn="l">
              <a:spcBef>
                <a:spcPts val="799"/>
              </a:spcBef>
              <a:buSzPct val="100000"/>
              <a:buFont typeface="Arial" pitchFamily="34"/>
              <a:buChar char="•"/>
              <a:defRPr sz="3200"/>
            </a:lvl1pPr>
          </a:lstStyle>
          <a:p>
            <a:pPr lvl="0"/>
            <a:r>
              <a:rPr lang="de-DE"/>
              <a:t>Textmasterformat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Textplatzhalter 3"/>
          <p:cNvSpPr txBox="1">
            <a:spLocks noGrp="1"/>
          </p:cNvSpPr>
          <p:nvPr>
            <p:ph type="body" idx="2"/>
          </p:nvPr>
        </p:nvSpPr>
        <p:spPr>
          <a:xfrm>
            <a:off x="457200" y="1434960"/>
            <a:ext cx="3008160" cy="4691160"/>
          </a:xfrm>
        </p:spPr>
        <p:txBody>
          <a:bodyPr/>
          <a:lstStyle>
            <a:lvl1pPr marL="0" indent="0">
              <a:spcBef>
                <a:spcPts val="300"/>
              </a:spcBef>
              <a:buNone/>
              <a:defRPr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A8071D4F-B6B4-4C5F-A125-F57955EA659B}" type="slidenum">
              <a:t>‹Nr.›</a:t>
            </a:fld>
            <a:endParaRPr lang="de-DE"/>
          </a:p>
        </p:txBody>
      </p:sp>
    </p:spTree>
    <p:extLst>
      <p:ext uri="{BB962C8B-B14F-4D97-AF65-F5344CB8AC3E}">
        <p14:creationId xmlns:p14="http://schemas.microsoft.com/office/powerpoint/2010/main" val="174380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1792440" y="4800600"/>
            <a:ext cx="5486399" cy="566640"/>
          </a:xfrm>
        </p:spPr>
        <p:txBody>
          <a:bodyPr anchor="b" anchorCtr="0"/>
          <a:lstStyle>
            <a:lvl1pPr algn="l">
              <a:defRPr sz="2000" b="1"/>
            </a:lvl1pPr>
          </a:lstStyle>
          <a:p>
            <a:pPr lvl="0"/>
            <a:r>
              <a:rPr lang="de-DE"/>
              <a:t>Titelmasterformat durch Klicken bearbeiten</a:t>
            </a:r>
          </a:p>
        </p:txBody>
      </p:sp>
      <p:sp>
        <p:nvSpPr>
          <p:cNvPr id="3" name="Bildplatzhalter 2"/>
          <p:cNvSpPr txBox="1">
            <a:spLocks noGrp="1"/>
          </p:cNvSpPr>
          <p:nvPr>
            <p:ph type="title" idx="4294967295"/>
          </p:nvPr>
        </p:nvSpPr>
        <p:spPr>
          <a:xfrm>
            <a:off x="1792440" y="612720"/>
            <a:ext cx="5486399" cy="4114800"/>
          </a:xfrm>
        </p:spPr>
        <p:txBody>
          <a:bodyPr anchor="t" anchorCtr="0"/>
          <a:lstStyle>
            <a:lvl1pPr hangingPunct="0">
              <a:defRPr>
                <a:latin typeface="Arial" pitchFamily="18"/>
              </a:defRPr>
            </a:lvl1pPr>
          </a:lstStyle>
          <a:p>
            <a:pPr lvl="0"/>
            <a:endParaRPr lang="de-DE"/>
          </a:p>
        </p:txBody>
      </p:sp>
      <p:sp>
        <p:nvSpPr>
          <p:cNvPr id="4" name="Textplatzhalter 3"/>
          <p:cNvSpPr txBox="1">
            <a:spLocks noGrp="1"/>
          </p:cNvSpPr>
          <p:nvPr>
            <p:ph type="body" idx="2"/>
          </p:nvPr>
        </p:nvSpPr>
        <p:spPr>
          <a:xfrm>
            <a:off x="1792440" y="5367240"/>
            <a:ext cx="5486399" cy="804959"/>
          </a:xfrm>
        </p:spPr>
        <p:txBody>
          <a:bodyPr/>
          <a:lstStyle>
            <a:lvl1pPr marL="0" indent="0">
              <a:spcBef>
                <a:spcPts val="300"/>
              </a:spcBef>
              <a:buNone/>
              <a:defRPr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60A12CFC-F1E3-4263-831C-B3661E867E0C}" type="slidenum">
              <a:t>‹Nr.›</a:t>
            </a:fld>
            <a:endParaRPr lang="de-DE"/>
          </a:p>
        </p:txBody>
      </p:sp>
    </p:spTree>
    <p:extLst>
      <p:ext uri="{BB962C8B-B14F-4D97-AF65-F5344CB8AC3E}">
        <p14:creationId xmlns:p14="http://schemas.microsoft.com/office/powerpoint/2010/main" val="155594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457200" y="274680"/>
            <a:ext cx="8229600" cy="1143000"/>
          </a:xfrm>
          <a:prstGeom prst="rect">
            <a:avLst/>
          </a:prstGeom>
          <a:noFill/>
          <a:ln>
            <a:noFill/>
          </a:ln>
        </p:spPr>
        <p:txBody>
          <a:bodyPr wrap="square" lIns="91440" tIns="45720" rIns="91440" bIns="45720" anchor="ct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de-DE"/>
              <a:t>Titelmasterformat durch Klicken bearbeiten</a:t>
            </a:r>
          </a:p>
        </p:txBody>
      </p:sp>
      <p:sp>
        <p:nvSpPr>
          <p:cNvPr id="3" name="Textplatzhalter 2"/>
          <p:cNvSpPr txBox="1">
            <a:spLocks noGrp="1"/>
          </p:cNvSpPr>
          <p:nvPr>
            <p:ph type="body" idx="1"/>
          </p:nvPr>
        </p:nvSpPr>
        <p:spPr>
          <a:xfrm>
            <a:off x="457200" y="1600200"/>
            <a:ext cx="8229600" cy="45259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457200" y="6356520"/>
            <a:ext cx="2133720" cy="365040"/>
          </a:xfrm>
          <a:prstGeom prst="rect">
            <a:avLst/>
          </a:prstGeom>
          <a:noFill/>
          <a:ln>
            <a:noFill/>
          </a:ln>
        </p:spPr>
        <p:txBody>
          <a:bodyPr wrap="square" lIns="91440" tIns="45720" rIns="91440" bIns="45720" anchor="ctr" anchorCtr="0"/>
          <a:lstStyle>
            <a:lvl1pPr lvl="0" rtl="0" hangingPunct="0">
              <a:buNone/>
              <a:tabLst/>
              <a:defRPr lang="de-DE" sz="2400" kern="1200">
                <a:latin typeface="Times New Roman" pitchFamily="18"/>
                <a:ea typeface="Lucida Sans Unicode" pitchFamily="2"/>
                <a:cs typeface="Tahoma" pitchFamily="2"/>
              </a:defRPr>
            </a:lvl1pPr>
          </a:lstStyle>
          <a:p>
            <a:pPr lvl="0"/>
            <a:endParaRPr lang="de-DE"/>
          </a:p>
        </p:txBody>
      </p:sp>
      <p:sp>
        <p:nvSpPr>
          <p:cNvPr id="5" name="Fußzeilenplatzhalter 4"/>
          <p:cNvSpPr txBox="1">
            <a:spLocks noGrp="1"/>
          </p:cNvSpPr>
          <p:nvPr>
            <p:ph type="ftr" sz="quarter" idx="3"/>
          </p:nvPr>
        </p:nvSpPr>
        <p:spPr>
          <a:xfrm>
            <a:off x="3124079" y="6356520"/>
            <a:ext cx="2895479" cy="365040"/>
          </a:xfrm>
          <a:prstGeom prst="rect">
            <a:avLst/>
          </a:prstGeom>
          <a:noFill/>
          <a:ln>
            <a:noFill/>
          </a:ln>
        </p:spPr>
        <p:txBody>
          <a:bodyPr wrap="square" lIns="91440" tIns="45720" rIns="91440" bIns="45720" anchor="ctr" anchorCtr="1"/>
          <a:lstStyle>
            <a:lvl1pPr lvl="0" rtl="0" hangingPunct="0">
              <a:buNone/>
              <a:tabLst/>
              <a:defRPr lang="de-DE" sz="2400" kern="1200">
                <a:latin typeface="Times New Roman" pitchFamily="18"/>
                <a:ea typeface="Lucida Sans Unicode" pitchFamily="2"/>
                <a:cs typeface="Tahoma" pitchFamily="2"/>
              </a:defRPr>
            </a:lvl1pPr>
          </a:lstStyle>
          <a:p>
            <a:pPr lvl="0"/>
            <a:endParaRPr lang="de-DE"/>
          </a:p>
        </p:txBody>
      </p:sp>
      <p:sp>
        <p:nvSpPr>
          <p:cNvPr id="6" name="Foliennummernplatzhalter 5"/>
          <p:cNvSpPr txBox="1">
            <a:spLocks noGrp="1"/>
          </p:cNvSpPr>
          <p:nvPr>
            <p:ph type="sldNum" sz="quarter" idx="4"/>
          </p:nvPr>
        </p:nvSpPr>
        <p:spPr>
          <a:xfrm>
            <a:off x="6553080" y="6356520"/>
            <a:ext cx="2133720"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de-DE" sz="1200" b="0" i="0" u="none" strike="noStrike" kern="1200" spc="0" baseline="0">
                <a:solidFill>
                  <a:srgbClr val="898989"/>
                </a:solidFill>
                <a:latin typeface="Arial Unicode MS" pitchFamily="34"/>
                <a:ea typeface="Lucida Sans Unicode" pitchFamily="2"/>
                <a:cs typeface="Arial" pitchFamily="2"/>
              </a:defRPr>
            </a:lvl1pPr>
          </a:lstStyle>
          <a:p>
            <a:pPr lvl="0"/>
            <a:fld id="{CDDA2C6F-09BF-4E66-81F5-4DA4BD11836A}"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rtl="0" hangingPunct="1">
        <a:lnSpc>
          <a:spcPct val="100000"/>
        </a:lnSpc>
        <a:spcBef>
          <a:spcPts val="0"/>
        </a:spcBef>
        <a:spcAft>
          <a:spcPts val="0"/>
        </a:spcAft>
        <a:buNone/>
        <a:tabLst/>
        <a:defRPr lang="de-DE" sz="4400" b="0" i="0" u="none" strike="noStrike" kern="1200" spc="0" baseline="0">
          <a:ln>
            <a:noFill/>
          </a:ln>
          <a:solidFill>
            <a:srgbClr val="000000"/>
          </a:solidFill>
          <a:latin typeface="Calibri" pitchFamily="18"/>
          <a:ea typeface="Microsoft YaHei" pitchFamily="2"/>
          <a:cs typeface="Mangal" pitchFamily="2"/>
        </a:defRPr>
      </a:lvl1pPr>
    </p:titleStyle>
    <p:bodyStyle>
      <a:lvl1pPr marL="343080" marR="0" lvl="0" indent="-343080" algn="l" rtl="0" hangingPunct="1">
        <a:lnSpc>
          <a:spcPct val="100000"/>
        </a:lnSpc>
        <a:spcBef>
          <a:spcPts val="799"/>
        </a:spcBef>
        <a:spcAft>
          <a:spcPts val="0"/>
        </a:spcAft>
        <a:buSzPct val="100000"/>
        <a:buFont typeface="Arial" pitchFamily="34"/>
        <a:buChar char="•"/>
        <a:tabLst/>
        <a:defRPr lang="de-DE" sz="3200" b="0" i="0" u="none" strike="noStrike" kern="1200" spc="0" baseline="0">
          <a:solidFill>
            <a:srgbClr val="000000"/>
          </a:solidFill>
          <a:latin typeface="Calibri"/>
        </a:defRPr>
      </a:lvl1pPr>
      <a:lvl2pPr marL="743040" marR="0" lvl="1" indent="-285840" algn="l" rtl="0" hangingPunct="1">
        <a:lnSpc>
          <a:spcPct val="100000"/>
        </a:lnSpc>
        <a:spcBef>
          <a:spcPts val="700"/>
        </a:spcBef>
        <a:spcAft>
          <a:spcPts val="0"/>
        </a:spcAft>
        <a:buSzPct val="100000"/>
        <a:buFont typeface="Arial" pitchFamily="34"/>
        <a:buChar char="–"/>
        <a:tabLst/>
        <a:defRPr lang="de-DE" sz="2800" b="0" i="0" u="none" strike="noStrike" kern="1200" spc="0" baseline="0">
          <a:solidFill>
            <a:srgbClr val="000000"/>
          </a:solidFill>
          <a:latin typeface="Calibri"/>
        </a:defRPr>
      </a:lvl2pPr>
      <a:lvl3pPr marL="1143000" marR="0" lvl="2" indent="-228600" algn="l" rtl="0" hangingPunct="1">
        <a:lnSpc>
          <a:spcPct val="100000"/>
        </a:lnSpc>
        <a:spcBef>
          <a:spcPts val="601"/>
        </a:spcBef>
        <a:spcAft>
          <a:spcPts val="0"/>
        </a:spcAft>
        <a:buSzPct val="100000"/>
        <a:buFont typeface="Arial" pitchFamily="34"/>
        <a:buChar char="•"/>
        <a:tabLst/>
        <a:defRPr lang="de-DE" sz="2400" b="0" i="0" u="none" strike="noStrike" kern="1200" spc="0" baseline="0">
          <a:solidFill>
            <a:srgbClr val="000000"/>
          </a:solidFill>
          <a:latin typeface="Calibri"/>
        </a:defRPr>
      </a:lvl3pPr>
      <a:lvl4pPr marL="1600200" marR="0" lvl="3" indent="-228600" algn="l" rtl="0" hangingPunct="1">
        <a:lnSpc>
          <a:spcPct val="100000"/>
        </a:lnSpc>
        <a:spcBef>
          <a:spcPts val="499"/>
        </a:spcBef>
        <a:spcAft>
          <a:spcPts val="0"/>
        </a:spcAft>
        <a:buSzPct val="100000"/>
        <a:buFont typeface="Arial" pitchFamily="34"/>
        <a:buChar char="–"/>
        <a:tabLst/>
        <a:defRPr lang="de-DE" sz="2000" b="0" i="0" u="none" strike="noStrike" kern="1200" spc="0" baseline="0">
          <a:solidFill>
            <a:srgbClr val="000000"/>
          </a:solidFill>
          <a:latin typeface="Calibri"/>
        </a:defRPr>
      </a:lvl4pPr>
      <a:lvl5pPr marL="2057400" marR="0" lvl="4" indent="-228600" algn="l" rtl="0" hangingPunct="1">
        <a:lnSpc>
          <a:spcPct val="100000"/>
        </a:lnSpc>
        <a:spcBef>
          <a:spcPts val="499"/>
        </a:spcBef>
        <a:spcAft>
          <a:spcPts val="0"/>
        </a:spcAft>
        <a:buSzPct val="100000"/>
        <a:buFont typeface="Arial" pitchFamily="34"/>
        <a:buChar char="»"/>
        <a:tabLst/>
        <a:defRPr lang="de-DE" sz="2000" b="0" i="0" u="none" strike="noStrike" kern="1200" spc="0" baseline="0">
          <a:solidFill>
            <a:srgbClr val="000000"/>
          </a:solidFill>
          <a:latin typeface="Calibri"/>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MvEr6FsVoBI"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solidFill>
              <a:srgbClr val="00B0F0"/>
            </a:solid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4486806"/>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endParaRPr lang="de-DE" sz="2600" b="1" i="0" u="none" strike="noStrike" kern="1200" spc="0" baseline="0" dirty="0">
              <a:ln>
                <a:noFill/>
              </a:ln>
              <a:solidFill>
                <a:srgbClr val="000000"/>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de-DE" sz="2600" b="1" u="none" strike="noStrike" kern="1200" spc="0" baseline="0" dirty="0" smtClean="0">
              <a:ln>
                <a:noFill/>
              </a:ln>
              <a:solidFill>
                <a:srgbClr val="000000"/>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r>
              <a:rPr lang="de-DE" sz="2800" b="1" u="none" strike="noStrike" kern="1200" spc="0" baseline="0" dirty="0" smtClean="0">
                <a:ln>
                  <a:noFill/>
                </a:ln>
                <a:solidFill>
                  <a:srgbClr val="000000"/>
                </a:solidFill>
                <a:latin typeface="Arial" pitchFamily="34"/>
                <a:ea typeface="Microsoft YaHei" pitchFamily="2"/>
                <a:cs typeface="Arial" pitchFamily="34"/>
              </a:rPr>
              <a:t>Bildungsplan 2016/G8: </a:t>
            </a:r>
          </a:p>
          <a:p>
            <a:pPr marL="0" marR="0" lvl="0" indent="0" algn="ctr" rtl="0" hangingPunct="1">
              <a:lnSpc>
                <a:spcPct val="100000"/>
              </a:lnSpc>
              <a:spcBef>
                <a:spcPts val="0"/>
              </a:spcBef>
              <a:spcAft>
                <a:spcPts val="0"/>
              </a:spcAft>
              <a:buNone/>
              <a:tabLst/>
            </a:pPr>
            <a:r>
              <a:rPr lang="de-DE" sz="2800" b="1" u="none" strike="noStrike" kern="1200" spc="0" baseline="0" dirty="0" smtClean="0">
                <a:ln>
                  <a:noFill/>
                </a:ln>
                <a:solidFill>
                  <a:srgbClr val="000000"/>
                </a:solidFill>
                <a:latin typeface="Arial" pitchFamily="34"/>
                <a:ea typeface="Microsoft YaHei" pitchFamily="2"/>
                <a:cs typeface="Arial" pitchFamily="34"/>
              </a:rPr>
              <a:t>Standardstufe 6</a:t>
            </a:r>
          </a:p>
          <a:p>
            <a:pPr marL="0" marR="0" lvl="0" indent="0" algn="ctr" rtl="0" hangingPunct="1">
              <a:lnSpc>
                <a:spcPct val="100000"/>
              </a:lnSpc>
              <a:spcBef>
                <a:spcPts val="0"/>
              </a:spcBef>
              <a:spcAft>
                <a:spcPts val="0"/>
              </a:spcAft>
              <a:buNone/>
              <a:tabLst/>
            </a:pPr>
            <a:endParaRPr lang="de-DE" sz="2800" b="1" u="none" strike="noStrike" kern="1200" spc="0" baseline="0" dirty="0" smtClean="0">
              <a:ln>
                <a:noFill/>
              </a:ln>
              <a:solidFill>
                <a:srgbClr val="000000"/>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r>
              <a:rPr lang="de-DE" sz="2800" b="1" u="none" strike="noStrike" kern="1200" spc="0" baseline="0" dirty="0" smtClean="0">
                <a:ln>
                  <a:noFill/>
                </a:ln>
                <a:solidFill>
                  <a:srgbClr val="000000"/>
                </a:solidFill>
                <a:latin typeface="Arial" pitchFamily="34"/>
                <a:ea typeface="Microsoft YaHei" pitchFamily="2"/>
                <a:cs typeface="Arial" pitchFamily="34"/>
              </a:rPr>
              <a:t>Interkulturelle kommunikative </a:t>
            </a:r>
          </a:p>
          <a:p>
            <a:pPr marL="0" marR="0" lvl="0" indent="0" algn="ctr" rtl="0" hangingPunct="1">
              <a:lnSpc>
                <a:spcPct val="100000"/>
              </a:lnSpc>
              <a:spcBef>
                <a:spcPts val="0"/>
              </a:spcBef>
              <a:spcAft>
                <a:spcPts val="0"/>
              </a:spcAft>
              <a:buNone/>
              <a:tabLst/>
            </a:pPr>
            <a:r>
              <a:rPr lang="de-DE" sz="2800" b="1" u="none" strike="noStrike" kern="1200" spc="0" baseline="0" dirty="0" smtClean="0">
                <a:ln>
                  <a:noFill/>
                </a:ln>
                <a:solidFill>
                  <a:srgbClr val="000000"/>
                </a:solidFill>
                <a:latin typeface="Arial" pitchFamily="34"/>
                <a:ea typeface="Microsoft YaHei" pitchFamily="2"/>
                <a:cs typeface="Arial" pitchFamily="34"/>
              </a:rPr>
              <a:t>Kompetenz</a:t>
            </a:r>
          </a:p>
          <a:p>
            <a:pPr marL="0" marR="0" lvl="0" indent="0" algn="ctr"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9" name="Textfeld 3"/>
          <p:cNvSpPr txBox="1"/>
          <p:nvPr/>
        </p:nvSpPr>
        <p:spPr>
          <a:xfrm>
            <a:off x="792000" y="4968000"/>
            <a:ext cx="7703999" cy="1802994"/>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0"/>
              </a:spcBef>
              <a:spcAft>
                <a:spcPts val="0"/>
              </a:spcAft>
              <a:buNone/>
              <a:tabLst/>
            </a:pPr>
            <a:endParaRPr lang="de-DE" sz="2600" b="1" i="0" u="none" strike="noStrike" kern="1200" spc="0" baseline="0" dirty="0" smtClean="0">
              <a:ln>
                <a:noFill/>
              </a:ln>
              <a:solidFill>
                <a:srgbClr val="000000"/>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endParaRPr lang="de-DE" dirty="0" smtClean="0">
              <a:solidFill>
                <a:srgbClr val="000000"/>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r>
              <a:rPr lang="de-DE" dirty="0" smtClean="0">
                <a:solidFill>
                  <a:srgbClr val="000000"/>
                </a:solidFill>
                <a:latin typeface="Arial" pitchFamily="34"/>
                <a:ea typeface="Microsoft YaHei" pitchFamily="2"/>
                <a:cs typeface="Arial" pitchFamily="34"/>
              </a:rPr>
              <a:t>Susanne Pongratz, </a:t>
            </a:r>
            <a:r>
              <a:rPr lang="de-DE" dirty="0" err="1" smtClean="0">
                <a:solidFill>
                  <a:srgbClr val="000000"/>
                </a:solidFill>
                <a:latin typeface="Arial" pitchFamily="34"/>
                <a:ea typeface="Microsoft YaHei" pitchFamily="2"/>
                <a:cs typeface="Arial" pitchFamily="34"/>
              </a:rPr>
              <a:t>StD‘in</a:t>
            </a:r>
            <a:endParaRPr lang="de-DE" dirty="0" smtClean="0">
              <a:solidFill>
                <a:srgbClr val="000000"/>
              </a:solidFill>
              <a:latin typeface="Arial" pitchFamily="34"/>
              <a:ea typeface="Microsoft YaHei" pitchFamily="2"/>
              <a:cs typeface="Arial" pitchFamily="34"/>
            </a:endParaRPr>
          </a:p>
          <a:p>
            <a:pPr marL="0" marR="0" lvl="0" indent="0" algn="ctr" rtl="0" hangingPunct="1">
              <a:lnSpc>
                <a:spcPct val="100000"/>
              </a:lnSpc>
              <a:spcBef>
                <a:spcPts val="0"/>
              </a:spcBef>
              <a:spcAft>
                <a:spcPts val="0"/>
              </a:spcAft>
              <a:buNone/>
              <a:tabLst/>
            </a:pPr>
            <a:r>
              <a:rPr lang="de-DE" i="0" u="none" strike="noStrike" kern="1200" spc="0" baseline="0" dirty="0" smtClean="0">
                <a:ln>
                  <a:noFill/>
                </a:ln>
                <a:solidFill>
                  <a:srgbClr val="000000"/>
                </a:solidFill>
                <a:latin typeface="Arial" pitchFamily="34"/>
                <a:ea typeface="Microsoft YaHei" pitchFamily="2"/>
                <a:cs typeface="Arial" pitchFamily="34"/>
              </a:rPr>
              <a:t>Dr. Andreas </a:t>
            </a:r>
            <a:r>
              <a:rPr lang="de-DE" i="0" u="none" strike="noStrike" kern="1200" spc="0" baseline="0" dirty="0" err="1" smtClean="0">
                <a:ln>
                  <a:noFill/>
                </a:ln>
                <a:solidFill>
                  <a:srgbClr val="000000"/>
                </a:solidFill>
                <a:latin typeface="Arial" pitchFamily="34"/>
                <a:ea typeface="Microsoft YaHei" pitchFamily="2"/>
                <a:cs typeface="Arial" pitchFamily="34"/>
              </a:rPr>
              <a:t>Sedlatschek</a:t>
            </a:r>
            <a:r>
              <a:rPr lang="de-DE" i="0" u="none" strike="noStrike" kern="1200" spc="0" baseline="0" dirty="0" smtClean="0">
                <a:ln>
                  <a:noFill/>
                </a:ln>
                <a:solidFill>
                  <a:srgbClr val="000000"/>
                </a:solidFill>
                <a:latin typeface="Arial" pitchFamily="34"/>
                <a:ea typeface="Microsoft YaHei" pitchFamily="2"/>
                <a:cs typeface="Arial" pitchFamily="34"/>
              </a:rPr>
              <a:t>, </a:t>
            </a:r>
            <a:r>
              <a:rPr lang="de-DE" i="0" u="none" strike="noStrike" kern="1200" spc="0" baseline="0" dirty="0" err="1" smtClean="0">
                <a:ln>
                  <a:noFill/>
                </a:ln>
                <a:solidFill>
                  <a:srgbClr val="000000"/>
                </a:solidFill>
                <a:latin typeface="Arial" pitchFamily="34"/>
                <a:ea typeface="Microsoft YaHei" pitchFamily="2"/>
                <a:cs typeface="Arial" pitchFamily="34"/>
              </a:rPr>
              <a:t>StD</a:t>
            </a:r>
            <a:endParaRPr lang="de-DE" i="0" u="none" strike="noStrike" kern="1200" spc="0" baseline="0" dirty="0">
              <a:ln>
                <a:noFill/>
              </a:ln>
              <a:solidFill>
                <a:srgbClr val="000000"/>
              </a:solidFill>
              <a:latin typeface="Arial" pitchFamily="34"/>
              <a:ea typeface="Microsoft YaHei" pitchFamily="2"/>
              <a:cs typeface="Arial" pitchFamily="34"/>
            </a:endParaRPr>
          </a:p>
          <a:p>
            <a:pPr algn="ctr"/>
            <a:endParaRPr lang="de-DE" dirty="0" smtClean="0">
              <a:solidFill>
                <a:srgbClr val="000000"/>
              </a:solidFill>
              <a:latin typeface="Arial" pitchFamily="34"/>
              <a:ea typeface="Microsoft YaHei" pitchFamily="2"/>
              <a:cs typeface="Arial" pitchFamily="34"/>
            </a:endParaRPr>
          </a:p>
          <a:p>
            <a:pPr algn="ctr"/>
            <a:r>
              <a:rPr lang="de-DE" dirty="0" smtClean="0">
                <a:solidFill>
                  <a:srgbClr val="000000"/>
                </a:solidFill>
                <a:latin typeface="Arial" pitchFamily="34"/>
                <a:ea typeface="Microsoft YaHei" pitchFamily="2"/>
                <a:cs typeface="Arial" pitchFamily="34"/>
              </a:rPr>
              <a:t>Bad </a:t>
            </a:r>
            <a:r>
              <a:rPr lang="de-DE" dirty="0">
                <a:solidFill>
                  <a:srgbClr val="000000"/>
                </a:solidFill>
                <a:latin typeface="Arial" pitchFamily="34"/>
                <a:ea typeface="Microsoft YaHei" pitchFamily="2"/>
                <a:cs typeface="Arial" pitchFamily="34"/>
              </a:rPr>
              <a:t>Wildbad, 21. Mai </a:t>
            </a:r>
            <a:r>
              <a:rPr lang="de-DE" dirty="0" smtClean="0">
                <a:solidFill>
                  <a:srgbClr val="000000"/>
                </a:solidFill>
                <a:latin typeface="Arial" pitchFamily="34"/>
                <a:ea typeface="Microsoft YaHei" pitchFamily="2"/>
                <a:cs typeface="Arial" pitchFamily="34"/>
              </a:rPr>
              <a:t>2015</a:t>
            </a:r>
            <a:endParaRPr lang="de-DE" dirty="0">
              <a:solidFill>
                <a:srgbClr val="000000"/>
              </a:solidFill>
              <a:latin typeface="Arial" pitchFamily="34"/>
              <a:ea typeface="Microsoft YaHei" pitchFamily="2"/>
              <a:cs typeface="Arial"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397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Bef>
                <a:spcPct val="50000"/>
              </a:spcBef>
              <a:spcAft>
                <a:spcPct val="0"/>
              </a:spcAft>
            </a:pPr>
            <a:endParaRPr lang="de-DE" altLang="de-DE" sz="2800" dirty="0" smtClean="0">
              <a:solidFill>
                <a:schemeClr val="tx1"/>
              </a:solidFill>
              <a:latin typeface="Arial" panose="020B0604020202020204" pitchFamily="34" charset="0"/>
              <a:cs typeface="Arial" panose="020B0604020202020204" pitchFamily="34" charset="0"/>
            </a:endParaRPr>
          </a:p>
          <a:p>
            <a:pPr>
              <a:spcBef>
                <a:spcPct val="50000"/>
              </a:spcBef>
              <a:spcAft>
                <a:spcPct val="0"/>
              </a:spcAft>
            </a:pPr>
            <a:r>
              <a:rPr lang="de-DE" altLang="de-DE" sz="2800" dirty="0" err="1" smtClean="0">
                <a:solidFill>
                  <a:schemeClr val="tx1"/>
                </a:solidFill>
                <a:latin typeface="Comic Sans MS" panose="030F0702030302020204" pitchFamily="66" charset="0"/>
                <a:cs typeface="Arial" panose="020B0604020202020204" pitchFamily="34" charset="0"/>
              </a:rPr>
              <a:t>Their</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knowledge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of</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another</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culture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is</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linked</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to</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their</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language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competence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through</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their</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ability</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to</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use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language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appropriately</a:t>
            </a:r>
            <a:r>
              <a:rPr lang="de-DE" altLang="de-DE" sz="2800" dirty="0" smtClean="0">
                <a:solidFill>
                  <a:schemeClr val="tx1"/>
                </a:solidFill>
                <a:latin typeface="Comic Sans MS" panose="030F0702030302020204" pitchFamily="66" charset="0"/>
                <a:cs typeface="Arial" panose="020B0604020202020204" pitchFamily="34" charset="0"/>
              </a:rPr>
              <a:t> – </a:t>
            </a:r>
            <a:r>
              <a:rPr lang="de-DE" altLang="de-DE" sz="2800" dirty="0" err="1" smtClean="0">
                <a:solidFill>
                  <a:schemeClr val="tx1"/>
                </a:solidFill>
                <a:latin typeface="Comic Sans MS" panose="030F0702030302020204" pitchFamily="66" charset="0"/>
                <a:cs typeface="Arial" panose="020B0604020202020204" pitchFamily="34" charset="0"/>
              </a:rPr>
              <a:t>sociolinguistic</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and</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discourse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competence</a:t>
            </a:r>
            <a:r>
              <a:rPr lang="de-DE" altLang="de-DE" sz="2800" dirty="0" smtClean="0">
                <a:solidFill>
                  <a:schemeClr val="tx1"/>
                </a:solidFill>
                <a:latin typeface="Comic Sans MS" panose="030F0702030302020204" pitchFamily="66" charset="0"/>
                <a:cs typeface="Arial" panose="020B0604020202020204" pitchFamily="34" charset="0"/>
              </a:rPr>
              <a:t> – </a:t>
            </a:r>
            <a:r>
              <a:rPr lang="de-DE" altLang="de-DE" sz="2800" dirty="0" err="1" smtClean="0">
                <a:solidFill>
                  <a:schemeClr val="tx1"/>
                </a:solidFill>
                <a:latin typeface="Comic Sans MS" panose="030F0702030302020204" pitchFamily="66" charset="0"/>
                <a:cs typeface="Arial" panose="020B0604020202020204" pitchFamily="34" charset="0"/>
              </a:rPr>
              <a:t>and</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their</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awareness</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of</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specific</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meanings</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values</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and</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connotations</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of</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language</a:t>
            </a:r>
            <a:r>
              <a:rPr lang="de-DE" altLang="de-DE" sz="2800" dirty="0" smtClean="0">
                <a:solidFill>
                  <a:schemeClr val="tx1"/>
                </a:solidFill>
                <a:latin typeface="Comic Sans MS" panose="030F0702030302020204" pitchFamily="66" charset="0"/>
                <a:cs typeface="Arial" panose="020B0604020202020204" pitchFamily="34" charset="0"/>
              </a:rPr>
              <a:t>. “ </a:t>
            </a:r>
          </a:p>
          <a:p>
            <a:pPr algn="r">
              <a:spcBef>
                <a:spcPct val="50000"/>
              </a:spcBef>
              <a:spcAft>
                <a:spcPct val="0"/>
              </a:spcAft>
            </a:pPr>
            <a:r>
              <a:rPr lang="de-DE" altLang="de-DE" sz="2800" dirty="0" smtClean="0">
                <a:solidFill>
                  <a:schemeClr val="tx1"/>
                </a:solidFill>
                <a:latin typeface="Arial" panose="020B0604020202020204" pitchFamily="34" charset="0"/>
                <a:cs typeface="Arial" panose="020B0604020202020204" pitchFamily="34" charset="0"/>
              </a:rPr>
              <a:t>(</a:t>
            </a:r>
            <a:r>
              <a:rPr lang="de-DE" altLang="de-DE" sz="2800" dirty="0" err="1" smtClean="0">
                <a:solidFill>
                  <a:schemeClr val="tx1"/>
                </a:solidFill>
                <a:latin typeface="Arial" panose="020B0604020202020204" pitchFamily="34" charset="0"/>
                <a:cs typeface="Arial" panose="020B0604020202020204" pitchFamily="34" charset="0"/>
              </a:rPr>
              <a:t>Byram</a:t>
            </a:r>
            <a:r>
              <a:rPr lang="de-DE" altLang="de-DE" sz="2800" dirty="0" smtClean="0">
                <a:solidFill>
                  <a:schemeClr val="tx1"/>
                </a:solidFill>
                <a:latin typeface="Arial" panose="020B0604020202020204" pitchFamily="34" charset="0"/>
                <a:cs typeface="Arial" panose="020B0604020202020204" pitchFamily="34" charset="0"/>
              </a:rPr>
              <a:t> 1997: 71)</a:t>
            </a:r>
          </a:p>
        </p:txBody>
      </p:sp>
    </p:spTree>
    <p:extLst>
      <p:ext uri="{BB962C8B-B14F-4D97-AF65-F5344CB8AC3E}">
        <p14:creationId xmlns:p14="http://schemas.microsoft.com/office/powerpoint/2010/main" val="159164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327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a:p>
            <a:pPr algn="ctr" eaLnBrk="1" hangingPunct="1">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2</a:t>
            </a:r>
          </a:p>
          <a:p>
            <a:pPr algn="ctr" eaLnBrk="1" hangingPunct="1">
              <a:spcBef>
                <a:spcPct val="50000"/>
              </a:spcBef>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algn="ctr" eaLnBrk="1" hangingPunct="1">
              <a:spcAft>
                <a:spcPct val="0"/>
              </a:spcAft>
            </a:pPr>
            <a:r>
              <a:rPr lang="de-DE" altLang="de-DE" sz="2800" b="1" dirty="0" smtClean="0">
                <a:solidFill>
                  <a:schemeClr val="tx1"/>
                </a:solidFill>
                <a:latin typeface="Arial" panose="020B0604020202020204" pitchFamily="34" charset="0"/>
                <a:cs typeface="Arial" panose="020B0604020202020204" pitchFamily="34" charset="0"/>
              </a:rPr>
              <a:t>Die Bildungspläne 2004 und 2016</a:t>
            </a:r>
          </a:p>
          <a:p>
            <a:pPr algn="ctr" eaLnBrk="1" hangingPunct="1">
              <a:spcAft>
                <a:spcPct val="0"/>
              </a:spcAft>
            </a:pPr>
            <a:r>
              <a:rPr lang="de-DE" altLang="de-DE" sz="2800" b="1" dirty="0" smtClean="0">
                <a:solidFill>
                  <a:schemeClr val="tx1"/>
                </a:solidFill>
                <a:latin typeface="Arial" panose="020B0604020202020204" pitchFamily="34" charset="0"/>
                <a:cs typeface="Arial" panose="020B0604020202020204" pitchFamily="34" charset="0"/>
              </a:rPr>
              <a:t>im Vergleich</a:t>
            </a:r>
          </a:p>
        </p:txBody>
      </p:sp>
    </p:spTree>
    <p:extLst>
      <p:ext uri="{BB962C8B-B14F-4D97-AF65-F5344CB8AC3E}">
        <p14:creationId xmlns:p14="http://schemas.microsoft.com/office/powerpoint/2010/main" val="9981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2246769"/>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vor </a:t>
            </a:r>
            <a:r>
              <a:rPr lang="de-DE" sz="2800" b="1" dirty="0">
                <a:latin typeface="Arial" panose="020B0604020202020204" pitchFamily="34" charset="0"/>
                <a:cs typeface="Arial" panose="020B0604020202020204" pitchFamily="34" charset="0"/>
              </a:rPr>
              <a:t>2004: </a:t>
            </a:r>
            <a:endParaRPr lang="de-DE" sz="2800" b="1" dirty="0" smtClean="0">
              <a:latin typeface="Arial" panose="020B0604020202020204" pitchFamily="34" charset="0"/>
              <a:cs typeface="Arial" panose="020B0604020202020204" pitchFamily="34" charset="0"/>
            </a:endParaRPr>
          </a:p>
          <a:p>
            <a:endParaRPr lang="de-DE" sz="2800" dirty="0" smtClean="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Landeskunde: „Kenntnisse </a:t>
            </a:r>
            <a:r>
              <a:rPr lang="de-DE" sz="2800" dirty="0">
                <a:latin typeface="Arial" panose="020B0604020202020204" pitchFamily="34" charset="0"/>
                <a:cs typeface="Arial" panose="020B0604020202020204" pitchFamily="34" charset="0"/>
              </a:rPr>
              <a:t>und Einsichten“</a:t>
            </a:r>
          </a:p>
          <a:p>
            <a:endParaRPr lang="de-DE" sz="2800" dirty="0" smtClean="0">
              <a:latin typeface="Arial" panose="020B0604020202020204" pitchFamily="34" charset="0"/>
              <a:cs typeface="Arial" panose="020B0604020202020204" pitchFamily="34" charset="0"/>
            </a:endParaRPr>
          </a:p>
          <a:p>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08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3970318"/>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2004:</a:t>
            </a:r>
            <a:endParaRPr lang="de-DE" sz="2800" b="1" dirty="0">
              <a:latin typeface="Arial" panose="020B0604020202020204" pitchFamily="34" charset="0"/>
              <a:cs typeface="Arial" panose="020B0604020202020204" pitchFamily="34" charset="0"/>
            </a:endParaRPr>
          </a:p>
          <a:p>
            <a:endParaRPr lang="de-DE" sz="2800" dirty="0" smtClean="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a:t>
            </a:r>
            <a:r>
              <a:rPr lang="de-DE" sz="2800" dirty="0">
                <a:latin typeface="Arial" panose="020B0604020202020204" pitchFamily="34" charset="0"/>
                <a:cs typeface="Arial" panose="020B0604020202020204" pitchFamily="34" charset="0"/>
              </a:rPr>
              <a:t>interkulturelle Begegnung“ (Leitgedanken</a:t>
            </a:r>
            <a:r>
              <a:rPr lang="de-DE" sz="2800" dirty="0" smtClean="0">
                <a:latin typeface="Arial" panose="020B0604020202020204" pitchFamily="34" charset="0"/>
                <a:cs typeface="Arial" panose="020B0604020202020204" pitchFamily="34" charset="0"/>
              </a:rPr>
              <a:t>)</a:t>
            </a:r>
          </a:p>
          <a:p>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Kulturelle Kompetenz</a:t>
            </a:r>
            <a:r>
              <a:rPr lang="de-DE" sz="2800" dirty="0" smtClean="0">
                <a:latin typeface="Arial" panose="020B0604020202020204" pitchFamily="34" charset="0"/>
                <a:cs typeface="Arial" panose="020B0604020202020204" pitchFamily="34" charset="0"/>
              </a:rPr>
              <a:t>:</a:t>
            </a:r>
          </a:p>
          <a:p>
            <a:endParaRPr lang="de-DE" sz="2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Soziokulturelles </a:t>
            </a:r>
            <a:r>
              <a:rPr lang="de-DE" sz="2800" dirty="0">
                <a:latin typeface="Arial" panose="020B0604020202020204" pitchFamily="34" charset="0"/>
                <a:cs typeface="Arial" panose="020B0604020202020204" pitchFamily="34" charset="0"/>
              </a:rPr>
              <a:t>Wissen </a:t>
            </a:r>
          </a:p>
          <a:p>
            <a:r>
              <a:rPr lang="de-DE" sz="2800" dirty="0">
                <a:latin typeface="Arial" panose="020B0604020202020204" pitchFamily="34" charset="0"/>
                <a:cs typeface="Arial" panose="020B0604020202020204" pitchFamily="34" charset="0"/>
              </a:rPr>
              <a:t>	 </a:t>
            </a:r>
          </a:p>
          <a:p>
            <a:pPr marL="914400" lvl="1"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Interkulturelle </a:t>
            </a:r>
            <a:r>
              <a:rPr lang="de-DE" sz="2800" dirty="0">
                <a:latin typeface="Arial" panose="020B0604020202020204" pitchFamily="34" charset="0"/>
                <a:cs typeface="Arial" panose="020B0604020202020204" pitchFamily="34" charset="0"/>
              </a:rPr>
              <a:t>Kompetenz </a:t>
            </a:r>
          </a:p>
        </p:txBody>
      </p:sp>
    </p:spTree>
    <p:extLst>
      <p:ext uri="{BB962C8B-B14F-4D97-AF65-F5344CB8AC3E}">
        <p14:creationId xmlns:p14="http://schemas.microsoft.com/office/powerpoint/2010/main" val="103998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3970318"/>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2004: Soziokulturelles Wissen</a:t>
            </a:r>
            <a:endParaRPr lang="de-DE" sz="2800" b="1" dirty="0">
              <a:latin typeface="Arial" panose="020B0604020202020204" pitchFamily="34" charset="0"/>
              <a:cs typeface="Arial" panose="020B0604020202020204" pitchFamily="34" charset="0"/>
            </a:endParaRPr>
          </a:p>
          <a:p>
            <a:endParaRPr lang="de-DE" sz="2800" dirty="0" smtClean="0">
              <a:latin typeface="Arial" panose="020B0604020202020204" pitchFamily="34" charset="0"/>
              <a:cs typeface="Arial" panose="020B0604020202020204" pitchFamily="34" charset="0"/>
            </a:endParaRPr>
          </a:p>
          <a:p>
            <a:r>
              <a:rPr lang="de-DE" sz="2800" i="1" dirty="0" smtClean="0">
                <a:latin typeface="Arial" panose="020B0604020202020204" pitchFamily="34" charset="0"/>
                <a:cs typeface="Arial" panose="020B0604020202020204" pitchFamily="34" charset="0"/>
              </a:rPr>
              <a:t>Klasse </a:t>
            </a:r>
            <a:r>
              <a:rPr lang="de-DE" sz="2800" i="1" dirty="0">
                <a:latin typeface="Arial" panose="020B0604020202020204" pitchFamily="34" charset="0"/>
                <a:cs typeface="Arial" panose="020B0604020202020204" pitchFamily="34" charset="0"/>
              </a:rPr>
              <a:t>6:</a:t>
            </a:r>
          </a:p>
          <a:p>
            <a:r>
              <a:rPr lang="de-DE" sz="2800" dirty="0" smtClean="0">
                <a:latin typeface="Arial" panose="020B0604020202020204" pitchFamily="34" charset="0"/>
                <a:cs typeface="Arial" panose="020B0604020202020204" pitchFamily="34" charset="0"/>
              </a:rPr>
              <a:t>S </a:t>
            </a:r>
            <a:r>
              <a:rPr lang="de-DE" sz="2800" dirty="0">
                <a:latin typeface="Arial" panose="020B0604020202020204" pitchFamily="34" charset="0"/>
                <a:cs typeface="Arial" panose="020B0604020202020204" pitchFamily="34" charset="0"/>
              </a:rPr>
              <a:t>kennen wichtige traditionelle Sitten und Gebräuche des Alltagslebens</a:t>
            </a:r>
          </a:p>
          <a:p>
            <a:endParaRPr lang="de-DE" sz="2800" dirty="0" smtClean="0">
              <a:latin typeface="Arial" panose="020B0604020202020204" pitchFamily="34" charset="0"/>
              <a:cs typeface="Arial" panose="020B0604020202020204" pitchFamily="34" charset="0"/>
            </a:endParaRPr>
          </a:p>
          <a:p>
            <a:r>
              <a:rPr lang="de-DE" sz="2800" i="1" dirty="0" smtClean="0">
                <a:latin typeface="Arial" panose="020B0604020202020204" pitchFamily="34" charset="0"/>
                <a:cs typeface="Arial" panose="020B0604020202020204" pitchFamily="34" charset="0"/>
              </a:rPr>
              <a:t>Klasse </a:t>
            </a:r>
            <a:r>
              <a:rPr lang="de-DE" sz="2800" i="1" dirty="0">
                <a:latin typeface="Arial" panose="020B0604020202020204" pitchFamily="34" charset="0"/>
                <a:cs typeface="Arial" panose="020B0604020202020204" pitchFamily="34" charset="0"/>
              </a:rPr>
              <a:t>8:</a:t>
            </a:r>
          </a:p>
          <a:p>
            <a:r>
              <a:rPr lang="de-DE" sz="2800" dirty="0">
                <a:latin typeface="Arial" panose="020B0604020202020204" pitchFamily="34" charset="0"/>
                <a:cs typeface="Arial" panose="020B0604020202020204" pitchFamily="34" charset="0"/>
              </a:rPr>
              <a:t>S kennen die Grundzüge des amerikanischen Schulalltags</a:t>
            </a:r>
          </a:p>
        </p:txBody>
      </p:sp>
    </p:spTree>
    <p:extLst>
      <p:ext uri="{BB962C8B-B14F-4D97-AF65-F5344CB8AC3E}">
        <p14:creationId xmlns:p14="http://schemas.microsoft.com/office/powerpoint/2010/main" val="138376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4401205"/>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2004: Interkulturelle Kompetenz</a:t>
            </a:r>
            <a:endParaRPr lang="de-DE" sz="2800" b="1" dirty="0">
              <a:latin typeface="Arial" panose="020B0604020202020204" pitchFamily="34" charset="0"/>
              <a:cs typeface="Arial" panose="020B0604020202020204" pitchFamily="34" charset="0"/>
            </a:endParaRPr>
          </a:p>
          <a:p>
            <a:endParaRPr lang="de-DE" sz="2800" dirty="0" smtClean="0">
              <a:latin typeface="Arial" panose="020B0604020202020204" pitchFamily="34" charset="0"/>
              <a:cs typeface="Arial" panose="020B0604020202020204" pitchFamily="34" charset="0"/>
            </a:endParaRPr>
          </a:p>
          <a:p>
            <a:r>
              <a:rPr lang="de-DE" sz="2800" i="1" dirty="0">
                <a:latin typeface="Arial" panose="020B0604020202020204" pitchFamily="34" charset="0"/>
                <a:cs typeface="Arial" panose="020B0604020202020204" pitchFamily="34" charset="0"/>
              </a:rPr>
              <a:t>Klasse 6:</a:t>
            </a:r>
          </a:p>
          <a:p>
            <a:endParaRPr lang="de-DE" sz="2800"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S </a:t>
            </a:r>
            <a:r>
              <a:rPr lang="de-DE" sz="2800" dirty="0">
                <a:latin typeface="Arial" panose="020B0604020202020204" pitchFamily="34" charset="0"/>
                <a:cs typeface="Arial" panose="020B0604020202020204" pitchFamily="34" charset="0"/>
              </a:rPr>
              <a:t>können Alltagssituationen im englischsprachigen Ausland </a:t>
            </a:r>
            <a:r>
              <a:rPr lang="de-DE" sz="2800" dirty="0" smtClean="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angemessen </a:t>
            </a:r>
            <a:r>
              <a:rPr lang="de-DE" sz="2800" dirty="0" smtClean="0">
                <a:latin typeface="Arial" panose="020B0604020202020204" pitchFamily="34" charset="0"/>
                <a:cs typeface="Arial" panose="020B0604020202020204" pitchFamily="34" charset="0"/>
              </a:rPr>
              <a:t>bewältigen;</a:t>
            </a:r>
            <a:endParaRPr lang="de-DE"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a:latin typeface="Arial" panose="020B0604020202020204" pitchFamily="34" charset="0"/>
                <a:cs typeface="Arial" panose="020B0604020202020204" pitchFamily="34" charset="0"/>
              </a:rPr>
              <a:t>S können deutsche und britische Lebensverhältnisse </a:t>
            </a:r>
            <a:r>
              <a:rPr lang="de-DE" sz="2800" dirty="0" smtClean="0">
                <a:latin typeface="Arial" panose="020B0604020202020204" pitchFamily="34" charset="0"/>
                <a:cs typeface="Arial" panose="020B0604020202020204" pitchFamily="34" charset="0"/>
              </a:rPr>
              <a:t>… miteinander </a:t>
            </a:r>
            <a:r>
              <a:rPr lang="de-DE" sz="2800" dirty="0">
                <a:latin typeface="Arial" panose="020B0604020202020204" pitchFamily="34" charset="0"/>
                <a:cs typeface="Arial" panose="020B0604020202020204" pitchFamily="34" charset="0"/>
              </a:rPr>
              <a:t>vergleichen und ihre persönliche Meinungen dazu </a:t>
            </a:r>
            <a:r>
              <a:rPr lang="de-DE" sz="2800" dirty="0" smtClean="0">
                <a:latin typeface="Arial" panose="020B0604020202020204" pitchFamily="34" charset="0"/>
                <a:cs typeface="Arial" panose="020B0604020202020204" pitchFamily="34" charset="0"/>
              </a:rPr>
              <a:t>äußern.</a:t>
            </a:r>
            <a:endParaRPr lang="de-DE"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63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3970318"/>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2004: Interkulturelle Kompetenz</a:t>
            </a:r>
            <a:endParaRPr lang="de-DE" sz="2800" b="1" dirty="0">
              <a:latin typeface="Arial" panose="020B0604020202020204" pitchFamily="34" charset="0"/>
              <a:cs typeface="Arial" panose="020B0604020202020204" pitchFamily="34" charset="0"/>
            </a:endParaRPr>
          </a:p>
          <a:p>
            <a:endParaRPr lang="de-DE" sz="2800" i="1" dirty="0">
              <a:latin typeface="Arial" panose="020B0604020202020204" pitchFamily="34" charset="0"/>
              <a:cs typeface="Arial" panose="020B0604020202020204" pitchFamily="34" charset="0"/>
            </a:endParaRPr>
          </a:p>
          <a:p>
            <a:r>
              <a:rPr lang="de-DE" sz="2800" i="1" dirty="0">
                <a:latin typeface="Arial" panose="020B0604020202020204" pitchFamily="34" charset="0"/>
                <a:cs typeface="Arial" panose="020B0604020202020204" pitchFamily="34" charset="0"/>
              </a:rPr>
              <a:t>Klasse 8:</a:t>
            </a:r>
          </a:p>
          <a:p>
            <a:r>
              <a:rPr lang="de-DE" sz="2800" i="1"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de-DE" sz="2800" dirty="0">
                <a:latin typeface="Arial" panose="020B0604020202020204" pitchFamily="34" charset="0"/>
                <a:cs typeface="Arial" panose="020B0604020202020204" pitchFamily="34" charset="0"/>
              </a:rPr>
              <a:t>S können sich in Standardsituationen den sozialen Konventionen in GB und USA  entsprechend verhalten;</a:t>
            </a: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S können </a:t>
            </a:r>
            <a:r>
              <a:rPr lang="de-DE" sz="2800" dirty="0">
                <a:latin typeface="Arial" panose="020B0604020202020204" pitchFamily="34" charset="0"/>
                <a:cs typeface="Arial" panose="020B0604020202020204" pitchFamily="34" charset="0"/>
              </a:rPr>
              <a:t>geographische ... Besonderheiten in … den USA </a:t>
            </a:r>
            <a:r>
              <a:rPr lang="de-DE" sz="2800" dirty="0" smtClean="0">
                <a:latin typeface="Arial" panose="020B0604020202020204" pitchFamily="34" charset="0"/>
                <a:cs typeface="Arial" panose="020B0604020202020204" pitchFamily="34" charset="0"/>
              </a:rPr>
              <a:t>beschreiben.</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13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2677656"/>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2004: Interkulturelle Kompetenz</a:t>
            </a:r>
            <a:endParaRPr lang="de-DE" sz="2800" b="1" dirty="0">
              <a:latin typeface="Arial" panose="020B0604020202020204" pitchFamily="34" charset="0"/>
              <a:cs typeface="Arial" panose="020B0604020202020204" pitchFamily="34" charset="0"/>
            </a:endParaRPr>
          </a:p>
          <a:p>
            <a:endParaRPr lang="de-DE" sz="2800" i="1" dirty="0">
              <a:latin typeface="Arial" panose="020B0604020202020204" pitchFamily="34" charset="0"/>
              <a:cs typeface="Arial" panose="020B0604020202020204" pitchFamily="34" charset="0"/>
            </a:endParaRPr>
          </a:p>
          <a:p>
            <a:r>
              <a:rPr lang="de-DE" sz="2800" i="1" dirty="0">
                <a:latin typeface="Arial" panose="020B0604020202020204" pitchFamily="34" charset="0"/>
                <a:cs typeface="Arial" panose="020B0604020202020204" pitchFamily="34" charset="0"/>
              </a:rPr>
              <a:t>Klasse10: </a:t>
            </a:r>
          </a:p>
          <a:p>
            <a:endParaRPr lang="de-DE" sz="2800" i="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a:latin typeface="Arial" panose="020B0604020202020204" pitchFamily="34" charset="0"/>
                <a:cs typeface="Arial" panose="020B0604020202020204" pitchFamily="34" charset="0"/>
              </a:rPr>
              <a:t>S kennen Höflichkeitskonventionen, Begrüßungsformeln, </a:t>
            </a:r>
            <a:r>
              <a:rPr lang="de-DE" sz="2800" dirty="0" smtClean="0">
                <a:latin typeface="Arial" panose="020B0604020202020204" pitchFamily="34" charset="0"/>
                <a:cs typeface="Arial" panose="020B0604020202020204" pitchFamily="34" charset="0"/>
              </a:rPr>
              <a:t>Essgewohnheiten.</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34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0"/>
            <a:ext cx="9324528" cy="688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00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1815882"/>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2016:</a:t>
            </a:r>
            <a:endParaRPr lang="de-DE" sz="2800" b="1" dirty="0">
              <a:latin typeface="Arial" panose="020B0604020202020204" pitchFamily="34" charset="0"/>
              <a:cs typeface="Arial" panose="020B0604020202020204" pitchFamily="34" charset="0"/>
            </a:endParaRPr>
          </a:p>
          <a:p>
            <a:endParaRPr lang="de-DE" sz="2800" i="1"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Interkulturelle kommunikative </a:t>
            </a:r>
            <a:r>
              <a:rPr lang="de-DE" sz="2800" dirty="0" smtClean="0">
                <a:latin typeface="Arial" panose="020B0604020202020204" pitchFamily="34" charset="0"/>
                <a:cs typeface="Arial" panose="020B0604020202020204" pitchFamily="34" charset="0"/>
              </a:rPr>
              <a:t>Kompetenz</a:t>
            </a:r>
          </a:p>
          <a:p>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09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401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Programm:</a:t>
            </a:r>
            <a:endParaRPr lang="de-DE" altLang="de-DE" sz="2500" b="1" dirty="0">
              <a:solidFill>
                <a:schemeClr val="tx1"/>
              </a:solidFill>
              <a:latin typeface="Arial Unicode MS" pitchFamily="34" charset="-128"/>
              <a:cs typeface="Arial" pitchFamily="34" charset="0"/>
            </a:endParaRPr>
          </a:p>
          <a:p>
            <a:pPr marL="514350" indent="-514350" eaLnBrk="1" hangingPunct="1">
              <a:spcBef>
                <a:spcPct val="50000"/>
              </a:spcBef>
              <a:spcAft>
                <a:spcPct val="0"/>
              </a:spcAft>
              <a:buAutoNum type="arabicPeriod"/>
            </a:pPr>
            <a:r>
              <a:rPr lang="de-DE" altLang="de-DE" sz="2800" dirty="0">
                <a:solidFill>
                  <a:schemeClr val="tx1"/>
                </a:solidFill>
                <a:latin typeface="Arial" panose="020B0604020202020204" pitchFamily="34" charset="0"/>
                <a:cs typeface="Arial" panose="020B0604020202020204" pitchFamily="34" charset="0"/>
              </a:rPr>
              <a:t>H</a:t>
            </a:r>
            <a:r>
              <a:rPr lang="de-DE" altLang="de-DE" sz="2800" dirty="0" smtClean="0">
                <a:solidFill>
                  <a:schemeClr val="tx1"/>
                </a:solidFill>
                <a:latin typeface="Arial" panose="020B0604020202020204" pitchFamily="34" charset="0"/>
                <a:cs typeface="Arial" panose="020B0604020202020204" pitchFamily="34" charset="0"/>
              </a:rPr>
              <a:t>inführung: Interkulturelle kommunikative Kompetenz (IKK)</a:t>
            </a:r>
          </a:p>
          <a:p>
            <a:pPr marL="514350" indent="-514350" eaLnBrk="1" hangingPunct="1">
              <a:spcBef>
                <a:spcPct val="50000"/>
              </a:spcBef>
              <a:spcAft>
                <a:spcPct val="0"/>
              </a:spcAft>
              <a:buAutoNum type="arabicPeriod"/>
            </a:pPr>
            <a:r>
              <a:rPr lang="de-DE" altLang="de-DE" sz="2800" dirty="0" smtClean="0">
                <a:solidFill>
                  <a:schemeClr val="tx1"/>
                </a:solidFill>
                <a:latin typeface="Arial" panose="020B0604020202020204" pitchFamily="34" charset="0"/>
                <a:cs typeface="Arial" panose="020B0604020202020204" pitchFamily="34" charset="0"/>
              </a:rPr>
              <a:t>Die Bildungspläne 2004 und 2016 im Vergleich</a:t>
            </a:r>
          </a:p>
          <a:p>
            <a:pPr marL="514350" indent="-514350" eaLnBrk="1" hangingPunct="1">
              <a:spcBef>
                <a:spcPct val="50000"/>
              </a:spcBef>
              <a:spcAft>
                <a:spcPct val="0"/>
              </a:spcAft>
              <a:buAutoNum type="arabicPeriod"/>
            </a:pPr>
            <a:r>
              <a:rPr lang="de-DE" altLang="de-DE" sz="2800" dirty="0" smtClean="0">
                <a:solidFill>
                  <a:schemeClr val="tx1"/>
                </a:solidFill>
                <a:latin typeface="Arial" panose="020B0604020202020204" pitchFamily="34" charset="0"/>
                <a:cs typeface="Arial" panose="020B0604020202020204" pitchFamily="34" charset="0"/>
              </a:rPr>
              <a:t>Illustration der Zielkompetenz am Beispiel einer Lernaufgabe für Klasse 6</a:t>
            </a:r>
          </a:p>
          <a:p>
            <a:pPr marL="514350" indent="-514350" eaLnBrk="1" hangingPunct="1">
              <a:spcBef>
                <a:spcPct val="50000"/>
              </a:spcBef>
              <a:spcAft>
                <a:spcPct val="0"/>
              </a:spcAft>
              <a:buAutoNum type="arabicPeriod"/>
            </a:pPr>
            <a:r>
              <a:rPr lang="de-DE" altLang="de-DE" sz="2800" dirty="0" smtClean="0">
                <a:solidFill>
                  <a:schemeClr val="tx1"/>
                </a:solidFill>
                <a:latin typeface="Arial" panose="020B0604020202020204" pitchFamily="34" charset="0"/>
                <a:cs typeface="Arial" panose="020B0604020202020204" pitchFamily="34" charset="0"/>
              </a:rPr>
              <a:t>Der Weg zum Ziel: Schulung der IKK (Teilkompetenz 3) in der Unterstufe</a:t>
            </a:r>
            <a:endParaRPr lang="de-DE" altLang="de-DE" sz="2800" dirty="0">
              <a:solidFill>
                <a:schemeClr val="tx1"/>
              </a:solidFill>
              <a:latin typeface="Arial Unicode MS" pitchFamily="34" charset="-128"/>
              <a:cs typeface="Arial" pitchFamily="34" charset="0"/>
            </a:endParaRPr>
          </a:p>
        </p:txBody>
      </p:sp>
    </p:spTree>
    <p:extLst>
      <p:ext uri="{BB962C8B-B14F-4D97-AF65-F5344CB8AC3E}">
        <p14:creationId xmlns:p14="http://schemas.microsoft.com/office/powerpoint/2010/main" val="14375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3970318"/>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2016:</a:t>
            </a:r>
            <a:endParaRPr lang="de-DE" sz="2800" b="1" dirty="0">
              <a:latin typeface="Arial" panose="020B0604020202020204" pitchFamily="34" charset="0"/>
              <a:cs typeface="Arial" panose="020B0604020202020204" pitchFamily="34" charset="0"/>
            </a:endParaRPr>
          </a:p>
          <a:p>
            <a:endParaRPr lang="de-DE" sz="2800" i="1" dirty="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Orientierung an KMK (2012/13):</a:t>
            </a:r>
          </a:p>
          <a:p>
            <a:endParaRPr lang="de-DE"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Wissen </a:t>
            </a:r>
            <a:r>
              <a:rPr lang="de-DE" sz="2800" dirty="0">
                <a:latin typeface="Arial" panose="020B0604020202020204" pitchFamily="34" charset="0"/>
                <a:cs typeface="Arial" panose="020B0604020202020204" pitchFamily="34" charset="0"/>
              </a:rPr>
              <a:t>und Erkennen (inkl. Einsichten in die          </a:t>
            </a:r>
            <a:r>
              <a:rPr lang="de-DE" sz="2800" dirty="0" smtClean="0">
                <a:latin typeface="Arial" panose="020B0604020202020204" pitchFamily="34" charset="0"/>
                <a:cs typeface="Arial" panose="020B0604020202020204" pitchFamily="34" charset="0"/>
              </a:rPr>
              <a:t>kulturellen </a:t>
            </a:r>
            <a:r>
              <a:rPr lang="de-DE" sz="2800" dirty="0">
                <a:latin typeface="Arial" panose="020B0604020202020204" pitchFamily="34" charset="0"/>
                <a:cs typeface="Arial" panose="020B0604020202020204" pitchFamily="34" charset="0"/>
              </a:rPr>
              <a:t>Prägungen von Sprache </a:t>
            </a:r>
            <a:r>
              <a:rPr lang="de-DE" sz="2800" dirty="0" smtClean="0">
                <a:latin typeface="Arial" panose="020B0604020202020204" pitchFamily="34" charset="0"/>
                <a:cs typeface="Arial" panose="020B0604020202020204" pitchFamily="34" charset="0"/>
              </a:rPr>
              <a:t>und Sprachverwendung)</a:t>
            </a: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Reflektieren </a:t>
            </a:r>
            <a:r>
              <a:rPr lang="de-DE" sz="2800" dirty="0">
                <a:latin typeface="Arial" panose="020B0604020202020204" pitchFamily="34" charset="0"/>
                <a:cs typeface="Arial" panose="020B0604020202020204" pitchFamily="34" charset="0"/>
              </a:rPr>
              <a:t>und Bewerten</a:t>
            </a: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Handeln </a:t>
            </a:r>
            <a:r>
              <a:rPr lang="de-DE" sz="2800" dirty="0">
                <a:latin typeface="Arial" panose="020B0604020202020204" pitchFamily="34" charset="0"/>
                <a:cs typeface="Arial" panose="020B0604020202020204" pitchFamily="34" charset="0"/>
              </a:rPr>
              <a:t>und Gestalten</a:t>
            </a:r>
          </a:p>
        </p:txBody>
      </p:sp>
    </p:spTree>
    <p:extLst>
      <p:ext uri="{BB962C8B-B14F-4D97-AF65-F5344CB8AC3E}">
        <p14:creationId xmlns:p14="http://schemas.microsoft.com/office/powerpoint/2010/main" val="143589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1815882"/>
          </a:xfrm>
          <a:prstGeom prst="rect">
            <a:avLst/>
          </a:prstGeom>
        </p:spPr>
        <p:txBody>
          <a:bodyPr wrap="square">
            <a:spAutoFit/>
          </a:bodyPr>
          <a:lstStyle/>
          <a:p>
            <a:endParaRPr lang="de-DE" sz="2800" dirty="0" smtClean="0">
              <a:latin typeface="Arial" panose="020B0604020202020204" pitchFamily="34" charset="0"/>
              <a:cs typeface="Arial" panose="020B0604020202020204" pitchFamily="34" charset="0"/>
            </a:endParaRPr>
          </a:p>
          <a:p>
            <a:endParaRPr lang="de-DE" sz="2800" dirty="0">
              <a:latin typeface="Arial" panose="020B0604020202020204" pitchFamily="34" charset="0"/>
              <a:cs typeface="Arial" panose="020B0604020202020204" pitchFamily="34" charset="0"/>
            </a:endParaRPr>
          </a:p>
          <a:p>
            <a:endParaRPr lang="de-DE" sz="2800" dirty="0" smtClean="0">
              <a:latin typeface="Arial" panose="020B0604020202020204" pitchFamily="34" charset="0"/>
              <a:cs typeface="Arial" panose="020B0604020202020204" pitchFamily="34" charset="0"/>
            </a:endParaRPr>
          </a:p>
          <a:p>
            <a:pPr algn="ctr"/>
            <a:r>
              <a:rPr lang="de-DE" sz="2800" b="1" dirty="0" smtClean="0">
                <a:latin typeface="Arial" panose="020B0604020202020204" pitchFamily="34" charset="0"/>
                <a:cs typeface="Arial" panose="020B0604020202020204" pitchFamily="34" charset="0"/>
              </a:rPr>
              <a:t>Was bringen die S aus der Grundschule mit?</a:t>
            </a:r>
            <a:endParaRPr lang="de-DE"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31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4401205"/>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Grundschule Klasse 4:</a:t>
            </a:r>
          </a:p>
          <a:p>
            <a:endParaRPr lang="de-DE" sz="2800" i="1" dirty="0">
              <a:latin typeface="Arial" panose="020B0604020202020204" pitchFamily="34" charset="0"/>
              <a:cs typeface="Arial" panose="020B0604020202020204" pitchFamily="34" charset="0"/>
            </a:endParaRPr>
          </a:p>
          <a:p>
            <a:r>
              <a:rPr lang="de-DE" sz="2800" i="1" dirty="0">
                <a:latin typeface="Arial" panose="020B0604020202020204" pitchFamily="34" charset="0"/>
                <a:cs typeface="Arial" panose="020B0604020202020204" pitchFamily="34" charset="0"/>
              </a:rPr>
              <a:t>Kulturelle </a:t>
            </a:r>
            <a:r>
              <a:rPr lang="de-DE" sz="2800" i="1" dirty="0" smtClean="0">
                <a:latin typeface="Arial" panose="020B0604020202020204" pitchFamily="34" charset="0"/>
                <a:cs typeface="Arial" panose="020B0604020202020204" pitchFamily="34" charset="0"/>
              </a:rPr>
              <a:t>Kompetenz</a:t>
            </a:r>
          </a:p>
          <a:p>
            <a:r>
              <a:rPr lang="de-DE" sz="2800" dirty="0" smtClean="0">
                <a:latin typeface="Arial" panose="020B0604020202020204" pitchFamily="34" charset="0"/>
                <a:cs typeface="Arial" panose="020B0604020202020204" pitchFamily="34" charset="0"/>
              </a:rPr>
              <a:t>Die Schülerinnen und Schüler setzen sich mit der Welt der Zielsprache auseinander und erfahren eine Offenheit und Toleranz für Sprache, Menschen und Kultur. Unterschiedliche Kulturen werden zueinander in Beziehung gesetzt. Den Muttersprachen der Kinder kommt besondere Bedeutung zu.</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21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3970318"/>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Grundschule Klasse 4:</a:t>
            </a:r>
            <a:endParaRPr lang="de-DE" sz="2800" b="1" dirty="0">
              <a:latin typeface="Arial" panose="020B0604020202020204" pitchFamily="34" charset="0"/>
              <a:cs typeface="Arial" panose="020B0604020202020204" pitchFamily="34" charset="0"/>
            </a:endParaRPr>
          </a:p>
          <a:p>
            <a:endParaRPr lang="de-DE" sz="2800" i="1" dirty="0">
              <a:latin typeface="Arial" panose="020B0604020202020204" pitchFamily="34" charset="0"/>
              <a:cs typeface="Arial" panose="020B0604020202020204" pitchFamily="34" charset="0"/>
            </a:endParaRPr>
          </a:p>
          <a:p>
            <a:r>
              <a:rPr lang="de-DE" sz="2800" i="1" dirty="0" smtClean="0">
                <a:latin typeface="Arial" panose="020B0604020202020204" pitchFamily="34" charset="0"/>
                <a:cs typeface="Arial" panose="020B0604020202020204" pitchFamily="34" charset="0"/>
              </a:rPr>
              <a:t>Themenfelder</a:t>
            </a:r>
          </a:p>
          <a:p>
            <a:endParaRPr lang="de-DE" sz="2800" dirty="0">
              <a:latin typeface="Arial" panose="020B0604020202020204" pitchFamily="34" charset="0"/>
              <a:cs typeface="Arial" panose="020B0604020202020204" pitchFamily="34" charset="0"/>
            </a:endParaRPr>
          </a:p>
          <a:p>
            <a:r>
              <a:rPr lang="de-DE" sz="2800" dirty="0">
                <a:latin typeface="Arial" panose="020B0604020202020204" pitchFamily="34" charset="0"/>
                <a:cs typeface="Arial" panose="020B0604020202020204" pitchFamily="34" charset="0"/>
              </a:rPr>
              <a:t>Ich und meine Familie – Körper – Kleidung – </a:t>
            </a:r>
            <a:endParaRPr lang="de-DE" sz="2800" dirty="0" smtClean="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zu </a:t>
            </a:r>
            <a:r>
              <a:rPr lang="de-DE" sz="2800" dirty="0">
                <a:latin typeface="Arial" panose="020B0604020202020204" pitchFamily="34" charset="0"/>
                <a:cs typeface="Arial" panose="020B0604020202020204" pitchFamily="34" charset="0"/>
              </a:rPr>
              <a:t>Hause </a:t>
            </a:r>
            <a:r>
              <a:rPr lang="de-DE" sz="2800" dirty="0" smtClean="0">
                <a:latin typeface="Arial" panose="020B0604020202020204" pitchFamily="34" charset="0"/>
                <a:cs typeface="Arial" panose="020B0604020202020204" pitchFamily="34" charset="0"/>
              </a:rPr>
              <a:t>– Freizeit </a:t>
            </a:r>
            <a:r>
              <a:rPr lang="de-DE" sz="2800" dirty="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Schule </a:t>
            </a:r>
            <a:r>
              <a:rPr lang="de-DE" sz="2800" dirty="0">
                <a:latin typeface="Arial" panose="020B0604020202020204" pitchFamily="34" charset="0"/>
                <a:cs typeface="Arial" panose="020B0604020202020204" pitchFamily="34" charset="0"/>
              </a:rPr>
              <a:t>– Tagesablauf – </a:t>
            </a:r>
            <a:r>
              <a:rPr lang="de-DE" sz="2800" dirty="0" smtClean="0">
                <a:latin typeface="Arial" panose="020B0604020202020204" pitchFamily="34" charset="0"/>
                <a:cs typeface="Arial" panose="020B0604020202020204" pitchFamily="34" charset="0"/>
              </a:rPr>
              <a:t>Essen, Trinken </a:t>
            </a:r>
            <a:r>
              <a:rPr lang="de-DE" sz="2800" dirty="0">
                <a:latin typeface="Arial" panose="020B0604020202020204" pitchFamily="34" charset="0"/>
                <a:cs typeface="Arial" panose="020B0604020202020204" pitchFamily="34" charset="0"/>
              </a:rPr>
              <a:t>und Einkaufen – </a:t>
            </a:r>
            <a:r>
              <a:rPr lang="de-DE" sz="2800" dirty="0" smtClean="0">
                <a:latin typeface="Arial" panose="020B0604020202020204" pitchFamily="34" charset="0"/>
                <a:cs typeface="Arial" panose="020B0604020202020204" pitchFamily="34" charset="0"/>
              </a:rPr>
              <a:t>Unterwegs</a:t>
            </a:r>
            <a:r>
              <a:rPr lang="de-DE" sz="2800" dirty="0">
                <a:latin typeface="Arial" panose="020B0604020202020204" pitchFamily="34" charset="0"/>
                <a:cs typeface="Arial" panose="020B0604020202020204" pitchFamily="34" charset="0"/>
              </a:rPr>
              <a:t> – </a:t>
            </a:r>
            <a:endParaRPr lang="de-DE" sz="2800" dirty="0" smtClean="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Natur </a:t>
            </a:r>
            <a:r>
              <a:rPr lang="de-DE" sz="2800" dirty="0">
                <a:latin typeface="Arial" panose="020B0604020202020204" pitchFamily="34" charset="0"/>
                <a:cs typeface="Arial" panose="020B0604020202020204" pitchFamily="34" charset="0"/>
              </a:rPr>
              <a:t>und Tiere – Farben – </a:t>
            </a:r>
            <a:r>
              <a:rPr lang="de-DE" sz="2800" dirty="0" smtClean="0">
                <a:latin typeface="Arial" panose="020B0604020202020204" pitchFamily="34" charset="0"/>
                <a:cs typeface="Arial" panose="020B0604020202020204" pitchFamily="34" charset="0"/>
              </a:rPr>
              <a:t>Zahlen</a:t>
            </a:r>
            <a:r>
              <a:rPr lang="de-DE" sz="2800" dirty="0">
                <a:latin typeface="Arial" panose="020B0604020202020204" pitchFamily="34" charset="0"/>
                <a:cs typeface="Arial" panose="020B0604020202020204" pitchFamily="34" charset="0"/>
              </a:rPr>
              <a:t>, Datum, </a:t>
            </a:r>
            <a:endParaRPr lang="de-DE" sz="2800" dirty="0" smtClean="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Uhrzeit </a:t>
            </a:r>
            <a:r>
              <a:rPr lang="de-DE" sz="2800" dirty="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Jahr </a:t>
            </a:r>
            <a:r>
              <a:rPr lang="de-DE" sz="2800" dirty="0">
                <a:latin typeface="Arial" panose="020B0604020202020204" pitchFamily="34" charset="0"/>
                <a:cs typeface="Arial" panose="020B0604020202020204" pitchFamily="34" charset="0"/>
              </a:rPr>
              <a:t>und </a:t>
            </a:r>
            <a:r>
              <a:rPr lang="de-DE" sz="2800" dirty="0" smtClean="0">
                <a:latin typeface="Arial" panose="020B0604020202020204" pitchFamily="34" charset="0"/>
                <a:cs typeface="Arial" panose="020B0604020202020204" pitchFamily="34" charset="0"/>
              </a:rPr>
              <a:t>Feste </a:t>
            </a:r>
            <a:r>
              <a:rPr lang="de-DE" sz="2800" dirty="0">
                <a:latin typeface="Arial" panose="020B0604020202020204" pitchFamily="34" charset="0"/>
                <a:cs typeface="Arial" panose="020B0604020202020204" pitchFamily="34" charset="0"/>
              </a:rPr>
              <a:t>– </a:t>
            </a:r>
            <a:r>
              <a:rPr lang="de-DE" sz="2800" dirty="0" smtClean="0">
                <a:latin typeface="Arial" panose="020B0604020202020204" pitchFamily="34" charset="0"/>
                <a:cs typeface="Arial" panose="020B0604020202020204" pitchFamily="34" charset="0"/>
              </a:rPr>
              <a:t>Wetter</a:t>
            </a: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52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2246769"/>
          </a:xfrm>
          <a:prstGeom prst="rect">
            <a:avLst/>
          </a:prstGeom>
        </p:spPr>
        <p:txBody>
          <a:bodyPr wrap="square">
            <a:spAutoFit/>
          </a:bodyPr>
          <a:lstStyle/>
          <a:p>
            <a:endParaRPr lang="de-DE" sz="2800" dirty="0" smtClean="0">
              <a:latin typeface="Arial" panose="020B0604020202020204" pitchFamily="34" charset="0"/>
              <a:cs typeface="Arial" panose="020B0604020202020204" pitchFamily="34" charset="0"/>
            </a:endParaRPr>
          </a:p>
          <a:p>
            <a:endParaRPr lang="de-DE" sz="2800" dirty="0">
              <a:latin typeface="Arial" panose="020B0604020202020204" pitchFamily="34" charset="0"/>
              <a:cs typeface="Arial" panose="020B0604020202020204" pitchFamily="34" charset="0"/>
            </a:endParaRPr>
          </a:p>
          <a:p>
            <a:endParaRPr lang="de-DE" sz="2800" dirty="0" smtClean="0">
              <a:latin typeface="Arial" panose="020B0604020202020204" pitchFamily="34" charset="0"/>
              <a:cs typeface="Arial" panose="020B0604020202020204" pitchFamily="34" charset="0"/>
            </a:endParaRPr>
          </a:p>
          <a:p>
            <a:pPr algn="ctr"/>
            <a:r>
              <a:rPr lang="de-DE" sz="2800" b="1" dirty="0" smtClean="0">
                <a:latin typeface="Arial" panose="020B0604020202020204" pitchFamily="34" charset="0"/>
                <a:cs typeface="Arial" panose="020B0604020202020204" pitchFamily="34" charset="0"/>
              </a:rPr>
              <a:t>Welche Ziele müssen die S bis zum Ende der Klasse 6 erreichen?</a:t>
            </a:r>
            <a:endParaRPr lang="de-DE"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34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3970318"/>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2016/G8: Klasse 6</a:t>
            </a:r>
          </a:p>
          <a:p>
            <a:endParaRPr lang="de-DE" sz="2800" i="1" dirty="0">
              <a:latin typeface="Arial" panose="020B0604020202020204" pitchFamily="34" charset="0"/>
              <a:cs typeface="Arial" panose="020B0604020202020204" pitchFamily="34" charset="0"/>
            </a:endParaRPr>
          </a:p>
          <a:p>
            <a:r>
              <a:rPr lang="de-DE" sz="2800" i="1" dirty="0" smtClean="0">
                <a:latin typeface="Arial" panose="020B0604020202020204" pitchFamily="34" charset="0"/>
                <a:cs typeface="Arial" panose="020B0604020202020204" pitchFamily="34" charset="0"/>
              </a:rPr>
              <a:t>Soziokulturelles Orientierungswissen/ Themen</a:t>
            </a:r>
          </a:p>
          <a:p>
            <a:endParaRPr lang="de-DE"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Alltagskultur </a:t>
            </a:r>
            <a:r>
              <a:rPr lang="de-DE" sz="2800" dirty="0">
                <a:latin typeface="Arial" panose="020B0604020202020204" pitchFamily="34" charset="0"/>
                <a:cs typeface="Arial" panose="020B0604020202020204" pitchFamily="34" charset="0"/>
              </a:rPr>
              <a:t>und Lebensbedingungen junger </a:t>
            </a:r>
            <a:r>
              <a:rPr lang="de-DE" sz="2800" dirty="0" smtClean="0">
                <a:latin typeface="Arial" panose="020B0604020202020204" pitchFamily="34" charset="0"/>
                <a:cs typeface="Arial" panose="020B0604020202020204" pitchFamily="34" charset="0"/>
              </a:rPr>
              <a:t>Menschen (Familie</a:t>
            </a:r>
            <a:r>
              <a:rPr lang="de-DE" sz="2800" dirty="0">
                <a:latin typeface="Arial" panose="020B0604020202020204" pitchFamily="34" charset="0"/>
                <a:cs typeface="Arial" panose="020B0604020202020204" pitchFamily="34" charset="0"/>
              </a:rPr>
              <a:t>, Schule, Tiere, Essen und Essensgewohnheiten, Wetter, Hobbies, Einkaufen, </a:t>
            </a:r>
            <a:r>
              <a:rPr lang="de-DE" sz="2800" dirty="0" smtClean="0">
                <a:latin typeface="Arial" panose="020B0604020202020204" pitchFamily="34" charset="0"/>
                <a:cs typeface="Arial" panose="020B0604020202020204" pitchFamily="34" charset="0"/>
              </a:rPr>
              <a:t>Wohnverhältnisse</a:t>
            </a:r>
            <a:r>
              <a:rPr lang="de-DE" sz="2800" dirty="0">
                <a:latin typeface="Arial" panose="020B0604020202020204" pitchFamily="34" charset="0"/>
                <a:cs typeface="Arial" panose="020B0604020202020204" pitchFamily="34" charset="0"/>
              </a:rPr>
              <a:t>, Bräuche, Feste)</a:t>
            </a:r>
          </a:p>
          <a:p>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31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4401205"/>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2016/G8: Klasse 6</a:t>
            </a:r>
          </a:p>
          <a:p>
            <a:endParaRPr lang="de-DE" sz="2800" i="1" dirty="0">
              <a:latin typeface="Arial" panose="020B0604020202020204" pitchFamily="34" charset="0"/>
              <a:cs typeface="Arial" panose="020B0604020202020204" pitchFamily="34" charset="0"/>
            </a:endParaRPr>
          </a:p>
          <a:p>
            <a:r>
              <a:rPr lang="de-DE" sz="2800" i="1" dirty="0" smtClean="0">
                <a:latin typeface="Arial" panose="020B0604020202020204" pitchFamily="34" charset="0"/>
                <a:cs typeface="Arial" panose="020B0604020202020204" pitchFamily="34" charset="0"/>
              </a:rPr>
              <a:t>Soziokulturelles Orientierungswissen/ Themen</a:t>
            </a:r>
          </a:p>
          <a:p>
            <a:endParaRPr lang="de-DE"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Besonderheiten </a:t>
            </a:r>
            <a:r>
              <a:rPr lang="de-DE" sz="2800" dirty="0">
                <a:latin typeface="Arial" panose="020B0604020202020204" pitchFamily="34" charset="0"/>
                <a:cs typeface="Arial" panose="020B0604020202020204" pitchFamily="34" charset="0"/>
              </a:rPr>
              <a:t>zweier Städte und zweier Regionen sowie deren geografische und gegebenenfalls historische Gegebenheiten </a:t>
            </a:r>
          </a:p>
          <a:p>
            <a:pPr marL="457200" indent="-457200">
              <a:buFont typeface="Arial" panose="020B0604020202020204" pitchFamily="34" charset="0"/>
              <a:buChar char="•"/>
            </a:pPr>
            <a:endParaRPr lang="de-DE"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de-DE" sz="2800" dirty="0" smtClean="0">
                <a:latin typeface="Arial" panose="020B0604020202020204" pitchFamily="34" charset="0"/>
                <a:cs typeface="Arial" panose="020B0604020202020204" pitchFamily="34" charset="0"/>
              </a:rPr>
              <a:t>Zielkultur</a:t>
            </a:r>
            <a:r>
              <a:rPr lang="de-DE" sz="2800" dirty="0">
                <a:latin typeface="Arial" panose="020B0604020202020204" pitchFamily="34" charset="0"/>
                <a:cs typeface="Arial" panose="020B0604020202020204" pitchFamily="34" charset="0"/>
              </a:rPr>
              <a:t>: vorwiegend Großbritannien</a:t>
            </a:r>
          </a:p>
          <a:p>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135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4401205"/>
          </a:xfrm>
          <a:prstGeom prst="rect">
            <a:avLst/>
          </a:prstGeom>
        </p:spPr>
        <p:txBody>
          <a:bodyPr wrap="square">
            <a:spAutoFit/>
          </a:bodyPr>
          <a:lstStyle/>
          <a:p>
            <a:r>
              <a:rPr lang="de-DE" sz="2800" b="1" dirty="0" smtClean="0">
                <a:latin typeface="Arial" panose="020B0604020202020204" pitchFamily="34" charset="0"/>
                <a:cs typeface="Arial" panose="020B0604020202020204" pitchFamily="34" charset="0"/>
              </a:rPr>
              <a:t>Bildungsplan 2016/G8: Klasse 6</a:t>
            </a:r>
          </a:p>
          <a:p>
            <a:endParaRPr lang="de-DE" sz="2800" i="1" dirty="0">
              <a:latin typeface="Arial" panose="020B0604020202020204" pitchFamily="34" charset="0"/>
              <a:cs typeface="Arial" panose="020B0604020202020204" pitchFamily="34" charset="0"/>
            </a:endParaRPr>
          </a:p>
          <a:p>
            <a:r>
              <a:rPr lang="de-DE" sz="2800" i="1" dirty="0" smtClean="0">
                <a:latin typeface="Arial" panose="020B0604020202020204" pitchFamily="34" charset="0"/>
                <a:cs typeface="Arial" panose="020B0604020202020204" pitchFamily="34" charset="0"/>
              </a:rPr>
              <a:t>Interkulturelle kommunikative Kompetenz</a:t>
            </a:r>
          </a:p>
          <a:p>
            <a:endParaRPr lang="de-DE" sz="2800" dirty="0" smtClean="0">
              <a:latin typeface="Arial" panose="020B0604020202020204" pitchFamily="34" charset="0"/>
              <a:cs typeface="Arial" panose="020B0604020202020204" pitchFamily="34" charset="0"/>
            </a:endParaRPr>
          </a:p>
          <a:p>
            <a:r>
              <a:rPr lang="de-DE" sz="2800" dirty="0" smtClean="0">
                <a:latin typeface="Arial" panose="020B0604020202020204" pitchFamily="34" charset="0"/>
                <a:cs typeface="Arial" panose="020B0604020202020204" pitchFamily="34" charset="0"/>
              </a:rPr>
              <a:t>Die </a:t>
            </a:r>
            <a:r>
              <a:rPr lang="de-DE" sz="2800" dirty="0">
                <a:latin typeface="Arial" panose="020B0604020202020204" pitchFamily="34" charset="0"/>
                <a:cs typeface="Arial" panose="020B0604020202020204" pitchFamily="34" charset="0"/>
              </a:rPr>
              <a:t>Schülerinnen und Schüler verfügen über elementares soziokulturelles Orientierungswissen zu </a:t>
            </a:r>
            <a:r>
              <a:rPr lang="de-DE" sz="2800" dirty="0" smtClean="0">
                <a:latin typeface="Arial" panose="020B0604020202020204" pitchFamily="34" charset="0"/>
                <a:cs typeface="Arial" panose="020B0604020202020204" pitchFamily="34" charset="0"/>
              </a:rPr>
              <a:t>altersgerechten </a:t>
            </a:r>
            <a:r>
              <a:rPr lang="de-DE" sz="2800" dirty="0">
                <a:latin typeface="Arial" panose="020B0604020202020204" pitchFamily="34" charset="0"/>
                <a:cs typeface="Arial" panose="020B0604020202020204" pitchFamily="34" charset="0"/>
              </a:rPr>
              <a:t>Themen und können mit den erlernten Redemitteln in Ansätzen zielkulturell angemessen </a:t>
            </a:r>
            <a:r>
              <a:rPr lang="de-DE" sz="2800" dirty="0" smtClean="0">
                <a:latin typeface="Arial" panose="020B0604020202020204" pitchFamily="34" charset="0"/>
                <a:cs typeface="Arial" panose="020B0604020202020204" pitchFamily="34" charset="0"/>
              </a:rPr>
              <a:t>agieren</a:t>
            </a:r>
            <a:r>
              <a:rPr lang="de-DE" sz="2800" dirty="0">
                <a:latin typeface="Arial" panose="020B0604020202020204" pitchFamily="34" charset="0"/>
                <a:cs typeface="Arial" panose="020B0604020202020204" pitchFamily="34" charset="0"/>
              </a:rPr>
              <a:t>.</a:t>
            </a:r>
          </a:p>
          <a:p>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172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3970318"/>
          </a:xfrm>
          <a:prstGeom prst="rect">
            <a:avLst/>
          </a:prstGeom>
        </p:spPr>
        <p:txBody>
          <a:bodyPr wrap="square">
            <a:spAutoFit/>
          </a:bodyPr>
          <a:lstStyle/>
          <a:p>
            <a:r>
              <a:rPr lang="de-DE" sz="2800" dirty="0" smtClean="0">
                <a:latin typeface="Arial" panose="020B0604020202020204" pitchFamily="34" charset="0"/>
                <a:cs typeface="Arial" panose="020B0604020202020204" pitchFamily="34" charset="0"/>
              </a:rPr>
              <a:t>Die </a:t>
            </a:r>
            <a:r>
              <a:rPr lang="de-DE" sz="2800" dirty="0">
                <a:latin typeface="Arial" panose="020B0604020202020204" pitchFamily="34" charset="0"/>
                <a:cs typeface="Arial" panose="020B0604020202020204" pitchFamily="34" charset="0"/>
              </a:rPr>
              <a:t>Schülerinnen und Schüler </a:t>
            </a:r>
            <a:r>
              <a:rPr lang="de-DE" sz="2800" dirty="0" smtClean="0">
                <a:latin typeface="Arial" panose="020B0604020202020204" pitchFamily="34" charset="0"/>
                <a:cs typeface="Arial" panose="020B0604020202020204" pitchFamily="34" charset="0"/>
              </a:rPr>
              <a:t>können</a:t>
            </a:r>
          </a:p>
          <a:p>
            <a:endParaRPr lang="de-DE" sz="2800" dirty="0">
              <a:latin typeface="Arial" panose="020B0604020202020204" pitchFamily="34" charset="0"/>
              <a:cs typeface="Arial" panose="020B0604020202020204" pitchFamily="34" charset="0"/>
            </a:endParaRPr>
          </a:p>
          <a:p>
            <a:pPr marL="514350" indent="-514350">
              <a:buFont typeface="+mj-lt"/>
              <a:buAutoNum type="arabicParenBoth"/>
            </a:pPr>
            <a:r>
              <a:rPr lang="de-DE" sz="2800" dirty="0" smtClean="0">
                <a:latin typeface="Arial" panose="020B0604020202020204" pitchFamily="34" charset="0"/>
                <a:cs typeface="Arial" panose="020B0604020202020204" pitchFamily="34" charset="0"/>
              </a:rPr>
              <a:t>sich </a:t>
            </a:r>
            <a:r>
              <a:rPr lang="de-DE" sz="2800" dirty="0">
                <a:latin typeface="Arial" panose="020B0604020202020204" pitchFamily="34" charset="0"/>
                <a:cs typeface="Arial" panose="020B0604020202020204" pitchFamily="34" charset="0"/>
              </a:rPr>
              <a:t>zu den ausgewiesenen Themen einer Zielkultur äußern und </a:t>
            </a:r>
            <a:r>
              <a:rPr lang="de-DE" sz="2800" dirty="0" smtClean="0">
                <a:latin typeface="Arial" panose="020B0604020202020204" pitchFamily="34" charset="0"/>
                <a:cs typeface="Arial" panose="020B0604020202020204" pitchFamily="34" charset="0"/>
              </a:rPr>
              <a:t>austauschen</a:t>
            </a:r>
          </a:p>
          <a:p>
            <a:pPr marL="514350" indent="-514350">
              <a:buFont typeface="+mj-lt"/>
              <a:buAutoNum type="arabicParenBoth"/>
            </a:pPr>
            <a:endParaRPr lang="de-DE" sz="2800" dirty="0" smtClean="0">
              <a:latin typeface="Arial" panose="020B0604020202020204" pitchFamily="34" charset="0"/>
              <a:cs typeface="Arial" panose="020B0604020202020204" pitchFamily="34" charset="0"/>
            </a:endParaRPr>
          </a:p>
          <a:p>
            <a:pPr marL="514350" indent="-514350">
              <a:buFont typeface="+mj-lt"/>
              <a:buAutoNum type="arabicParenBoth"/>
            </a:pPr>
            <a:r>
              <a:rPr lang="de-DE" sz="2800" dirty="0" smtClean="0">
                <a:latin typeface="Arial" panose="020B0604020202020204" pitchFamily="34" charset="0"/>
                <a:cs typeface="Arial" panose="020B0604020202020204" pitchFamily="34" charset="0"/>
              </a:rPr>
              <a:t>Aspekte </a:t>
            </a:r>
            <a:r>
              <a:rPr lang="de-DE" sz="2800" dirty="0">
                <a:latin typeface="Arial" panose="020B0604020202020204" pitchFamily="34" charset="0"/>
                <a:cs typeface="Arial" panose="020B0604020202020204" pitchFamily="34" charset="0"/>
              </a:rPr>
              <a:t>des Alltags in der eigenen Kultur und in der Zielkultur vergleichen und zu ausgewählten Themen ihre Meinung äußern</a:t>
            </a:r>
          </a:p>
          <a:p>
            <a:pPr marL="514350" indent="-514350">
              <a:buAutoNum type="arabicParenBoth"/>
            </a:pP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87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2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p:txBody>
      </p:sp>
      <p:sp>
        <p:nvSpPr>
          <p:cNvPr id="12" name="Rechteck 11"/>
          <p:cNvSpPr/>
          <p:nvPr/>
        </p:nvSpPr>
        <p:spPr>
          <a:xfrm>
            <a:off x="539640" y="2274838"/>
            <a:ext cx="8424848" cy="4401205"/>
          </a:xfrm>
          <a:prstGeom prst="rect">
            <a:avLst/>
          </a:prstGeom>
        </p:spPr>
        <p:txBody>
          <a:bodyPr wrap="square">
            <a:spAutoFit/>
          </a:bodyPr>
          <a:lstStyle/>
          <a:p>
            <a:r>
              <a:rPr lang="de-DE" sz="2800" dirty="0" smtClean="0">
                <a:latin typeface="Arial" panose="020B0604020202020204" pitchFamily="34" charset="0"/>
                <a:cs typeface="Arial" panose="020B0604020202020204" pitchFamily="34" charset="0"/>
              </a:rPr>
              <a:t>Die </a:t>
            </a:r>
            <a:r>
              <a:rPr lang="de-DE" sz="2800" dirty="0">
                <a:latin typeface="Arial" panose="020B0604020202020204" pitchFamily="34" charset="0"/>
                <a:cs typeface="Arial" panose="020B0604020202020204" pitchFamily="34" charset="0"/>
              </a:rPr>
              <a:t>Schülerinnen und Schüler </a:t>
            </a:r>
            <a:r>
              <a:rPr lang="de-DE" sz="2800" dirty="0" smtClean="0">
                <a:latin typeface="Arial" panose="020B0604020202020204" pitchFamily="34" charset="0"/>
                <a:cs typeface="Arial" panose="020B0604020202020204" pitchFamily="34" charset="0"/>
              </a:rPr>
              <a:t>können</a:t>
            </a:r>
          </a:p>
          <a:p>
            <a:endParaRPr lang="de-DE" sz="2800" dirty="0">
              <a:latin typeface="Arial" panose="020B0604020202020204" pitchFamily="34" charset="0"/>
              <a:cs typeface="Arial" panose="020B0604020202020204" pitchFamily="34" charset="0"/>
            </a:endParaRPr>
          </a:p>
          <a:p>
            <a:pPr marL="514350" indent="-514350">
              <a:buFont typeface="+mj-lt"/>
              <a:buAutoNum type="arabicParenBoth" startAt="3"/>
            </a:pPr>
            <a:r>
              <a:rPr lang="de-DE" sz="2800" dirty="0" smtClean="0">
                <a:latin typeface="Arial" panose="020B0604020202020204" pitchFamily="34" charset="0"/>
                <a:cs typeface="Arial" panose="020B0604020202020204" pitchFamily="34" charset="0"/>
              </a:rPr>
              <a:t>einfache </a:t>
            </a:r>
            <a:r>
              <a:rPr lang="de-DE" sz="2800" dirty="0">
                <a:latin typeface="Arial" panose="020B0604020202020204" pitchFamily="34" charset="0"/>
                <a:cs typeface="Arial" panose="020B0604020202020204" pitchFamily="34" charset="0"/>
              </a:rPr>
              <a:t>kulturspezifische Verhaltensweisen (zum Beispiel Restaurantbesuch) beachten und erlernte Redemittel anwenden um elementare Höflichkeitskonventionen </a:t>
            </a:r>
            <a:r>
              <a:rPr lang="de-DE" sz="2800" dirty="0" smtClean="0">
                <a:latin typeface="Arial" panose="020B0604020202020204" pitchFamily="34" charset="0"/>
                <a:cs typeface="Arial" panose="020B0604020202020204" pitchFamily="34" charset="0"/>
              </a:rPr>
              <a:t>einzuhalten (begrüßen</a:t>
            </a:r>
            <a:r>
              <a:rPr lang="de-DE" sz="2800" dirty="0">
                <a:latin typeface="Arial" panose="020B0604020202020204" pitchFamily="34" charset="0"/>
                <a:cs typeface="Arial" panose="020B0604020202020204" pitchFamily="34" charset="0"/>
              </a:rPr>
              <a:t>, sich und andere vorstellen, Formen der Anrede, verabschieden, bitten, bedanken, </a:t>
            </a:r>
            <a:r>
              <a:rPr lang="de-DE" sz="2800" dirty="0" smtClean="0">
                <a:latin typeface="Arial" panose="020B0604020202020204" pitchFamily="34" charset="0"/>
                <a:cs typeface="Arial" panose="020B0604020202020204" pitchFamily="34" charset="0"/>
              </a:rPr>
              <a:t>zustimmen </a:t>
            </a:r>
            <a:r>
              <a:rPr lang="de-DE" sz="2800" dirty="0">
                <a:latin typeface="Arial" panose="020B0604020202020204" pitchFamily="34" charset="0"/>
                <a:cs typeface="Arial" panose="020B0604020202020204" pitchFamily="34" charset="0"/>
              </a:rPr>
              <a:t>und ablehnen, sich entschuldigen)</a:t>
            </a:r>
          </a:p>
          <a:p>
            <a:pPr marL="514350" indent="-514350">
              <a:buAutoNum type="arabicParenBoth" startAt="3"/>
            </a:pPr>
            <a:endParaRPr lang="de-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83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325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lgn="ctr" eaLnBrk="1" hangingPunct="1">
              <a:spcBef>
                <a:spcPct val="50000"/>
              </a:spcBef>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1</a:t>
            </a: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a:p>
            <a:pPr algn="ctr" eaLnBrk="1" hangingPunct="1">
              <a:spcAft>
                <a:spcPct val="0"/>
              </a:spcAft>
            </a:pPr>
            <a:r>
              <a:rPr lang="de-DE" altLang="de-DE" sz="2800" b="1" dirty="0" smtClean="0">
                <a:solidFill>
                  <a:schemeClr val="tx1"/>
                </a:solidFill>
                <a:latin typeface="Arial" panose="020B0604020202020204" pitchFamily="34" charset="0"/>
                <a:cs typeface="Arial" panose="020B0604020202020204" pitchFamily="34" charset="0"/>
              </a:rPr>
              <a:t>Hinführung:</a:t>
            </a:r>
          </a:p>
          <a:p>
            <a:pPr algn="ctr" eaLnBrk="1" hangingPunct="1">
              <a:spcAft>
                <a:spcPct val="0"/>
              </a:spcAft>
            </a:pPr>
            <a:r>
              <a:rPr lang="de-DE" altLang="de-DE" sz="2800" b="1" dirty="0" smtClean="0">
                <a:solidFill>
                  <a:schemeClr val="tx1"/>
                </a:solidFill>
                <a:latin typeface="Arial" panose="020B0604020202020204" pitchFamily="34" charset="0"/>
                <a:cs typeface="Arial" panose="020B0604020202020204" pitchFamily="34" charset="0"/>
              </a:rPr>
              <a:t>Interkulturelle kommunikative Kompetenz (IKK)</a:t>
            </a:r>
          </a:p>
        </p:txBody>
      </p:sp>
    </p:spTree>
    <p:extLst>
      <p:ext uri="{BB962C8B-B14F-4D97-AF65-F5344CB8AC3E}">
        <p14:creationId xmlns:p14="http://schemas.microsoft.com/office/powerpoint/2010/main" val="418714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rgbClr val="808080"/>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284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a:p>
            <a:pPr algn="ctr" eaLnBrk="1" hangingPunct="1">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3</a:t>
            </a:r>
          </a:p>
          <a:p>
            <a:pPr algn="ctr" eaLnBrk="1" hangingPunct="1">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Illustration der Zielkompetenz am Beispiel einer Lernaufgabe für Klasse 6 </a:t>
            </a:r>
          </a:p>
        </p:txBody>
      </p:sp>
    </p:spTree>
    <p:extLst>
      <p:ext uri="{BB962C8B-B14F-4D97-AF65-F5344CB8AC3E}">
        <p14:creationId xmlns:p14="http://schemas.microsoft.com/office/powerpoint/2010/main" val="3662890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18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Sinn und Zweck der </a:t>
            </a:r>
            <a:r>
              <a:rPr lang="de-DE" altLang="de-DE" sz="2800" b="1" dirty="0">
                <a:solidFill>
                  <a:schemeClr val="tx1"/>
                </a:solidFill>
                <a:latin typeface="Arial" panose="020B0604020202020204" pitchFamily="34" charset="0"/>
                <a:cs typeface="Arial" panose="020B0604020202020204" pitchFamily="34" charset="0"/>
              </a:rPr>
              <a:t>L</a:t>
            </a:r>
            <a:r>
              <a:rPr lang="de-DE" altLang="de-DE" sz="2800" b="1" dirty="0" smtClean="0">
                <a:solidFill>
                  <a:schemeClr val="tx1"/>
                </a:solidFill>
                <a:latin typeface="Arial" panose="020B0604020202020204" pitchFamily="34" charset="0"/>
                <a:cs typeface="Arial" panose="020B0604020202020204" pitchFamily="34" charset="0"/>
              </a:rPr>
              <a:t>ernaufgabe:</a:t>
            </a:r>
          </a:p>
          <a:p>
            <a:pPr>
              <a:spcBef>
                <a:spcPct val="50000"/>
              </a:spcBef>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Anknüpfung an </a:t>
            </a:r>
            <a:r>
              <a:rPr lang="de-DE" altLang="de-DE" sz="2800" i="1" dirty="0" smtClean="0">
                <a:solidFill>
                  <a:schemeClr val="tx1"/>
                </a:solidFill>
                <a:latin typeface="Arial" panose="020B0604020202020204" pitchFamily="34" charset="0"/>
                <a:cs typeface="Arial" panose="020B0604020202020204" pitchFamily="34" charset="0"/>
              </a:rPr>
              <a:t>alle</a:t>
            </a:r>
            <a:r>
              <a:rPr lang="de-DE" altLang="de-DE" sz="2800" dirty="0" smtClean="0">
                <a:solidFill>
                  <a:schemeClr val="tx1"/>
                </a:solidFill>
                <a:latin typeface="Arial" panose="020B0604020202020204" pitchFamily="34" charset="0"/>
                <a:cs typeface="Arial" panose="020B0604020202020204" pitchFamily="34" charset="0"/>
              </a:rPr>
              <a:t> Lehrwerke möglich</a:t>
            </a: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Illustration der drei Teilkompetenzen von IKK</a:t>
            </a: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Analyse von Schülerleistungen</a:t>
            </a:r>
            <a:endParaRPr lang="de-DE" altLang="de-DE" sz="2800" dirty="0">
              <a:solidFill>
                <a:schemeClr val="tx1"/>
              </a:solidFill>
              <a:latin typeface="Arial" panose="020B0604020202020204" pitchFamily="34" charset="0"/>
              <a:cs typeface="Arial" panose="020B0604020202020204" pitchFamily="34" charset="0"/>
            </a:endParaRP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Vorschläge </a:t>
            </a:r>
            <a:r>
              <a:rPr lang="de-DE" altLang="de-DE" sz="2800" dirty="0">
                <a:solidFill>
                  <a:schemeClr val="tx1"/>
                </a:solidFill>
                <a:latin typeface="Arial" panose="020B0604020202020204" pitchFamily="34" charset="0"/>
                <a:cs typeface="Arial" panose="020B0604020202020204" pitchFamily="34" charset="0"/>
              </a:rPr>
              <a:t>zur </a:t>
            </a:r>
            <a:r>
              <a:rPr lang="de-DE" altLang="de-DE" sz="2800" dirty="0" smtClean="0">
                <a:solidFill>
                  <a:schemeClr val="tx1"/>
                </a:solidFill>
                <a:latin typeface="Arial" panose="020B0604020202020204" pitchFamily="34" charset="0"/>
                <a:cs typeface="Arial" panose="020B0604020202020204" pitchFamily="34" charset="0"/>
              </a:rPr>
              <a:t>Binnendifferenzierung und Einbeziehung </a:t>
            </a:r>
            <a:r>
              <a:rPr lang="de-DE" altLang="de-DE" sz="2800" dirty="0">
                <a:solidFill>
                  <a:schemeClr val="tx1"/>
                </a:solidFill>
                <a:latin typeface="Arial" panose="020B0604020202020204" pitchFamily="34" charset="0"/>
                <a:cs typeface="Arial" panose="020B0604020202020204" pitchFamily="34" charset="0"/>
              </a:rPr>
              <a:t>von </a:t>
            </a:r>
            <a:r>
              <a:rPr lang="de-DE" altLang="de-DE" sz="2800" i="1" dirty="0" err="1" smtClean="0">
                <a:solidFill>
                  <a:schemeClr val="tx1"/>
                </a:solidFill>
                <a:latin typeface="Arial" panose="020B0604020202020204" pitchFamily="34" charset="0"/>
                <a:cs typeface="Arial" panose="020B0604020202020204" pitchFamily="34" charset="0"/>
              </a:rPr>
              <a:t>self-assessment</a:t>
            </a:r>
            <a:endParaRPr lang="de-DE" altLang="de-DE" sz="2800" i="1"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50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58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Aufgabe: </a:t>
            </a:r>
            <a:r>
              <a:rPr lang="en-US" altLang="de-DE" sz="2800" b="1" i="1" dirty="0" smtClean="0">
                <a:solidFill>
                  <a:schemeClr val="tx1"/>
                </a:solidFill>
                <a:latin typeface="Arial" panose="020B0604020202020204" pitchFamily="34" charset="0"/>
                <a:cs typeface="Arial" panose="020B0604020202020204" pitchFamily="34" charset="0"/>
              </a:rPr>
              <a:t>Let’s </a:t>
            </a:r>
            <a:r>
              <a:rPr lang="en-US" altLang="de-DE" sz="2800" b="1" i="1" dirty="0">
                <a:solidFill>
                  <a:schemeClr val="tx1"/>
                </a:solidFill>
                <a:latin typeface="Arial" panose="020B0604020202020204" pitchFamily="34" charset="0"/>
                <a:cs typeface="Arial" panose="020B0604020202020204" pitchFamily="34" charset="0"/>
              </a:rPr>
              <a:t>make our school </a:t>
            </a:r>
            <a:r>
              <a:rPr lang="en-US" altLang="de-DE" sz="2800" b="1" i="1" dirty="0" smtClean="0">
                <a:solidFill>
                  <a:schemeClr val="tx1"/>
                </a:solidFill>
                <a:latin typeface="Arial" panose="020B0604020202020204" pitchFamily="34" charset="0"/>
                <a:cs typeface="Arial" panose="020B0604020202020204" pitchFamily="34" charset="0"/>
              </a:rPr>
              <a:t>nicer</a:t>
            </a:r>
            <a:endParaRPr lang="en-US" altLang="de-DE" sz="2800" b="1" i="1" dirty="0">
              <a:solidFill>
                <a:schemeClr val="tx1"/>
              </a:solidFill>
              <a:latin typeface="Arial" panose="020B0604020202020204" pitchFamily="34" charset="0"/>
              <a:cs typeface="Arial" panose="020B0604020202020204" pitchFamily="34" charset="0"/>
            </a:endParaRPr>
          </a:p>
          <a:p>
            <a:pPr>
              <a:spcAft>
                <a:spcPct val="0"/>
              </a:spcAft>
            </a:pPr>
            <a:endParaRPr lang="en-US" altLang="de-DE" sz="2400" dirty="0" smtClean="0">
              <a:solidFill>
                <a:schemeClr val="tx1"/>
              </a:solidFill>
              <a:latin typeface="Comic Sans MS" panose="030F0702030302020204" pitchFamily="66" charset="0"/>
              <a:cs typeface="Arial" panose="020B0604020202020204" pitchFamily="34" charset="0"/>
            </a:endParaRPr>
          </a:p>
          <a:p>
            <a:pPr algn="just">
              <a:spcAft>
                <a:spcPct val="0"/>
              </a:spcAft>
            </a:pPr>
            <a:r>
              <a:rPr lang="en-US" altLang="de-DE" sz="2400" dirty="0" smtClean="0">
                <a:solidFill>
                  <a:schemeClr val="tx1"/>
                </a:solidFill>
                <a:latin typeface="Comic Sans MS" panose="030F0702030302020204" pitchFamily="66" charset="0"/>
                <a:cs typeface="Arial" panose="020B0604020202020204" pitchFamily="34" charset="0"/>
              </a:rPr>
              <a:t>Imagine </a:t>
            </a:r>
            <a:r>
              <a:rPr lang="en-US" altLang="de-DE" sz="2400" dirty="0">
                <a:solidFill>
                  <a:schemeClr val="tx1"/>
                </a:solidFill>
                <a:latin typeface="Comic Sans MS" panose="030F0702030302020204" pitchFamily="66" charset="0"/>
                <a:cs typeface="Arial" panose="020B0604020202020204" pitchFamily="34" charset="0"/>
              </a:rPr>
              <a:t>the SMV wants to make our school nicer and has asked YOU for your help, because you have learnt a lot about British schools so far</a:t>
            </a:r>
            <a:r>
              <a:rPr lang="en-US" altLang="de-DE" sz="2400" dirty="0" smtClean="0">
                <a:solidFill>
                  <a:schemeClr val="tx1"/>
                </a:solidFill>
                <a:latin typeface="Comic Sans MS" panose="030F0702030302020204" pitchFamily="66" charset="0"/>
                <a:cs typeface="Arial" panose="020B0604020202020204" pitchFamily="34" charset="0"/>
              </a:rPr>
              <a:t>:</a:t>
            </a:r>
          </a:p>
          <a:p>
            <a:pPr>
              <a:spcAft>
                <a:spcPct val="0"/>
              </a:spcAft>
            </a:pPr>
            <a:endParaRPr lang="en-US" altLang="de-DE" sz="2400" dirty="0">
              <a:solidFill>
                <a:schemeClr val="tx1"/>
              </a:solidFill>
              <a:latin typeface="Comic Sans MS" panose="030F0702030302020204" pitchFamily="66" charset="0"/>
              <a:cs typeface="Arial" panose="020B0604020202020204" pitchFamily="34" charset="0"/>
            </a:endParaRPr>
          </a:p>
          <a:p>
            <a:pPr marL="342900" indent="-342900">
              <a:spcAft>
                <a:spcPct val="0"/>
              </a:spcAft>
              <a:buFont typeface="Arial" panose="020B0604020202020204" pitchFamily="34" charset="0"/>
              <a:buChar char="•"/>
            </a:pPr>
            <a:r>
              <a:rPr lang="en-US" altLang="de-DE" sz="2400" dirty="0" smtClean="0">
                <a:solidFill>
                  <a:schemeClr val="tx1"/>
                </a:solidFill>
                <a:latin typeface="Comic Sans MS" panose="030F0702030302020204" pitchFamily="66" charset="0"/>
                <a:cs typeface="Arial" panose="020B0604020202020204" pitchFamily="34" charset="0"/>
              </a:rPr>
              <a:t>Think </a:t>
            </a:r>
            <a:r>
              <a:rPr lang="en-US" altLang="de-DE" sz="2400" dirty="0">
                <a:solidFill>
                  <a:schemeClr val="tx1"/>
                </a:solidFill>
                <a:latin typeface="Comic Sans MS" panose="030F0702030302020204" pitchFamily="66" charset="0"/>
                <a:cs typeface="Arial" panose="020B0604020202020204" pitchFamily="34" charset="0"/>
              </a:rPr>
              <a:t>about what our school could take over from </a:t>
            </a:r>
            <a:r>
              <a:rPr lang="en-US" altLang="de-DE" sz="2400" dirty="0" smtClean="0">
                <a:solidFill>
                  <a:schemeClr val="tx1"/>
                </a:solidFill>
                <a:latin typeface="Comic Sans MS" panose="030F0702030302020204" pitchFamily="66" charset="0"/>
                <a:cs typeface="Arial" panose="020B0604020202020204" pitchFamily="34" charset="0"/>
              </a:rPr>
              <a:t>[</a:t>
            </a:r>
            <a:r>
              <a:rPr lang="en-US" altLang="de-DE" sz="2400" i="1" dirty="0" err="1" smtClean="0">
                <a:solidFill>
                  <a:schemeClr val="tx1"/>
                </a:solidFill>
                <a:latin typeface="Comic Sans MS" panose="030F0702030302020204" pitchFamily="66" charset="0"/>
                <a:cs typeface="Arial" panose="020B0604020202020204" pitchFamily="34" charset="0"/>
              </a:rPr>
              <a:t>Schule</a:t>
            </a:r>
            <a:r>
              <a:rPr lang="en-US" altLang="de-DE" sz="2400" i="1" dirty="0" smtClean="0">
                <a:solidFill>
                  <a:schemeClr val="tx1"/>
                </a:solidFill>
                <a:latin typeface="Comic Sans MS" panose="030F0702030302020204" pitchFamily="66" charset="0"/>
                <a:cs typeface="Arial" panose="020B0604020202020204" pitchFamily="34" charset="0"/>
              </a:rPr>
              <a:t> </a:t>
            </a:r>
            <a:r>
              <a:rPr lang="en-US" altLang="de-DE" sz="2400" i="1" dirty="0">
                <a:solidFill>
                  <a:schemeClr val="tx1"/>
                </a:solidFill>
                <a:latin typeface="Comic Sans MS" panose="030F0702030302020204" pitchFamily="66" charset="0"/>
                <a:cs typeface="Arial" panose="020B0604020202020204" pitchFamily="34" charset="0"/>
              </a:rPr>
              <a:t>der </a:t>
            </a:r>
            <a:r>
              <a:rPr lang="en-US" altLang="de-DE" sz="2400" i="1" dirty="0" err="1" smtClean="0">
                <a:solidFill>
                  <a:schemeClr val="tx1"/>
                </a:solidFill>
                <a:latin typeface="Comic Sans MS" panose="030F0702030302020204" pitchFamily="66" charset="0"/>
                <a:cs typeface="Arial" panose="020B0604020202020204" pitchFamily="34" charset="0"/>
              </a:rPr>
              <a:t>Lehrwerkskinder</a:t>
            </a:r>
            <a:r>
              <a:rPr lang="en-US" altLang="de-DE" sz="2400" dirty="0" smtClean="0">
                <a:solidFill>
                  <a:schemeClr val="tx1"/>
                </a:solidFill>
                <a:latin typeface="Comic Sans MS" panose="030F0702030302020204" pitchFamily="66" charset="0"/>
                <a:cs typeface="Arial" panose="020B0604020202020204" pitchFamily="34" charset="0"/>
              </a:rPr>
              <a:t>]. </a:t>
            </a:r>
            <a:endParaRPr lang="en-US" altLang="de-DE" sz="2400" dirty="0" smtClean="0">
              <a:solidFill>
                <a:schemeClr val="tx1"/>
              </a:solidFill>
              <a:latin typeface="Comic Sans MS" panose="030F0702030302020204" pitchFamily="66" charset="0"/>
              <a:cs typeface="Arial" panose="020B0604020202020204" pitchFamily="34" charset="0"/>
            </a:endParaRPr>
          </a:p>
          <a:p>
            <a:pPr marL="342900" indent="-342900">
              <a:spcAft>
                <a:spcPct val="0"/>
              </a:spcAft>
              <a:buFont typeface="Arial" panose="020B0604020202020204" pitchFamily="34" charset="0"/>
              <a:buChar char="•"/>
            </a:pPr>
            <a:r>
              <a:rPr lang="en-US" altLang="de-DE" sz="2400" dirty="0" smtClean="0">
                <a:solidFill>
                  <a:schemeClr val="tx1"/>
                </a:solidFill>
                <a:latin typeface="Comic Sans MS" panose="030F0702030302020204" pitchFamily="66" charset="0"/>
                <a:cs typeface="Arial" panose="020B0604020202020204" pitchFamily="34" charset="0"/>
              </a:rPr>
              <a:t>Make </a:t>
            </a:r>
            <a:r>
              <a:rPr lang="en-US" altLang="de-DE" sz="2400" dirty="0">
                <a:solidFill>
                  <a:schemeClr val="tx1"/>
                </a:solidFill>
                <a:latin typeface="Comic Sans MS" panose="030F0702030302020204" pitchFamily="66" charset="0"/>
                <a:cs typeface="Arial" panose="020B0604020202020204" pitchFamily="34" charset="0"/>
              </a:rPr>
              <a:t>at least four suggestions. </a:t>
            </a:r>
          </a:p>
          <a:p>
            <a:pPr marL="342900" indent="-342900">
              <a:spcAft>
                <a:spcPct val="0"/>
              </a:spcAft>
              <a:buFont typeface="Arial" panose="020B0604020202020204" pitchFamily="34" charset="0"/>
              <a:buChar char="•"/>
            </a:pPr>
            <a:r>
              <a:rPr lang="en-US" altLang="de-DE" sz="2400" dirty="0" smtClean="0">
                <a:solidFill>
                  <a:schemeClr val="tx1"/>
                </a:solidFill>
                <a:latin typeface="Comic Sans MS" panose="030F0702030302020204" pitchFamily="66" charset="0"/>
                <a:cs typeface="Arial" panose="020B0604020202020204" pitchFamily="34" charset="0"/>
              </a:rPr>
              <a:t>In </a:t>
            </a:r>
            <a:r>
              <a:rPr lang="en-US" altLang="de-DE" sz="2400" dirty="0">
                <a:solidFill>
                  <a:schemeClr val="tx1"/>
                </a:solidFill>
                <a:latin typeface="Comic Sans MS" panose="030F0702030302020204" pitchFamily="66" charset="0"/>
                <a:cs typeface="Arial" panose="020B0604020202020204" pitchFamily="34" charset="0"/>
              </a:rPr>
              <a:t>a role play, present your suggestions to the principal and vice-principal of our school and give reasons</a:t>
            </a:r>
            <a:r>
              <a:rPr lang="en-US" altLang="de-DE" sz="2400" dirty="0" smtClean="0">
                <a:solidFill>
                  <a:schemeClr val="tx1"/>
                </a:solidFill>
                <a:latin typeface="Comic Sans MS" panose="030F0702030302020204" pitchFamily="66" charset="0"/>
                <a:cs typeface="Arial" panose="020B0604020202020204" pitchFamily="34" charset="0"/>
              </a:rPr>
              <a:t>.</a:t>
            </a:r>
            <a:endParaRPr lang="en-US" altLang="de-DE" sz="2400" dirty="0">
              <a:solidFill>
                <a:schemeClr val="tx1"/>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611518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116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lgn="ctr">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Analyse der Schülerleistungen: </a:t>
            </a:r>
            <a:r>
              <a:rPr lang="de-DE" altLang="de-DE" sz="2800" b="1" i="1" dirty="0" err="1" smtClean="0">
                <a:solidFill>
                  <a:schemeClr val="tx1"/>
                </a:solidFill>
                <a:latin typeface="Arial" panose="020B0604020202020204" pitchFamily="34" charset="0"/>
                <a:cs typeface="Arial" panose="020B0604020202020204" pitchFamily="34" charset="0"/>
              </a:rPr>
              <a:t>mind</a:t>
            </a:r>
            <a:r>
              <a:rPr lang="de-DE" altLang="de-DE" sz="2800" b="1" i="1" dirty="0" smtClean="0">
                <a:solidFill>
                  <a:schemeClr val="tx1"/>
                </a:solidFill>
                <a:latin typeface="Arial" panose="020B0604020202020204" pitchFamily="34" charset="0"/>
                <a:cs typeface="Arial" panose="020B0604020202020204" pitchFamily="34" charset="0"/>
              </a:rPr>
              <a:t> </a:t>
            </a:r>
            <a:r>
              <a:rPr lang="de-DE" altLang="de-DE" sz="2800" b="1" i="1" dirty="0" err="1" smtClean="0">
                <a:solidFill>
                  <a:schemeClr val="tx1"/>
                </a:solidFill>
                <a:latin typeface="Arial" panose="020B0604020202020204" pitchFamily="34" charset="0"/>
                <a:cs typeface="Arial" panose="020B0604020202020204" pitchFamily="34" charset="0"/>
              </a:rPr>
              <a:t>maps</a:t>
            </a:r>
            <a:endParaRPr lang="de-DE" altLang="de-DE" sz="2800" b="1" i="1" dirty="0" smtClean="0">
              <a:solidFill>
                <a:schemeClr val="tx1"/>
              </a:solidFill>
              <a:latin typeface="Arial" panose="020B0604020202020204" pitchFamily="34" charset="0"/>
              <a:cs typeface="Arial" panose="020B0604020202020204" pitchFamily="34" charset="0"/>
            </a:endParaRPr>
          </a:p>
          <a:p>
            <a:pPr>
              <a:spcBef>
                <a:spcPct val="50000"/>
              </a:spcBef>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p:txBody>
      </p:sp>
      <p:pic>
        <p:nvPicPr>
          <p:cNvPr id="9" name="Picture 2" descr="D:\Z-ZPG Neuer Bildungsplan\04. Tagung\4.2 Modul IKK\Präsentation\Lernaufgabe\Day 1\1 (1) (Kopie).JPG"/>
          <p:cNvPicPr>
            <a:picLocks noChangeAspect="1" noChangeArrowheads="1"/>
          </p:cNvPicPr>
          <p:nvPr/>
        </p:nvPicPr>
        <p:blipFill rotWithShape="1">
          <a:blip r:embed="rId3">
            <a:extLst>
              <a:ext uri="{28A0092B-C50C-407E-A947-70E740481C1C}">
                <a14:useLocalDpi xmlns:a14="http://schemas.microsoft.com/office/drawing/2010/main" val="0"/>
              </a:ext>
            </a:extLst>
          </a:blip>
          <a:srcRect l="28813" t="15649" r="20089" b="25663"/>
          <a:stretch/>
        </p:blipFill>
        <p:spPr bwMode="auto">
          <a:xfrm>
            <a:off x="2188422" y="2389918"/>
            <a:ext cx="5191890" cy="421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05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pic>
        <p:nvPicPr>
          <p:cNvPr id="1027" name="Picture 3" descr="D:\Z-ZPG Neuer Bildungsplan\04. Tagung\4.2 Modul IKK\Präsentation\Lernaufgabe\Day 1\1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753" t="15767" r="19795" b="29494"/>
          <a:stretch/>
        </p:blipFill>
        <p:spPr bwMode="auto">
          <a:xfrm>
            <a:off x="0" y="-232475"/>
            <a:ext cx="9144000" cy="701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9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pic>
        <p:nvPicPr>
          <p:cNvPr id="2050" name="Picture 2" descr="D:\Z-ZPG Neuer Bildungsplan\04. Tagung\4.2 Modul IKK\Präsentation\Lernaufgabe\Day 1\1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69" t="13453" r="39884" b="36546"/>
          <a:stretch/>
        </p:blipFill>
        <p:spPr bwMode="auto">
          <a:xfrm>
            <a:off x="0" y="-32852"/>
            <a:ext cx="9318519" cy="689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19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375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a:p>
            <a:pPr>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Analyse der Schülerleistungen: </a:t>
            </a:r>
            <a:r>
              <a:rPr lang="de-DE" altLang="de-DE" sz="2800" b="1" i="1" dirty="0" err="1" smtClean="0">
                <a:solidFill>
                  <a:schemeClr val="tx1"/>
                </a:solidFill>
                <a:latin typeface="Arial" panose="020B0604020202020204" pitchFamily="34" charset="0"/>
                <a:cs typeface="Arial" panose="020B0604020202020204" pitchFamily="34" charset="0"/>
              </a:rPr>
              <a:t>role</a:t>
            </a:r>
            <a:r>
              <a:rPr lang="de-DE" altLang="de-DE" sz="2800" b="1" i="1" dirty="0" smtClean="0">
                <a:solidFill>
                  <a:schemeClr val="tx1"/>
                </a:solidFill>
                <a:latin typeface="Arial" panose="020B0604020202020204" pitchFamily="34" charset="0"/>
                <a:cs typeface="Arial" panose="020B0604020202020204" pitchFamily="34" charset="0"/>
              </a:rPr>
              <a:t> </a:t>
            </a:r>
            <a:r>
              <a:rPr lang="de-DE" altLang="de-DE" sz="2800" b="1" i="1" dirty="0" err="1" smtClean="0">
                <a:solidFill>
                  <a:schemeClr val="tx1"/>
                </a:solidFill>
                <a:latin typeface="Arial" panose="020B0604020202020204" pitchFamily="34" charset="0"/>
                <a:cs typeface="Arial" panose="020B0604020202020204" pitchFamily="34" charset="0"/>
              </a:rPr>
              <a:t>plays</a:t>
            </a:r>
            <a:endParaRPr lang="de-DE" altLang="de-DE" sz="2800" b="1" i="1" dirty="0" smtClean="0">
              <a:solidFill>
                <a:schemeClr val="tx1"/>
              </a:solidFill>
              <a:latin typeface="Arial" panose="020B0604020202020204" pitchFamily="34" charset="0"/>
              <a:cs typeface="Arial" panose="020B0604020202020204" pitchFamily="34" charset="0"/>
            </a:endParaRPr>
          </a:p>
          <a:p>
            <a:pPr>
              <a:spcBef>
                <a:spcPct val="50000"/>
              </a:spcBef>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Beispiel 1</a:t>
            </a:r>
          </a:p>
          <a:p>
            <a:pPr marL="457200" indent="-457200">
              <a:spcBef>
                <a:spcPct val="50000"/>
              </a:spcBef>
              <a:spcAft>
                <a:spcPct val="0"/>
              </a:spcAft>
              <a:buFont typeface="Arial" panose="020B0604020202020204" pitchFamily="34" charset="0"/>
              <a:buChar char="•"/>
            </a:pPr>
            <a:endParaRPr lang="de-DE" altLang="de-DE" sz="2800" dirty="0">
              <a:solidFill>
                <a:schemeClr val="tx1"/>
              </a:solidFill>
              <a:latin typeface="Arial" panose="020B0604020202020204" pitchFamily="34" charset="0"/>
              <a:cs typeface="Arial" panose="020B0604020202020204" pitchFamily="34" charset="0"/>
            </a:endParaRP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Beispiel 2</a:t>
            </a:r>
          </a:p>
        </p:txBody>
      </p:sp>
    </p:spTree>
    <p:extLst>
      <p:ext uri="{BB962C8B-B14F-4D97-AF65-F5344CB8AC3E}">
        <p14:creationId xmlns:p14="http://schemas.microsoft.com/office/powerpoint/2010/main" val="94963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353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a:p>
            <a:pPr>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Anmerkungen zur </a:t>
            </a:r>
            <a:r>
              <a:rPr lang="de-DE" altLang="de-DE" sz="2800" b="1" dirty="0">
                <a:solidFill>
                  <a:schemeClr val="tx1"/>
                </a:solidFill>
                <a:latin typeface="Arial" panose="020B0604020202020204" pitchFamily="34" charset="0"/>
                <a:cs typeface="Arial" panose="020B0604020202020204" pitchFamily="34" charset="0"/>
              </a:rPr>
              <a:t>S</a:t>
            </a:r>
            <a:r>
              <a:rPr lang="de-DE" altLang="de-DE" sz="2800" b="1" dirty="0" smtClean="0">
                <a:solidFill>
                  <a:schemeClr val="tx1"/>
                </a:solidFill>
                <a:latin typeface="Arial" panose="020B0604020202020204" pitchFamily="34" charset="0"/>
                <a:cs typeface="Arial" panose="020B0604020202020204" pitchFamily="34" charset="0"/>
              </a:rPr>
              <a:t>elbsteinschätzung der Schüler/-innen:</a:t>
            </a:r>
          </a:p>
          <a:p>
            <a:pPr>
              <a:spcBef>
                <a:spcPct val="50000"/>
              </a:spcBef>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Differenzierungsangebote</a:t>
            </a: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Kompetenzzuwachs</a:t>
            </a:r>
          </a:p>
        </p:txBody>
      </p:sp>
    </p:spTree>
    <p:extLst>
      <p:ext uri="{BB962C8B-B14F-4D97-AF65-F5344CB8AC3E}">
        <p14:creationId xmlns:p14="http://schemas.microsoft.com/office/powerpoint/2010/main" val="303298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rgbClr val="808080"/>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370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eaLnBrk="1" hangingPunct="1">
              <a:spcBef>
                <a:spcPct val="50000"/>
              </a:spcBef>
              <a:spcAft>
                <a:spcPct val="0"/>
              </a:spcAft>
            </a:pPr>
            <a:endParaRPr lang="de-DE" altLang="de-DE" sz="2500" b="1" dirty="0" smtClean="0">
              <a:solidFill>
                <a:schemeClr val="tx1"/>
              </a:solidFill>
              <a:latin typeface="Arial Unicode MS" pitchFamily="34" charset="-128"/>
              <a:cs typeface="Arial" pitchFamily="34" charset="0"/>
            </a:endParaRPr>
          </a:p>
          <a:p>
            <a:pPr algn="ctr" eaLnBrk="1" hangingPunct="1">
              <a:spcBef>
                <a:spcPct val="50000"/>
              </a:spcBef>
              <a:spcAft>
                <a:spcPct val="0"/>
              </a:spcAft>
            </a:pPr>
            <a:endParaRPr lang="de-DE" altLang="de-DE" sz="2800" b="1" dirty="0">
              <a:solidFill>
                <a:schemeClr val="tx1"/>
              </a:solidFill>
              <a:latin typeface="Arial" panose="020B0604020202020204" pitchFamily="34" charset="0"/>
              <a:cs typeface="Arial" panose="020B0604020202020204" pitchFamily="34" charset="0"/>
            </a:endParaRPr>
          </a:p>
          <a:p>
            <a:pPr algn="ctr" eaLnBrk="1" hangingPunct="1">
              <a:spcBef>
                <a:spcPct val="50000"/>
              </a:spcBef>
              <a:spcAft>
                <a:spcPct val="0"/>
              </a:spcAft>
            </a:pPr>
            <a:r>
              <a:rPr lang="de-DE" altLang="de-DE" sz="2800" b="1" dirty="0" smtClean="0">
                <a:solidFill>
                  <a:schemeClr val="tx1"/>
                </a:solidFill>
                <a:latin typeface="Arial" panose="020B0604020202020204" pitchFamily="34" charset="0"/>
                <a:cs typeface="Arial" panose="020B0604020202020204" pitchFamily="34" charset="0"/>
              </a:rPr>
              <a:t>4</a:t>
            </a:r>
          </a:p>
          <a:p>
            <a:pPr algn="ctr" eaLnBrk="1" hangingPunct="1">
              <a:spcBef>
                <a:spcPct val="50000"/>
              </a:spcBef>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algn="ctr" eaLnBrk="1" hangingPunct="1">
              <a:spcAft>
                <a:spcPct val="0"/>
              </a:spcAft>
            </a:pPr>
            <a:r>
              <a:rPr lang="de-DE" altLang="de-DE" sz="2800" b="1" dirty="0" smtClean="0">
                <a:solidFill>
                  <a:schemeClr val="tx1"/>
                </a:solidFill>
                <a:latin typeface="Arial" panose="020B0604020202020204" pitchFamily="34" charset="0"/>
                <a:cs typeface="Arial" panose="020B0604020202020204" pitchFamily="34" charset="0"/>
              </a:rPr>
              <a:t>Der Weg zum Ziel: </a:t>
            </a:r>
          </a:p>
          <a:p>
            <a:pPr algn="ctr" eaLnBrk="1" hangingPunct="1">
              <a:spcAft>
                <a:spcPct val="0"/>
              </a:spcAft>
            </a:pPr>
            <a:r>
              <a:rPr lang="de-DE" altLang="de-DE" sz="2800" b="1" dirty="0" smtClean="0">
                <a:solidFill>
                  <a:schemeClr val="tx1"/>
                </a:solidFill>
                <a:latin typeface="Arial" panose="020B0604020202020204" pitchFamily="34" charset="0"/>
                <a:cs typeface="Arial" panose="020B0604020202020204" pitchFamily="34" charset="0"/>
              </a:rPr>
              <a:t>Schulung der interkulturellen kommunikativen Kompetenz (TK 3) in der Unterstufe</a:t>
            </a:r>
          </a:p>
        </p:txBody>
      </p:sp>
    </p:spTree>
    <p:extLst>
      <p:ext uri="{BB962C8B-B14F-4D97-AF65-F5344CB8AC3E}">
        <p14:creationId xmlns:p14="http://schemas.microsoft.com/office/powerpoint/2010/main" val="72063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rgbClr val="808080"/>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32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endParaRPr lang="de-DE" altLang="de-DE" sz="2800" dirty="0" smtClean="0">
              <a:solidFill>
                <a:schemeClr val="tx1"/>
              </a:solidFill>
              <a:latin typeface="Arial" pitchFamily="34" charset="0"/>
              <a:cs typeface="Arial" pitchFamily="34" charset="0"/>
            </a:endParaRPr>
          </a:p>
          <a:p>
            <a:r>
              <a:rPr lang="en-US" altLang="de-DE" sz="2800" dirty="0" smtClean="0">
                <a:solidFill>
                  <a:schemeClr val="tx1"/>
                </a:solidFill>
                <a:latin typeface="Arial" pitchFamily="34" charset="0"/>
                <a:cs typeface="Arial" pitchFamily="34" charset="0"/>
              </a:rPr>
              <a:t>“</a:t>
            </a:r>
            <a:r>
              <a:rPr lang="en-US" altLang="de-DE" sz="2800" dirty="0">
                <a:solidFill>
                  <a:schemeClr val="tx1"/>
                </a:solidFill>
                <a:latin typeface="Comic Sans MS" panose="030F0702030302020204" pitchFamily="66" charset="0"/>
                <a:cs typeface="Arial" pitchFamily="34" charset="0"/>
              </a:rPr>
              <a:t>Politeness serves to protect the self-esteem and dignity of the speaker and listener, and to prevent speakers imposing on listeners or forcing them to act against their will. It is an important aspect of interpersonal </a:t>
            </a:r>
            <a:r>
              <a:rPr lang="en-US" altLang="de-DE" sz="2800" dirty="0" smtClean="0">
                <a:solidFill>
                  <a:schemeClr val="tx1"/>
                </a:solidFill>
                <a:latin typeface="Comic Sans MS" panose="030F0702030302020204" pitchFamily="66" charset="0"/>
                <a:cs typeface="Arial" pitchFamily="34" charset="0"/>
              </a:rPr>
              <a:t>meaning </a:t>
            </a:r>
            <a:r>
              <a:rPr lang="en-US" altLang="de-DE" sz="2800" dirty="0">
                <a:solidFill>
                  <a:schemeClr val="tx1"/>
                </a:solidFill>
                <a:latin typeface="Comic Sans MS" panose="030F0702030302020204" pitchFamily="66" charset="0"/>
                <a:cs typeface="Arial" pitchFamily="34" charset="0"/>
              </a:rPr>
              <a:t>and enables communication to proceed harmoniously.” </a:t>
            </a:r>
            <a:r>
              <a:rPr lang="en-US" altLang="de-DE" sz="2800" dirty="0" smtClean="0">
                <a:solidFill>
                  <a:schemeClr val="tx1"/>
                </a:solidFill>
                <a:latin typeface="Comic Sans MS" panose="030F0702030302020204" pitchFamily="66" charset="0"/>
                <a:cs typeface="Arial" pitchFamily="34" charset="0"/>
              </a:rPr>
              <a:t>   </a:t>
            </a:r>
          </a:p>
          <a:p>
            <a:pPr algn="r"/>
            <a:r>
              <a:rPr lang="en-US" altLang="de-DE" sz="2800" dirty="0" smtClean="0">
                <a:solidFill>
                  <a:schemeClr val="tx1"/>
                </a:solidFill>
                <a:latin typeface="Arial" pitchFamily="34" charset="0"/>
                <a:cs typeface="Arial" pitchFamily="34" charset="0"/>
              </a:rPr>
              <a:t>(</a:t>
            </a:r>
            <a:r>
              <a:rPr lang="en-US" altLang="de-DE" sz="2800" dirty="0">
                <a:solidFill>
                  <a:schemeClr val="tx1"/>
                </a:solidFill>
                <a:latin typeface="Arial" pitchFamily="34" charset="0"/>
                <a:cs typeface="Arial" pitchFamily="34" charset="0"/>
              </a:rPr>
              <a:t>Carter/McCarthy 2006: 709</a:t>
            </a:r>
            <a:r>
              <a:rPr lang="en-US" altLang="de-DE" sz="2800" dirty="0" smtClean="0">
                <a:solidFill>
                  <a:schemeClr val="tx1"/>
                </a:solidFill>
                <a:latin typeface="Arial" pitchFamily="34" charset="0"/>
                <a:cs typeface="Arial" pitchFamily="34" charset="0"/>
              </a:rPr>
              <a:t>)</a:t>
            </a:r>
            <a:endParaRPr lang="en-US" altLang="de-DE"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42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6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a:spcAft>
                <a:spcPct val="0"/>
              </a:spcAft>
            </a:pPr>
            <a:r>
              <a:rPr lang="de-DE" altLang="de-DE" sz="2800" b="1" dirty="0" smtClean="0">
                <a:solidFill>
                  <a:schemeClr val="tx1"/>
                </a:solidFill>
                <a:latin typeface="Arial" panose="020B0604020202020204" pitchFamily="34" charset="0"/>
                <a:cs typeface="Arial" panose="020B0604020202020204" pitchFamily="34" charset="0"/>
              </a:rPr>
              <a:t>Sprache und Kultur im </a:t>
            </a:r>
          </a:p>
          <a:p>
            <a:pPr>
              <a:spcAft>
                <a:spcPct val="0"/>
              </a:spcAft>
            </a:pPr>
            <a:r>
              <a:rPr lang="de-DE" altLang="de-DE" sz="2800" b="1" dirty="0" smtClean="0">
                <a:solidFill>
                  <a:schemeClr val="tx1"/>
                </a:solidFill>
                <a:latin typeface="Arial" panose="020B0604020202020204" pitchFamily="34" charset="0"/>
                <a:cs typeface="Arial" panose="020B0604020202020204" pitchFamily="34" charset="0"/>
              </a:rPr>
              <a:t>Fremdsprachenunterricht:</a:t>
            </a:r>
            <a:endParaRPr lang="de-DE" altLang="de-DE" sz="2800" b="1" dirty="0">
              <a:solidFill>
                <a:schemeClr val="tx1"/>
              </a:solidFill>
              <a:latin typeface="Arial" panose="020B0604020202020204" pitchFamily="34" charset="0"/>
              <a:cs typeface="Arial" panose="020B0604020202020204" pitchFamily="34" charset="0"/>
            </a:endParaRPr>
          </a:p>
          <a:p>
            <a:pPr algn="ctr">
              <a:spcBef>
                <a:spcPct val="50000"/>
              </a:spcBef>
              <a:spcAft>
                <a:spcPct val="0"/>
              </a:spcAft>
            </a:pPr>
            <a:endParaRPr lang="de-DE" altLang="de-DE" sz="2800" b="1" dirty="0" smtClean="0">
              <a:solidFill>
                <a:schemeClr val="accent3">
                  <a:lumMod val="50000"/>
                </a:schemeClr>
              </a:solidFill>
              <a:latin typeface="Arial" panose="020B0604020202020204" pitchFamily="34" charset="0"/>
              <a:cs typeface="Arial" panose="020B0604020202020204" pitchFamily="34" charset="0"/>
            </a:endParaRPr>
          </a:p>
          <a:p>
            <a:pPr marL="457200" indent="-457200">
              <a:spcBef>
                <a:spcPct val="50000"/>
              </a:spcBef>
              <a:spcAft>
                <a:spcPct val="0"/>
              </a:spcAft>
              <a:buFont typeface="Arial" panose="020B0604020202020204" pitchFamily="34" charset="0"/>
              <a:buChar char="•"/>
            </a:pPr>
            <a:r>
              <a:rPr lang="de-DE" altLang="de-DE" sz="2800" dirty="0">
                <a:solidFill>
                  <a:schemeClr val="tx1"/>
                </a:solidFill>
                <a:latin typeface="Arial" panose="020B0604020202020204" pitchFamily="34" charset="0"/>
                <a:cs typeface="Arial" panose="020B0604020202020204" pitchFamily="34" charset="0"/>
              </a:rPr>
              <a:t>Realienkunde (Ende 19. Jh.)        </a:t>
            </a:r>
          </a:p>
          <a:p>
            <a:pPr marL="457200" indent="-457200">
              <a:spcBef>
                <a:spcPct val="50000"/>
              </a:spcBef>
              <a:spcAft>
                <a:spcPct val="0"/>
              </a:spcAft>
              <a:buFont typeface="Arial" panose="020B0604020202020204" pitchFamily="34" charset="0"/>
              <a:buChar char="•"/>
            </a:pPr>
            <a:r>
              <a:rPr lang="de-DE" altLang="de-DE" sz="2800" dirty="0">
                <a:solidFill>
                  <a:schemeClr val="tx1"/>
                </a:solidFill>
                <a:latin typeface="Arial" panose="020B0604020202020204" pitchFamily="34" charset="0"/>
                <a:cs typeface="Arial" panose="020B0604020202020204" pitchFamily="34" charset="0"/>
              </a:rPr>
              <a:t>Kulturkunde (1918 – 1950er)</a:t>
            </a:r>
          </a:p>
          <a:p>
            <a:pPr marL="457200" indent="-457200">
              <a:spcBef>
                <a:spcPct val="50000"/>
              </a:spcBef>
              <a:spcAft>
                <a:spcPct val="0"/>
              </a:spcAft>
              <a:buFont typeface="Arial" panose="020B0604020202020204" pitchFamily="34" charset="0"/>
              <a:buChar char="•"/>
            </a:pPr>
            <a:r>
              <a:rPr lang="de-DE" altLang="de-DE" sz="2800" dirty="0">
                <a:solidFill>
                  <a:schemeClr val="tx1"/>
                </a:solidFill>
                <a:latin typeface="Arial" panose="020B0604020202020204" pitchFamily="34" charset="0"/>
                <a:cs typeface="Arial" panose="020B0604020202020204" pitchFamily="34" charset="0"/>
              </a:rPr>
              <a:t>Landeskunde </a:t>
            </a:r>
            <a:r>
              <a:rPr lang="de-DE" altLang="de-DE" sz="2800" dirty="0" smtClean="0">
                <a:solidFill>
                  <a:schemeClr val="tx1"/>
                </a:solidFill>
                <a:latin typeface="Arial" panose="020B0604020202020204" pitchFamily="34" charset="0"/>
                <a:cs typeface="Arial" panose="020B0604020202020204" pitchFamily="34" charset="0"/>
              </a:rPr>
              <a:t>(seit 1960er</a:t>
            </a:r>
            <a:r>
              <a:rPr lang="de-DE" altLang="de-DE" sz="2800" dirty="0">
                <a:solidFill>
                  <a:schemeClr val="tx1"/>
                </a:solidFill>
                <a:latin typeface="Arial" panose="020B0604020202020204" pitchFamily="34" charset="0"/>
                <a:cs typeface="Arial" panose="020B0604020202020204" pitchFamily="34" charset="0"/>
              </a:rPr>
              <a:t>)</a:t>
            </a:r>
          </a:p>
          <a:p>
            <a:pPr marL="457200" indent="-457200">
              <a:spcBef>
                <a:spcPct val="50000"/>
              </a:spcBef>
              <a:spcAft>
                <a:spcPct val="0"/>
              </a:spcAft>
              <a:buFont typeface="Arial" panose="020B0604020202020204" pitchFamily="34" charset="0"/>
              <a:buChar char="•"/>
            </a:pPr>
            <a:r>
              <a:rPr lang="de-DE" altLang="de-DE" sz="2800" dirty="0">
                <a:solidFill>
                  <a:schemeClr val="tx1"/>
                </a:solidFill>
                <a:latin typeface="Arial" panose="020B0604020202020204" pitchFamily="34" charset="0"/>
                <a:cs typeface="Arial" panose="020B0604020202020204" pitchFamily="34" charset="0"/>
              </a:rPr>
              <a:t>Interkulturelles Lernen </a:t>
            </a:r>
            <a:r>
              <a:rPr lang="de-DE" altLang="de-DE" sz="2800" dirty="0" smtClean="0">
                <a:solidFill>
                  <a:schemeClr val="tx1"/>
                </a:solidFill>
                <a:latin typeface="Arial" panose="020B0604020202020204" pitchFamily="34" charset="0"/>
                <a:cs typeface="Arial" panose="020B0604020202020204" pitchFamily="34" charset="0"/>
              </a:rPr>
              <a:t>(seit 1990er</a:t>
            </a:r>
            <a:r>
              <a:rPr lang="de-DE" altLang="de-DE" sz="28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4223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rgbClr val="808080"/>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79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endParaRPr lang="de-DE" altLang="de-DE" sz="2800" dirty="0" smtClean="0">
              <a:solidFill>
                <a:schemeClr val="tx1"/>
              </a:solidFill>
              <a:latin typeface="Arial" pitchFamily="34" charset="0"/>
              <a:cs typeface="Arial" pitchFamily="34" charset="0"/>
            </a:endParaRPr>
          </a:p>
          <a:p>
            <a:r>
              <a:rPr lang="de-DE" altLang="de-DE" sz="2800" b="1" dirty="0" smtClean="0">
                <a:solidFill>
                  <a:schemeClr val="tx1"/>
                </a:solidFill>
                <a:latin typeface="Arial" pitchFamily="34" charset="0"/>
                <a:cs typeface="Arial" pitchFamily="34" charset="0"/>
              </a:rPr>
              <a:t>Vorstellung der Beispiele:</a:t>
            </a:r>
          </a:p>
          <a:p>
            <a:endParaRPr lang="de-DE" altLang="de-DE" sz="2800" b="1" dirty="0" smtClean="0">
              <a:solidFill>
                <a:schemeClr val="tx1"/>
              </a:solidFill>
              <a:latin typeface="Arial" pitchFamily="34" charset="0"/>
              <a:cs typeface="Arial" pitchFamily="34" charset="0"/>
            </a:endParaRPr>
          </a:p>
          <a:p>
            <a:pPr marL="457200" indent="-457200">
              <a:buFont typeface="Arial" panose="020B0604020202020204" pitchFamily="34" charset="0"/>
              <a:buChar char="•"/>
            </a:pPr>
            <a:r>
              <a:rPr lang="de-DE" altLang="de-DE" sz="2800" dirty="0" smtClean="0">
                <a:solidFill>
                  <a:schemeClr val="tx1"/>
                </a:solidFill>
                <a:latin typeface="Arial" pitchFamily="34" charset="0"/>
                <a:cs typeface="Arial" pitchFamily="34" charset="0"/>
              </a:rPr>
              <a:t>Begrüßen, sich und andere vorstellen</a:t>
            </a:r>
          </a:p>
          <a:p>
            <a:pPr marL="457200" indent="-457200">
              <a:buFont typeface="Arial" panose="020B0604020202020204" pitchFamily="34" charset="0"/>
              <a:buChar char="•"/>
            </a:pPr>
            <a:r>
              <a:rPr lang="de-DE" altLang="de-DE" sz="2800" dirty="0" smtClean="0">
                <a:solidFill>
                  <a:schemeClr val="tx1"/>
                </a:solidFill>
                <a:latin typeface="Arial" pitchFamily="34" charset="0"/>
                <a:cs typeface="Arial" pitchFamily="34" charset="0"/>
              </a:rPr>
              <a:t>Formen der Anrede</a:t>
            </a:r>
          </a:p>
          <a:p>
            <a:pPr marL="457200" indent="-457200">
              <a:buFont typeface="Arial" panose="020B0604020202020204" pitchFamily="34" charset="0"/>
              <a:buChar char="•"/>
            </a:pPr>
            <a:r>
              <a:rPr lang="de-DE" altLang="de-DE" sz="2800" dirty="0" smtClean="0">
                <a:solidFill>
                  <a:schemeClr val="tx1"/>
                </a:solidFill>
                <a:latin typeface="Arial" pitchFamily="34" charset="0"/>
                <a:cs typeface="Arial" pitchFamily="34" charset="0"/>
              </a:rPr>
              <a:t>Bitten und bedanken</a:t>
            </a:r>
          </a:p>
          <a:p>
            <a:pPr marL="457200" indent="-457200">
              <a:buFont typeface="Arial" panose="020B0604020202020204" pitchFamily="34" charset="0"/>
              <a:buChar char="•"/>
            </a:pPr>
            <a:r>
              <a:rPr lang="de-DE" altLang="de-DE" sz="2800" dirty="0" smtClean="0">
                <a:solidFill>
                  <a:schemeClr val="tx1"/>
                </a:solidFill>
                <a:latin typeface="Arial" pitchFamily="34" charset="0"/>
                <a:cs typeface="Arial" pitchFamily="34" charset="0"/>
              </a:rPr>
              <a:t>Höflich ablehnen</a:t>
            </a:r>
          </a:p>
          <a:p>
            <a:pPr marL="457200" indent="-457200">
              <a:buFont typeface="Arial" panose="020B0604020202020204" pitchFamily="34" charset="0"/>
              <a:buChar char="•"/>
            </a:pPr>
            <a:r>
              <a:rPr lang="de-DE" altLang="de-DE" sz="2800" dirty="0" smtClean="0">
                <a:solidFill>
                  <a:schemeClr val="tx1"/>
                </a:solidFill>
                <a:latin typeface="Arial" pitchFamily="34" charset="0"/>
                <a:cs typeface="Arial" pitchFamily="34" charset="0"/>
              </a:rPr>
              <a:t>Zustimmen und Ablehnen</a:t>
            </a:r>
          </a:p>
        </p:txBody>
      </p:sp>
    </p:spTree>
    <p:extLst>
      <p:ext uri="{BB962C8B-B14F-4D97-AF65-F5344CB8AC3E}">
        <p14:creationId xmlns:p14="http://schemas.microsoft.com/office/powerpoint/2010/main" val="245543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rgbClr val="808080"/>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00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endParaRPr lang="de-DE" altLang="de-DE" sz="2800" dirty="0" smtClean="0">
              <a:solidFill>
                <a:schemeClr val="tx1"/>
              </a:solidFill>
              <a:latin typeface="Arial" pitchFamily="34" charset="0"/>
              <a:cs typeface="Arial" pitchFamily="34" charset="0"/>
            </a:endParaRPr>
          </a:p>
          <a:p>
            <a:r>
              <a:rPr lang="de-DE" altLang="de-DE" sz="2800" b="1" dirty="0" smtClean="0">
                <a:solidFill>
                  <a:schemeClr val="tx1"/>
                </a:solidFill>
                <a:latin typeface="Arial" pitchFamily="34" charset="0"/>
                <a:cs typeface="Arial" pitchFamily="34" charset="0"/>
              </a:rPr>
              <a:t>Unterrichtstipp</a:t>
            </a:r>
            <a:r>
              <a:rPr lang="de-DE" altLang="de-DE" sz="2800" b="1" dirty="0">
                <a:solidFill>
                  <a:schemeClr val="tx1"/>
                </a:solidFill>
                <a:latin typeface="Arial" pitchFamily="34" charset="0"/>
                <a:cs typeface="Arial" pitchFamily="34" charset="0"/>
              </a:rPr>
              <a:t> </a:t>
            </a:r>
            <a:r>
              <a:rPr lang="de-DE" altLang="de-DE" sz="2800" b="1" dirty="0" smtClean="0">
                <a:solidFill>
                  <a:schemeClr val="tx1"/>
                </a:solidFill>
                <a:latin typeface="Arial" pitchFamily="34" charset="0"/>
                <a:cs typeface="Arial" pitchFamily="34" charset="0"/>
              </a:rPr>
              <a:t>zum interkulturellen Lernen: </a:t>
            </a:r>
          </a:p>
          <a:p>
            <a:endParaRPr lang="de-DE" altLang="de-DE" sz="2800" b="1" dirty="0">
              <a:solidFill>
                <a:schemeClr val="tx1"/>
              </a:solidFill>
              <a:latin typeface="Arial" pitchFamily="34" charset="0"/>
              <a:cs typeface="Arial" pitchFamily="34" charset="0"/>
            </a:endParaRPr>
          </a:p>
          <a:p>
            <a:pPr marL="457200" indent="-457200">
              <a:buFont typeface="Arial" panose="020B0604020202020204" pitchFamily="34" charset="0"/>
              <a:buChar char="•"/>
            </a:pPr>
            <a:r>
              <a:rPr lang="de-DE" altLang="de-DE" sz="2800" dirty="0" smtClean="0">
                <a:solidFill>
                  <a:schemeClr val="tx1"/>
                </a:solidFill>
                <a:latin typeface="Arial" pitchFamily="34" charset="0"/>
                <a:cs typeface="Arial" pitchFamily="34" charset="0"/>
              </a:rPr>
              <a:t>Rania von Jordanien, </a:t>
            </a:r>
            <a:r>
              <a:rPr lang="de-DE" altLang="de-DE" sz="2800" i="1" dirty="0" smtClean="0">
                <a:solidFill>
                  <a:schemeClr val="tx1"/>
                </a:solidFill>
                <a:latin typeface="Arial" pitchFamily="34" charset="0"/>
                <a:cs typeface="Arial" pitchFamily="34" charset="0"/>
              </a:rPr>
              <a:t>The </a:t>
            </a:r>
            <a:r>
              <a:rPr lang="de-DE" altLang="de-DE" sz="2800" i="1" dirty="0">
                <a:solidFill>
                  <a:schemeClr val="tx1"/>
                </a:solidFill>
                <a:latin typeface="Arial" pitchFamily="34" charset="0"/>
                <a:cs typeface="Arial" pitchFamily="34" charset="0"/>
              </a:rPr>
              <a:t>S</a:t>
            </a:r>
            <a:r>
              <a:rPr lang="de-DE" altLang="de-DE" sz="2800" i="1" dirty="0" smtClean="0">
                <a:solidFill>
                  <a:schemeClr val="tx1"/>
                </a:solidFill>
                <a:latin typeface="Arial" pitchFamily="34" charset="0"/>
                <a:cs typeface="Arial" pitchFamily="34" charset="0"/>
              </a:rPr>
              <a:t>andwich Swap</a:t>
            </a:r>
          </a:p>
          <a:p>
            <a:pPr marL="457200" indent="-457200">
              <a:buFont typeface="Arial" panose="020B0604020202020204" pitchFamily="34" charset="0"/>
              <a:buChar char="•"/>
            </a:pPr>
            <a:r>
              <a:rPr lang="de-DE" altLang="de-DE" sz="2800" dirty="0" smtClean="0">
                <a:solidFill>
                  <a:schemeClr val="tx1"/>
                </a:solidFill>
                <a:latin typeface="Arial" pitchFamily="34" charset="0"/>
                <a:cs typeface="Arial" pitchFamily="34" charset="0"/>
              </a:rPr>
              <a:t>Video: </a:t>
            </a:r>
            <a:r>
              <a:rPr lang="de-DE" altLang="de-DE" sz="2800" dirty="0" smtClean="0">
                <a:solidFill>
                  <a:schemeClr val="tx1"/>
                </a:solidFill>
                <a:latin typeface="Arial" pitchFamily="34" charset="0"/>
                <a:cs typeface="Arial" pitchFamily="34" charset="0"/>
                <a:hlinkClick r:id="rId3"/>
              </a:rPr>
              <a:t>www.youtube.com/watch?v=MvEr6FsVoBI</a:t>
            </a:r>
            <a:endParaRPr lang="de-DE" altLang="de-DE" sz="2800" dirty="0" smtClean="0">
              <a:solidFill>
                <a:schemeClr val="tx1"/>
              </a:solidFill>
              <a:latin typeface="Arial" pitchFamily="34" charset="0"/>
              <a:cs typeface="Arial" pitchFamily="34" charset="0"/>
            </a:endParaRPr>
          </a:p>
          <a:p>
            <a:endParaRPr lang="de-DE" altLang="de-DE" sz="2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5337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rgbClr val="808080"/>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52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endParaRPr lang="de-DE" altLang="de-DE" sz="2800" dirty="0" smtClean="0">
              <a:solidFill>
                <a:schemeClr val="tx1"/>
              </a:solidFill>
              <a:latin typeface="Arial" pitchFamily="34" charset="0"/>
              <a:cs typeface="Arial" pitchFamily="34" charset="0"/>
            </a:endParaRPr>
          </a:p>
          <a:p>
            <a:r>
              <a:rPr lang="de-DE" altLang="de-DE" sz="2800" b="1" dirty="0" smtClean="0">
                <a:solidFill>
                  <a:schemeClr val="tx1"/>
                </a:solidFill>
                <a:latin typeface="Arial" pitchFamily="34" charset="0"/>
                <a:cs typeface="Arial" pitchFamily="34" charset="0"/>
              </a:rPr>
              <a:t>Quellen: </a:t>
            </a:r>
          </a:p>
          <a:p>
            <a:pPr indent="-457200"/>
            <a:endParaRPr lang="de-DE" altLang="de-DE" sz="1800" dirty="0" smtClean="0">
              <a:solidFill>
                <a:schemeClr val="tx1"/>
              </a:solidFill>
              <a:latin typeface="Arial" pitchFamily="34" charset="0"/>
              <a:cs typeface="Arial" pitchFamily="34" charset="0"/>
            </a:endParaRPr>
          </a:p>
          <a:p>
            <a:pPr indent="-457200"/>
            <a:r>
              <a:rPr lang="de-DE" altLang="de-DE" sz="1800" dirty="0" err="1" smtClean="0">
                <a:solidFill>
                  <a:schemeClr val="tx1"/>
                </a:solidFill>
                <a:latin typeface="Arial" pitchFamily="34" charset="0"/>
                <a:cs typeface="Arial" pitchFamily="34" charset="0"/>
              </a:rPr>
              <a:t>Byram</a:t>
            </a:r>
            <a:r>
              <a:rPr lang="de-DE" altLang="de-DE" sz="1800" dirty="0" smtClean="0">
                <a:solidFill>
                  <a:schemeClr val="tx1"/>
                </a:solidFill>
                <a:latin typeface="Arial" pitchFamily="34" charset="0"/>
                <a:cs typeface="Arial" pitchFamily="34" charset="0"/>
              </a:rPr>
              <a:t>, Michael (1997</a:t>
            </a:r>
            <a:r>
              <a:rPr lang="de-DE" altLang="de-DE" sz="1800" smtClean="0">
                <a:solidFill>
                  <a:schemeClr val="tx1"/>
                </a:solidFill>
                <a:latin typeface="Arial" pitchFamily="34" charset="0"/>
                <a:cs typeface="Arial" pitchFamily="34" charset="0"/>
              </a:rPr>
              <a:t>) </a:t>
            </a:r>
            <a:r>
              <a:rPr lang="de-DE" altLang="de-DE" sz="1800" i="1" smtClean="0">
                <a:solidFill>
                  <a:schemeClr val="tx1"/>
                </a:solidFill>
                <a:latin typeface="Arial" pitchFamily="34" charset="0"/>
                <a:cs typeface="Arial" pitchFamily="34" charset="0"/>
              </a:rPr>
              <a:t>Teaching </a:t>
            </a:r>
            <a:r>
              <a:rPr lang="de-DE" altLang="de-DE" sz="1800" i="1" dirty="0" err="1" smtClean="0">
                <a:solidFill>
                  <a:schemeClr val="tx1"/>
                </a:solidFill>
                <a:latin typeface="Arial" pitchFamily="34" charset="0"/>
                <a:cs typeface="Arial" pitchFamily="34" charset="0"/>
              </a:rPr>
              <a:t>and</a:t>
            </a:r>
            <a:r>
              <a:rPr lang="de-DE" altLang="de-DE" sz="1800" i="1" dirty="0" smtClean="0">
                <a:solidFill>
                  <a:schemeClr val="tx1"/>
                </a:solidFill>
                <a:latin typeface="Arial" pitchFamily="34" charset="0"/>
                <a:cs typeface="Arial" pitchFamily="34" charset="0"/>
              </a:rPr>
              <a:t> </a:t>
            </a:r>
            <a:r>
              <a:rPr lang="de-DE" altLang="de-DE" sz="1800" i="1" dirty="0" err="1" smtClean="0">
                <a:solidFill>
                  <a:schemeClr val="tx1"/>
                </a:solidFill>
                <a:latin typeface="Arial" pitchFamily="34" charset="0"/>
                <a:cs typeface="Arial" pitchFamily="34" charset="0"/>
              </a:rPr>
              <a:t>Assessing</a:t>
            </a:r>
            <a:r>
              <a:rPr lang="de-DE" altLang="de-DE" sz="1800" i="1" dirty="0" smtClean="0">
                <a:solidFill>
                  <a:schemeClr val="tx1"/>
                </a:solidFill>
                <a:latin typeface="Arial" pitchFamily="34" charset="0"/>
                <a:cs typeface="Arial" pitchFamily="34" charset="0"/>
              </a:rPr>
              <a:t> </a:t>
            </a:r>
            <a:r>
              <a:rPr lang="de-DE" altLang="de-DE" sz="1800" i="1" dirty="0" err="1" smtClean="0">
                <a:solidFill>
                  <a:schemeClr val="tx1"/>
                </a:solidFill>
                <a:latin typeface="Arial" pitchFamily="34" charset="0"/>
                <a:cs typeface="Arial" pitchFamily="34" charset="0"/>
              </a:rPr>
              <a:t>Intercultural</a:t>
            </a:r>
            <a:r>
              <a:rPr lang="de-DE" altLang="de-DE" sz="1800" i="1" dirty="0" smtClean="0">
                <a:solidFill>
                  <a:schemeClr val="tx1"/>
                </a:solidFill>
                <a:latin typeface="Arial" pitchFamily="34" charset="0"/>
                <a:cs typeface="Arial" pitchFamily="34" charset="0"/>
              </a:rPr>
              <a:t> </a:t>
            </a:r>
            <a:r>
              <a:rPr lang="de-DE" altLang="de-DE" sz="1800" i="1" dirty="0" err="1" smtClean="0">
                <a:solidFill>
                  <a:schemeClr val="tx1"/>
                </a:solidFill>
                <a:latin typeface="Arial" pitchFamily="34" charset="0"/>
                <a:cs typeface="Arial" pitchFamily="34" charset="0"/>
              </a:rPr>
              <a:t>Communicative</a:t>
            </a:r>
            <a:r>
              <a:rPr lang="de-DE" altLang="de-DE" sz="1800" i="1" dirty="0" smtClean="0">
                <a:solidFill>
                  <a:schemeClr val="tx1"/>
                </a:solidFill>
                <a:latin typeface="Arial" pitchFamily="34" charset="0"/>
                <a:cs typeface="Arial" pitchFamily="34" charset="0"/>
              </a:rPr>
              <a:t> Competence.</a:t>
            </a:r>
            <a:r>
              <a:rPr lang="de-DE" altLang="de-DE" sz="1800" dirty="0" smtClean="0">
                <a:solidFill>
                  <a:schemeClr val="tx1"/>
                </a:solidFill>
                <a:latin typeface="Arial" pitchFamily="34" charset="0"/>
                <a:cs typeface="Arial" pitchFamily="34" charset="0"/>
              </a:rPr>
              <a:t> </a:t>
            </a:r>
            <a:r>
              <a:rPr lang="de-DE" altLang="de-DE" sz="1800" dirty="0" err="1" smtClean="0">
                <a:solidFill>
                  <a:schemeClr val="tx1"/>
                </a:solidFill>
                <a:latin typeface="Arial" pitchFamily="34" charset="0"/>
                <a:cs typeface="Arial" pitchFamily="34" charset="0"/>
              </a:rPr>
              <a:t>Clevedon</a:t>
            </a:r>
            <a:r>
              <a:rPr lang="de-DE" altLang="de-DE" sz="1800" dirty="0" smtClean="0">
                <a:solidFill>
                  <a:schemeClr val="tx1"/>
                </a:solidFill>
                <a:latin typeface="Arial" pitchFamily="34" charset="0"/>
                <a:cs typeface="Arial" pitchFamily="34" charset="0"/>
              </a:rPr>
              <a:t>: Multilingual </a:t>
            </a:r>
            <a:r>
              <a:rPr lang="de-DE" altLang="de-DE" sz="1800" dirty="0" err="1" smtClean="0">
                <a:solidFill>
                  <a:schemeClr val="tx1"/>
                </a:solidFill>
                <a:latin typeface="Arial" pitchFamily="34" charset="0"/>
                <a:cs typeface="Arial" pitchFamily="34" charset="0"/>
              </a:rPr>
              <a:t>Matters</a:t>
            </a:r>
            <a:r>
              <a:rPr lang="de-DE" altLang="de-DE" sz="1800" dirty="0" smtClean="0">
                <a:solidFill>
                  <a:schemeClr val="tx1"/>
                </a:solidFill>
                <a:latin typeface="Arial" pitchFamily="34" charset="0"/>
                <a:cs typeface="Arial" pitchFamily="34" charset="0"/>
              </a:rPr>
              <a:t>.</a:t>
            </a:r>
          </a:p>
          <a:p>
            <a:pPr indent="-457200"/>
            <a:r>
              <a:rPr lang="de-DE" altLang="de-DE" sz="1800" dirty="0" smtClean="0">
                <a:solidFill>
                  <a:schemeClr val="tx1"/>
                </a:solidFill>
                <a:latin typeface="Arial" pitchFamily="34" charset="0"/>
                <a:cs typeface="Arial" pitchFamily="34" charset="0"/>
              </a:rPr>
              <a:t>Carter, Ronald und Michael McCarthy (2006) </a:t>
            </a:r>
            <a:r>
              <a:rPr lang="de-DE" altLang="de-DE" sz="1800" i="1" dirty="0" smtClean="0">
                <a:solidFill>
                  <a:schemeClr val="tx1"/>
                </a:solidFill>
                <a:latin typeface="Arial" pitchFamily="34" charset="0"/>
                <a:cs typeface="Arial" pitchFamily="34" charset="0"/>
              </a:rPr>
              <a:t>Cambridge </a:t>
            </a:r>
            <a:r>
              <a:rPr lang="de-DE" altLang="de-DE" sz="1800" i="1" dirty="0" err="1" smtClean="0">
                <a:solidFill>
                  <a:schemeClr val="tx1"/>
                </a:solidFill>
                <a:latin typeface="Arial" pitchFamily="34" charset="0"/>
                <a:cs typeface="Arial" pitchFamily="34" charset="0"/>
              </a:rPr>
              <a:t>Grammar</a:t>
            </a:r>
            <a:r>
              <a:rPr lang="de-DE" altLang="de-DE" sz="1800" i="1" dirty="0" smtClean="0">
                <a:solidFill>
                  <a:schemeClr val="tx1"/>
                </a:solidFill>
                <a:latin typeface="Arial" pitchFamily="34" charset="0"/>
                <a:cs typeface="Arial" pitchFamily="34" charset="0"/>
              </a:rPr>
              <a:t> </a:t>
            </a:r>
            <a:r>
              <a:rPr lang="de-DE" altLang="de-DE" sz="1800" i="1" dirty="0" err="1" smtClean="0">
                <a:solidFill>
                  <a:schemeClr val="tx1"/>
                </a:solidFill>
                <a:latin typeface="Arial" pitchFamily="34" charset="0"/>
                <a:cs typeface="Arial" pitchFamily="34" charset="0"/>
              </a:rPr>
              <a:t>of</a:t>
            </a:r>
            <a:r>
              <a:rPr lang="de-DE" altLang="de-DE" sz="1800" i="1" dirty="0" smtClean="0">
                <a:solidFill>
                  <a:schemeClr val="tx1"/>
                </a:solidFill>
                <a:latin typeface="Arial" pitchFamily="34" charset="0"/>
                <a:cs typeface="Arial" pitchFamily="34" charset="0"/>
              </a:rPr>
              <a:t> English</a:t>
            </a:r>
            <a:r>
              <a:rPr lang="de-DE" altLang="de-DE" sz="1800" dirty="0" smtClean="0">
                <a:solidFill>
                  <a:schemeClr val="tx1"/>
                </a:solidFill>
                <a:latin typeface="Arial" pitchFamily="34" charset="0"/>
                <a:cs typeface="Arial" pitchFamily="34" charset="0"/>
              </a:rPr>
              <a:t>. Cambridge: CUP. </a:t>
            </a:r>
          </a:p>
          <a:p>
            <a:pPr indent="-457200"/>
            <a:r>
              <a:rPr lang="de-DE" altLang="de-DE" sz="1800" dirty="0" smtClean="0">
                <a:solidFill>
                  <a:schemeClr val="tx1"/>
                </a:solidFill>
                <a:latin typeface="Arial" pitchFamily="34" charset="0"/>
                <a:cs typeface="Arial" pitchFamily="34" charset="0"/>
              </a:rPr>
              <a:t>Rania, Queen </a:t>
            </a:r>
            <a:r>
              <a:rPr lang="de-DE" altLang="de-DE" sz="1800" dirty="0" err="1" smtClean="0">
                <a:solidFill>
                  <a:schemeClr val="tx1"/>
                </a:solidFill>
                <a:latin typeface="Arial" pitchFamily="34" charset="0"/>
                <a:cs typeface="Arial" pitchFamily="34" charset="0"/>
              </a:rPr>
              <a:t>consort</a:t>
            </a:r>
            <a:r>
              <a:rPr lang="de-DE" altLang="de-DE" sz="1800" dirty="0" smtClean="0">
                <a:solidFill>
                  <a:schemeClr val="tx1"/>
                </a:solidFill>
                <a:latin typeface="Arial" pitchFamily="34" charset="0"/>
                <a:cs typeface="Arial" pitchFamily="34" charset="0"/>
              </a:rPr>
              <a:t> </a:t>
            </a:r>
            <a:r>
              <a:rPr lang="de-DE" altLang="de-DE" sz="1800" dirty="0" err="1" smtClean="0">
                <a:solidFill>
                  <a:schemeClr val="tx1"/>
                </a:solidFill>
                <a:latin typeface="Arial" pitchFamily="34" charset="0"/>
                <a:cs typeface="Arial" pitchFamily="34" charset="0"/>
              </a:rPr>
              <a:t>of</a:t>
            </a:r>
            <a:r>
              <a:rPr lang="de-DE" altLang="de-DE" sz="1800" dirty="0" smtClean="0">
                <a:solidFill>
                  <a:schemeClr val="tx1"/>
                </a:solidFill>
                <a:latin typeface="Arial" pitchFamily="34" charset="0"/>
                <a:cs typeface="Arial" pitchFamily="34" charset="0"/>
              </a:rPr>
              <a:t> Abdullah II King </a:t>
            </a:r>
            <a:r>
              <a:rPr lang="de-DE" altLang="de-DE" sz="1800" dirty="0" err="1" smtClean="0">
                <a:solidFill>
                  <a:schemeClr val="tx1"/>
                </a:solidFill>
                <a:latin typeface="Arial" pitchFamily="34" charset="0"/>
                <a:cs typeface="Arial" pitchFamily="34" charset="0"/>
              </a:rPr>
              <a:t>of</a:t>
            </a:r>
            <a:r>
              <a:rPr lang="de-DE" altLang="de-DE" sz="1800" dirty="0" smtClean="0">
                <a:solidFill>
                  <a:schemeClr val="tx1"/>
                </a:solidFill>
                <a:latin typeface="Arial" pitchFamily="34" charset="0"/>
                <a:cs typeface="Arial" pitchFamily="34" charset="0"/>
              </a:rPr>
              <a:t> Jordan, Kelly di </a:t>
            </a:r>
            <a:r>
              <a:rPr lang="de-DE" altLang="de-DE" sz="1800" dirty="0" err="1" smtClean="0">
                <a:solidFill>
                  <a:schemeClr val="tx1"/>
                </a:solidFill>
                <a:latin typeface="Arial" pitchFamily="34" charset="0"/>
                <a:cs typeface="Arial" pitchFamily="34" charset="0"/>
              </a:rPr>
              <a:t>Pucchio</a:t>
            </a:r>
            <a:r>
              <a:rPr lang="de-DE" altLang="de-DE" sz="1800" dirty="0" smtClean="0">
                <a:solidFill>
                  <a:schemeClr val="tx1"/>
                </a:solidFill>
                <a:latin typeface="Arial" pitchFamily="34" charset="0"/>
                <a:cs typeface="Arial" pitchFamily="34" charset="0"/>
              </a:rPr>
              <a:t> und </a:t>
            </a:r>
            <a:r>
              <a:rPr lang="de-DE" altLang="de-DE" sz="1800" dirty="0">
                <a:solidFill>
                  <a:schemeClr val="tx1"/>
                </a:solidFill>
                <a:latin typeface="Arial" pitchFamily="34" charset="0"/>
                <a:cs typeface="Arial" pitchFamily="34" charset="0"/>
              </a:rPr>
              <a:t>T</a:t>
            </a:r>
            <a:r>
              <a:rPr lang="de-DE" altLang="de-DE" sz="1800" dirty="0" smtClean="0">
                <a:solidFill>
                  <a:schemeClr val="tx1"/>
                </a:solidFill>
                <a:latin typeface="Arial" pitchFamily="34" charset="0"/>
                <a:cs typeface="Arial" pitchFamily="34" charset="0"/>
              </a:rPr>
              <a:t>ricia </a:t>
            </a:r>
            <a:r>
              <a:rPr lang="de-DE" altLang="de-DE" sz="1800" dirty="0" err="1" smtClean="0">
                <a:solidFill>
                  <a:schemeClr val="tx1"/>
                </a:solidFill>
                <a:latin typeface="Arial" pitchFamily="34" charset="0"/>
                <a:cs typeface="Arial" pitchFamily="34" charset="0"/>
              </a:rPr>
              <a:t>Tusa</a:t>
            </a:r>
            <a:r>
              <a:rPr lang="de-DE" altLang="de-DE" sz="1800" dirty="0">
                <a:solidFill>
                  <a:schemeClr val="tx1"/>
                </a:solidFill>
                <a:latin typeface="Arial" pitchFamily="34" charset="0"/>
                <a:cs typeface="Arial" pitchFamily="34" charset="0"/>
              </a:rPr>
              <a:t> </a:t>
            </a:r>
            <a:r>
              <a:rPr lang="de-DE" altLang="de-DE" sz="1800" dirty="0" smtClean="0">
                <a:solidFill>
                  <a:schemeClr val="tx1"/>
                </a:solidFill>
                <a:latin typeface="Arial" pitchFamily="34" charset="0"/>
                <a:cs typeface="Arial" pitchFamily="34" charset="0"/>
              </a:rPr>
              <a:t>(2010) </a:t>
            </a:r>
            <a:r>
              <a:rPr lang="de-DE" altLang="de-DE" sz="1800" i="1" dirty="0" smtClean="0">
                <a:solidFill>
                  <a:schemeClr val="tx1"/>
                </a:solidFill>
                <a:latin typeface="Arial" pitchFamily="34" charset="0"/>
                <a:cs typeface="Arial" pitchFamily="34" charset="0"/>
              </a:rPr>
              <a:t>The </a:t>
            </a:r>
            <a:r>
              <a:rPr lang="de-DE" altLang="de-DE" sz="1800" i="1" dirty="0">
                <a:solidFill>
                  <a:schemeClr val="tx1"/>
                </a:solidFill>
                <a:latin typeface="Arial" pitchFamily="34" charset="0"/>
                <a:cs typeface="Arial" pitchFamily="34" charset="0"/>
              </a:rPr>
              <a:t>S</a:t>
            </a:r>
            <a:r>
              <a:rPr lang="de-DE" altLang="de-DE" sz="1800" i="1" dirty="0" smtClean="0">
                <a:solidFill>
                  <a:schemeClr val="tx1"/>
                </a:solidFill>
                <a:latin typeface="Arial" pitchFamily="34" charset="0"/>
                <a:cs typeface="Arial" pitchFamily="34" charset="0"/>
              </a:rPr>
              <a:t>andwich Swap</a:t>
            </a:r>
            <a:r>
              <a:rPr lang="de-DE" altLang="de-DE" sz="1800" dirty="0" smtClean="0">
                <a:solidFill>
                  <a:schemeClr val="tx1"/>
                </a:solidFill>
                <a:latin typeface="Arial" pitchFamily="34" charset="0"/>
                <a:cs typeface="Arial" pitchFamily="34" charset="0"/>
              </a:rPr>
              <a:t>. New York: Disney Hyperion Books.</a:t>
            </a:r>
          </a:p>
          <a:p>
            <a:pPr indent="-457200"/>
            <a:r>
              <a:rPr lang="de-DE" altLang="de-DE" sz="1800" dirty="0" smtClean="0">
                <a:solidFill>
                  <a:schemeClr val="tx1"/>
                </a:solidFill>
                <a:latin typeface="Arial" pitchFamily="34" charset="0"/>
                <a:cs typeface="Arial" pitchFamily="34" charset="0"/>
              </a:rPr>
              <a:t>Thomas, Alexander (2003) „Interkulturelle Kompetenz – Grundlagen, Probleme und Konzepte.“ </a:t>
            </a:r>
            <a:r>
              <a:rPr lang="de-DE" altLang="de-DE" sz="1800" i="1" dirty="0" smtClean="0">
                <a:solidFill>
                  <a:schemeClr val="tx1"/>
                </a:solidFill>
                <a:latin typeface="Arial" pitchFamily="34" charset="0"/>
                <a:cs typeface="Arial" pitchFamily="34" charset="0"/>
              </a:rPr>
              <a:t>Erwägen, Wissen, Ethik </a:t>
            </a:r>
            <a:r>
              <a:rPr lang="de-DE" altLang="de-DE" sz="1800" dirty="0" smtClean="0">
                <a:solidFill>
                  <a:schemeClr val="tx1"/>
                </a:solidFill>
                <a:latin typeface="Arial" pitchFamily="34" charset="0"/>
                <a:cs typeface="Arial" pitchFamily="34" charset="0"/>
              </a:rPr>
              <a:t>14.1. 137-221.</a:t>
            </a:r>
            <a:endParaRPr lang="de-DE" altLang="de-DE" sz="1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3123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rgbClr val="808080"/>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rgbClr val="808080"/>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29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endParaRPr lang="de-DE" altLang="de-DE" sz="2800" dirty="0" smtClean="0">
              <a:solidFill>
                <a:schemeClr val="tx1"/>
              </a:solidFill>
              <a:latin typeface="Arial" pitchFamily="34" charset="0"/>
              <a:cs typeface="Arial" pitchFamily="34" charset="0"/>
            </a:endParaRPr>
          </a:p>
          <a:p>
            <a:pPr algn="ctr"/>
            <a:endParaRPr lang="de-DE" altLang="de-DE" sz="2800" b="1" dirty="0" smtClean="0">
              <a:solidFill>
                <a:schemeClr val="tx1"/>
              </a:solidFill>
              <a:latin typeface="Arial" pitchFamily="34" charset="0"/>
              <a:cs typeface="Arial" pitchFamily="34" charset="0"/>
            </a:endParaRPr>
          </a:p>
          <a:p>
            <a:pPr algn="ctr"/>
            <a:endParaRPr lang="de-DE" altLang="de-DE" sz="2800" b="1" dirty="0">
              <a:solidFill>
                <a:schemeClr val="tx1"/>
              </a:solidFill>
              <a:latin typeface="Arial" pitchFamily="34" charset="0"/>
              <a:cs typeface="Arial" pitchFamily="34" charset="0"/>
            </a:endParaRPr>
          </a:p>
          <a:p>
            <a:pPr algn="ctr"/>
            <a:r>
              <a:rPr lang="de-DE" altLang="de-DE" sz="2800" b="1" dirty="0" smtClean="0">
                <a:solidFill>
                  <a:schemeClr val="tx1"/>
                </a:solidFill>
                <a:latin typeface="Arial" pitchFamily="34" charset="0"/>
                <a:cs typeface="Arial" pitchFamily="34" charset="0"/>
              </a:rPr>
              <a:t>Vielen Dank </a:t>
            </a:r>
          </a:p>
          <a:p>
            <a:pPr algn="ctr"/>
            <a:r>
              <a:rPr lang="de-DE" altLang="de-DE" sz="2800" b="1" dirty="0" smtClean="0">
                <a:solidFill>
                  <a:schemeClr val="tx1"/>
                </a:solidFill>
                <a:latin typeface="Arial" pitchFamily="34" charset="0"/>
                <a:cs typeface="Arial" pitchFamily="34" charset="0"/>
              </a:rPr>
              <a:t>für Ihre Aufmerksamkeit!</a:t>
            </a:r>
            <a:endParaRPr lang="de-DE" altLang="de-DE" sz="2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192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18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a:spcAft>
                <a:spcPct val="0"/>
              </a:spcAft>
            </a:pPr>
            <a:r>
              <a:rPr lang="de-DE" altLang="de-DE" sz="2800" b="1" dirty="0" smtClean="0">
                <a:solidFill>
                  <a:schemeClr val="tx1"/>
                </a:solidFill>
                <a:latin typeface="Arial" panose="020B0604020202020204" pitchFamily="34" charset="0"/>
                <a:cs typeface="Arial" panose="020B0604020202020204" pitchFamily="34" charset="0"/>
              </a:rPr>
              <a:t>Interkulturelle Kompetenz:</a:t>
            </a:r>
          </a:p>
          <a:p>
            <a:pPr>
              <a:spcAft>
                <a:spcPct val="0"/>
              </a:spcAft>
            </a:pPr>
            <a:endParaRPr lang="de-DE" altLang="de-DE" sz="2800" dirty="0" smtClean="0">
              <a:solidFill>
                <a:schemeClr val="tx1"/>
              </a:solidFill>
              <a:latin typeface="Comic Sans MS" panose="030F0702030302020204" pitchFamily="66" charset="0"/>
              <a:cs typeface="Arial" panose="020B0604020202020204" pitchFamily="34" charset="0"/>
            </a:endParaRPr>
          </a:p>
          <a:p>
            <a:pPr>
              <a:spcBef>
                <a:spcPct val="50000"/>
              </a:spcBef>
              <a:spcAft>
                <a:spcPct val="0"/>
              </a:spcAft>
            </a:pPr>
            <a:r>
              <a:rPr lang="de-DE" altLang="de-DE" sz="2800" dirty="0" smtClean="0">
                <a:solidFill>
                  <a:schemeClr val="tx1"/>
                </a:solidFill>
                <a:latin typeface="Comic Sans MS" panose="030F0702030302020204" pitchFamily="66" charset="0"/>
                <a:cs typeface="Arial" panose="020B0604020202020204" pitchFamily="34" charset="0"/>
              </a:rPr>
              <a:t>„… zeigt sich in der Fähigkeit, kulturelle Bedingungen und Einflussfaktoren in Wahrnehmen, Urteilen, Empfinden und Handeln bei sich selbst und bei anderen Personen zu erfassen, zu respektieren, zu würdigen und produktiv zu nutzen …</a:t>
            </a:r>
          </a:p>
        </p:txBody>
      </p:sp>
    </p:spTree>
    <p:extLst>
      <p:ext uri="{BB962C8B-B14F-4D97-AF65-F5344CB8AC3E}">
        <p14:creationId xmlns:p14="http://schemas.microsoft.com/office/powerpoint/2010/main" val="368085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83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a:spcAft>
                <a:spcPct val="0"/>
              </a:spcAft>
            </a:pPr>
            <a:r>
              <a:rPr lang="de-DE" altLang="de-DE" sz="2800" b="1" dirty="0" smtClean="0">
                <a:solidFill>
                  <a:schemeClr val="tx1"/>
                </a:solidFill>
                <a:latin typeface="Arial" panose="020B0604020202020204" pitchFamily="34" charset="0"/>
                <a:cs typeface="Arial" panose="020B0604020202020204" pitchFamily="34" charset="0"/>
              </a:rPr>
              <a:t>Interkulturelle Kompetenz:</a:t>
            </a:r>
            <a:endParaRPr lang="de-DE" altLang="de-DE" sz="2800" b="1" dirty="0">
              <a:solidFill>
                <a:schemeClr val="accent3">
                  <a:lumMod val="50000"/>
                </a:schemeClr>
              </a:solidFill>
              <a:latin typeface="Arial" panose="020B0604020202020204" pitchFamily="34" charset="0"/>
              <a:cs typeface="Arial" panose="020B0604020202020204" pitchFamily="34" charset="0"/>
            </a:endParaRPr>
          </a:p>
          <a:p>
            <a:pPr>
              <a:spcAft>
                <a:spcPct val="0"/>
              </a:spcAft>
            </a:pPr>
            <a:endParaRPr lang="de-DE" altLang="de-DE" sz="2800" dirty="0" smtClean="0">
              <a:solidFill>
                <a:schemeClr val="tx1"/>
              </a:solidFill>
              <a:latin typeface="Comic Sans MS" panose="030F0702030302020204" pitchFamily="66" charset="0"/>
              <a:cs typeface="Arial" panose="020B0604020202020204" pitchFamily="34" charset="0"/>
            </a:endParaRPr>
          </a:p>
          <a:p>
            <a:pPr>
              <a:spcBef>
                <a:spcPct val="50000"/>
              </a:spcBef>
              <a:spcAft>
                <a:spcPct val="0"/>
              </a:spcAft>
            </a:pPr>
            <a:r>
              <a:rPr lang="de-DE" altLang="de-DE" sz="2800" dirty="0" smtClean="0">
                <a:solidFill>
                  <a:schemeClr val="tx1"/>
                </a:solidFill>
                <a:latin typeface="Comic Sans MS" panose="030F0702030302020204" pitchFamily="66" charset="0"/>
                <a:cs typeface="Arial" panose="020B0604020202020204" pitchFamily="34" charset="0"/>
              </a:rPr>
              <a:t>… im Sinne einer wechselseitigen Anpassung, von Toleranz gegenüber Inkompatibilitäten und einer Entwicklung hin zu synergieträchtigen Formen der Zusammenarbeit, des Zusammenlebens und handlungswirksamer Orientierungsmuster …“ </a:t>
            </a:r>
          </a:p>
          <a:p>
            <a:pPr algn="r">
              <a:spcBef>
                <a:spcPct val="50000"/>
              </a:spcBef>
              <a:spcAft>
                <a:spcPct val="0"/>
              </a:spcAft>
            </a:pPr>
            <a:r>
              <a:rPr lang="de-DE" altLang="de-DE" sz="2800" dirty="0" smtClean="0">
                <a:solidFill>
                  <a:schemeClr val="tx1"/>
                </a:solidFill>
                <a:latin typeface="Arial" panose="020B0604020202020204" pitchFamily="34" charset="0"/>
                <a:cs typeface="Arial" panose="020B0604020202020204" pitchFamily="34" charset="0"/>
              </a:rPr>
              <a:t>(Thomas 2003: 143)</a:t>
            </a:r>
          </a:p>
        </p:txBody>
      </p:sp>
    </p:spTree>
    <p:extLst>
      <p:ext uri="{BB962C8B-B14F-4D97-AF65-F5344CB8AC3E}">
        <p14:creationId xmlns:p14="http://schemas.microsoft.com/office/powerpoint/2010/main" val="136804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353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a:spcAft>
                <a:spcPct val="0"/>
              </a:spcAft>
            </a:pPr>
            <a:r>
              <a:rPr lang="de-DE" altLang="de-DE" sz="2800" b="1" dirty="0" smtClean="0">
                <a:solidFill>
                  <a:schemeClr val="tx1"/>
                </a:solidFill>
                <a:latin typeface="Arial" panose="020B0604020202020204" pitchFamily="34" charset="0"/>
                <a:cs typeface="Arial" panose="020B0604020202020204" pitchFamily="34" charset="0"/>
              </a:rPr>
              <a:t>Interkulturelle Kompetenz:</a:t>
            </a:r>
            <a:endParaRPr lang="de-DE" altLang="de-DE" sz="2800" b="1" dirty="0">
              <a:solidFill>
                <a:schemeClr val="tx1"/>
              </a:solidFill>
              <a:latin typeface="Arial" panose="020B0604020202020204" pitchFamily="34" charset="0"/>
              <a:cs typeface="Arial" panose="020B0604020202020204" pitchFamily="34" charset="0"/>
            </a:endParaRPr>
          </a:p>
          <a:p>
            <a:pPr>
              <a:spcBef>
                <a:spcPct val="50000"/>
              </a:spcBef>
              <a:spcAft>
                <a:spcPct val="0"/>
              </a:spcAft>
            </a:pPr>
            <a:endParaRPr lang="de-DE" altLang="de-DE" sz="2800" b="1" dirty="0" smtClean="0">
              <a:solidFill>
                <a:schemeClr val="accent3">
                  <a:lumMod val="50000"/>
                </a:schemeClr>
              </a:solidFill>
              <a:latin typeface="Arial" panose="020B0604020202020204" pitchFamily="34" charset="0"/>
              <a:cs typeface="Arial" panose="020B0604020202020204" pitchFamily="34" charset="0"/>
            </a:endParaRP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Kognitive Komponente</a:t>
            </a: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Affektive Komponente</a:t>
            </a:r>
          </a:p>
          <a:p>
            <a:pPr marL="457200" indent="-457200">
              <a:spcBef>
                <a:spcPct val="50000"/>
              </a:spcBef>
              <a:spcAft>
                <a:spcPct val="0"/>
              </a:spcAft>
              <a:buFont typeface="Arial" panose="020B0604020202020204" pitchFamily="34" charset="0"/>
              <a:buChar char="•"/>
            </a:pPr>
            <a:r>
              <a:rPr lang="de-DE" altLang="de-DE" sz="2800" dirty="0" smtClean="0">
                <a:solidFill>
                  <a:schemeClr val="tx1"/>
                </a:solidFill>
                <a:latin typeface="Arial" panose="020B0604020202020204" pitchFamily="34" charset="0"/>
                <a:cs typeface="Arial" panose="020B0604020202020204" pitchFamily="34" charset="0"/>
              </a:rPr>
              <a:t>Pragmatisch-kommunikative Komponente</a:t>
            </a:r>
          </a:p>
        </p:txBody>
      </p:sp>
    </p:spTree>
    <p:extLst>
      <p:ext uri="{BB962C8B-B14F-4D97-AF65-F5344CB8AC3E}">
        <p14:creationId xmlns:p14="http://schemas.microsoft.com/office/powerpoint/2010/main" val="343893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832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Aft>
                <a:spcPct val="0"/>
              </a:spcAft>
            </a:pPr>
            <a:endParaRPr lang="de-DE" altLang="de-DE" sz="2800" b="1" dirty="0" smtClean="0">
              <a:solidFill>
                <a:schemeClr val="tx1"/>
              </a:solidFill>
              <a:latin typeface="Arial" panose="020B0604020202020204" pitchFamily="34" charset="0"/>
              <a:cs typeface="Arial" panose="020B0604020202020204" pitchFamily="34" charset="0"/>
            </a:endParaRPr>
          </a:p>
          <a:p>
            <a:pPr>
              <a:spcAft>
                <a:spcPct val="0"/>
              </a:spcAft>
            </a:pPr>
            <a:r>
              <a:rPr lang="de-DE" altLang="de-DE" sz="2800" b="1" dirty="0" smtClean="0">
                <a:solidFill>
                  <a:schemeClr val="tx1"/>
                </a:solidFill>
                <a:latin typeface="Arial" panose="020B0604020202020204" pitchFamily="34" charset="0"/>
                <a:cs typeface="Arial" panose="020B0604020202020204" pitchFamily="34" charset="0"/>
              </a:rPr>
              <a:t>Interkulturelle kommunikative Kompetenz :</a:t>
            </a:r>
            <a:endParaRPr lang="de-DE" altLang="de-DE" sz="2800" b="1" dirty="0">
              <a:solidFill>
                <a:schemeClr val="tx1"/>
              </a:solidFill>
              <a:latin typeface="Arial" panose="020B0604020202020204" pitchFamily="34" charset="0"/>
              <a:cs typeface="Arial" panose="020B0604020202020204" pitchFamily="34" charset="0"/>
            </a:endParaRPr>
          </a:p>
          <a:p>
            <a:pPr>
              <a:spcAft>
                <a:spcPct val="0"/>
              </a:spcAft>
            </a:pPr>
            <a:endParaRPr lang="de-DE" altLang="de-DE" sz="2800" b="1" dirty="0">
              <a:solidFill>
                <a:schemeClr val="tx1"/>
              </a:solidFill>
              <a:latin typeface="Arial" panose="020B0604020202020204" pitchFamily="34" charset="0"/>
              <a:cs typeface="Arial" panose="020B0604020202020204" pitchFamily="34" charset="0"/>
            </a:endParaRPr>
          </a:p>
          <a:p>
            <a:pPr marL="457200" indent="-457200">
              <a:spcAft>
                <a:spcPct val="0"/>
              </a:spcAft>
              <a:buFont typeface="Arial" panose="020B0604020202020204" pitchFamily="34" charset="0"/>
              <a:buChar char="•"/>
            </a:pPr>
            <a:r>
              <a:rPr lang="de-DE" altLang="de-DE" sz="2800" i="1" dirty="0" smtClean="0">
                <a:solidFill>
                  <a:schemeClr val="tx1"/>
                </a:solidFill>
                <a:latin typeface="Arial" panose="020B0604020202020204" pitchFamily="34" charset="0"/>
                <a:cs typeface="Arial" panose="020B0604020202020204" pitchFamily="34" charset="0"/>
              </a:rPr>
              <a:t>interkulturelle</a:t>
            </a:r>
            <a:r>
              <a:rPr lang="de-DE" altLang="de-DE" sz="2800" dirty="0" smtClean="0">
                <a:solidFill>
                  <a:schemeClr val="tx1"/>
                </a:solidFill>
                <a:latin typeface="Arial" panose="020B0604020202020204" pitchFamily="34" charset="0"/>
                <a:cs typeface="Arial" panose="020B0604020202020204" pitchFamily="34" charset="0"/>
              </a:rPr>
              <a:t> Kompetenz: </a:t>
            </a:r>
          </a:p>
          <a:p>
            <a:pPr>
              <a:spcAft>
                <a:spcPct val="0"/>
              </a:spcAft>
            </a:pPr>
            <a:r>
              <a:rPr lang="de-DE" altLang="de-DE" sz="2800" dirty="0" smtClean="0">
                <a:solidFill>
                  <a:schemeClr val="tx1"/>
                </a:solidFill>
                <a:latin typeface="Arial" panose="020B0604020202020204" pitchFamily="34" charset="0"/>
                <a:cs typeface="Arial" panose="020B0604020202020204" pitchFamily="34" charset="0"/>
              </a:rPr>
              <a:t>     nach </a:t>
            </a:r>
            <a:r>
              <a:rPr lang="de-DE" altLang="de-DE" sz="2800" dirty="0" err="1" smtClean="0">
                <a:solidFill>
                  <a:schemeClr val="tx1"/>
                </a:solidFill>
                <a:latin typeface="Arial" panose="020B0604020202020204" pitchFamily="34" charset="0"/>
                <a:cs typeface="Arial" panose="020B0604020202020204" pitchFamily="34" charset="0"/>
              </a:rPr>
              <a:t>Byram</a:t>
            </a:r>
            <a:r>
              <a:rPr lang="de-DE" altLang="de-DE" sz="2800" dirty="0" smtClean="0">
                <a:solidFill>
                  <a:schemeClr val="tx1"/>
                </a:solidFill>
                <a:latin typeface="Arial" panose="020B0604020202020204" pitchFamily="34" charset="0"/>
                <a:cs typeface="Arial" panose="020B0604020202020204" pitchFamily="34" charset="0"/>
              </a:rPr>
              <a:t> (1997) auch ohne </a:t>
            </a:r>
          </a:p>
          <a:p>
            <a:pPr>
              <a:spcAft>
                <a:spcPct val="0"/>
              </a:spcAft>
            </a:pPr>
            <a:r>
              <a:rPr lang="de-DE" altLang="de-DE" sz="2800" dirty="0">
                <a:solidFill>
                  <a:schemeClr val="tx1"/>
                </a:solidFill>
                <a:latin typeface="Arial" panose="020B0604020202020204" pitchFamily="34" charset="0"/>
                <a:cs typeface="Arial" panose="020B0604020202020204" pitchFamily="34" charset="0"/>
              </a:rPr>
              <a:t> </a:t>
            </a:r>
            <a:r>
              <a:rPr lang="de-DE" altLang="de-DE" sz="2800" dirty="0" smtClean="0">
                <a:solidFill>
                  <a:schemeClr val="tx1"/>
                </a:solidFill>
                <a:latin typeface="Arial" panose="020B0604020202020204" pitchFamily="34" charset="0"/>
                <a:cs typeface="Arial" panose="020B0604020202020204" pitchFamily="34" charset="0"/>
              </a:rPr>
              <a:t>    Fremdsprachenkompetenz wirksam</a:t>
            </a:r>
          </a:p>
          <a:p>
            <a:pPr>
              <a:spcAft>
                <a:spcPct val="0"/>
              </a:spcAft>
            </a:pPr>
            <a:endParaRPr lang="de-DE" altLang="de-DE" sz="2800" dirty="0" smtClean="0">
              <a:solidFill>
                <a:schemeClr val="tx1"/>
              </a:solidFill>
              <a:latin typeface="Arial" panose="020B0604020202020204" pitchFamily="34" charset="0"/>
              <a:cs typeface="Arial" panose="020B0604020202020204" pitchFamily="34" charset="0"/>
            </a:endParaRPr>
          </a:p>
          <a:p>
            <a:pPr marL="457200" indent="-457200">
              <a:spcAft>
                <a:spcPct val="0"/>
              </a:spcAft>
              <a:buFont typeface="Arial" panose="020B0604020202020204" pitchFamily="34" charset="0"/>
              <a:buChar char="•"/>
            </a:pPr>
            <a:r>
              <a:rPr lang="de-DE" altLang="de-DE" sz="2800" i="1" dirty="0" smtClean="0">
                <a:solidFill>
                  <a:schemeClr val="tx1"/>
                </a:solidFill>
                <a:latin typeface="Arial" panose="020B0604020202020204" pitchFamily="34" charset="0"/>
                <a:cs typeface="Arial" panose="020B0604020202020204" pitchFamily="34" charset="0"/>
              </a:rPr>
              <a:t>interkulturelle </a:t>
            </a:r>
            <a:r>
              <a:rPr lang="de-DE" altLang="de-DE" sz="2800" i="1" dirty="0">
                <a:solidFill>
                  <a:schemeClr val="tx1"/>
                </a:solidFill>
                <a:latin typeface="Arial" panose="020B0604020202020204" pitchFamily="34" charset="0"/>
                <a:cs typeface="Arial" panose="020B0604020202020204" pitchFamily="34" charset="0"/>
              </a:rPr>
              <a:t>kommunikative </a:t>
            </a:r>
            <a:r>
              <a:rPr lang="de-DE" altLang="de-DE" sz="2800" dirty="0" smtClean="0">
                <a:solidFill>
                  <a:schemeClr val="tx1"/>
                </a:solidFill>
                <a:latin typeface="Arial" panose="020B0604020202020204" pitchFamily="34" charset="0"/>
                <a:cs typeface="Arial" panose="020B0604020202020204" pitchFamily="34" charset="0"/>
              </a:rPr>
              <a:t>Kompetenz: beinhaltet den </a:t>
            </a:r>
            <a:r>
              <a:rPr lang="de-DE" altLang="de-DE" sz="2800" dirty="0">
                <a:solidFill>
                  <a:schemeClr val="tx1"/>
                </a:solidFill>
                <a:latin typeface="Arial" panose="020B0604020202020204" pitchFamily="34" charset="0"/>
                <a:cs typeface="Arial" panose="020B0604020202020204" pitchFamily="34" charset="0"/>
              </a:rPr>
              <a:t>adäquaten Gebrauch der Zielsprache in interkulturellen Begegnungssituation</a:t>
            </a:r>
          </a:p>
        </p:txBody>
      </p:sp>
    </p:spTree>
    <p:extLst>
      <p:ext uri="{BB962C8B-B14F-4D97-AF65-F5344CB8AC3E}">
        <p14:creationId xmlns:p14="http://schemas.microsoft.com/office/powerpoint/2010/main" val="88127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idx="1"/>
          </p:nvPr>
        </p:nvSpPr>
        <p:spPr>
          <a:xfrm>
            <a:off x="0" y="907919"/>
            <a:ext cx="8229600" cy="2089080"/>
          </a:xfrm>
        </p:spPr>
        <p:txBody>
          <a:bodyPr lIns="91440" tIns="45720" rIns="91440" bIns="45720"/>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75000"/>
              <a:buFont typeface="StarSymbol"/>
              <a:buChar char="–"/>
              <a:defRPr lang="de-DE"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45000"/>
              <a:buFont typeface="StarSymbol"/>
              <a:buChar char="●"/>
              <a:defRPr lang="de-DE"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75000"/>
              <a:buFont typeface="StarSymbol"/>
              <a:buChar char="–"/>
              <a:defRPr lang="de-DE"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Microsoft YaHei" pitchFamily="2"/>
                <a:cs typeface="Mangal" pitchFamily="2"/>
              </a:defRPr>
            </a:lvl9pPr>
          </a:lstStyle>
          <a:p>
            <a:pPr marL="343080" lvl="0" indent="-343080" hangingPunct="1">
              <a:spcBef>
                <a:spcPts val="700"/>
              </a:spcBef>
              <a:spcAft>
                <a:spcPts val="0"/>
              </a:spcAft>
              <a:buNone/>
            </a:pPr>
            <a:endParaRPr lang="de-DE" sz="2800" u="sng" dirty="0">
              <a:solidFill>
                <a:srgbClr val="CC0000"/>
              </a:solidFill>
              <a:effectLst>
                <a:outerShdw dist="17961" dir="2700000">
                  <a:scrgbClr r="0" g="0" b="0"/>
                </a:outerShdw>
              </a:effectLst>
              <a:latin typeface="Calibri"/>
            </a:endParaRPr>
          </a:p>
          <a:p>
            <a:pPr marL="343080" lvl="0" indent="-343080" algn="ctr" hangingPunct="1">
              <a:spcBef>
                <a:spcPts val="601"/>
              </a:spcBef>
              <a:spcAft>
                <a:spcPts val="0"/>
              </a:spcAft>
              <a:buNone/>
            </a:pPr>
            <a:endParaRPr lang="de-DE" sz="2400" b="1" u="sng" dirty="0">
              <a:solidFill>
                <a:srgbClr val="1F497D"/>
              </a:solidFill>
              <a:latin typeface="Arial" pitchFamily="34"/>
              <a:cs typeface="Arial" pitchFamily="34"/>
            </a:endParaRPr>
          </a:p>
          <a:p>
            <a:pPr marL="343080" lvl="0" indent="-343080" hangingPunct="1">
              <a:spcBef>
                <a:spcPts val="799"/>
              </a:spcBef>
              <a:spcAft>
                <a:spcPts val="0"/>
              </a:spcAft>
              <a:buNone/>
            </a:pPr>
            <a:endParaRPr lang="de-DE" u="sng" dirty="0">
              <a:solidFill>
                <a:srgbClr val="1F497D"/>
              </a:solidFill>
              <a:latin typeface="Calibri"/>
            </a:endParaRPr>
          </a:p>
        </p:txBody>
      </p:sp>
      <p:sp>
        <p:nvSpPr>
          <p:cNvPr id="3" name="Text Box 3"/>
          <p:cNvSpPr txBox="1"/>
          <p:nvPr/>
        </p:nvSpPr>
        <p:spPr>
          <a:xfrm>
            <a:off x="5127479" y="6381720"/>
            <a:ext cx="739799" cy="434880"/>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4" name="Rectangle 5"/>
          <p:cNvSpPr/>
          <p:nvPr/>
        </p:nvSpPr>
        <p:spPr>
          <a:xfrm>
            <a:off x="0" y="0"/>
            <a:ext cx="539640" cy="836640"/>
          </a:xfrm>
          <a:prstGeom prst="rect">
            <a:avLst/>
          </a:prstGeom>
          <a:solidFill>
            <a:schemeClr val="bg1">
              <a:lumMod val="50000"/>
            </a:schemeClr>
          </a:solidFill>
          <a:ln>
            <a:noFill/>
            <a:prstDash val="solid"/>
          </a:ln>
        </p:spPr>
        <p:txBody>
          <a:bodyPr vert="horz" wrap="none" lIns="91440" tIns="45720" rIns="91440" bIns="45720" anchor="ctr" anchorCtr="1" compatLnSpc="0"/>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5" name="Text Box 7"/>
          <p:cNvSpPr txBox="1"/>
          <p:nvPr/>
        </p:nvSpPr>
        <p:spPr>
          <a:xfrm>
            <a:off x="900000" y="260280"/>
            <a:ext cx="7703999" cy="357790"/>
          </a:xfrm>
          <a:prstGeom prst="rect">
            <a:avLst/>
          </a:prstGeom>
          <a:noFill/>
          <a:ln>
            <a:noFill/>
          </a:ln>
        </p:spPr>
        <p:txBody>
          <a:bodyPr vert="horz" wrap="square" lIns="91440" tIns="45720" rIns="91440" bIns="45720" anchor="t" anchorCtr="1" compatLnSpc="0">
            <a:spAutoFit/>
          </a:bodyPr>
          <a:lstStyle/>
          <a:p>
            <a:pPr marL="0" marR="0" lvl="0" indent="0" algn="ctr" rtl="0" hangingPunct="1">
              <a:lnSpc>
                <a:spcPct val="100000"/>
              </a:lnSpc>
              <a:spcBef>
                <a:spcPts val="1100"/>
              </a:spcBef>
              <a:spcAft>
                <a:spcPts val="0"/>
              </a:spcAft>
              <a:buNone/>
              <a:tabLst/>
            </a:pPr>
            <a:r>
              <a:rPr lang="en-US" sz="1800" b="1" i="0" u="none" strike="noStrike" kern="1200" spc="0" baseline="0" dirty="0" err="1" smtClean="0">
                <a:ln>
                  <a:noFill/>
                </a:ln>
                <a:solidFill>
                  <a:srgbClr val="000000"/>
                </a:solidFill>
                <a:latin typeface="Arial" pitchFamily="18"/>
                <a:ea typeface="Microsoft YaHei" pitchFamily="2"/>
                <a:cs typeface="Arial" pitchFamily="2"/>
              </a:rPr>
              <a:t>Bildungsplan</a:t>
            </a:r>
            <a:r>
              <a:rPr lang="en-US" sz="1800" b="1" i="0" u="none" strike="noStrike" kern="1200" spc="0" dirty="0" smtClean="0">
                <a:ln>
                  <a:noFill/>
                </a:ln>
                <a:solidFill>
                  <a:srgbClr val="000000"/>
                </a:solidFill>
                <a:latin typeface="Arial" pitchFamily="18"/>
                <a:ea typeface="Microsoft YaHei" pitchFamily="2"/>
                <a:cs typeface="Arial" pitchFamily="2"/>
              </a:rPr>
              <a:t> 2016/G8                                                     </a:t>
            </a:r>
            <a:r>
              <a:rPr lang="en-US" sz="1800" b="1" i="0" u="none" strike="noStrike" kern="1200" spc="0" dirty="0" err="1" smtClean="0">
                <a:ln>
                  <a:noFill/>
                </a:ln>
                <a:solidFill>
                  <a:srgbClr val="000000"/>
                </a:solidFill>
                <a:latin typeface="Arial" pitchFamily="18"/>
                <a:ea typeface="Microsoft YaHei" pitchFamily="2"/>
                <a:cs typeface="Arial" pitchFamily="2"/>
              </a:rPr>
              <a:t>Standardstufe</a:t>
            </a:r>
            <a:r>
              <a:rPr lang="en-US" sz="1800" b="1" i="0" u="none" strike="noStrike" kern="1200" spc="0" dirty="0" smtClean="0">
                <a:ln>
                  <a:noFill/>
                </a:ln>
                <a:solidFill>
                  <a:srgbClr val="000000"/>
                </a:solidFill>
                <a:latin typeface="Arial" pitchFamily="18"/>
                <a:ea typeface="Microsoft YaHei" pitchFamily="2"/>
                <a:cs typeface="Arial" pitchFamily="2"/>
              </a:rPr>
              <a:t> 6 </a:t>
            </a:r>
            <a:endParaRPr lang="en-US" sz="1800" b="1" i="0" u="none" strike="noStrike" kern="1200" spc="0" baseline="0" dirty="0">
              <a:ln>
                <a:noFill/>
              </a:ln>
              <a:solidFill>
                <a:srgbClr val="000000"/>
              </a:solidFill>
              <a:latin typeface="Arial" pitchFamily="18"/>
              <a:ea typeface="Microsoft YaHei" pitchFamily="2"/>
              <a:cs typeface="Arial" pitchFamily="2"/>
            </a:endParaRPr>
          </a:p>
        </p:txBody>
      </p:sp>
      <p:sp>
        <p:nvSpPr>
          <p:cNvPr id="6" name="Text Box 10"/>
          <p:cNvSpPr txBox="1"/>
          <p:nvPr/>
        </p:nvSpPr>
        <p:spPr>
          <a:xfrm>
            <a:off x="539640" y="1125360"/>
            <a:ext cx="8064360" cy="457559"/>
          </a:xfrm>
          <a:prstGeom prst="rect">
            <a:avLst/>
          </a:prstGeom>
          <a:noFill/>
          <a:ln>
            <a:noFill/>
          </a:ln>
        </p:spPr>
        <p:txBody>
          <a:bodyPr vert="horz" wrap="square" lIns="91440" tIns="45720" rIns="91440" bIns="45720" anchor="t" anchorCtr="0" compatLnSpc="0">
            <a:spAutoFit/>
          </a:bodyPr>
          <a:lstStyle/>
          <a:p>
            <a:pPr marL="0" marR="0" lvl="0" indent="0" rtl="0" hangingPunct="0">
              <a:lnSpc>
                <a:spcPct val="100000"/>
              </a:lnSpc>
              <a:spcBef>
                <a:spcPts val="0"/>
              </a:spcBef>
              <a:spcAft>
                <a:spcPts val="0"/>
              </a:spcAft>
              <a:buNone/>
              <a:tabLst/>
            </a:pPr>
            <a:endParaRPr lang="de-DE" sz="1800" b="0" i="0" u="none" strike="noStrike" kern="1200">
              <a:ln>
                <a:noFill/>
              </a:ln>
              <a:latin typeface="Arial" pitchFamily="18"/>
              <a:ea typeface="Microsoft YaHei" pitchFamily="2"/>
              <a:cs typeface="Mangal" pitchFamily="2"/>
            </a:endParaRPr>
          </a:p>
        </p:txBody>
      </p:sp>
      <p:sp>
        <p:nvSpPr>
          <p:cNvPr id="7" name="Rectangle 6"/>
          <p:cNvSpPr/>
          <p:nvPr/>
        </p:nvSpPr>
        <p:spPr>
          <a:xfrm>
            <a:off x="0" y="765000"/>
            <a:ext cx="9144000" cy="358920"/>
          </a:xfrm>
          <a:prstGeom prst="rect">
            <a:avLst/>
          </a:prstGeom>
          <a:solidFill>
            <a:schemeClr val="bg1">
              <a:lumMod val="50000"/>
            </a:schemeClr>
          </a:solidFill>
          <a:ln>
            <a:noFill/>
            <a:prstDash val="solid"/>
          </a:ln>
        </p:spPr>
        <p:txBody>
          <a:bodyPr vert="horz" wrap="none" lIns="91440" tIns="45720" rIns="91440" bIns="45720" anchor="ctr" anchorCtr="0" compatLnSpc="0"/>
          <a:lstStyle/>
          <a:p>
            <a:pPr marL="0" marR="0" lvl="0" indent="0" algn="l" rtl="0" hangingPunct="1">
              <a:lnSpc>
                <a:spcPct val="100000"/>
              </a:lnSpc>
              <a:spcBef>
                <a:spcPts val="0"/>
              </a:spcBef>
              <a:spcAft>
                <a:spcPts val="0"/>
              </a:spcAft>
              <a:buNone/>
              <a:tabLst/>
            </a:pPr>
            <a:r>
              <a:rPr lang="de-DE" sz="1400" b="1" i="0" u="none" strike="noStrike" kern="1200" spc="0" baseline="0">
                <a:ln>
                  <a:noFill/>
                </a:ln>
                <a:solidFill>
                  <a:srgbClr val="000000"/>
                </a:solidFill>
                <a:latin typeface="Arial Unicode MS" pitchFamily="34"/>
                <a:ea typeface="Microsoft YaHei" pitchFamily="2"/>
                <a:cs typeface="Arial" pitchFamily="2"/>
              </a:rPr>
              <a:t>         </a:t>
            </a:r>
          </a:p>
        </p:txBody>
      </p:sp>
      <p:sp>
        <p:nvSpPr>
          <p:cNvPr id="8" name="Textfeld 1"/>
          <p:cNvSpPr txBox="1"/>
          <p:nvPr/>
        </p:nvSpPr>
        <p:spPr>
          <a:xfrm>
            <a:off x="683640" y="1844999"/>
            <a:ext cx="7890840" cy="1272015"/>
          </a:xfrm>
          <a:prstGeom prst="rect">
            <a:avLst/>
          </a:prstGeom>
          <a:noFill/>
          <a:ln>
            <a:noFill/>
          </a:ln>
        </p:spPr>
        <p:txBody>
          <a:bodyPr vert="horz" wrap="square" lIns="91440" tIns="45720" rIns="91440" bIns="45720" anchor="t" anchorCtr="1" compatLnSpc="0">
            <a:spAutoFit/>
          </a:bodyPr>
          <a:lstStyle/>
          <a:p>
            <a:pPr marL="0" marR="0" lvl="0" indent="0" rtl="0" hangingPunct="1">
              <a:lnSpc>
                <a:spcPct val="100000"/>
              </a:lnSpc>
              <a:spcBef>
                <a:spcPts val="0"/>
              </a:spcBef>
              <a:spcAft>
                <a:spcPts val="0"/>
              </a:spcAft>
              <a:buNone/>
              <a:tabLst/>
            </a:pPr>
            <a:endParaRPr lang="de-DE" sz="2600" b="1" i="1" u="none" strike="noStrike" kern="1200" spc="0" baseline="0" dirty="0" smtClean="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600" b="1" i="1" u="none" strike="noStrike" kern="1200" spc="0" baseline="0" dirty="0">
              <a:ln>
                <a:noFill/>
              </a:ln>
              <a:solidFill>
                <a:srgbClr val="000000"/>
              </a:solidFill>
              <a:latin typeface="Arial" pitchFamily="34"/>
              <a:ea typeface="Microsoft YaHei" pitchFamily="2"/>
              <a:cs typeface="Arial" pitchFamily="34"/>
            </a:endParaRPr>
          </a:p>
          <a:p>
            <a:pPr marL="0" marR="0" lvl="0" indent="0" rtl="0" hangingPunct="1">
              <a:lnSpc>
                <a:spcPct val="100000"/>
              </a:lnSpc>
              <a:spcBef>
                <a:spcPts val="0"/>
              </a:spcBef>
              <a:spcAft>
                <a:spcPts val="0"/>
              </a:spcAft>
              <a:buNone/>
              <a:tabLst/>
            </a:pPr>
            <a:endParaRPr lang="de-DE" sz="2800" b="1" i="0" u="none" strike="noStrike" kern="1200" spc="0" baseline="0" dirty="0">
              <a:ln>
                <a:noFill/>
              </a:ln>
              <a:solidFill>
                <a:srgbClr val="000000"/>
              </a:solidFill>
              <a:latin typeface="Arial" pitchFamily="34"/>
              <a:ea typeface="Microsoft YaHei" pitchFamily="2"/>
              <a:cs typeface="Arial" pitchFamily="34"/>
            </a:endParaRPr>
          </a:p>
        </p:txBody>
      </p:sp>
      <p:sp>
        <p:nvSpPr>
          <p:cNvPr id="10" name="Text Box 12"/>
          <p:cNvSpPr txBox="1">
            <a:spLocks noChangeArrowheads="1"/>
          </p:cNvSpPr>
          <p:nvPr/>
        </p:nvSpPr>
        <p:spPr bwMode="auto">
          <a:xfrm>
            <a:off x="652321" y="1795870"/>
            <a:ext cx="8209440" cy="418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spAutoFit/>
          </a:bodyPr>
          <a:lstStyle>
            <a:lvl1pPr>
              <a:spcAft>
                <a:spcPts val="1413"/>
              </a:spcAft>
              <a:defRPr sz="3200">
                <a:solidFill>
                  <a:srgbClr val="000080"/>
                </a:solidFill>
                <a:latin typeface="Albany"/>
                <a:cs typeface="Tahoma" pitchFamily="34" charset="0"/>
              </a:defRPr>
            </a:lvl1pPr>
            <a:lvl2pPr marL="742950" indent="-285750">
              <a:spcBef>
                <a:spcPct val="20000"/>
              </a:spcBef>
              <a:buChar char="–"/>
              <a:defRPr sz="2800">
                <a:solidFill>
                  <a:schemeClr val="tx1"/>
                </a:solidFill>
                <a:latin typeface="Arial" pitchFamily="34" charset="0"/>
                <a:cs typeface="Tahoma" pitchFamily="34" charset="0"/>
              </a:defRPr>
            </a:lvl2pPr>
            <a:lvl3pPr marL="1143000" indent="-228600">
              <a:spcBef>
                <a:spcPct val="20000"/>
              </a:spcBef>
              <a:buChar char="•"/>
              <a:defRPr sz="2400">
                <a:solidFill>
                  <a:schemeClr val="tx1"/>
                </a:solidFill>
                <a:latin typeface="Arial" pitchFamily="34" charset="0"/>
                <a:cs typeface="Tahoma" pitchFamily="34" charset="0"/>
              </a:defRPr>
            </a:lvl3pPr>
            <a:lvl4pPr marL="1600200" indent="-228600">
              <a:spcBef>
                <a:spcPct val="20000"/>
              </a:spcBef>
              <a:buChar char="–"/>
              <a:defRPr sz="2000">
                <a:solidFill>
                  <a:schemeClr val="tx1"/>
                </a:solidFill>
                <a:latin typeface="Arial" pitchFamily="34" charset="0"/>
                <a:cs typeface="Tahoma" pitchFamily="34" charset="0"/>
              </a:defRPr>
            </a:lvl4pPr>
            <a:lvl5pPr marL="2057400" indent="-228600">
              <a:spcBef>
                <a:spcPct val="20000"/>
              </a:spcBef>
              <a:buChar char="»"/>
              <a:defRPr sz="2000">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Tahoma" pitchFamily="34" charset="0"/>
              </a:defRPr>
            </a:lvl9pPr>
          </a:lstStyle>
          <a:p>
            <a:pPr>
              <a:spcBef>
                <a:spcPct val="50000"/>
              </a:spcBef>
              <a:spcAft>
                <a:spcPct val="0"/>
              </a:spcAft>
            </a:pPr>
            <a:endParaRPr lang="de-DE" altLang="de-DE" sz="2800" dirty="0" smtClean="0">
              <a:solidFill>
                <a:schemeClr val="tx1"/>
              </a:solidFill>
              <a:latin typeface="Arial" panose="020B0604020202020204" pitchFamily="34" charset="0"/>
              <a:cs typeface="Arial" panose="020B0604020202020204" pitchFamily="34" charset="0"/>
            </a:endParaRPr>
          </a:p>
          <a:p>
            <a:pPr>
              <a:spcBef>
                <a:spcPct val="50000"/>
              </a:spcBef>
              <a:spcAft>
                <a:spcPct val="0"/>
              </a:spcAft>
            </a:pPr>
            <a:r>
              <a:rPr lang="de-DE" altLang="de-DE" sz="2800" dirty="0" smtClean="0">
                <a:solidFill>
                  <a:schemeClr val="tx1"/>
                </a:solidFill>
                <a:latin typeface="Comic Sans MS" panose="030F0702030302020204" pitchFamily="66" charset="0"/>
                <a:cs typeface="Arial" panose="020B0604020202020204" pitchFamily="34" charset="0"/>
              </a:rPr>
              <a:t>“[S]</a:t>
            </a:r>
            <a:r>
              <a:rPr lang="de-DE" altLang="de-DE" sz="2800" dirty="0" err="1" smtClean="0">
                <a:solidFill>
                  <a:schemeClr val="tx1"/>
                </a:solidFill>
                <a:latin typeface="Comic Sans MS" panose="030F0702030302020204" pitchFamily="66" charset="0"/>
                <a:cs typeface="Arial" panose="020B0604020202020204" pitchFamily="34" charset="0"/>
              </a:rPr>
              <a:t>omeone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with</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Intercultural</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i="1" dirty="0" err="1" smtClean="0">
                <a:solidFill>
                  <a:schemeClr val="tx1"/>
                </a:solidFill>
                <a:latin typeface="Comic Sans MS" panose="030F0702030302020204" pitchFamily="66" charset="0"/>
                <a:cs typeface="Arial" panose="020B0604020202020204" pitchFamily="34" charset="0"/>
              </a:rPr>
              <a:t>Communicative</a:t>
            </a:r>
            <a:r>
              <a:rPr lang="de-DE" altLang="de-DE" sz="2800" dirty="0" smtClean="0">
                <a:solidFill>
                  <a:schemeClr val="tx1"/>
                </a:solidFill>
                <a:latin typeface="Comic Sans MS" panose="030F0702030302020204" pitchFamily="66" charset="0"/>
                <a:cs typeface="Arial" panose="020B0604020202020204" pitchFamily="34" charset="0"/>
              </a:rPr>
              <a:t> Competence </a:t>
            </a:r>
            <a:r>
              <a:rPr lang="de-DE" altLang="de-DE" sz="2800" dirty="0" err="1" smtClean="0">
                <a:solidFill>
                  <a:schemeClr val="tx1"/>
                </a:solidFill>
                <a:latin typeface="Comic Sans MS" panose="030F0702030302020204" pitchFamily="66" charset="0"/>
                <a:cs typeface="Arial" panose="020B0604020202020204" pitchFamily="34" charset="0"/>
              </a:rPr>
              <a:t>is</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able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to</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interact</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with</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people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from</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another</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country</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and</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culture</a:t>
            </a:r>
            <a:r>
              <a:rPr lang="de-DE" altLang="de-DE" sz="2800" dirty="0" smtClean="0">
                <a:solidFill>
                  <a:schemeClr val="tx1"/>
                </a:solidFill>
                <a:latin typeface="Comic Sans MS" panose="030F0702030302020204" pitchFamily="66" charset="0"/>
                <a:cs typeface="Arial" panose="020B0604020202020204" pitchFamily="34" charset="0"/>
              </a:rPr>
              <a:t> in a </a:t>
            </a:r>
            <a:r>
              <a:rPr lang="de-DE" altLang="de-DE" sz="2800" dirty="0" err="1" smtClean="0">
                <a:solidFill>
                  <a:schemeClr val="tx1"/>
                </a:solidFill>
                <a:latin typeface="Comic Sans MS" panose="030F0702030302020204" pitchFamily="66" charset="0"/>
                <a:cs typeface="Arial" panose="020B0604020202020204" pitchFamily="34" charset="0"/>
              </a:rPr>
              <a:t>foreign</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language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They</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are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able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to</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negotiate</a:t>
            </a:r>
            <a:r>
              <a:rPr lang="de-DE" altLang="de-DE" sz="2800" dirty="0" smtClean="0">
                <a:solidFill>
                  <a:schemeClr val="tx1"/>
                </a:solidFill>
                <a:latin typeface="Comic Sans MS" panose="030F0702030302020204" pitchFamily="66" charset="0"/>
                <a:cs typeface="Arial" panose="020B0604020202020204" pitchFamily="34" charset="0"/>
              </a:rPr>
              <a:t> a </a:t>
            </a:r>
            <a:r>
              <a:rPr lang="de-DE" altLang="de-DE" sz="2800" dirty="0" err="1" smtClean="0">
                <a:solidFill>
                  <a:schemeClr val="tx1"/>
                </a:solidFill>
                <a:latin typeface="Comic Sans MS" panose="030F0702030302020204" pitchFamily="66" charset="0"/>
                <a:cs typeface="Arial" panose="020B0604020202020204" pitchFamily="34" charset="0"/>
              </a:rPr>
              <a:t>mode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of</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communication</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and</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interaction</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which</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is</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satisfactory</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to</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themselves</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and</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other</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and</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they</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are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able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to</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act</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as</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mediator</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between</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people</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of</a:t>
            </a:r>
            <a:r>
              <a:rPr lang="de-DE" altLang="de-DE" sz="2800" dirty="0" smtClean="0">
                <a:solidFill>
                  <a:schemeClr val="tx1"/>
                </a:solidFill>
                <a:latin typeface="Comic Sans MS" panose="030F0702030302020204" pitchFamily="66" charset="0"/>
                <a:cs typeface="Arial" panose="020B0604020202020204" pitchFamily="34" charset="0"/>
              </a:rPr>
              <a:t> different </a:t>
            </a:r>
            <a:r>
              <a:rPr lang="de-DE" altLang="de-DE" sz="2800" dirty="0" err="1" smtClean="0">
                <a:solidFill>
                  <a:schemeClr val="tx1"/>
                </a:solidFill>
                <a:latin typeface="Comic Sans MS" panose="030F0702030302020204" pitchFamily="66" charset="0"/>
                <a:cs typeface="Arial" panose="020B0604020202020204" pitchFamily="34" charset="0"/>
              </a:rPr>
              <a:t>cultural</a:t>
            </a:r>
            <a:r>
              <a:rPr lang="de-DE" altLang="de-DE" sz="2800" dirty="0" smtClean="0">
                <a:solidFill>
                  <a:schemeClr val="tx1"/>
                </a:solidFill>
                <a:latin typeface="Comic Sans MS" panose="030F0702030302020204" pitchFamily="66" charset="0"/>
                <a:cs typeface="Arial" panose="020B0604020202020204" pitchFamily="34" charset="0"/>
              </a:rPr>
              <a:t> </a:t>
            </a:r>
            <a:r>
              <a:rPr lang="de-DE" altLang="de-DE" sz="2800" dirty="0" err="1" smtClean="0">
                <a:solidFill>
                  <a:schemeClr val="tx1"/>
                </a:solidFill>
                <a:latin typeface="Comic Sans MS" panose="030F0702030302020204" pitchFamily="66" charset="0"/>
                <a:cs typeface="Arial" panose="020B0604020202020204" pitchFamily="34" charset="0"/>
              </a:rPr>
              <a:t>origins</a:t>
            </a:r>
            <a:r>
              <a:rPr lang="de-DE" altLang="de-DE" sz="2800" dirty="0" smtClean="0">
                <a:solidFill>
                  <a:schemeClr val="tx1"/>
                </a:solidFill>
                <a:latin typeface="Comic Sans MS" panose="030F0702030302020204" pitchFamily="66" charset="0"/>
                <a:cs typeface="Arial" panose="020B0604020202020204" pitchFamily="34" charset="0"/>
              </a:rPr>
              <a:t>. </a:t>
            </a:r>
          </a:p>
        </p:txBody>
      </p:sp>
    </p:spTree>
    <p:extLst>
      <p:ext uri="{BB962C8B-B14F-4D97-AF65-F5344CB8AC3E}">
        <p14:creationId xmlns:p14="http://schemas.microsoft.com/office/powerpoint/2010/main" val="232960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0</TotalTime>
  <Words>1400</Words>
  <Application>Microsoft Office PowerPoint</Application>
  <PresentationFormat>Bildschirmpräsentation (4:3)</PresentationFormat>
  <Paragraphs>433</Paragraphs>
  <Slides>43</Slides>
  <Notes>43</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Pongratz/Sedlatschek</dc:creator>
  <cp:lastModifiedBy>Sedlatschek</cp:lastModifiedBy>
  <cp:revision>602</cp:revision>
  <cp:lastPrinted>2015-05-16T09:44:14Z</cp:lastPrinted>
  <dcterms:created xsi:type="dcterms:W3CDTF">2009-12-03T15:56:06Z</dcterms:created>
  <dcterms:modified xsi:type="dcterms:W3CDTF">2015-06-21T11:14:32Z</dcterms:modified>
</cp:coreProperties>
</file>