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68" r:id="rId2"/>
    <p:sldId id="290" r:id="rId3"/>
    <p:sldId id="289" r:id="rId4"/>
    <p:sldId id="269" r:id="rId5"/>
    <p:sldId id="257" r:id="rId6"/>
    <p:sldId id="262" r:id="rId7"/>
    <p:sldId id="263" r:id="rId8"/>
    <p:sldId id="270" r:id="rId9"/>
    <p:sldId id="264" r:id="rId10"/>
    <p:sldId id="271" r:id="rId11"/>
    <p:sldId id="274" r:id="rId12"/>
    <p:sldId id="278" r:id="rId13"/>
    <p:sldId id="279" r:id="rId14"/>
    <p:sldId id="282" r:id="rId15"/>
    <p:sldId id="280" r:id="rId16"/>
    <p:sldId id="281" r:id="rId17"/>
    <p:sldId id="256" r:id="rId18"/>
    <p:sldId id="291" r:id="rId19"/>
    <p:sldId id="296" r:id="rId20"/>
    <p:sldId id="298" r:id="rId21"/>
    <p:sldId id="260" r:id="rId22"/>
    <p:sldId id="258" r:id="rId23"/>
    <p:sldId id="272" r:id="rId24"/>
    <p:sldId id="265" r:id="rId25"/>
    <p:sldId id="292" r:id="rId26"/>
    <p:sldId id="293" r:id="rId27"/>
    <p:sldId id="294" r:id="rId28"/>
    <p:sldId id="283" r:id="rId29"/>
    <p:sldId id="284" r:id="rId30"/>
    <p:sldId id="285" r:id="rId31"/>
    <p:sldId id="286" r:id="rId32"/>
    <p:sldId id="295" r:id="rId33"/>
    <p:sldId id="297" r:id="rId3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508" autoAdjust="0"/>
  </p:normalViewPr>
  <p:slideViewPr>
    <p:cSldViewPr>
      <p:cViewPr varScale="1">
        <p:scale>
          <a:sx n="62" d="100"/>
          <a:sy n="62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3E15CB-85A7-4D02-B3BD-916162D64426}" type="doc">
      <dgm:prSet loTypeId="urn:microsoft.com/office/officeart/2005/8/layout/venn1" loCatId="relationship" qsTypeId="urn:microsoft.com/office/officeart/2005/8/quickstyle/simple1#2" qsCatId="simple" csTypeId="urn:microsoft.com/office/officeart/2005/8/colors/accent1_2#3" csCatId="accent1" phldr="1"/>
      <dgm:spPr/>
    </dgm:pt>
    <dgm:pt modelId="{9849A436-562C-46CB-8C5D-1D178CC85299}">
      <dgm:prSet phldrT="[Text]"/>
      <dgm:spPr/>
      <dgm:t>
        <a:bodyPr/>
        <a:lstStyle/>
        <a:p>
          <a:r>
            <a:rPr lang="de-DE" dirty="0" smtClean="0"/>
            <a:t>Kompetenzorientierter Unterricht</a:t>
          </a:r>
          <a:endParaRPr lang="de-DE" dirty="0"/>
        </a:p>
      </dgm:t>
    </dgm:pt>
    <dgm:pt modelId="{8D19FF57-30A0-42C7-97D1-832FF6562232}" type="parTrans" cxnId="{643AAA26-B98A-4085-A728-E39BEA8CDAF1}">
      <dgm:prSet/>
      <dgm:spPr/>
    </dgm:pt>
    <dgm:pt modelId="{32EE12B4-8BB2-48B0-8AA8-34A5C73DAB40}" type="sibTrans" cxnId="{643AAA26-B98A-4085-A728-E39BEA8CDAF1}">
      <dgm:prSet/>
      <dgm:spPr/>
    </dgm:pt>
    <dgm:pt modelId="{FC4D432A-0272-47B4-85EC-9553459A588F}">
      <dgm:prSet phldrT="[Text]"/>
      <dgm:spPr/>
      <dgm:t>
        <a:bodyPr/>
        <a:lstStyle/>
        <a:p>
          <a:r>
            <a:rPr lang="de-DE" dirty="0" smtClean="0"/>
            <a:t>Komplexe Lernaufgabe</a:t>
          </a:r>
          <a:endParaRPr lang="de-DE" dirty="0"/>
        </a:p>
      </dgm:t>
    </dgm:pt>
    <dgm:pt modelId="{7A62B72C-4ECA-4E0A-9B34-8AB5F62BF9FF}" type="parTrans" cxnId="{B1F69E14-64C8-4269-9FD6-F441F3563437}">
      <dgm:prSet/>
      <dgm:spPr/>
    </dgm:pt>
    <dgm:pt modelId="{BB39887B-3517-4DE1-A90F-BE55E083CB5C}" type="sibTrans" cxnId="{B1F69E14-64C8-4269-9FD6-F441F3563437}">
      <dgm:prSet/>
      <dgm:spPr/>
    </dgm:pt>
    <dgm:pt modelId="{FAB3E6C4-F42B-42A5-98BE-BC0B67A2482C}">
      <dgm:prSet phldrT="[Text]"/>
      <dgm:spPr/>
      <dgm:t>
        <a:bodyPr/>
        <a:lstStyle/>
        <a:p>
          <a:r>
            <a:rPr lang="de-DE" dirty="0" smtClean="0"/>
            <a:t>Progression der Teilkompetenzen</a:t>
          </a:r>
          <a:endParaRPr lang="de-DE" dirty="0"/>
        </a:p>
      </dgm:t>
    </dgm:pt>
    <dgm:pt modelId="{0363C642-5063-4DE5-8423-15D48F9E42F4}" type="parTrans" cxnId="{16DCA517-AE9B-491E-8E93-D7395132BDC2}">
      <dgm:prSet/>
      <dgm:spPr/>
    </dgm:pt>
    <dgm:pt modelId="{7FF37D46-EF2E-4A86-8F4B-2A2A4F7E0277}" type="sibTrans" cxnId="{16DCA517-AE9B-491E-8E93-D7395132BDC2}">
      <dgm:prSet/>
      <dgm:spPr/>
    </dgm:pt>
    <dgm:pt modelId="{4C965976-6AC2-439A-903E-1B683DF99D9E}" type="pres">
      <dgm:prSet presAssocID="{A83E15CB-85A7-4D02-B3BD-916162D64426}" presName="compositeShape" presStyleCnt="0">
        <dgm:presLayoutVars>
          <dgm:chMax val="7"/>
          <dgm:dir/>
          <dgm:resizeHandles val="exact"/>
        </dgm:presLayoutVars>
      </dgm:prSet>
      <dgm:spPr/>
    </dgm:pt>
    <dgm:pt modelId="{BA1584FB-2528-4308-BE7E-DDAD3D95676B}" type="pres">
      <dgm:prSet presAssocID="{9849A436-562C-46CB-8C5D-1D178CC85299}" presName="circ1" presStyleLbl="vennNode1" presStyleIdx="0" presStyleCnt="3"/>
      <dgm:spPr/>
      <dgm:t>
        <a:bodyPr/>
        <a:lstStyle/>
        <a:p>
          <a:endParaRPr lang="de-DE"/>
        </a:p>
      </dgm:t>
    </dgm:pt>
    <dgm:pt modelId="{60AAB211-D783-41FC-9B2B-88BEABD73B5F}" type="pres">
      <dgm:prSet presAssocID="{9849A436-562C-46CB-8C5D-1D178CC8529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EF6372C-FB72-488C-84F2-DE511F05478C}" type="pres">
      <dgm:prSet presAssocID="{FC4D432A-0272-47B4-85EC-9553459A588F}" presName="circ2" presStyleLbl="vennNode1" presStyleIdx="1" presStyleCnt="3"/>
      <dgm:spPr/>
      <dgm:t>
        <a:bodyPr/>
        <a:lstStyle/>
        <a:p>
          <a:endParaRPr lang="de-DE"/>
        </a:p>
      </dgm:t>
    </dgm:pt>
    <dgm:pt modelId="{19CE2187-DC2F-48F2-8708-DB9429E8C1EE}" type="pres">
      <dgm:prSet presAssocID="{FC4D432A-0272-47B4-85EC-9553459A588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60578EF-D989-4571-B52E-B2099F448672}" type="pres">
      <dgm:prSet presAssocID="{FAB3E6C4-F42B-42A5-98BE-BC0B67A2482C}" presName="circ3" presStyleLbl="vennNode1" presStyleIdx="2" presStyleCnt="3"/>
      <dgm:spPr/>
      <dgm:t>
        <a:bodyPr/>
        <a:lstStyle/>
        <a:p>
          <a:endParaRPr lang="de-DE"/>
        </a:p>
      </dgm:t>
    </dgm:pt>
    <dgm:pt modelId="{63BB7070-1EC6-4D28-8648-76809172C8D0}" type="pres">
      <dgm:prSet presAssocID="{FAB3E6C4-F42B-42A5-98BE-BC0B67A2482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FE48A03-DA47-48A3-8775-D36848BF2614}" type="presOf" srcId="{FAB3E6C4-F42B-42A5-98BE-BC0B67A2482C}" destId="{060578EF-D989-4571-B52E-B2099F448672}" srcOrd="0" destOrd="0" presId="urn:microsoft.com/office/officeart/2005/8/layout/venn1"/>
    <dgm:cxn modelId="{3608A434-E549-4F16-9D81-B089D98B0151}" type="presOf" srcId="{A83E15CB-85A7-4D02-B3BD-916162D64426}" destId="{4C965976-6AC2-439A-903E-1B683DF99D9E}" srcOrd="0" destOrd="0" presId="urn:microsoft.com/office/officeart/2005/8/layout/venn1"/>
    <dgm:cxn modelId="{EDC1E38A-4697-4755-BF94-AD4DC9500AC3}" type="presOf" srcId="{FAB3E6C4-F42B-42A5-98BE-BC0B67A2482C}" destId="{63BB7070-1EC6-4D28-8648-76809172C8D0}" srcOrd="1" destOrd="0" presId="urn:microsoft.com/office/officeart/2005/8/layout/venn1"/>
    <dgm:cxn modelId="{0CC1BB09-F106-428A-B996-48C67844920C}" type="presOf" srcId="{FC4D432A-0272-47B4-85EC-9553459A588F}" destId="{19CE2187-DC2F-48F2-8708-DB9429E8C1EE}" srcOrd="1" destOrd="0" presId="urn:microsoft.com/office/officeart/2005/8/layout/venn1"/>
    <dgm:cxn modelId="{16DCA517-AE9B-491E-8E93-D7395132BDC2}" srcId="{A83E15CB-85A7-4D02-B3BD-916162D64426}" destId="{FAB3E6C4-F42B-42A5-98BE-BC0B67A2482C}" srcOrd="2" destOrd="0" parTransId="{0363C642-5063-4DE5-8423-15D48F9E42F4}" sibTransId="{7FF37D46-EF2E-4A86-8F4B-2A2A4F7E0277}"/>
    <dgm:cxn modelId="{B1F69E14-64C8-4269-9FD6-F441F3563437}" srcId="{A83E15CB-85A7-4D02-B3BD-916162D64426}" destId="{FC4D432A-0272-47B4-85EC-9553459A588F}" srcOrd="1" destOrd="0" parTransId="{7A62B72C-4ECA-4E0A-9B34-8AB5F62BF9FF}" sibTransId="{BB39887B-3517-4DE1-A90F-BE55E083CB5C}"/>
    <dgm:cxn modelId="{755BCC2E-2914-4732-B34B-6579DFEC85C6}" type="presOf" srcId="{FC4D432A-0272-47B4-85EC-9553459A588F}" destId="{CEF6372C-FB72-488C-84F2-DE511F05478C}" srcOrd="0" destOrd="0" presId="urn:microsoft.com/office/officeart/2005/8/layout/venn1"/>
    <dgm:cxn modelId="{C603E8CC-39FE-456F-9C6C-C488C4B53163}" type="presOf" srcId="{9849A436-562C-46CB-8C5D-1D178CC85299}" destId="{60AAB211-D783-41FC-9B2B-88BEABD73B5F}" srcOrd="1" destOrd="0" presId="urn:microsoft.com/office/officeart/2005/8/layout/venn1"/>
    <dgm:cxn modelId="{4999A0D8-D878-4EB9-8C3D-3FB1BC912ABF}" type="presOf" srcId="{9849A436-562C-46CB-8C5D-1D178CC85299}" destId="{BA1584FB-2528-4308-BE7E-DDAD3D95676B}" srcOrd="0" destOrd="0" presId="urn:microsoft.com/office/officeart/2005/8/layout/venn1"/>
    <dgm:cxn modelId="{643AAA26-B98A-4085-A728-E39BEA8CDAF1}" srcId="{A83E15CB-85A7-4D02-B3BD-916162D64426}" destId="{9849A436-562C-46CB-8C5D-1D178CC85299}" srcOrd="0" destOrd="0" parTransId="{8D19FF57-30A0-42C7-97D1-832FF6562232}" sibTransId="{32EE12B4-8BB2-48B0-8AA8-34A5C73DAB40}"/>
    <dgm:cxn modelId="{FB398A12-AF88-4817-A953-74C47C76E3D9}" type="presParOf" srcId="{4C965976-6AC2-439A-903E-1B683DF99D9E}" destId="{BA1584FB-2528-4308-BE7E-DDAD3D95676B}" srcOrd="0" destOrd="0" presId="urn:microsoft.com/office/officeart/2005/8/layout/venn1"/>
    <dgm:cxn modelId="{9B95286A-103B-40BA-B2A6-2FEF56D4CDC1}" type="presParOf" srcId="{4C965976-6AC2-439A-903E-1B683DF99D9E}" destId="{60AAB211-D783-41FC-9B2B-88BEABD73B5F}" srcOrd="1" destOrd="0" presId="urn:microsoft.com/office/officeart/2005/8/layout/venn1"/>
    <dgm:cxn modelId="{B21BCDB3-A813-46F4-B774-0523E590DBF0}" type="presParOf" srcId="{4C965976-6AC2-439A-903E-1B683DF99D9E}" destId="{CEF6372C-FB72-488C-84F2-DE511F05478C}" srcOrd="2" destOrd="0" presId="urn:microsoft.com/office/officeart/2005/8/layout/venn1"/>
    <dgm:cxn modelId="{D1B08973-0198-4E15-BFF3-11ECA7E15231}" type="presParOf" srcId="{4C965976-6AC2-439A-903E-1B683DF99D9E}" destId="{19CE2187-DC2F-48F2-8708-DB9429E8C1EE}" srcOrd="3" destOrd="0" presId="urn:microsoft.com/office/officeart/2005/8/layout/venn1"/>
    <dgm:cxn modelId="{93351EEB-D59F-43D7-B195-A59F6AF45A7F}" type="presParOf" srcId="{4C965976-6AC2-439A-903E-1B683DF99D9E}" destId="{060578EF-D989-4571-B52E-B2099F448672}" srcOrd="4" destOrd="0" presId="urn:microsoft.com/office/officeart/2005/8/layout/venn1"/>
    <dgm:cxn modelId="{041B4E05-ED00-4ACF-9164-249EABC0D4AF}" type="presParOf" srcId="{4C965976-6AC2-439A-903E-1B683DF99D9E}" destId="{63BB7070-1EC6-4D28-8648-76809172C8D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C6A36C-9F6B-4AAB-ACF4-A36BEA91419C}" type="doc">
      <dgm:prSet loTypeId="urn:microsoft.com/office/officeart/2005/8/layout/hProcess9" loCatId="process" qsTypeId="urn:microsoft.com/office/officeart/2005/8/quickstyle/simple1#3" qsCatId="simple" csTypeId="urn:microsoft.com/office/officeart/2005/8/colors/accent1_2#4" csCatId="accent1" phldr="1"/>
      <dgm:spPr/>
    </dgm:pt>
    <dgm:pt modelId="{1BEB6947-DBFA-45A8-BFCA-0F68720CF0A1}">
      <dgm:prSet phldrT="[Text]"/>
      <dgm:spPr/>
      <dgm:t>
        <a:bodyPr/>
        <a:lstStyle/>
        <a:p>
          <a:r>
            <a:rPr lang="de-DE" dirty="0" smtClean="0"/>
            <a:t>Material/Aufgabe</a:t>
          </a:r>
          <a:endParaRPr lang="de-DE" dirty="0"/>
        </a:p>
      </dgm:t>
    </dgm:pt>
    <dgm:pt modelId="{5C235A51-1C9C-48DE-A960-ECF0CF2DCBE8}" type="parTrans" cxnId="{DC58F44E-73C7-4ACE-B34F-9757CDFBE68A}">
      <dgm:prSet/>
      <dgm:spPr/>
    </dgm:pt>
    <dgm:pt modelId="{5EC7AE63-E491-47FA-8107-D37D2C214DE6}" type="sibTrans" cxnId="{DC58F44E-73C7-4ACE-B34F-9757CDFBE68A}">
      <dgm:prSet/>
      <dgm:spPr/>
    </dgm:pt>
    <dgm:pt modelId="{F874C099-B0A8-48C4-8382-262599A1B863}">
      <dgm:prSet phldrT="[Text]"/>
      <dgm:spPr/>
      <dgm:t>
        <a:bodyPr/>
        <a:lstStyle/>
        <a:p>
          <a:r>
            <a:rPr lang="de-DE" dirty="0" smtClean="0"/>
            <a:t>Progression der Teilkompetenzen</a:t>
          </a:r>
          <a:endParaRPr lang="de-DE" dirty="0"/>
        </a:p>
      </dgm:t>
    </dgm:pt>
    <dgm:pt modelId="{7DC5E150-281E-4C42-96AB-63AA31480C15}" type="parTrans" cxnId="{B127D0F9-779E-4474-B10D-4088A6515B42}">
      <dgm:prSet/>
      <dgm:spPr/>
    </dgm:pt>
    <dgm:pt modelId="{E77BB78C-A03D-4D15-87BE-0DED5D11174D}" type="sibTrans" cxnId="{B127D0F9-779E-4474-B10D-4088A6515B42}">
      <dgm:prSet/>
      <dgm:spPr/>
    </dgm:pt>
    <dgm:pt modelId="{A3040218-0EF2-4D16-9B46-F3A7FDBB87AA}">
      <dgm:prSet phldrT="[Text]"/>
      <dgm:spPr/>
      <dgm:t>
        <a:bodyPr/>
        <a:lstStyle/>
        <a:p>
          <a:r>
            <a:rPr lang="de-DE" dirty="0" smtClean="0"/>
            <a:t>Nachhaltiger Kompetenzerwerb</a:t>
          </a:r>
          <a:endParaRPr lang="de-DE" dirty="0"/>
        </a:p>
      </dgm:t>
    </dgm:pt>
    <dgm:pt modelId="{90ACD67D-E50A-4BFB-AF0F-3440496608CA}" type="parTrans" cxnId="{BC70BD34-AD0A-4D29-9659-2881011DA810}">
      <dgm:prSet/>
      <dgm:spPr/>
    </dgm:pt>
    <dgm:pt modelId="{4429C946-7DFA-4605-9A88-B78E25FB70F7}" type="sibTrans" cxnId="{BC70BD34-AD0A-4D29-9659-2881011DA810}">
      <dgm:prSet/>
      <dgm:spPr/>
    </dgm:pt>
    <dgm:pt modelId="{0687437F-A785-42A9-B3B6-2E766603A6AD}" type="pres">
      <dgm:prSet presAssocID="{53C6A36C-9F6B-4AAB-ACF4-A36BEA91419C}" presName="CompostProcess" presStyleCnt="0">
        <dgm:presLayoutVars>
          <dgm:dir/>
          <dgm:resizeHandles val="exact"/>
        </dgm:presLayoutVars>
      </dgm:prSet>
      <dgm:spPr/>
    </dgm:pt>
    <dgm:pt modelId="{A8E8A350-C28F-4FE2-AD97-F5B6CBD99C8A}" type="pres">
      <dgm:prSet presAssocID="{53C6A36C-9F6B-4AAB-ACF4-A36BEA91419C}" presName="arrow" presStyleLbl="bgShp" presStyleIdx="0" presStyleCnt="1"/>
      <dgm:spPr/>
    </dgm:pt>
    <dgm:pt modelId="{6E225240-B0B9-4CCC-9D95-F46200C65426}" type="pres">
      <dgm:prSet presAssocID="{53C6A36C-9F6B-4AAB-ACF4-A36BEA91419C}" presName="linearProcess" presStyleCnt="0"/>
      <dgm:spPr/>
    </dgm:pt>
    <dgm:pt modelId="{E616C1A4-912E-4D2D-AD48-F5B902F85299}" type="pres">
      <dgm:prSet presAssocID="{1BEB6947-DBFA-45A8-BFCA-0F68720CF0A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3A2FF44-BB96-4DB6-ABCA-5606158CA35F}" type="pres">
      <dgm:prSet presAssocID="{5EC7AE63-E491-47FA-8107-D37D2C214DE6}" presName="sibTrans" presStyleCnt="0"/>
      <dgm:spPr/>
    </dgm:pt>
    <dgm:pt modelId="{A8E8A2AB-B6A1-4FF3-8EE9-64E295D53417}" type="pres">
      <dgm:prSet presAssocID="{F874C099-B0A8-48C4-8382-262599A1B86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BDB23E1-EF7B-40E3-98FF-D00E1B6E58FB}" type="pres">
      <dgm:prSet presAssocID="{E77BB78C-A03D-4D15-87BE-0DED5D11174D}" presName="sibTrans" presStyleCnt="0"/>
      <dgm:spPr/>
    </dgm:pt>
    <dgm:pt modelId="{D5E45335-F15D-4DE4-A531-8D5F0234A6F5}" type="pres">
      <dgm:prSet presAssocID="{A3040218-0EF2-4D16-9B46-F3A7FDBB87A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127D0F9-779E-4474-B10D-4088A6515B42}" srcId="{53C6A36C-9F6B-4AAB-ACF4-A36BEA91419C}" destId="{F874C099-B0A8-48C4-8382-262599A1B863}" srcOrd="1" destOrd="0" parTransId="{7DC5E150-281E-4C42-96AB-63AA31480C15}" sibTransId="{E77BB78C-A03D-4D15-87BE-0DED5D11174D}"/>
    <dgm:cxn modelId="{D11D0D16-9981-4767-95B7-7349E80D601F}" type="presOf" srcId="{F874C099-B0A8-48C4-8382-262599A1B863}" destId="{A8E8A2AB-B6A1-4FF3-8EE9-64E295D53417}" srcOrd="0" destOrd="0" presId="urn:microsoft.com/office/officeart/2005/8/layout/hProcess9"/>
    <dgm:cxn modelId="{BC70BD34-AD0A-4D29-9659-2881011DA810}" srcId="{53C6A36C-9F6B-4AAB-ACF4-A36BEA91419C}" destId="{A3040218-0EF2-4D16-9B46-F3A7FDBB87AA}" srcOrd="2" destOrd="0" parTransId="{90ACD67D-E50A-4BFB-AF0F-3440496608CA}" sibTransId="{4429C946-7DFA-4605-9A88-B78E25FB70F7}"/>
    <dgm:cxn modelId="{23AF82D0-7C97-463B-B332-B44D7A3D1879}" type="presOf" srcId="{1BEB6947-DBFA-45A8-BFCA-0F68720CF0A1}" destId="{E616C1A4-912E-4D2D-AD48-F5B902F85299}" srcOrd="0" destOrd="0" presId="urn:microsoft.com/office/officeart/2005/8/layout/hProcess9"/>
    <dgm:cxn modelId="{53D14569-72E8-46A7-9AD5-A12A9DDAA378}" type="presOf" srcId="{A3040218-0EF2-4D16-9B46-F3A7FDBB87AA}" destId="{D5E45335-F15D-4DE4-A531-8D5F0234A6F5}" srcOrd="0" destOrd="0" presId="urn:microsoft.com/office/officeart/2005/8/layout/hProcess9"/>
    <dgm:cxn modelId="{51275F31-9251-4AD7-9204-EA5E235B15EE}" type="presOf" srcId="{53C6A36C-9F6B-4AAB-ACF4-A36BEA91419C}" destId="{0687437F-A785-42A9-B3B6-2E766603A6AD}" srcOrd="0" destOrd="0" presId="urn:microsoft.com/office/officeart/2005/8/layout/hProcess9"/>
    <dgm:cxn modelId="{DC58F44E-73C7-4ACE-B34F-9757CDFBE68A}" srcId="{53C6A36C-9F6B-4AAB-ACF4-A36BEA91419C}" destId="{1BEB6947-DBFA-45A8-BFCA-0F68720CF0A1}" srcOrd="0" destOrd="0" parTransId="{5C235A51-1C9C-48DE-A960-ECF0CF2DCBE8}" sibTransId="{5EC7AE63-E491-47FA-8107-D37D2C214DE6}"/>
    <dgm:cxn modelId="{2596B717-CB3F-45D4-A423-0CF3CF9E4C16}" type="presParOf" srcId="{0687437F-A785-42A9-B3B6-2E766603A6AD}" destId="{A8E8A350-C28F-4FE2-AD97-F5B6CBD99C8A}" srcOrd="0" destOrd="0" presId="urn:microsoft.com/office/officeart/2005/8/layout/hProcess9"/>
    <dgm:cxn modelId="{19567C3C-371B-4455-A6AF-F43B327962B6}" type="presParOf" srcId="{0687437F-A785-42A9-B3B6-2E766603A6AD}" destId="{6E225240-B0B9-4CCC-9D95-F46200C65426}" srcOrd="1" destOrd="0" presId="urn:microsoft.com/office/officeart/2005/8/layout/hProcess9"/>
    <dgm:cxn modelId="{FF249376-9725-4D2A-A0E7-F8C53E4F7C6C}" type="presParOf" srcId="{6E225240-B0B9-4CCC-9D95-F46200C65426}" destId="{E616C1A4-912E-4D2D-AD48-F5B902F85299}" srcOrd="0" destOrd="0" presId="urn:microsoft.com/office/officeart/2005/8/layout/hProcess9"/>
    <dgm:cxn modelId="{292BA10E-B7D4-4E7F-AC84-6D5748459C1F}" type="presParOf" srcId="{6E225240-B0B9-4CCC-9D95-F46200C65426}" destId="{A3A2FF44-BB96-4DB6-ABCA-5606158CA35F}" srcOrd="1" destOrd="0" presId="urn:microsoft.com/office/officeart/2005/8/layout/hProcess9"/>
    <dgm:cxn modelId="{A7C86C30-CF23-4386-9537-9E9CDA803871}" type="presParOf" srcId="{6E225240-B0B9-4CCC-9D95-F46200C65426}" destId="{A8E8A2AB-B6A1-4FF3-8EE9-64E295D53417}" srcOrd="2" destOrd="0" presId="urn:microsoft.com/office/officeart/2005/8/layout/hProcess9"/>
    <dgm:cxn modelId="{6EB645C1-7C81-42F1-B231-C1FE0C32B06C}" type="presParOf" srcId="{6E225240-B0B9-4CCC-9D95-F46200C65426}" destId="{6BDB23E1-EF7B-40E3-98FF-D00E1B6E58FB}" srcOrd="3" destOrd="0" presId="urn:microsoft.com/office/officeart/2005/8/layout/hProcess9"/>
    <dgm:cxn modelId="{446B44DF-BB3C-4425-B036-9DD4C3223C6C}" type="presParOf" srcId="{6E225240-B0B9-4CCC-9D95-F46200C65426}" destId="{D5E45335-F15D-4DE4-A531-8D5F0234A6F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37C263-ACB6-49DB-8C3E-67371251144A}" type="doc">
      <dgm:prSet loTypeId="urn:microsoft.com/office/officeart/2005/8/layout/target1" loCatId="relationship" qsTypeId="urn:microsoft.com/office/officeart/2005/8/quickstyle/simple1#4" qsCatId="simple" csTypeId="urn:microsoft.com/office/officeart/2005/8/colors/accent1_2#5" csCatId="accent1" phldr="1"/>
      <dgm:spPr/>
    </dgm:pt>
    <dgm:pt modelId="{0B32F135-9D0B-417D-B7EB-FBE4882C00FD}">
      <dgm:prSet phldrT="[Text]"/>
      <dgm:spPr/>
      <dgm:t>
        <a:bodyPr/>
        <a:lstStyle/>
        <a:p>
          <a:r>
            <a:rPr lang="de-DE" dirty="0" smtClean="0"/>
            <a:t>Lernaufgabe (Zielkompetenz)</a:t>
          </a:r>
          <a:endParaRPr lang="de-DE" dirty="0"/>
        </a:p>
      </dgm:t>
    </dgm:pt>
    <dgm:pt modelId="{50A93A30-7588-46FD-AE7A-8D2E32210EC7}" type="parTrans" cxnId="{6EA23F76-C992-4719-993F-7DA4AFC7915C}">
      <dgm:prSet/>
      <dgm:spPr/>
      <dgm:t>
        <a:bodyPr/>
        <a:lstStyle/>
        <a:p>
          <a:endParaRPr lang="de-DE"/>
        </a:p>
      </dgm:t>
    </dgm:pt>
    <dgm:pt modelId="{5135BA94-6D5F-475E-AF63-46DD4B6191C6}" type="sibTrans" cxnId="{6EA23F76-C992-4719-993F-7DA4AFC7915C}">
      <dgm:prSet/>
      <dgm:spPr/>
      <dgm:t>
        <a:bodyPr/>
        <a:lstStyle/>
        <a:p>
          <a:endParaRPr lang="de-DE"/>
        </a:p>
      </dgm:t>
    </dgm:pt>
    <dgm:pt modelId="{9B55C567-D93A-4720-83DC-1737ADC87D2E}">
      <dgm:prSet phldrT="[Text]"/>
      <dgm:spPr/>
      <dgm:t>
        <a:bodyPr/>
        <a:lstStyle/>
        <a:p>
          <a:r>
            <a:rPr lang="de-DE" dirty="0" smtClean="0"/>
            <a:t>Weitere (Teil)</a:t>
          </a:r>
          <a:r>
            <a:rPr lang="de-DE" dirty="0" err="1" smtClean="0"/>
            <a:t>kompetenzen</a:t>
          </a:r>
          <a:endParaRPr lang="de-DE" dirty="0"/>
        </a:p>
      </dgm:t>
    </dgm:pt>
    <dgm:pt modelId="{A57A203E-B6A6-4919-918D-F342F92644E5}" type="parTrans" cxnId="{FB310039-65BB-460F-8AEC-2BAE9CE9AF3C}">
      <dgm:prSet/>
      <dgm:spPr/>
      <dgm:t>
        <a:bodyPr/>
        <a:lstStyle/>
        <a:p>
          <a:endParaRPr lang="de-DE"/>
        </a:p>
      </dgm:t>
    </dgm:pt>
    <dgm:pt modelId="{1858AC5B-C9A7-4B4D-8E29-C40F0BFD7B9D}" type="sibTrans" cxnId="{FB310039-65BB-460F-8AEC-2BAE9CE9AF3C}">
      <dgm:prSet/>
      <dgm:spPr/>
      <dgm:t>
        <a:bodyPr/>
        <a:lstStyle/>
        <a:p>
          <a:endParaRPr lang="de-DE"/>
        </a:p>
      </dgm:t>
    </dgm:pt>
    <dgm:pt modelId="{87F8B31D-81DC-4D76-83AC-B5295DB080B9}">
      <dgm:prSet phldrT="[Text]"/>
      <dgm:spPr/>
      <dgm:t>
        <a:bodyPr/>
        <a:lstStyle/>
        <a:p>
          <a:r>
            <a:rPr lang="de-DE" dirty="0" smtClean="0"/>
            <a:t>Sprachliche Mittel in ihrer Funktion (Wortschatz und Grammatik)</a:t>
          </a:r>
          <a:endParaRPr lang="de-DE" dirty="0"/>
        </a:p>
      </dgm:t>
    </dgm:pt>
    <dgm:pt modelId="{631C898C-BE9D-4CCA-9130-FE740E0033AA}" type="parTrans" cxnId="{32DE4F41-21E3-4719-B552-96DD20F13805}">
      <dgm:prSet/>
      <dgm:spPr/>
      <dgm:t>
        <a:bodyPr/>
        <a:lstStyle/>
        <a:p>
          <a:endParaRPr lang="de-DE"/>
        </a:p>
      </dgm:t>
    </dgm:pt>
    <dgm:pt modelId="{E1507599-5415-40E9-9138-966D272779E4}" type="sibTrans" cxnId="{32DE4F41-21E3-4719-B552-96DD20F13805}">
      <dgm:prSet/>
      <dgm:spPr/>
      <dgm:t>
        <a:bodyPr/>
        <a:lstStyle/>
        <a:p>
          <a:endParaRPr lang="de-DE"/>
        </a:p>
      </dgm:t>
    </dgm:pt>
    <dgm:pt modelId="{CE2D5175-3B98-4B73-BE4F-5255F7DCCB14}" type="pres">
      <dgm:prSet presAssocID="{CB37C263-ACB6-49DB-8C3E-67371251144A}" presName="composite" presStyleCnt="0">
        <dgm:presLayoutVars>
          <dgm:chMax val="5"/>
          <dgm:dir/>
          <dgm:resizeHandles val="exact"/>
        </dgm:presLayoutVars>
      </dgm:prSet>
      <dgm:spPr/>
    </dgm:pt>
    <dgm:pt modelId="{5A4CEEA0-AAAF-4E0E-B407-69465FCD5320}" type="pres">
      <dgm:prSet presAssocID="{0B32F135-9D0B-417D-B7EB-FBE4882C00FD}" presName="circle1" presStyleLbl="lnNode1" presStyleIdx="0" presStyleCnt="3"/>
      <dgm:spPr/>
    </dgm:pt>
    <dgm:pt modelId="{1D78E93F-5BBA-4F10-AF74-D21EB27967AF}" type="pres">
      <dgm:prSet presAssocID="{0B32F135-9D0B-417D-B7EB-FBE4882C00FD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AF98A1A-E1FD-4105-BB42-DD508F27240B}" type="pres">
      <dgm:prSet presAssocID="{0B32F135-9D0B-417D-B7EB-FBE4882C00FD}" presName="line1" presStyleLbl="callout" presStyleIdx="0" presStyleCnt="6"/>
      <dgm:spPr/>
    </dgm:pt>
    <dgm:pt modelId="{D1C861EE-91E6-4801-BFED-36A747E95F00}" type="pres">
      <dgm:prSet presAssocID="{0B32F135-9D0B-417D-B7EB-FBE4882C00FD}" presName="d1" presStyleLbl="callout" presStyleIdx="1" presStyleCnt="6"/>
      <dgm:spPr/>
    </dgm:pt>
    <dgm:pt modelId="{1FB965DE-2AA7-44B9-BC0F-24EBBD1E4832}" type="pres">
      <dgm:prSet presAssocID="{9B55C567-D93A-4720-83DC-1737ADC87D2E}" presName="circle2" presStyleLbl="lnNode1" presStyleIdx="1" presStyleCnt="3"/>
      <dgm:spPr/>
    </dgm:pt>
    <dgm:pt modelId="{554EC0FF-5546-473C-8561-9AE3C9630CCA}" type="pres">
      <dgm:prSet presAssocID="{9B55C567-D93A-4720-83DC-1737ADC87D2E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9D18834-5DA5-4A47-8395-FD7754A73471}" type="pres">
      <dgm:prSet presAssocID="{9B55C567-D93A-4720-83DC-1737ADC87D2E}" presName="line2" presStyleLbl="callout" presStyleIdx="2" presStyleCnt="6"/>
      <dgm:spPr/>
    </dgm:pt>
    <dgm:pt modelId="{E81833E9-37F3-4CCE-A01E-79F59B997EEC}" type="pres">
      <dgm:prSet presAssocID="{9B55C567-D93A-4720-83DC-1737ADC87D2E}" presName="d2" presStyleLbl="callout" presStyleIdx="3" presStyleCnt="6"/>
      <dgm:spPr/>
    </dgm:pt>
    <dgm:pt modelId="{62796D16-FD2B-4ACB-B05B-729CDD353F30}" type="pres">
      <dgm:prSet presAssocID="{87F8B31D-81DC-4D76-83AC-B5295DB080B9}" presName="circle3" presStyleLbl="lnNode1" presStyleIdx="2" presStyleCnt="3"/>
      <dgm:spPr/>
    </dgm:pt>
    <dgm:pt modelId="{5F578CF4-5F04-44B8-8CAD-D53027B483BB}" type="pres">
      <dgm:prSet presAssocID="{87F8B31D-81DC-4D76-83AC-B5295DB080B9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0E57262-2D80-49BD-BCCE-49CEC092623F}" type="pres">
      <dgm:prSet presAssocID="{87F8B31D-81DC-4D76-83AC-B5295DB080B9}" presName="line3" presStyleLbl="callout" presStyleIdx="4" presStyleCnt="6"/>
      <dgm:spPr/>
    </dgm:pt>
    <dgm:pt modelId="{CD7DEF6A-D3DF-4B22-B13C-8F64B3436552}" type="pres">
      <dgm:prSet presAssocID="{87F8B31D-81DC-4D76-83AC-B5295DB080B9}" presName="d3" presStyleLbl="callout" presStyleIdx="5" presStyleCnt="6"/>
      <dgm:spPr/>
    </dgm:pt>
  </dgm:ptLst>
  <dgm:cxnLst>
    <dgm:cxn modelId="{B5EC613B-1A1F-4943-867A-C29D6465C6D5}" type="presOf" srcId="{0B32F135-9D0B-417D-B7EB-FBE4882C00FD}" destId="{1D78E93F-5BBA-4F10-AF74-D21EB27967AF}" srcOrd="0" destOrd="0" presId="urn:microsoft.com/office/officeart/2005/8/layout/target1"/>
    <dgm:cxn modelId="{FB310039-65BB-460F-8AEC-2BAE9CE9AF3C}" srcId="{CB37C263-ACB6-49DB-8C3E-67371251144A}" destId="{9B55C567-D93A-4720-83DC-1737ADC87D2E}" srcOrd="1" destOrd="0" parTransId="{A57A203E-B6A6-4919-918D-F342F92644E5}" sibTransId="{1858AC5B-C9A7-4B4D-8E29-C40F0BFD7B9D}"/>
    <dgm:cxn modelId="{3DE807FD-D62A-4EB6-83E1-8F41B17B7BC0}" type="presOf" srcId="{9B55C567-D93A-4720-83DC-1737ADC87D2E}" destId="{554EC0FF-5546-473C-8561-9AE3C9630CCA}" srcOrd="0" destOrd="0" presId="urn:microsoft.com/office/officeart/2005/8/layout/target1"/>
    <dgm:cxn modelId="{8EC50FC9-E1CA-4344-9EE5-DD29E17080BD}" type="presOf" srcId="{CB37C263-ACB6-49DB-8C3E-67371251144A}" destId="{CE2D5175-3B98-4B73-BE4F-5255F7DCCB14}" srcOrd="0" destOrd="0" presId="urn:microsoft.com/office/officeart/2005/8/layout/target1"/>
    <dgm:cxn modelId="{32DE4F41-21E3-4719-B552-96DD20F13805}" srcId="{CB37C263-ACB6-49DB-8C3E-67371251144A}" destId="{87F8B31D-81DC-4D76-83AC-B5295DB080B9}" srcOrd="2" destOrd="0" parTransId="{631C898C-BE9D-4CCA-9130-FE740E0033AA}" sibTransId="{E1507599-5415-40E9-9138-966D272779E4}"/>
    <dgm:cxn modelId="{B47B8F99-A870-4201-9269-7CDE49D1DA9E}" type="presOf" srcId="{87F8B31D-81DC-4D76-83AC-B5295DB080B9}" destId="{5F578CF4-5F04-44B8-8CAD-D53027B483BB}" srcOrd="0" destOrd="0" presId="urn:microsoft.com/office/officeart/2005/8/layout/target1"/>
    <dgm:cxn modelId="{6EA23F76-C992-4719-993F-7DA4AFC7915C}" srcId="{CB37C263-ACB6-49DB-8C3E-67371251144A}" destId="{0B32F135-9D0B-417D-B7EB-FBE4882C00FD}" srcOrd="0" destOrd="0" parTransId="{50A93A30-7588-46FD-AE7A-8D2E32210EC7}" sibTransId="{5135BA94-6D5F-475E-AF63-46DD4B6191C6}"/>
    <dgm:cxn modelId="{CE76C564-B9D5-4BA5-A2DB-B4D047205525}" type="presParOf" srcId="{CE2D5175-3B98-4B73-BE4F-5255F7DCCB14}" destId="{5A4CEEA0-AAAF-4E0E-B407-69465FCD5320}" srcOrd="0" destOrd="0" presId="urn:microsoft.com/office/officeart/2005/8/layout/target1"/>
    <dgm:cxn modelId="{B63AF0D2-FD04-41B1-80EF-94E70A640E5D}" type="presParOf" srcId="{CE2D5175-3B98-4B73-BE4F-5255F7DCCB14}" destId="{1D78E93F-5BBA-4F10-AF74-D21EB27967AF}" srcOrd="1" destOrd="0" presId="urn:microsoft.com/office/officeart/2005/8/layout/target1"/>
    <dgm:cxn modelId="{D9B04164-1CA3-40B6-9892-8A1E214937A1}" type="presParOf" srcId="{CE2D5175-3B98-4B73-BE4F-5255F7DCCB14}" destId="{1AF98A1A-E1FD-4105-BB42-DD508F27240B}" srcOrd="2" destOrd="0" presId="urn:microsoft.com/office/officeart/2005/8/layout/target1"/>
    <dgm:cxn modelId="{017A09EF-70E1-433F-A268-514038D348A9}" type="presParOf" srcId="{CE2D5175-3B98-4B73-BE4F-5255F7DCCB14}" destId="{D1C861EE-91E6-4801-BFED-36A747E95F00}" srcOrd="3" destOrd="0" presId="urn:microsoft.com/office/officeart/2005/8/layout/target1"/>
    <dgm:cxn modelId="{77F9448E-27C2-4194-83D7-353C76A77052}" type="presParOf" srcId="{CE2D5175-3B98-4B73-BE4F-5255F7DCCB14}" destId="{1FB965DE-2AA7-44B9-BC0F-24EBBD1E4832}" srcOrd="4" destOrd="0" presId="urn:microsoft.com/office/officeart/2005/8/layout/target1"/>
    <dgm:cxn modelId="{BEC96395-C8E3-4E2F-99B3-8B565AED652A}" type="presParOf" srcId="{CE2D5175-3B98-4B73-BE4F-5255F7DCCB14}" destId="{554EC0FF-5546-473C-8561-9AE3C9630CCA}" srcOrd="5" destOrd="0" presId="urn:microsoft.com/office/officeart/2005/8/layout/target1"/>
    <dgm:cxn modelId="{9F6AD2A5-7CE6-4AB1-A82F-883AE2A332CE}" type="presParOf" srcId="{CE2D5175-3B98-4B73-BE4F-5255F7DCCB14}" destId="{A9D18834-5DA5-4A47-8395-FD7754A73471}" srcOrd="6" destOrd="0" presId="urn:microsoft.com/office/officeart/2005/8/layout/target1"/>
    <dgm:cxn modelId="{67EBCDCE-8E17-43CB-9FD5-88B21F94416C}" type="presParOf" srcId="{CE2D5175-3B98-4B73-BE4F-5255F7DCCB14}" destId="{E81833E9-37F3-4CCE-A01E-79F59B997EEC}" srcOrd="7" destOrd="0" presId="urn:microsoft.com/office/officeart/2005/8/layout/target1"/>
    <dgm:cxn modelId="{DE96A02E-DCB8-4A3D-8878-4DE77CBBD489}" type="presParOf" srcId="{CE2D5175-3B98-4B73-BE4F-5255F7DCCB14}" destId="{62796D16-FD2B-4ACB-B05B-729CDD353F30}" srcOrd="8" destOrd="0" presId="urn:microsoft.com/office/officeart/2005/8/layout/target1"/>
    <dgm:cxn modelId="{A7B52AD1-54EC-46C5-A43B-BFE676CDAA27}" type="presParOf" srcId="{CE2D5175-3B98-4B73-BE4F-5255F7DCCB14}" destId="{5F578CF4-5F04-44B8-8CAD-D53027B483BB}" srcOrd="9" destOrd="0" presId="urn:microsoft.com/office/officeart/2005/8/layout/target1"/>
    <dgm:cxn modelId="{6B6CB7FA-686E-46FA-A798-6BD871E56277}" type="presParOf" srcId="{CE2D5175-3B98-4B73-BE4F-5255F7DCCB14}" destId="{60E57262-2D80-49BD-BCCE-49CEC092623F}" srcOrd="10" destOrd="0" presId="urn:microsoft.com/office/officeart/2005/8/layout/target1"/>
    <dgm:cxn modelId="{DCB28362-18FE-412A-A800-8F67D282D057}" type="presParOf" srcId="{CE2D5175-3B98-4B73-BE4F-5255F7DCCB14}" destId="{CD7DEF6A-D3DF-4B22-B13C-8F64B3436552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1584FB-2528-4308-BE7E-DDAD3D95676B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Kompetenzorientierter Unterricht</a:t>
          </a:r>
          <a:endParaRPr lang="de-DE" sz="1400" kern="1200" dirty="0"/>
        </a:p>
      </dsp:txBody>
      <dsp:txXfrm>
        <a:off x="3119088" y="531800"/>
        <a:ext cx="1991423" cy="1222010"/>
      </dsp:txXfrm>
    </dsp:sp>
    <dsp:sp modelId="{CEF6372C-FB72-488C-84F2-DE511F05478C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Komplexe Lernaufgabe</a:t>
          </a:r>
          <a:endParaRPr lang="de-DE" sz="1400" kern="1200" dirty="0"/>
        </a:p>
      </dsp:txBody>
      <dsp:txXfrm>
        <a:off x="4567396" y="2455334"/>
        <a:ext cx="1629346" cy="1493567"/>
      </dsp:txXfrm>
    </dsp:sp>
    <dsp:sp modelId="{060578EF-D989-4571-B52E-B2099F448672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Progression der Teilkompetenzen</a:t>
          </a:r>
          <a:endParaRPr lang="de-DE" sz="1400" kern="1200" dirty="0"/>
        </a:p>
      </dsp:txBody>
      <dsp:txXfrm>
        <a:off x="2032857" y="2455334"/>
        <a:ext cx="1629346" cy="149356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E8A350-C28F-4FE2-AD97-F5B6CBD99C8A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16C1A4-912E-4D2D-AD48-F5B902F85299}">
      <dsp:nvSpPr>
        <dsp:cNvPr id="0" name=""/>
        <dsp:cNvSpPr/>
      </dsp:nvSpPr>
      <dsp:spPr>
        <a:xfrm>
          <a:off x="8840" y="1357788"/>
          <a:ext cx="26489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Material/Aufgabe</a:t>
          </a:r>
          <a:endParaRPr lang="de-DE" sz="2000" kern="1200" dirty="0"/>
        </a:p>
      </dsp:txBody>
      <dsp:txXfrm>
        <a:off x="8840" y="1357788"/>
        <a:ext cx="2648902" cy="1810385"/>
      </dsp:txXfrm>
    </dsp:sp>
    <dsp:sp modelId="{A8E8A2AB-B6A1-4FF3-8EE9-64E295D53417}">
      <dsp:nvSpPr>
        <dsp:cNvPr id="0" name=""/>
        <dsp:cNvSpPr/>
      </dsp:nvSpPr>
      <dsp:spPr>
        <a:xfrm>
          <a:off x="2790348" y="1357788"/>
          <a:ext cx="26489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Progression der Teilkompetenzen</a:t>
          </a:r>
          <a:endParaRPr lang="de-DE" sz="2000" kern="1200" dirty="0"/>
        </a:p>
      </dsp:txBody>
      <dsp:txXfrm>
        <a:off x="2790348" y="1357788"/>
        <a:ext cx="2648902" cy="1810385"/>
      </dsp:txXfrm>
    </dsp:sp>
    <dsp:sp modelId="{D5E45335-F15D-4DE4-A531-8D5F0234A6F5}">
      <dsp:nvSpPr>
        <dsp:cNvPr id="0" name=""/>
        <dsp:cNvSpPr/>
      </dsp:nvSpPr>
      <dsp:spPr>
        <a:xfrm>
          <a:off x="5571857" y="1357788"/>
          <a:ext cx="26489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Nachhaltiger Kompetenzerwerb</a:t>
          </a:r>
          <a:endParaRPr lang="de-DE" sz="2000" kern="1200" dirty="0"/>
        </a:p>
      </dsp:txBody>
      <dsp:txXfrm>
        <a:off x="5571857" y="1357788"/>
        <a:ext cx="2648902" cy="181038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796D16-FD2B-4ACB-B05B-729CDD353F30}">
      <dsp:nvSpPr>
        <dsp:cNvPr id="0" name=""/>
        <dsp:cNvSpPr/>
      </dsp:nvSpPr>
      <dsp:spPr>
        <a:xfrm>
          <a:off x="1286073" y="1131490"/>
          <a:ext cx="3394472" cy="33944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965DE-2AA7-44B9-BC0F-24EBBD1E4832}">
      <dsp:nvSpPr>
        <dsp:cNvPr id="0" name=""/>
        <dsp:cNvSpPr/>
      </dsp:nvSpPr>
      <dsp:spPr>
        <a:xfrm>
          <a:off x="1964967" y="1810385"/>
          <a:ext cx="2036683" cy="2036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4CEEA0-AAAF-4E0E-B407-69465FCD5320}">
      <dsp:nvSpPr>
        <dsp:cNvPr id="0" name=""/>
        <dsp:cNvSpPr/>
      </dsp:nvSpPr>
      <dsp:spPr>
        <a:xfrm>
          <a:off x="2643862" y="2489279"/>
          <a:ext cx="678894" cy="6788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8E93F-5BBA-4F10-AF74-D21EB27967AF}">
      <dsp:nvSpPr>
        <dsp:cNvPr id="0" name=""/>
        <dsp:cNvSpPr/>
      </dsp:nvSpPr>
      <dsp:spPr>
        <a:xfrm>
          <a:off x="5246290" y="0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Lernaufgabe (Zielkompetenz)</a:t>
          </a:r>
          <a:endParaRPr lang="de-DE" sz="1300" kern="1200" dirty="0"/>
        </a:p>
      </dsp:txBody>
      <dsp:txXfrm>
        <a:off x="5246290" y="0"/>
        <a:ext cx="1697236" cy="990054"/>
      </dsp:txXfrm>
    </dsp:sp>
    <dsp:sp modelId="{1AF98A1A-E1FD-4105-BB42-DD508F27240B}">
      <dsp:nvSpPr>
        <dsp:cNvPr id="0" name=""/>
        <dsp:cNvSpPr/>
      </dsp:nvSpPr>
      <dsp:spPr>
        <a:xfrm>
          <a:off x="4821981" y="495027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C861EE-91E6-4801-BFED-36A747E95F00}">
      <dsp:nvSpPr>
        <dsp:cNvPr id="0" name=""/>
        <dsp:cNvSpPr/>
      </dsp:nvSpPr>
      <dsp:spPr>
        <a:xfrm rot="5400000">
          <a:off x="2735229" y="743672"/>
          <a:ext cx="2333133" cy="183697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4EC0FF-5546-473C-8561-9AE3C9630CCA}">
      <dsp:nvSpPr>
        <dsp:cNvPr id="0" name=""/>
        <dsp:cNvSpPr/>
      </dsp:nvSpPr>
      <dsp:spPr>
        <a:xfrm>
          <a:off x="5246290" y="990054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Weitere (Teil)</a:t>
          </a:r>
          <a:r>
            <a:rPr lang="de-DE" sz="1300" kern="1200" dirty="0" err="1" smtClean="0"/>
            <a:t>kompetenzen</a:t>
          </a:r>
          <a:endParaRPr lang="de-DE" sz="1300" kern="1200" dirty="0"/>
        </a:p>
      </dsp:txBody>
      <dsp:txXfrm>
        <a:off x="5246290" y="990054"/>
        <a:ext cx="1697236" cy="990054"/>
      </dsp:txXfrm>
    </dsp:sp>
    <dsp:sp modelId="{A9D18834-5DA5-4A47-8395-FD7754A73471}">
      <dsp:nvSpPr>
        <dsp:cNvPr id="0" name=""/>
        <dsp:cNvSpPr/>
      </dsp:nvSpPr>
      <dsp:spPr>
        <a:xfrm>
          <a:off x="4821981" y="1485081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1833E9-37F3-4CCE-A01E-79F59B997EEC}">
      <dsp:nvSpPr>
        <dsp:cNvPr id="0" name=""/>
        <dsp:cNvSpPr/>
      </dsp:nvSpPr>
      <dsp:spPr>
        <a:xfrm rot="5400000">
          <a:off x="3236027" y="1718281"/>
          <a:ext cx="1818079" cy="135043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578CF4-5F04-44B8-8CAD-D53027B483BB}">
      <dsp:nvSpPr>
        <dsp:cNvPr id="0" name=""/>
        <dsp:cNvSpPr/>
      </dsp:nvSpPr>
      <dsp:spPr>
        <a:xfrm>
          <a:off x="5246290" y="1980108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Sprachliche Mittel in ihrer Funktion (Wortschatz und Grammatik)</a:t>
          </a:r>
          <a:endParaRPr lang="de-DE" sz="1300" kern="1200" dirty="0"/>
        </a:p>
      </dsp:txBody>
      <dsp:txXfrm>
        <a:off x="5246290" y="1980108"/>
        <a:ext cx="1697236" cy="990054"/>
      </dsp:txXfrm>
    </dsp:sp>
    <dsp:sp modelId="{60E57262-2D80-49BD-BCCE-49CEC092623F}">
      <dsp:nvSpPr>
        <dsp:cNvPr id="0" name=""/>
        <dsp:cNvSpPr/>
      </dsp:nvSpPr>
      <dsp:spPr>
        <a:xfrm>
          <a:off x="4821981" y="247513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7DEF6A-D3DF-4B22-B13C-8F64B3436552}">
      <dsp:nvSpPr>
        <dsp:cNvPr id="0" name=""/>
        <dsp:cNvSpPr/>
      </dsp:nvSpPr>
      <dsp:spPr>
        <a:xfrm rot="5400000">
          <a:off x="3737447" y="2692099"/>
          <a:ext cx="1298951" cy="86389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D033CE-4A48-42ED-B36F-E4FEC788BD93}" type="datetimeFigureOut">
              <a:rPr lang="de-DE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65C0F3B-AA44-4ED0-8F41-495ADC671D8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9123779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 smtClean="0"/>
          </a:p>
          <a:p>
            <a:pPr eaLnBrk="1" hangingPunct="1">
              <a:spcBef>
                <a:spcPct val="0"/>
              </a:spcBef>
            </a:pPr>
            <a:endParaRPr lang="de-DE" dirty="0" smtClean="0"/>
          </a:p>
        </p:txBody>
      </p:sp>
      <p:sp>
        <p:nvSpPr>
          <p:cNvPr id="17411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D0D93C-27A6-4B5A-9A23-111380DB2B20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DE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67104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Wäre vermutlich</a:t>
            </a:r>
            <a:r>
              <a:rPr lang="de-DE" baseline="0" dirty="0" smtClean="0"/>
              <a:t> besser bei HSV aufgehoben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5C0F3B-AA44-4ED0-8F41-495ADC671D89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76504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Wäre vermutlich besser bei LV aufgehoben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5C0F3B-AA44-4ED0-8F41-495ADC671D89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348245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dirty="0" smtClean="0"/>
              <a:t>Kompetenzorientierter Unterricht benötigt und bedingt zwei Bausteine:</a:t>
            </a:r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Die Anbahnung der Kompetenz durch eine geplante und sinnvolle Progression der Teilkompetenzen</a:t>
            </a:r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Diese zwei Vorgehensweisen sind auch in den Curricula,</a:t>
            </a:r>
            <a:r>
              <a:rPr lang="de-DE" baseline="0" dirty="0" smtClean="0"/>
              <a:t> die momentan von der Bildungsplankommission erstellt werden, vorgesehen</a:t>
            </a:r>
            <a:endParaRPr lang="de-DE" dirty="0" smtClean="0"/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Die integrative Anbahnung von Teilkompetenzen durch eine Lernaufgabe. Das ist besonders wichtig für die Verzahnung von Kompetenzen im Bereich der sprachlichen Mittel</a:t>
            </a:r>
          </a:p>
        </p:txBody>
      </p:sp>
      <p:sp>
        <p:nvSpPr>
          <p:cNvPr id="15363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1A3E39-9525-49C1-8411-D0EADDC994C1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de-DE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4411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Die hier genannten Aspekte finden sich in den Leitgedanken des Bildungsplans.</a:t>
            </a:r>
          </a:p>
          <a:p>
            <a:endParaRPr lang="de-DE" dirty="0" smtClean="0"/>
          </a:p>
          <a:p>
            <a:r>
              <a:rPr lang="de-DE" dirty="0" smtClean="0"/>
              <a:t>IN Klasse 5 und 6 wird der überwiegende</a:t>
            </a:r>
            <a:r>
              <a:rPr lang="de-DE" baseline="0" dirty="0" smtClean="0"/>
              <a:t> Anteil der sprachlichen Mittel im Bereich der Grammatik erworben. Dabei kann aus entwicklungspsychologischen Gründen auch häufig gelenkt vorgegangen werden.</a:t>
            </a:r>
          </a:p>
          <a:p>
            <a:r>
              <a:rPr lang="de-DE" baseline="0" dirty="0" smtClean="0"/>
              <a:t> </a:t>
            </a:r>
          </a:p>
          <a:p>
            <a:r>
              <a:rPr lang="de-DE" baseline="0" dirty="0" smtClean="0"/>
              <a:t>In Klassenstufe 7/8 ist es aber besonders wichtig, die sprachlichen Mittel integrativ zu vermitteln, anzuwenden und zu üben, besonders auch um die Funktion der jeweiligen Strukturen in der Verwendung deutlich zu machen.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5C0F3B-AA44-4ED0-8F41-495ADC671D89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02794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Die hier genannten Aspekte finden sich in den Leitgedanken des Bildungsplans.</a:t>
            </a:r>
          </a:p>
          <a:p>
            <a:endParaRPr lang="de-DE" dirty="0" smtClean="0"/>
          </a:p>
          <a:p>
            <a:r>
              <a:rPr lang="de-DE" dirty="0" smtClean="0"/>
              <a:t>IN Klasse 5 und 6 wird der überwiegende</a:t>
            </a:r>
            <a:r>
              <a:rPr lang="de-DE" baseline="0" dirty="0" smtClean="0"/>
              <a:t> Anteil der sprachlichen Mittel im Bereich der Grammatik erworben. Dabei kann aus entwicklungspsychologischen Gründen auch häufig gelenkt vorgegangen werden.</a:t>
            </a:r>
          </a:p>
          <a:p>
            <a:r>
              <a:rPr lang="de-DE" baseline="0" dirty="0" smtClean="0"/>
              <a:t> </a:t>
            </a:r>
          </a:p>
          <a:p>
            <a:r>
              <a:rPr lang="de-DE" baseline="0" dirty="0" smtClean="0"/>
              <a:t>In Klassenstufe 7/8 ist es aber besonders wichtig, die sprachlichen Mittel integrativ zu vermitteln, anzuwenden und zu üben, besonders auch um die Funktion der jeweiligen Strukturen in der Verwendung deutlich zu machen.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5C0F3B-AA44-4ED0-8F41-495ADC671D89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8917995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Effizienz:</a:t>
            </a:r>
            <a:r>
              <a:rPr lang="de-DE" baseline="0" dirty="0" smtClean="0"/>
              <a:t> z.B. bei Begriffen, die tatsächlich nur eine Bedeutung haben (Pflanzennamen o.ä.)</a:t>
            </a:r>
          </a:p>
          <a:p>
            <a:r>
              <a:rPr lang="de-DE" baseline="0" dirty="0" smtClean="0"/>
              <a:t>Erleichterung in selbstständigen Phasen: die </a:t>
            </a:r>
            <a:r>
              <a:rPr lang="de-DE" baseline="0" dirty="0" err="1" smtClean="0"/>
              <a:t>SuS</a:t>
            </a:r>
            <a:r>
              <a:rPr lang="de-DE" baseline="0" dirty="0" smtClean="0"/>
              <a:t> bearbeiten z.B. einen Text und das Lernziel ist primär </a:t>
            </a:r>
            <a:r>
              <a:rPr lang="de-DE" baseline="0" smtClean="0"/>
              <a:t>das Globalverständnis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5C0F3B-AA44-4ED0-8F41-495ADC671D89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8917995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dirty="0" smtClean="0"/>
              <a:t>Verschiedene Aufgaben und Materialien sollen eine Progression der Teilkompetenzen anbahnen</a:t>
            </a:r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Eine bewusste Progression der Teilkompetenzen ist Voraussetzung für einen nachhaltigen Kompetenzerwerb </a:t>
            </a:r>
          </a:p>
          <a:p>
            <a:pPr eaLnBrk="1" hangingPunct="1">
              <a:spcBef>
                <a:spcPct val="0"/>
              </a:spcBef>
            </a:pPr>
            <a:endParaRPr lang="de-DE" dirty="0" smtClean="0"/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Hier wird auch deutlich,</a:t>
            </a:r>
            <a:r>
              <a:rPr lang="de-DE" baseline="0" dirty="0" smtClean="0"/>
              <a:t> dass sinnvoller, nachhaltiger Unterricht „vom Ende her“ geplant sein muss </a:t>
            </a:r>
            <a:endParaRPr lang="de-DE" dirty="0" smtClean="0"/>
          </a:p>
        </p:txBody>
      </p:sp>
      <p:sp>
        <p:nvSpPr>
          <p:cNvPr id="19459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45F733-165E-4835-A7B0-8D9B01A4DC1A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de-DE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8471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>
              <a:spcBef>
                <a:spcPct val="0"/>
              </a:spcBef>
            </a:pPr>
            <a:r>
              <a:rPr lang="de-DE" dirty="0" smtClean="0"/>
              <a:t>Es wurden bewusst die Kompetenzen gewählt, die bei der ZPG 5 und 6 nicht besprochen wurden (damals Text- und Medienkompetenz, interkulturelle Kompetenz, Sprachmittlung)</a:t>
            </a:r>
          </a:p>
          <a:p>
            <a:pPr eaLnBrk="1" hangingPunct="1">
              <a:spcBef>
                <a:spcPct val="0"/>
              </a:spcBef>
            </a:pPr>
            <a:endParaRPr lang="de-DE" dirty="0" smtClean="0"/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Hörsehverstehen (statt Hörverstehen) wurde gewählt, da es einen hohen Motivationscharakter hat, den Erwerb anspruchsvoller Teilkompetenzen zugänglicher gestaltet als reines Hörverstehen und um ein Signal in Richtung erweiterter Textbegriff zu geben.</a:t>
            </a:r>
          </a:p>
          <a:p>
            <a:pPr eaLnBrk="1" hangingPunct="1">
              <a:spcBef>
                <a:spcPct val="0"/>
              </a:spcBef>
            </a:pPr>
            <a:endParaRPr lang="de-DE" dirty="0" smtClean="0"/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Für das Leseverstehen</a:t>
            </a:r>
            <a:r>
              <a:rPr lang="de-DE" baseline="0" dirty="0" smtClean="0"/>
              <a:t> wurde eine Ganzschrift gewählt, um zu verdeutlichen, dass diese auf jeder Standardstufe verpflichtend sind und auch nicht als </a:t>
            </a:r>
            <a:r>
              <a:rPr lang="de-DE" baseline="0" dirty="0" err="1" smtClean="0"/>
              <a:t>Additum</a:t>
            </a:r>
            <a:r>
              <a:rPr lang="de-DE" baseline="0" dirty="0" smtClean="0"/>
              <a:t> zu verstehen sind, das man behandeln kann, wenn man das Buch „fertig hat“. Deshalb wird </a:t>
            </a:r>
            <a:r>
              <a:rPr lang="de-DE" baseline="0" dirty="0" err="1" smtClean="0"/>
              <a:t>z.B</a:t>
            </a:r>
            <a:r>
              <a:rPr lang="de-DE" baseline="0" dirty="0" smtClean="0"/>
              <a:t>: die Ganzschrift auf der Standardstufe 5/6 in den Curricula bereits als zweite Unterrichtseinheit in Klasse 6 vorgesehen.</a:t>
            </a:r>
          </a:p>
          <a:p>
            <a:pPr eaLnBrk="1" hangingPunct="1">
              <a:spcBef>
                <a:spcPct val="0"/>
              </a:spcBef>
            </a:pPr>
            <a:endParaRPr lang="de-DE" baseline="0" dirty="0" smtClean="0"/>
          </a:p>
          <a:p>
            <a:pPr eaLnBrk="1" hangingPunct="1">
              <a:spcBef>
                <a:spcPct val="0"/>
              </a:spcBef>
            </a:pPr>
            <a:endParaRPr lang="de-DE" dirty="0" smtClean="0"/>
          </a:p>
          <a:p>
            <a:pPr eaLnBrk="1" hangingPunct="1">
              <a:spcBef>
                <a:spcPct val="0"/>
              </a:spcBef>
            </a:pPr>
            <a:r>
              <a:rPr lang="de-DE" baseline="0" dirty="0" smtClean="0"/>
              <a:t>Die  </a:t>
            </a:r>
            <a:r>
              <a:rPr lang="de-DE" baseline="0" dirty="0" err="1" smtClean="0"/>
              <a:t>graphic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novel</a:t>
            </a:r>
            <a:r>
              <a:rPr lang="de-DE" baseline="0" dirty="0" smtClean="0"/>
              <a:t> wurde gewählt, weil sie motivierend ist, durch die visuelle Unterstützung auch größere Textmengen und anspruchsvollerer idiomatischer Wortschatz verständlich ist. Deshalb wird auch bewusst keine adaptierte Jugendliteratur eingesetzt.</a:t>
            </a:r>
          </a:p>
          <a:p>
            <a:pPr eaLnBrk="1" hangingPunct="1">
              <a:spcBef>
                <a:spcPct val="0"/>
              </a:spcBef>
            </a:pPr>
            <a:endParaRPr lang="de-DE" baseline="0" dirty="0" smtClean="0"/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Im Kompetenzbereich Schreiben ist es sinnvoll, Trainingsbausteine vorzusehen, da es in einer Unterrichtseinheit meistens punktuelle Schreibanlässe gibt, die dann auch an bestimmte, klar definierte  Formate gebunden sind.</a:t>
            </a:r>
          </a:p>
        </p:txBody>
      </p:sp>
      <p:sp>
        <p:nvSpPr>
          <p:cNvPr id="21507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DED42-E0B3-42DF-9847-A9122FFC6F0D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de-DE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60542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Beispiel: detailliertes</a:t>
            </a:r>
            <a:r>
              <a:rPr lang="de-DE" baseline="0" dirty="0" smtClean="0"/>
              <a:t> Leseverstehen, um sich mündlich oder schriftlich über die zentralen Argumente eines argumentativen Textes auszutauschen und sich eine eigene Meinung dazu zu bilden.</a:t>
            </a:r>
          </a:p>
          <a:p>
            <a:endParaRPr lang="de-DE" baseline="0" dirty="0" smtClean="0"/>
          </a:p>
          <a:p>
            <a:endParaRPr lang="de-DE" baseline="0" dirty="0" smtClean="0"/>
          </a:p>
          <a:p>
            <a:r>
              <a:rPr lang="de-DE" baseline="0" dirty="0" smtClean="0"/>
              <a:t>Quelle: Vergleichsarbeiten 2013 VERA 8, Didaktische Handreichung Modul B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5C0F3B-AA44-4ED0-8F41-495ADC671D89}" type="slidenum">
              <a:rPr lang="de-DE" smtClean="0"/>
              <a:pPr>
                <a:defRPr/>
              </a:pPr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3978413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dirty="0" smtClean="0"/>
              <a:t>Die komplexe Lernaufgabe hat ein klares Kompetenzziel.</a:t>
            </a:r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Gleichzeitig werden verschiedene Teilkompetenzen benötigt, um die Lernaufgabe zu bewältigen.</a:t>
            </a:r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Sprachliche Mittel sind ihrer Funktion nach notwendig, um die Lernaufgabe zu bewältigen.</a:t>
            </a:r>
          </a:p>
          <a:p>
            <a:pPr eaLnBrk="1" hangingPunct="1">
              <a:spcBef>
                <a:spcPct val="0"/>
              </a:spcBef>
            </a:pPr>
            <a:endParaRPr lang="de-DE" dirty="0" smtClean="0"/>
          </a:p>
          <a:p>
            <a:pPr eaLnBrk="1" hangingPunct="1">
              <a:spcBef>
                <a:spcPct val="0"/>
              </a:spcBef>
            </a:pPr>
            <a:r>
              <a:rPr lang="de-DE" dirty="0" smtClean="0"/>
              <a:t>Hier wird wieder</a:t>
            </a:r>
            <a:r>
              <a:rPr lang="de-DE" baseline="0" dirty="0" smtClean="0"/>
              <a:t> deutlich, dass sinnvoller, nachhaltiger Unterricht „vom Ende“ her geplant sein muss und deshalb auch Lehrwerke kritisch im Hinblick auf Lernaufgaben überprüft werden müssen.</a:t>
            </a:r>
            <a:endParaRPr lang="de-DE" dirty="0" smtClean="0"/>
          </a:p>
        </p:txBody>
      </p:sp>
      <p:sp>
        <p:nvSpPr>
          <p:cNvPr id="24579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D37009-5179-4669-B172-765E16453E55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de-DE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7661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 smtClean="0"/>
          </a:p>
          <a:p>
            <a:pPr eaLnBrk="1" hangingPunct="1">
              <a:spcBef>
                <a:spcPct val="0"/>
              </a:spcBef>
            </a:pPr>
            <a:endParaRPr lang="de-DE" dirty="0" smtClean="0"/>
          </a:p>
        </p:txBody>
      </p:sp>
      <p:sp>
        <p:nvSpPr>
          <p:cNvPr id="17411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D0D93C-27A6-4B5A-9A23-111380DB2B20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de-DE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66005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xmlns="" val="39796289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xmlns="" val="25717318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xmlns="" val="39140776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xmlns="" val="20856669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xmlns="" val="28093540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xmlns="" val="269807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dirty="0" smtClean="0"/>
          </a:p>
          <a:p>
            <a:pPr eaLnBrk="1" hangingPunct="1">
              <a:spcBef>
                <a:spcPct val="0"/>
              </a:spcBef>
            </a:pPr>
            <a:endParaRPr lang="de-DE" dirty="0" smtClean="0"/>
          </a:p>
        </p:txBody>
      </p:sp>
      <p:sp>
        <p:nvSpPr>
          <p:cNvPr id="17411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D0D93C-27A6-4B5A-9A23-111380DB2B20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de-DE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9245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Kompetenzen sind also mehr als Fertigkeiten, bei denen allein die Tätigkeit im Mittelpunkt steht</a:t>
            </a:r>
          </a:p>
        </p:txBody>
      </p:sp>
    </p:spTree>
    <p:extLst>
      <p:ext uri="{BB962C8B-B14F-4D97-AF65-F5344CB8AC3E}">
        <p14:creationId xmlns:p14="http://schemas.microsoft.com/office/powerpoint/2010/main" xmlns="" val="761853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Die rezeptiven</a:t>
            </a:r>
            <a:r>
              <a:rPr lang="de-DE" baseline="0" dirty="0" smtClean="0"/>
              <a:t> Kompetenzen wurden ausgewählt, weil sie</a:t>
            </a:r>
          </a:p>
          <a:p>
            <a:pPr>
              <a:buFontTx/>
              <a:buChar char="-"/>
            </a:pPr>
            <a:r>
              <a:rPr lang="de-DE" baseline="0" dirty="0" smtClean="0"/>
              <a:t>Die Voraussetzung für die Bewältigung der produktiven Kompetenzen sind</a:t>
            </a:r>
          </a:p>
          <a:p>
            <a:pPr>
              <a:buFontTx/>
              <a:buNone/>
            </a:pPr>
            <a:r>
              <a:rPr lang="de-DE" baseline="0" dirty="0" smtClean="0"/>
              <a:t>-sich durch das Format der geschlossenen und halb-geschlossenen Aufgaben für eine objektive Auswertung eignen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5C0F3B-AA44-4ED0-8F41-495ADC671D89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403468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Wichtig ist, sich klar zu machen, dass VERA 8 in allen Schularten geschrieben wird und es da explizit um die </a:t>
            </a:r>
          </a:p>
          <a:p>
            <a:r>
              <a:rPr lang="de-DE" dirty="0" smtClean="0"/>
              <a:t>zu erreichenden Abschlüsse geht (HSA oder MSA ), also </a:t>
            </a:r>
            <a:r>
              <a:rPr lang="de-DE" dirty="0" err="1" smtClean="0"/>
              <a:t>Werkreal</a:t>
            </a:r>
            <a:r>
              <a:rPr lang="de-DE" dirty="0" smtClean="0"/>
              <a:t>- oder Realschulabschluss  </a:t>
            </a:r>
          </a:p>
          <a:p>
            <a:r>
              <a:rPr lang="de-DE" dirty="0" smtClean="0"/>
              <a:t>Standards: die Bildungsstandards definieren die Regelstandards</a:t>
            </a:r>
          </a:p>
          <a:p>
            <a:r>
              <a:rPr lang="de-DE" dirty="0" smtClean="0"/>
              <a:t>VERA 8 soll diagnostizieren, wo die Klasse genau steht: Mindeststandards, Regelstandards, Regelstandard plus, Maximalstandards </a:t>
            </a:r>
          </a:p>
          <a:p>
            <a:r>
              <a:rPr lang="de-DE" dirty="0" smtClean="0"/>
              <a:t>Deshalb gibt es Aufgaben, die unterschiedliche Niveaus des GER abdecken: hauptsächlich A2 und B1, wenig A1 und B2, nur in vereinzelten Teilaufgaben C1 </a:t>
            </a:r>
          </a:p>
          <a:p>
            <a:r>
              <a:rPr lang="de-DE" dirty="0" smtClean="0"/>
              <a:t>Relevant</a:t>
            </a:r>
            <a:r>
              <a:rPr lang="de-DE" baseline="0" dirty="0" smtClean="0"/>
              <a:t> für die Veranstaltung:</a:t>
            </a:r>
          </a:p>
          <a:p>
            <a:r>
              <a:rPr lang="de-DE" baseline="0" dirty="0" smtClean="0"/>
              <a:t>Teilkompetenzen für Hör-/Hörsehverstehen und Leseverstehen werden in ihrer Progression vermittelt werden, damit ist sicher gestellt, dass die in VERA 8 getesteten Kompetenzen vermittel werden und dann Anfang Klasse 9 geeignete </a:t>
            </a:r>
            <a:r>
              <a:rPr lang="de-DE" baseline="0" dirty="0" err="1" smtClean="0"/>
              <a:t>Fördermassnahmen</a:t>
            </a:r>
            <a:r>
              <a:rPr lang="de-DE" baseline="0" dirty="0" smtClean="0"/>
              <a:t> ergriffen werden können 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xmlns="" val="1805237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Diese zwei Parameter sind die „Stellschrauben“. Wenn ich feststelle, dass die Aufgabe nicht bewältigt wurde, weil der Text als zu schwer empfunden wurde, werden leichtere Texte eingesetzt.</a:t>
            </a:r>
          </a:p>
          <a:p>
            <a:r>
              <a:rPr lang="de-DE" dirty="0" smtClean="0"/>
              <a:t>Kriterien für die Schwierigkeit von Texten siehe nächste Folien</a:t>
            </a:r>
          </a:p>
        </p:txBody>
      </p:sp>
    </p:spTree>
    <p:extLst>
      <p:ext uri="{BB962C8B-B14F-4D97-AF65-F5344CB8AC3E}">
        <p14:creationId xmlns:p14="http://schemas.microsoft.com/office/powerpoint/2010/main" xmlns="" val="26910185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Die Kriterien sind die, die auch in der Kompetenzbeschreibung des Bildungsplans stehen</a:t>
            </a:r>
          </a:p>
        </p:txBody>
      </p:sp>
    </p:spTree>
    <p:extLst>
      <p:ext uri="{BB962C8B-B14F-4D97-AF65-F5344CB8AC3E}">
        <p14:creationId xmlns:p14="http://schemas.microsoft.com/office/powerpoint/2010/main" xmlns="" val="654385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Das sind die Strategien</a:t>
            </a:r>
            <a:r>
              <a:rPr lang="de-DE" baseline="0" dirty="0" smtClean="0"/>
              <a:t> für Hör- und Leseverstehen, die sich ähnlich auch in den Bildungsplänen finden.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5C0F3B-AA44-4ED0-8F41-495ADC671D89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7948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winkliges Dreieck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uppieren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ihand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ihand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11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6599EA1-7834-43F3-B69B-5ED5289A35F2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12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13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720496-86D9-4985-892F-B1AD9C23E9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3B129-B5AD-4E6E-AB0C-B6F6E9E253C5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BCB12-8B33-4005-8222-40F36CF04C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3E99-1E13-4C9D-8784-BA0AECE627DB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B66D3-5543-4225-84C7-E01EFE549A6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DC82A-C99E-4350-811A-ADBB7A1AAB85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717C0-8D55-42C4-9B35-C84C076AD5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ingekerbter Richtungspfeil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Eingekerbter Richtungspfeil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90F130-F93A-44BE-AA6D-8CE5A0599B82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41EEC1-6414-49E8-8736-5AD6423CA61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FF833B-9F15-4BB6-8747-184014DF62FB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5F2AE4-162F-475D-B941-8B020EFAA2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B987D1-FC19-4EC3-9293-9E3504D0D13E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912D2E-4EEE-4A40-B007-1B57982127C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062AEC-666D-478B-A694-77ADBD523457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D907BF-5810-4544-8F55-805F3B2CB31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07C3F-EB66-40F9-8FE9-59E623EFBCBF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8ACA4-AF08-492F-A0D4-C0EEE0D6FC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660893-2679-4203-8165-B89E8C0E761F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E75A56-673B-4229-8087-618BC94DB26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ihand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ihand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ingekerbter Richtungspfeil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Eingekerbter Richtungspfeil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1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386B7C8-3680-4532-BB26-A55C26DCC483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12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13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2A5B979-7410-4F13-92CF-BA0D6D9CA9D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033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F132F66-420C-46B9-81F3-547F4893F992}" type="datetime1">
              <a:rPr lang="de-DE" smtClean="0"/>
              <a:pPr>
                <a:defRPr/>
              </a:pPr>
              <a:t>22.09.2016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D40B8C2-AF7C-49DE-862C-A9A170E945E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73" r:id="rId3"/>
    <p:sldLayoutId id="2147483674" r:id="rId4"/>
    <p:sldLayoutId id="2147483675" r:id="rId5"/>
    <p:sldLayoutId id="2147483676" r:id="rId6"/>
    <p:sldLayoutId id="2147483669" r:id="rId7"/>
    <p:sldLayoutId id="2147483677" r:id="rId8"/>
    <p:sldLayoutId id="2147483678" r:id="rId9"/>
    <p:sldLayoutId id="2147483670" r:id="rId10"/>
    <p:sldLayoutId id="214748367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dirty="0" smtClean="0"/>
              <a:t>Auftrag:</a:t>
            </a:r>
          </a:p>
          <a:p>
            <a:pPr eaLnBrk="1" hangingPunct="1"/>
            <a:r>
              <a:rPr lang="de-DE" dirty="0" smtClean="0"/>
              <a:t>Erstellen von beispielhaften Lernaufgaben zur Illustrierung der wesentlichen Neuerungen in den Klassen 7/8 mit Fokussierung auf die Kompetenzen Leseverstehen (Lektüren), Hörsehverstehen (Filme, Filmauszüge) und Schreiben – inklusive Hinweise zur Integration der sprachlichen Mittel</a:t>
            </a:r>
          </a:p>
          <a:p>
            <a:pPr eaLnBrk="1" hangingPunct="1">
              <a:buNone/>
            </a:pPr>
            <a:endParaRPr lang="de-DE" dirty="0" smtClean="0"/>
          </a:p>
          <a:p>
            <a:pPr eaLnBrk="1" hangingPunct="1"/>
            <a:endParaRPr lang="de-DE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Team ZPG BP 7/8, 2016</a:t>
            </a:r>
            <a:endParaRPr lang="de-D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Strategien zum Hörverstehen:</a:t>
            </a:r>
          </a:p>
          <a:p>
            <a:pPr>
              <a:buNone/>
            </a:pPr>
            <a:r>
              <a:rPr lang="de-DE" b="1" dirty="0" smtClean="0"/>
              <a:t>Vor dem Hören:</a:t>
            </a:r>
          </a:p>
          <a:p>
            <a:r>
              <a:rPr lang="de-DE" dirty="0" smtClean="0"/>
              <a:t>Erwartungshaltung und relevantes Wissen aktivieren mit Hilfe von</a:t>
            </a:r>
          </a:p>
          <a:p>
            <a:pPr lvl="1"/>
            <a:r>
              <a:rPr lang="de-DE" dirty="0" smtClean="0"/>
              <a:t>visuellen Elementen in der Aufgabenstellung</a:t>
            </a:r>
          </a:p>
          <a:p>
            <a:pPr lvl="1"/>
            <a:r>
              <a:rPr lang="de-DE" dirty="0" smtClean="0"/>
              <a:t>Überschriften und Informationen in der Aufgabenstellung</a:t>
            </a:r>
          </a:p>
          <a:p>
            <a:pPr lvl="1"/>
            <a:r>
              <a:rPr lang="de-DE" dirty="0" smtClean="0"/>
              <a:t>Hörtextsortenkenntnissen aus der Muttersprache oder anderen Sprachen</a:t>
            </a:r>
          </a:p>
          <a:p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Strategien zum Hörverstehen:</a:t>
            </a:r>
          </a:p>
          <a:p>
            <a:pPr>
              <a:buNone/>
            </a:pPr>
            <a:r>
              <a:rPr lang="de-DE" b="1" dirty="0" smtClean="0"/>
              <a:t>Während des Hörens:</a:t>
            </a:r>
          </a:p>
          <a:p>
            <a:r>
              <a:rPr lang="de-DE" dirty="0" smtClean="0"/>
              <a:t>Fokus auf Wortfelder zu Begriffen aus der Überschrift/Aufgabenstellung</a:t>
            </a:r>
          </a:p>
          <a:p>
            <a:r>
              <a:rPr lang="de-DE" dirty="0" smtClean="0"/>
              <a:t>Bedeutung von Wörtern aus dem Kontext erschließen</a:t>
            </a:r>
          </a:p>
          <a:p>
            <a:r>
              <a:rPr lang="de-DE" dirty="0" smtClean="0"/>
              <a:t>mentale Bezüge zwischen Vorwissen und Gehörtem herstellen</a:t>
            </a:r>
          </a:p>
          <a:p>
            <a:r>
              <a:rPr lang="de-DE" dirty="0" smtClean="0"/>
              <a:t>in Dialogen auf Sprecherwechsel achten</a:t>
            </a:r>
          </a:p>
          <a:p>
            <a:r>
              <a:rPr lang="de-DE" dirty="0" smtClean="0"/>
              <a:t>auf textstrukturierende Elemente achten</a:t>
            </a:r>
          </a:p>
          <a:p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Strategien zum Hörverstehen:</a:t>
            </a:r>
          </a:p>
          <a:p>
            <a:pPr>
              <a:buNone/>
            </a:pPr>
            <a:r>
              <a:rPr lang="de-DE" b="1" dirty="0" smtClean="0"/>
              <a:t>Nach dem Hören:</a:t>
            </a:r>
          </a:p>
          <a:p>
            <a:r>
              <a:rPr lang="de-DE" dirty="0" smtClean="0"/>
              <a:t>Kombination relevanter Einzelinformationen, um </a:t>
            </a:r>
            <a:r>
              <a:rPr lang="de-DE" dirty="0" err="1" smtClean="0"/>
              <a:t>Distraktoren</a:t>
            </a:r>
            <a:r>
              <a:rPr lang="de-DE" dirty="0" smtClean="0"/>
              <a:t> auszuschließen</a:t>
            </a:r>
          </a:p>
          <a:p>
            <a:r>
              <a:rPr lang="de-DE" dirty="0" smtClean="0"/>
              <a:t>gezieltes Wieder-Aufsuchen von für die Lösung relevanten Textstellen</a:t>
            </a:r>
          </a:p>
          <a:p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Strategien zum Leseverstehen:</a:t>
            </a:r>
          </a:p>
          <a:p>
            <a:pPr>
              <a:buNone/>
            </a:pPr>
            <a:r>
              <a:rPr lang="de-DE" b="1" dirty="0" smtClean="0"/>
              <a:t>Vor dem Lesen:</a:t>
            </a:r>
          </a:p>
          <a:p>
            <a:r>
              <a:rPr lang="de-DE" dirty="0" smtClean="0"/>
              <a:t>Visuelle Elemente des Textes nutzen</a:t>
            </a:r>
          </a:p>
          <a:p>
            <a:r>
              <a:rPr lang="de-DE" dirty="0" smtClean="0"/>
              <a:t>Überschriften, Textstruktur zur Bestimmung der Textsorte nutzen</a:t>
            </a:r>
          </a:p>
          <a:p>
            <a:r>
              <a:rPr lang="de-DE" dirty="0" smtClean="0"/>
              <a:t>Textsortenkenntnisse aus der Muttersprache und anderen Sprachen anwenden</a:t>
            </a:r>
          </a:p>
          <a:p>
            <a:r>
              <a:rPr lang="de-DE" dirty="0" smtClean="0"/>
              <a:t>Vorherige inhaltsbezogene Informationen nutzen</a:t>
            </a:r>
          </a:p>
          <a:p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Strategien zum Leseverstehen:</a:t>
            </a:r>
          </a:p>
          <a:p>
            <a:pPr>
              <a:buNone/>
            </a:pPr>
            <a:r>
              <a:rPr lang="de-DE" b="1" dirty="0" smtClean="0"/>
              <a:t>Während des Lesens – Wörter erkennen:</a:t>
            </a:r>
          </a:p>
          <a:p>
            <a:r>
              <a:rPr lang="de-DE" dirty="0" smtClean="0"/>
              <a:t>Fokus auf Wortfelder zu Begriffen aus der Überschrift/Aufgabenstellung</a:t>
            </a:r>
          </a:p>
          <a:p>
            <a:r>
              <a:rPr lang="de-DE" dirty="0" smtClean="0"/>
              <a:t>Wortbedeutung aus dem Kontext erschließen</a:t>
            </a:r>
          </a:p>
          <a:p>
            <a:r>
              <a:rPr lang="de-DE" dirty="0" smtClean="0"/>
              <a:t>Unbekannte Wörter durch Ableiten erschließen</a:t>
            </a:r>
          </a:p>
          <a:p>
            <a:r>
              <a:rPr lang="de-DE" dirty="0" smtClean="0"/>
              <a:t>Wortbildungskenntnisse anwenden</a:t>
            </a:r>
          </a:p>
          <a:p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Strategien zum Leseverstehen:</a:t>
            </a:r>
          </a:p>
          <a:p>
            <a:pPr>
              <a:buNone/>
            </a:pPr>
            <a:r>
              <a:rPr lang="de-DE" b="1" dirty="0" smtClean="0"/>
              <a:t>Während des Lesens:</a:t>
            </a:r>
          </a:p>
          <a:p>
            <a:r>
              <a:rPr lang="de-DE" i="1" dirty="0" err="1" smtClean="0"/>
              <a:t>skimming</a:t>
            </a:r>
            <a:r>
              <a:rPr lang="de-DE" i="1" dirty="0" smtClean="0"/>
              <a:t>, </a:t>
            </a:r>
            <a:r>
              <a:rPr lang="de-DE" i="1" dirty="0" err="1" smtClean="0"/>
              <a:t>scanning</a:t>
            </a:r>
            <a:endParaRPr lang="de-DE" i="1" dirty="0" smtClean="0"/>
          </a:p>
          <a:p>
            <a:r>
              <a:rPr lang="de-DE" dirty="0" smtClean="0"/>
              <a:t>Schlüsselbegriffe, Kernsätze finden</a:t>
            </a:r>
          </a:p>
          <a:p>
            <a:r>
              <a:rPr lang="de-DE" dirty="0" smtClean="0"/>
              <a:t>Wichtiges von Unwichtigem trennen</a:t>
            </a:r>
          </a:p>
          <a:p>
            <a:r>
              <a:rPr lang="de-DE" dirty="0" smtClean="0"/>
              <a:t>Überschriften/Textstruktur zur Texterschließung nutzen</a:t>
            </a:r>
          </a:p>
          <a:p>
            <a:r>
              <a:rPr lang="de-DE" dirty="0" smtClean="0"/>
              <a:t>komplizierte Satzstrukturen auf den Kerngehalt reduzieren</a:t>
            </a:r>
          </a:p>
          <a:p>
            <a:r>
              <a:rPr lang="de-DE" dirty="0" smtClean="0"/>
              <a:t>Funktionen von Sätzen erkennen</a:t>
            </a:r>
          </a:p>
          <a:p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Strategien zum Leseverstehen:</a:t>
            </a:r>
          </a:p>
          <a:p>
            <a:pPr>
              <a:buNone/>
            </a:pPr>
            <a:r>
              <a:rPr lang="de-DE" b="1" dirty="0" smtClean="0"/>
              <a:t>Nach dem Lesen:</a:t>
            </a:r>
          </a:p>
          <a:p>
            <a:r>
              <a:rPr lang="de-DE" dirty="0" smtClean="0"/>
              <a:t>Kombination relevanter Einzelinformationen, um einzelne </a:t>
            </a:r>
            <a:r>
              <a:rPr lang="de-DE" dirty="0" err="1" smtClean="0"/>
              <a:t>Distraktoren</a:t>
            </a:r>
            <a:r>
              <a:rPr lang="de-DE" dirty="0" smtClean="0"/>
              <a:t> auszuschließen</a:t>
            </a:r>
          </a:p>
          <a:p>
            <a:r>
              <a:rPr lang="de-DE" dirty="0" smtClean="0"/>
              <a:t>Wieder-Aufsuchen von relevanten Textstellen </a:t>
            </a:r>
          </a:p>
          <a:p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Exkurs: Integration der sprachlichen Mittel - Grammatik:</a:t>
            </a:r>
          </a:p>
          <a:p>
            <a:r>
              <a:rPr lang="de-DE" dirty="0" smtClean="0"/>
              <a:t>authentische Kommunikationssituationen</a:t>
            </a:r>
          </a:p>
          <a:p>
            <a:r>
              <a:rPr lang="de-DE" dirty="0" smtClean="0"/>
              <a:t>Phasen der bewussten Spracharbeit</a:t>
            </a:r>
          </a:p>
          <a:p>
            <a:pPr lvl="1"/>
            <a:r>
              <a:rPr lang="de-DE" dirty="0" smtClean="0"/>
              <a:t>Bewusstmachung</a:t>
            </a:r>
          </a:p>
          <a:p>
            <a:pPr lvl="1"/>
            <a:r>
              <a:rPr lang="de-DE" dirty="0" smtClean="0"/>
              <a:t>Vielfältige Anwendungsmöglichkeiten von Lexik und grammatischen Strukturen</a:t>
            </a:r>
          </a:p>
          <a:p>
            <a:r>
              <a:rPr lang="de-DE" dirty="0" smtClean="0"/>
              <a:t>Unterscheidung zwischen rezeptivem Verständnis und produktiver Verfügbarkeit</a:t>
            </a:r>
          </a:p>
          <a:p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Exkurs: Integration der sprachlichen Mittel - Wortschatz</a:t>
            </a:r>
            <a:endParaRPr lang="de-DE" dirty="0" smtClean="0"/>
          </a:p>
          <a:p>
            <a:r>
              <a:rPr lang="de-DE" dirty="0" smtClean="0"/>
              <a:t>Definition Lexikalische Einheit:</a:t>
            </a:r>
          </a:p>
          <a:p>
            <a:pPr lvl="1"/>
            <a:r>
              <a:rPr lang="de-DE" dirty="0" smtClean="0"/>
              <a:t>„Bedeutungseinheit, die durch ein Wort oder eine Wendung realisiert wird (zum Beispiel </a:t>
            </a:r>
            <a:r>
              <a:rPr lang="de-DE" i="1" dirty="0" err="1" smtClean="0"/>
              <a:t>salt</a:t>
            </a:r>
            <a:r>
              <a:rPr lang="de-DE" i="1" dirty="0" smtClean="0"/>
              <a:t>, </a:t>
            </a:r>
            <a:r>
              <a:rPr lang="de-DE" i="1" dirty="0" err="1" smtClean="0"/>
              <a:t>by</a:t>
            </a:r>
            <a:r>
              <a:rPr lang="de-DE" i="1" dirty="0" smtClean="0"/>
              <a:t> </a:t>
            </a:r>
            <a:r>
              <a:rPr lang="de-DE" i="1" dirty="0" err="1" smtClean="0"/>
              <a:t>the</a:t>
            </a:r>
            <a:r>
              <a:rPr lang="de-DE" i="1" dirty="0" smtClean="0"/>
              <a:t> </a:t>
            </a:r>
            <a:r>
              <a:rPr lang="de-DE" i="1" dirty="0" err="1" smtClean="0"/>
              <a:t>way</a:t>
            </a:r>
            <a:r>
              <a:rPr lang="de-DE" i="1" dirty="0" smtClean="0"/>
              <a:t>, </a:t>
            </a:r>
            <a:r>
              <a:rPr lang="de-DE" i="1" dirty="0" err="1" smtClean="0"/>
              <a:t>it´s</a:t>
            </a:r>
            <a:r>
              <a:rPr lang="de-DE" i="1" dirty="0" smtClean="0"/>
              <a:t> </a:t>
            </a:r>
            <a:r>
              <a:rPr lang="de-DE" i="1" dirty="0" err="1" smtClean="0"/>
              <a:t>raining</a:t>
            </a:r>
            <a:r>
              <a:rPr lang="de-DE" i="1" dirty="0" smtClean="0"/>
              <a:t> </a:t>
            </a:r>
            <a:r>
              <a:rPr lang="de-DE" i="1" dirty="0" err="1" smtClean="0"/>
              <a:t>cats</a:t>
            </a:r>
            <a:r>
              <a:rPr lang="de-DE" i="1" dirty="0" smtClean="0"/>
              <a:t> </a:t>
            </a:r>
            <a:r>
              <a:rPr lang="de-DE" i="1" dirty="0" err="1" smtClean="0"/>
              <a:t>and</a:t>
            </a:r>
            <a:r>
              <a:rPr lang="de-DE" i="1" dirty="0" smtClean="0"/>
              <a:t> </a:t>
            </a:r>
            <a:r>
              <a:rPr lang="de-DE" i="1" dirty="0" err="1" smtClean="0"/>
              <a:t>dogs</a:t>
            </a:r>
            <a:r>
              <a:rPr lang="de-DE" i="1" dirty="0" smtClean="0"/>
              <a:t>)</a:t>
            </a:r>
          </a:p>
          <a:p>
            <a:r>
              <a:rPr lang="de-DE" dirty="0" smtClean="0"/>
              <a:t>Definition Kollokation:</a:t>
            </a:r>
          </a:p>
          <a:p>
            <a:pPr lvl="1"/>
            <a:r>
              <a:rPr lang="de-DE" dirty="0" smtClean="0"/>
              <a:t>„häufig miteinander vorkommende Wortkombination (zum Beispiel </a:t>
            </a:r>
            <a:r>
              <a:rPr lang="de-DE" i="1" dirty="0" err="1" smtClean="0"/>
              <a:t>ride</a:t>
            </a:r>
            <a:r>
              <a:rPr lang="de-DE" i="1" dirty="0" smtClean="0"/>
              <a:t> a </a:t>
            </a:r>
            <a:r>
              <a:rPr lang="de-DE" i="1" dirty="0" err="1" smtClean="0"/>
              <a:t>bike</a:t>
            </a:r>
            <a:r>
              <a:rPr lang="de-DE" i="1" dirty="0" smtClean="0"/>
              <a:t>, do </a:t>
            </a:r>
            <a:r>
              <a:rPr lang="de-DE" i="1" dirty="0" err="1" smtClean="0"/>
              <a:t>your</a:t>
            </a:r>
            <a:r>
              <a:rPr lang="de-DE" i="1" dirty="0" smtClean="0"/>
              <a:t> </a:t>
            </a:r>
            <a:r>
              <a:rPr lang="de-DE" i="1" dirty="0" err="1" smtClean="0"/>
              <a:t>homework</a:t>
            </a:r>
            <a:r>
              <a:rPr lang="de-DE" i="1" dirty="0" smtClean="0"/>
              <a:t>, just a </a:t>
            </a:r>
            <a:r>
              <a:rPr lang="de-DE" i="1" dirty="0" err="1" smtClean="0"/>
              <a:t>moment</a:t>
            </a:r>
            <a:r>
              <a:rPr lang="de-DE" i="1" dirty="0" smtClean="0"/>
              <a:t>, </a:t>
            </a:r>
            <a:r>
              <a:rPr lang="de-DE" i="1" dirty="0" err="1" smtClean="0"/>
              <a:t>bright</a:t>
            </a:r>
            <a:r>
              <a:rPr lang="de-DE" i="1" dirty="0" smtClean="0"/>
              <a:t> </a:t>
            </a:r>
            <a:r>
              <a:rPr lang="de-DE" i="1" dirty="0" err="1" smtClean="0"/>
              <a:t>idea</a:t>
            </a:r>
            <a:r>
              <a:rPr lang="de-DE" dirty="0" smtClean="0"/>
              <a:t>) deren Bedeutung sich aus den Einzelwörtern erschließen lässt</a:t>
            </a:r>
          </a:p>
          <a:p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dirty="0" smtClean="0"/>
              <a:t>Auftrag:</a:t>
            </a:r>
          </a:p>
          <a:p>
            <a:pPr eaLnBrk="1" hangingPunct="1"/>
            <a:r>
              <a:rPr lang="de-DE" dirty="0" smtClean="0"/>
              <a:t>Konzeption für eine altersgerechte Auswahl an Themen, Aufgaben und Methoden unter Berücksichtigung der zunehmenden Heterogenität der Schüler sowie der Genderfrage</a:t>
            </a:r>
          </a:p>
          <a:p>
            <a:pPr eaLnBrk="1" hangingPunct="1"/>
            <a:r>
              <a:rPr lang="de-DE" dirty="0" smtClean="0"/>
              <a:t>VERA 8 und Möglichkeiten der  gezielten Förderung</a:t>
            </a:r>
          </a:p>
          <a:p>
            <a:pPr eaLnBrk="1" hangingPunct="1"/>
            <a:r>
              <a:rPr lang="de-DE" dirty="0" smtClean="0"/>
              <a:t>Integration der Leitperspektiven </a:t>
            </a:r>
          </a:p>
          <a:p>
            <a:pPr eaLnBrk="1" hangingPunct="1"/>
            <a:endParaRPr lang="de-DE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Exkurs: Integration der sprachlichen Mittel - </a:t>
            </a:r>
            <a:r>
              <a:rPr lang="de-DE" b="1" dirty="0" smtClean="0"/>
              <a:t>Zweisprachigkeit</a:t>
            </a:r>
            <a:endParaRPr lang="de-DE" dirty="0" smtClean="0"/>
          </a:p>
          <a:p>
            <a:r>
              <a:rPr lang="de-DE" dirty="0" smtClean="0"/>
              <a:t>Wissenschaftliche Erkenntnis: Wortentsprechung hilft bei der Verankerung</a:t>
            </a:r>
          </a:p>
          <a:p>
            <a:r>
              <a:rPr lang="de-DE" dirty="0" smtClean="0"/>
              <a:t>Effizienz</a:t>
            </a:r>
          </a:p>
          <a:p>
            <a:r>
              <a:rPr lang="de-DE" dirty="0" smtClean="0"/>
              <a:t>Erleichterung in selbstständigen Phasen</a:t>
            </a: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dirty="0" smtClean="0"/>
              <a:t>Progression der Teilkompetenzen</a:t>
            </a:r>
            <a:r>
              <a:rPr lang="de-DE" dirty="0" smtClean="0"/>
              <a:t>:</a:t>
            </a:r>
          </a:p>
          <a:p>
            <a:pPr eaLnBrk="1" hangingPunct="1"/>
            <a:r>
              <a:rPr lang="de-DE" dirty="0" smtClean="0"/>
              <a:t>Hör-Sehverstehen</a:t>
            </a:r>
          </a:p>
          <a:p>
            <a:pPr lvl="1" eaLnBrk="1" hangingPunct="1"/>
            <a:r>
              <a:rPr lang="de-DE" dirty="0" smtClean="0"/>
              <a:t>Spielfilm </a:t>
            </a:r>
            <a:r>
              <a:rPr lang="de-DE" i="1" dirty="0" err="1" smtClean="0"/>
              <a:t>Up</a:t>
            </a:r>
            <a:endParaRPr lang="de-DE" i="1" dirty="0" smtClean="0"/>
          </a:p>
          <a:p>
            <a:pPr eaLnBrk="1" hangingPunct="1"/>
            <a:r>
              <a:rPr lang="de-DE" dirty="0" smtClean="0"/>
              <a:t>Leseverstehen</a:t>
            </a:r>
          </a:p>
          <a:p>
            <a:pPr lvl="1" eaLnBrk="1" hangingPunct="1"/>
            <a:r>
              <a:rPr lang="de-DE" i="1" dirty="0" err="1" smtClean="0"/>
              <a:t>Graphic</a:t>
            </a:r>
            <a:r>
              <a:rPr lang="de-DE" i="1" dirty="0" smtClean="0"/>
              <a:t> </a:t>
            </a:r>
            <a:r>
              <a:rPr lang="de-DE" i="1" dirty="0" err="1" smtClean="0"/>
              <a:t>novel</a:t>
            </a:r>
            <a:r>
              <a:rPr lang="de-DE" i="1" dirty="0" smtClean="0"/>
              <a:t>: </a:t>
            </a:r>
            <a:r>
              <a:rPr lang="de-DE" i="1" dirty="0" err="1" smtClean="0"/>
              <a:t>Diary</a:t>
            </a:r>
            <a:r>
              <a:rPr lang="de-DE" i="1" dirty="0" smtClean="0"/>
              <a:t> </a:t>
            </a:r>
            <a:r>
              <a:rPr lang="de-DE" i="1" dirty="0" err="1" smtClean="0"/>
              <a:t>of</a:t>
            </a:r>
            <a:r>
              <a:rPr lang="de-DE" i="1" dirty="0" smtClean="0"/>
              <a:t> a </a:t>
            </a:r>
            <a:r>
              <a:rPr lang="de-DE" i="1" dirty="0" err="1" smtClean="0"/>
              <a:t>Wimpy</a:t>
            </a:r>
            <a:r>
              <a:rPr lang="de-DE" i="1" dirty="0" smtClean="0"/>
              <a:t> Kid</a:t>
            </a:r>
          </a:p>
          <a:p>
            <a:pPr eaLnBrk="1" hangingPunct="1"/>
            <a:r>
              <a:rPr lang="de-DE" dirty="0" smtClean="0"/>
              <a:t>Schreiben</a:t>
            </a:r>
          </a:p>
          <a:p>
            <a:pPr lvl="1" eaLnBrk="1" hangingPunct="1"/>
            <a:r>
              <a:rPr lang="de-DE" dirty="0" smtClean="0"/>
              <a:t>adaptierte Lehrwerksaufgaben</a:t>
            </a:r>
          </a:p>
          <a:p>
            <a:pPr lvl="1" eaLnBrk="1" hangingPunct="1"/>
            <a:r>
              <a:rPr lang="de-DE" dirty="0" smtClean="0"/>
              <a:t>filmbasierte Aufgaben</a:t>
            </a:r>
          </a:p>
          <a:p>
            <a:pPr lvl="1" eaLnBrk="1" hangingPunct="1"/>
            <a:r>
              <a:rPr lang="de-DE" dirty="0" smtClean="0"/>
              <a:t>Blog</a:t>
            </a:r>
          </a:p>
          <a:p>
            <a:pPr lvl="1" eaLnBrk="1" hangingPunct="1"/>
            <a:endParaRPr lang="de-DE" dirty="0" smtClean="0"/>
          </a:p>
          <a:p>
            <a:pPr eaLnBrk="1" hangingPunct="1"/>
            <a:endParaRPr lang="de-DE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„Kompetenzorientierung strebt an, die komplexen, aufeinander bezogenen Kompetenzen integriert zu entwickeln. …</a:t>
            </a:r>
          </a:p>
          <a:p>
            <a:r>
              <a:rPr lang="de-DE" dirty="0" smtClean="0"/>
              <a:t>Bei der gezielten Entwicklung einer Einzelkompetenz im Rahmen einer Unterrichtsreihe sollte daher darauf geachtet werden, die anderen Kompetenzen analog zu ihrer Verwendung in lebensweltlichen Situationen mit zu verwenden.“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3"/>
            <a:ext cx="8038863" cy="695126"/>
          </a:xfrm>
        </p:spPr>
        <p:txBody>
          <a:bodyPr rtlCol="0"/>
          <a:lstStyle/>
          <a:p>
            <a:r>
              <a:rPr lang="de-DE" sz="3200" dirty="0" smtClean="0"/>
              <a:t>Programm: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026372"/>
          </a:xfrm>
        </p:spPr>
        <p:txBody>
          <a:bodyPr/>
          <a:lstStyle/>
          <a:p>
            <a:pPr>
              <a:buNone/>
            </a:pPr>
            <a:r>
              <a:rPr lang="de-DE" sz="2000" b="1" dirty="0" smtClean="0"/>
              <a:t>Montag:</a:t>
            </a:r>
          </a:p>
          <a:p>
            <a:pPr>
              <a:buNone/>
            </a:pPr>
            <a:r>
              <a:rPr lang="de-DE" sz="2000" dirty="0" smtClean="0"/>
              <a:t>10.00 – 12.00 h: Impulsreferat und Austausch mit Kaffeepause</a:t>
            </a:r>
          </a:p>
          <a:p>
            <a:pPr>
              <a:buNone/>
            </a:pPr>
            <a:endParaRPr lang="de-DE" sz="1400" i="1" dirty="0" smtClean="0"/>
          </a:p>
          <a:p>
            <a:pPr>
              <a:buNone/>
            </a:pPr>
            <a:r>
              <a:rPr lang="de-DE" sz="1400" i="1" dirty="0" smtClean="0"/>
              <a:t>12.15 h Mittagessen</a:t>
            </a:r>
          </a:p>
          <a:p>
            <a:pPr>
              <a:buNone/>
            </a:pPr>
            <a:endParaRPr lang="de-DE" sz="2000" dirty="0" smtClean="0"/>
          </a:p>
          <a:p>
            <a:pPr>
              <a:buNone/>
            </a:pPr>
            <a:r>
              <a:rPr lang="de-DE" sz="2000" dirty="0" smtClean="0"/>
              <a:t>13.30 – 15.15 h: Modul Hörsehverstehen:</a:t>
            </a:r>
          </a:p>
          <a:p>
            <a:pPr>
              <a:buFontTx/>
              <a:buChar char="-"/>
            </a:pPr>
            <a:r>
              <a:rPr lang="de-DE" sz="2000" dirty="0" smtClean="0"/>
              <a:t>Präsentation von Schlüsselszenen des Films</a:t>
            </a:r>
          </a:p>
          <a:p>
            <a:pPr>
              <a:buFontTx/>
              <a:buChar char="-"/>
            </a:pPr>
            <a:r>
              <a:rPr lang="de-DE" sz="2000" dirty="0" smtClean="0"/>
              <a:t>Impulsreferat mit exemplarischen Unterrichtsbeispielen</a:t>
            </a:r>
          </a:p>
          <a:p>
            <a:pPr>
              <a:buNone/>
            </a:pPr>
            <a:endParaRPr lang="de-DE" sz="1400" i="1" dirty="0"/>
          </a:p>
          <a:p>
            <a:pPr>
              <a:buNone/>
            </a:pPr>
            <a:r>
              <a:rPr lang="de-DE" sz="1400" i="1" dirty="0" smtClean="0"/>
              <a:t>Kaffeepause </a:t>
            </a:r>
            <a:endParaRPr lang="de-DE" sz="2000" dirty="0" smtClean="0"/>
          </a:p>
          <a:p>
            <a:pPr>
              <a:buNone/>
            </a:pPr>
            <a:endParaRPr lang="de-DE" sz="2000" dirty="0" smtClean="0"/>
          </a:p>
          <a:p>
            <a:pPr>
              <a:buNone/>
            </a:pPr>
            <a:r>
              <a:rPr lang="de-DE" sz="2000" dirty="0" smtClean="0"/>
              <a:t>15.45 – 16.45 h: Modul Hörsehverstehen – Sichtung des Materials</a:t>
            </a:r>
          </a:p>
          <a:p>
            <a:pPr>
              <a:buNone/>
            </a:pPr>
            <a:r>
              <a:rPr lang="de-DE" sz="2000" dirty="0" smtClean="0"/>
              <a:t>16.45 – 17.15 h: Modul Hörversehverstehen – Austausch im Plenum</a:t>
            </a:r>
          </a:p>
          <a:p>
            <a:pPr>
              <a:buNone/>
            </a:pPr>
            <a:r>
              <a:rPr lang="de-DE" sz="2000" dirty="0" smtClean="0"/>
              <a:t>17.15 – 17.30 h: allgemeine Fragen/Diskussion im Plenum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3"/>
            <a:ext cx="8038863" cy="623118"/>
          </a:xfrm>
        </p:spPr>
        <p:txBody>
          <a:bodyPr rtlCol="0"/>
          <a:lstStyle/>
          <a:p>
            <a:r>
              <a:rPr lang="de-DE" sz="3200" dirty="0" smtClean="0"/>
              <a:t>Programm: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xfrm>
            <a:off x="457200" y="692696"/>
            <a:ext cx="8229600" cy="5314404"/>
          </a:xfrm>
        </p:spPr>
        <p:txBody>
          <a:bodyPr/>
          <a:lstStyle/>
          <a:p>
            <a:pPr>
              <a:buNone/>
            </a:pPr>
            <a:endParaRPr lang="de-DE" sz="2000" b="1" dirty="0" smtClean="0"/>
          </a:p>
          <a:p>
            <a:pPr>
              <a:buNone/>
            </a:pPr>
            <a:r>
              <a:rPr lang="de-DE" sz="2000" b="1" dirty="0" smtClean="0"/>
              <a:t>Dienstag: Durchlaufen von drei Modulen in Gruppen</a:t>
            </a:r>
          </a:p>
          <a:p>
            <a:pPr>
              <a:buNone/>
            </a:pPr>
            <a:r>
              <a:rPr lang="de-DE" sz="2000" dirty="0" smtClean="0"/>
              <a:t>8.30 – 10.30 h: Modul Leseverstehen (LV), Schreiben, (S) Lernaufgabe (LA)</a:t>
            </a:r>
          </a:p>
          <a:p>
            <a:pPr>
              <a:buNone/>
            </a:pPr>
            <a:r>
              <a:rPr lang="de-DE" sz="1400" i="1" dirty="0" smtClean="0"/>
              <a:t>10.30 – 11.00 h: Kaffeepause</a:t>
            </a:r>
            <a:endParaRPr lang="de-DE" sz="2000" dirty="0" smtClean="0"/>
          </a:p>
          <a:p>
            <a:pPr>
              <a:buNone/>
            </a:pPr>
            <a:r>
              <a:rPr lang="de-DE" sz="2000" dirty="0" smtClean="0"/>
              <a:t>11.00 – 12.00 h: Modul S, LA, LV erste Hälfte</a:t>
            </a:r>
          </a:p>
          <a:p>
            <a:pPr>
              <a:buNone/>
            </a:pPr>
            <a:endParaRPr lang="de-DE" sz="2000" dirty="0" smtClean="0"/>
          </a:p>
          <a:p>
            <a:pPr>
              <a:buNone/>
            </a:pPr>
            <a:r>
              <a:rPr lang="de-DE" sz="1400" i="1" dirty="0" smtClean="0"/>
              <a:t>12.15 h Mittagessen</a:t>
            </a:r>
          </a:p>
          <a:p>
            <a:pPr>
              <a:buNone/>
            </a:pPr>
            <a:endParaRPr lang="de-DE" sz="2000" dirty="0" smtClean="0"/>
          </a:p>
          <a:p>
            <a:pPr>
              <a:buNone/>
            </a:pPr>
            <a:r>
              <a:rPr lang="de-DE" sz="2000" dirty="0" smtClean="0"/>
              <a:t>14.00 – 15.00 h: Modul S, LA , LV zweite Hälfte</a:t>
            </a:r>
          </a:p>
          <a:p>
            <a:pPr>
              <a:buNone/>
            </a:pPr>
            <a:r>
              <a:rPr lang="de-DE" sz="1400" i="1" dirty="0" smtClean="0"/>
              <a:t>15.00 – 15.30 h: Kaffeepause </a:t>
            </a:r>
            <a:endParaRPr lang="de-DE" sz="2000" dirty="0" smtClean="0"/>
          </a:p>
          <a:p>
            <a:pPr>
              <a:buNone/>
            </a:pPr>
            <a:r>
              <a:rPr lang="de-DE" sz="2000" dirty="0" smtClean="0"/>
              <a:t>15.30 – 17.30 h: Modul LA, LV, S</a:t>
            </a:r>
          </a:p>
          <a:p>
            <a:pPr>
              <a:buNone/>
            </a:pPr>
            <a:r>
              <a:rPr lang="de-DE" sz="2000" dirty="0" smtClean="0"/>
              <a:t>17.00 – 17.30 h: Fragen/Diskussion im Plenum</a:t>
            </a:r>
            <a:endParaRPr lang="de-DE" dirty="0" smtClean="0"/>
          </a:p>
          <a:p>
            <a:pPr>
              <a:buNone/>
            </a:pPr>
            <a:endParaRPr lang="de-DE" sz="2000" dirty="0" smtClean="0"/>
          </a:p>
          <a:p>
            <a:pPr>
              <a:buNone/>
            </a:pPr>
            <a:r>
              <a:rPr lang="de-DE" sz="2000" dirty="0" smtClean="0"/>
              <a:t>Abends: optional  DVD </a:t>
            </a:r>
            <a:r>
              <a:rPr lang="de-DE" sz="2000" dirty="0" err="1" smtClean="0"/>
              <a:t>night</a:t>
            </a:r>
            <a:r>
              <a:rPr lang="de-DE" sz="2000" dirty="0" smtClean="0"/>
              <a:t>:</a:t>
            </a:r>
          </a:p>
          <a:p>
            <a:pPr>
              <a:buNone/>
            </a:pPr>
            <a:r>
              <a:rPr lang="de-DE" sz="2000" i="1" dirty="0" err="1" smtClean="0"/>
              <a:t>Up</a:t>
            </a:r>
            <a:r>
              <a:rPr lang="de-DE" sz="2000" dirty="0" smtClean="0"/>
              <a:t> oder </a:t>
            </a:r>
            <a:r>
              <a:rPr lang="de-DE" sz="2000" i="1" dirty="0" err="1" smtClean="0"/>
              <a:t>Diary</a:t>
            </a:r>
            <a:r>
              <a:rPr lang="de-DE" sz="2000" i="1" dirty="0" smtClean="0"/>
              <a:t> </a:t>
            </a:r>
            <a:r>
              <a:rPr lang="de-DE" sz="2000" i="1" dirty="0" err="1" smtClean="0"/>
              <a:t>of</a:t>
            </a:r>
            <a:r>
              <a:rPr lang="de-DE" sz="2000" i="1" dirty="0" smtClean="0"/>
              <a:t> a </a:t>
            </a:r>
            <a:r>
              <a:rPr lang="de-DE" sz="2000" i="1" dirty="0" err="1" smtClean="0"/>
              <a:t>Wimpy</a:t>
            </a:r>
            <a:r>
              <a:rPr lang="de-DE" sz="2000" i="1" dirty="0" smtClean="0"/>
              <a:t> Kid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3"/>
            <a:ext cx="8038863" cy="623118"/>
          </a:xfrm>
        </p:spPr>
        <p:txBody>
          <a:bodyPr rtlCol="0"/>
          <a:lstStyle/>
          <a:p>
            <a:r>
              <a:rPr lang="de-DE" sz="3200" dirty="0" smtClean="0"/>
              <a:t>Programm: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>
          <a:xfrm>
            <a:off x="457200" y="692696"/>
            <a:ext cx="8229600" cy="5314404"/>
          </a:xfrm>
        </p:spPr>
        <p:txBody>
          <a:bodyPr/>
          <a:lstStyle/>
          <a:p>
            <a:pPr>
              <a:buNone/>
            </a:pPr>
            <a:endParaRPr lang="de-DE" sz="2000" b="1" dirty="0" smtClean="0"/>
          </a:p>
          <a:p>
            <a:pPr>
              <a:buNone/>
            </a:pPr>
            <a:r>
              <a:rPr lang="de-DE" sz="2000" b="1" dirty="0" smtClean="0"/>
              <a:t>Mittwoch:</a:t>
            </a:r>
          </a:p>
          <a:p>
            <a:pPr>
              <a:buNone/>
            </a:pPr>
            <a:r>
              <a:rPr lang="de-DE" sz="2000" dirty="0" smtClean="0"/>
              <a:t>9.00 – 9.20 h: Überlegungen zur Umsetzung in der regionalen Fortbildung - Impuls </a:t>
            </a:r>
          </a:p>
          <a:p>
            <a:pPr>
              <a:buNone/>
            </a:pPr>
            <a:endParaRPr lang="de-DE" sz="2000" dirty="0" smtClean="0"/>
          </a:p>
          <a:p>
            <a:pPr>
              <a:buNone/>
            </a:pPr>
            <a:r>
              <a:rPr lang="de-DE" sz="2000" dirty="0" smtClean="0"/>
              <a:t>9.30 – 11.30 h: Arbeit in RP-Gruppen</a:t>
            </a:r>
          </a:p>
          <a:p>
            <a:pPr>
              <a:buNone/>
            </a:pPr>
            <a:endParaRPr lang="de-DE" sz="2000" dirty="0" smtClean="0"/>
          </a:p>
          <a:p>
            <a:pPr>
              <a:buNone/>
            </a:pPr>
            <a:r>
              <a:rPr lang="de-DE" sz="2000" dirty="0" smtClean="0"/>
              <a:t>11.30 – 12.00 h: Plenum und Abschluss </a:t>
            </a:r>
            <a:endParaRPr lang="de-DE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1734" y="285602"/>
            <a:ext cx="8038863" cy="111638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7652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1484313"/>
            <a:ext cx="8229600" cy="4522787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de-DE" b="1" dirty="0" smtClean="0"/>
              <a:t>Resümee – Materialfundus:</a:t>
            </a:r>
            <a:endParaRPr lang="de-DE" dirty="0" smtClean="0"/>
          </a:p>
          <a:p>
            <a:pPr>
              <a:buFont typeface="Wingdings" pitchFamily="2" charset="2"/>
              <a:buChar char="Ø"/>
            </a:pPr>
            <a:r>
              <a:rPr lang="de-DE" dirty="0" smtClean="0"/>
              <a:t>Impulsreferat:</a:t>
            </a:r>
          </a:p>
          <a:p>
            <a:pPr lvl="1">
              <a:buFontTx/>
              <a:buChar char="•"/>
            </a:pPr>
            <a:r>
              <a:rPr lang="de-DE" dirty="0" smtClean="0"/>
              <a:t>Bezug zum Bildungsplan 2016</a:t>
            </a:r>
          </a:p>
          <a:p>
            <a:pPr lvl="1">
              <a:buFontTx/>
              <a:buChar char="•"/>
            </a:pPr>
            <a:r>
              <a:rPr lang="de-DE" dirty="0" smtClean="0"/>
              <a:t>Überlegungen zu VERA 8</a:t>
            </a:r>
          </a:p>
          <a:p>
            <a:pPr lvl="1">
              <a:buFontTx/>
              <a:buChar char="•"/>
            </a:pPr>
            <a:r>
              <a:rPr lang="de-DE" dirty="0" smtClean="0"/>
              <a:t>Bezug zu Themenplänen/Curricula der Bildungsplankommission</a:t>
            </a:r>
          </a:p>
          <a:p>
            <a:pPr lvl="1">
              <a:buFontTx/>
              <a:buChar char="•"/>
            </a:pPr>
            <a:r>
              <a:rPr lang="de-DE" dirty="0" smtClean="0"/>
              <a:t>Überlegungen zum Erwerb sprachlicher Mittel</a:t>
            </a:r>
          </a:p>
          <a:p>
            <a:pPr lvl="1">
              <a:buFontTx/>
              <a:buChar char="•"/>
            </a:pPr>
            <a:r>
              <a:rPr lang="de-DE" dirty="0" smtClean="0"/>
              <a:t>Kompetenzorientierung und Progression der Teilkompetenzen</a:t>
            </a:r>
          </a:p>
          <a:p>
            <a:pPr lvl="1">
              <a:buFontTx/>
              <a:buChar char="•"/>
            </a:pPr>
            <a:r>
              <a:rPr lang="de-DE" dirty="0" smtClean="0"/>
              <a:t>Kompetenzorientierung und komplexe Lernaufgaben</a:t>
            </a:r>
          </a:p>
          <a:p>
            <a:pPr>
              <a:buFontTx/>
              <a:buChar char="•"/>
            </a:pPr>
            <a:endParaRPr lang="de-DE" dirty="0" smtClean="0"/>
          </a:p>
          <a:p>
            <a:pPr>
              <a:buFontTx/>
              <a:buChar char="•"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1734" y="285602"/>
            <a:ext cx="8038863" cy="111638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7652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1484313"/>
            <a:ext cx="8229600" cy="4522787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de-DE" b="1" dirty="0" smtClean="0"/>
              <a:t>Resümee – Materialfundus:</a:t>
            </a:r>
            <a:endParaRPr lang="de-DE" dirty="0" smtClean="0"/>
          </a:p>
          <a:p>
            <a:pPr>
              <a:buFont typeface="Wingdings" pitchFamily="2" charset="2"/>
              <a:buChar char="Ø"/>
            </a:pPr>
            <a:r>
              <a:rPr lang="de-DE" dirty="0" smtClean="0"/>
              <a:t>Drei Module zur Progression der Teilkompetenzen</a:t>
            </a:r>
          </a:p>
          <a:p>
            <a:pPr lvl="2">
              <a:buFontTx/>
              <a:buChar char="•"/>
            </a:pPr>
            <a:r>
              <a:rPr lang="de-DE" dirty="0" smtClean="0"/>
              <a:t>Hörsehverstehen –am Beispiel des Films </a:t>
            </a:r>
            <a:r>
              <a:rPr lang="de-DE" i="1" dirty="0" err="1" smtClean="0"/>
              <a:t>Up</a:t>
            </a:r>
            <a:r>
              <a:rPr lang="de-DE" i="1" dirty="0" smtClean="0"/>
              <a:t>!</a:t>
            </a:r>
          </a:p>
          <a:p>
            <a:pPr lvl="2">
              <a:buFontTx/>
              <a:buChar char="•"/>
            </a:pPr>
            <a:r>
              <a:rPr lang="de-DE" dirty="0" smtClean="0"/>
              <a:t>Leseverstehen am Beispiel der </a:t>
            </a:r>
            <a:r>
              <a:rPr lang="de-DE" i="1" dirty="0" err="1" smtClean="0"/>
              <a:t>graphic</a:t>
            </a:r>
            <a:r>
              <a:rPr lang="de-DE" i="1" dirty="0" smtClean="0"/>
              <a:t> </a:t>
            </a:r>
            <a:r>
              <a:rPr lang="de-DE" i="1" dirty="0" err="1" smtClean="0"/>
              <a:t>novel</a:t>
            </a:r>
            <a:r>
              <a:rPr lang="de-DE" i="1" dirty="0" smtClean="0"/>
              <a:t> </a:t>
            </a:r>
            <a:r>
              <a:rPr lang="de-DE" i="1" dirty="0" err="1" smtClean="0"/>
              <a:t>Diary</a:t>
            </a:r>
            <a:r>
              <a:rPr lang="de-DE" i="1" dirty="0" smtClean="0"/>
              <a:t> </a:t>
            </a:r>
            <a:r>
              <a:rPr lang="de-DE" i="1" dirty="0" err="1" smtClean="0"/>
              <a:t>of</a:t>
            </a:r>
            <a:r>
              <a:rPr lang="de-DE" i="1" dirty="0" smtClean="0"/>
              <a:t> a </a:t>
            </a:r>
            <a:r>
              <a:rPr lang="de-DE" i="1" dirty="0" err="1" smtClean="0"/>
              <a:t>Wimpy</a:t>
            </a:r>
            <a:r>
              <a:rPr lang="de-DE" i="1" dirty="0" smtClean="0"/>
              <a:t> Kid I</a:t>
            </a:r>
          </a:p>
          <a:p>
            <a:pPr lvl="2">
              <a:buFontTx/>
              <a:buChar char="•"/>
            </a:pPr>
            <a:r>
              <a:rPr lang="de-DE" dirty="0" smtClean="0"/>
              <a:t>Schreiben am Beispiel von Aufgaben mit unterschiedlichen Formaten</a:t>
            </a:r>
          </a:p>
          <a:p>
            <a:pPr marL="566737" lvl="1" indent="-457200">
              <a:spcBef>
                <a:spcPts val="400"/>
              </a:spcBef>
              <a:buSzPct val="68000"/>
              <a:buFont typeface="Wingdings" panose="05000000000000000000" pitchFamily="2" charset="2"/>
              <a:buChar char="Ø"/>
            </a:pPr>
            <a:r>
              <a:rPr lang="de-DE" sz="2700" dirty="0"/>
              <a:t>Dazu direkt umsetzbare Unterrichtseinheiten mit kopierfähigem Material</a:t>
            </a:r>
          </a:p>
          <a:p>
            <a:pPr>
              <a:buFontTx/>
              <a:buChar char="•"/>
            </a:pPr>
            <a:endParaRPr lang="de-DE" dirty="0" smtClean="0"/>
          </a:p>
          <a:p>
            <a:pPr>
              <a:buFontTx/>
              <a:buChar char="•"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smtClean="0"/>
              <a:t>Zielsetzung:</a:t>
            </a:r>
          </a:p>
          <a:p>
            <a:pPr eaLnBrk="1" hangingPunct="1"/>
            <a:r>
              <a:rPr lang="de-DE" smtClean="0"/>
              <a:t>Informationen zu VERA 8 im Rahmen der Kompetenzorientierung</a:t>
            </a:r>
          </a:p>
          <a:p>
            <a:pPr eaLnBrk="1" hangingPunct="1"/>
            <a:r>
              <a:rPr lang="de-DE" smtClean="0"/>
              <a:t>Unterrichtsideen zur Progression der Teilkompetenzen</a:t>
            </a:r>
          </a:p>
          <a:p>
            <a:pPr eaLnBrk="1" hangingPunct="1"/>
            <a:r>
              <a:rPr lang="de-DE" smtClean="0"/>
              <a:t>Unterrichtsidee für die Anforderungen einer komplexen Lernaufgabe</a:t>
            </a:r>
          </a:p>
          <a:p>
            <a:pPr eaLnBrk="1" hangingPunct="1"/>
            <a:r>
              <a:rPr lang="de-DE" smtClean="0"/>
              <a:t>Direkt umsetzbare Beispiele für Fortbildung und Unterricht</a:t>
            </a:r>
          </a:p>
          <a:p>
            <a:pPr eaLnBrk="1" hangingPunct="1"/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1734" y="285602"/>
            <a:ext cx="8038863" cy="111638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7652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1484313"/>
            <a:ext cx="8229600" cy="4522787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de-DE" b="1" dirty="0" smtClean="0"/>
              <a:t>Resümee – Materialfundus:</a:t>
            </a: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Ein Modul zu einer Lernaufgabe zur integrativen Behandlung von Kompetenzen am Beispiel von materialdifferenzierten Lektüren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2700" dirty="0" smtClean="0"/>
              <a:t>Dazu eine direkt </a:t>
            </a:r>
            <a:r>
              <a:rPr lang="de-DE" sz="2700" dirty="0"/>
              <a:t>umsetzbare Unterrichtseinheiten mit kopierfähigem Material</a:t>
            </a:r>
          </a:p>
          <a:p>
            <a:pPr>
              <a:buFontTx/>
              <a:buChar char="•"/>
            </a:pPr>
            <a:endParaRPr lang="de-DE" dirty="0" smtClean="0"/>
          </a:p>
          <a:p>
            <a:pPr>
              <a:buFontTx/>
              <a:buChar char="•"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1734" y="285602"/>
            <a:ext cx="8038863" cy="111638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7652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1484313"/>
            <a:ext cx="8229600" cy="4522787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de-DE" b="1" dirty="0" smtClean="0"/>
              <a:t>Umsetzung in der regionalen Fortbildung:</a:t>
            </a:r>
            <a:endParaRPr lang="de-DE" dirty="0" smtClean="0"/>
          </a:p>
          <a:p>
            <a:pPr>
              <a:buFontTx/>
              <a:buChar char="•"/>
            </a:pPr>
            <a:r>
              <a:rPr lang="de-DE" dirty="0" smtClean="0"/>
              <a:t>Rahmen: eintägige Veranstaltungen</a:t>
            </a:r>
          </a:p>
          <a:p>
            <a:pPr>
              <a:buFontTx/>
              <a:buChar char="•"/>
            </a:pPr>
            <a:r>
              <a:rPr lang="de-DE" dirty="0" smtClean="0">
                <a:sym typeface="Wingdings" pitchFamily="2" charset="2"/>
              </a:rPr>
              <a:t> Auswahl des zur Verfügung stehenden Materials:</a:t>
            </a:r>
          </a:p>
          <a:p>
            <a:pPr lvl="1">
              <a:buFontTx/>
              <a:buChar char="•"/>
            </a:pPr>
            <a:r>
              <a:rPr lang="de-DE" dirty="0" smtClean="0"/>
              <a:t>ohne Impulsreferat, mit gekürztem Impulsreferat?</a:t>
            </a:r>
          </a:p>
          <a:p>
            <a:pPr lvl="1">
              <a:buFontTx/>
              <a:buChar char="•"/>
            </a:pPr>
            <a:r>
              <a:rPr lang="de-DE" dirty="0" smtClean="0"/>
              <a:t>Module jeweils ohne Impulsreferat?</a:t>
            </a:r>
          </a:p>
          <a:p>
            <a:pPr lvl="1">
              <a:buFontTx/>
              <a:buChar char="•"/>
            </a:pPr>
            <a:r>
              <a:rPr lang="de-DE" dirty="0" smtClean="0"/>
              <a:t>exemplarische Teile jedes Moduls, um die zugrunde liegenden Gedanken zu illustrieren?</a:t>
            </a:r>
          </a:p>
          <a:p>
            <a:pPr>
              <a:buFontTx/>
              <a:buChar char="•"/>
            </a:pPr>
            <a:endParaRPr lang="de-DE" dirty="0" smtClean="0"/>
          </a:p>
          <a:p>
            <a:pPr>
              <a:buFontTx/>
              <a:buChar char="•"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1734" y="285602"/>
            <a:ext cx="8038863" cy="111638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7652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1401985"/>
            <a:ext cx="8229600" cy="4605116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de-DE" b="1" dirty="0" smtClean="0"/>
              <a:t>Umsetzung in der regionalen Fortbildung:</a:t>
            </a:r>
            <a:endParaRPr lang="de-DE" dirty="0" smtClean="0"/>
          </a:p>
          <a:p>
            <a:pPr>
              <a:buFontTx/>
              <a:buChar char="•"/>
            </a:pPr>
            <a:r>
              <a:rPr lang="de-DE" dirty="0" smtClean="0">
                <a:sym typeface="Wingdings" pitchFamily="2" charset="2"/>
              </a:rPr>
              <a:t> Auswahl des zur Verfügung stehenden Materials:</a:t>
            </a:r>
          </a:p>
          <a:p>
            <a:pPr>
              <a:buFontTx/>
              <a:buChar char="•"/>
            </a:pPr>
            <a:r>
              <a:rPr lang="de-DE" dirty="0" smtClean="0"/>
              <a:t>nur zwei Module?:</a:t>
            </a:r>
          </a:p>
          <a:p>
            <a:pPr lvl="1">
              <a:buFontTx/>
              <a:buChar char="•"/>
            </a:pPr>
            <a:r>
              <a:rPr lang="de-DE" dirty="0"/>
              <a:t>anhand </a:t>
            </a:r>
            <a:r>
              <a:rPr lang="de-DE" dirty="0" smtClean="0"/>
              <a:t>dieses Moduls </a:t>
            </a:r>
            <a:r>
              <a:rPr lang="de-DE" dirty="0"/>
              <a:t>lässt sich der Bildungsplan für 7/8 besonders gut </a:t>
            </a:r>
            <a:r>
              <a:rPr lang="de-DE" dirty="0" smtClean="0"/>
              <a:t>illustrieren</a:t>
            </a:r>
          </a:p>
          <a:p>
            <a:pPr lvl="1">
              <a:buFontTx/>
              <a:buChar char="•"/>
            </a:pPr>
            <a:r>
              <a:rPr lang="de-DE" dirty="0" smtClean="0"/>
              <a:t>Modul zu fachdidaktischen Aspekten, die besonders brisant erscheinen</a:t>
            </a:r>
          </a:p>
          <a:p>
            <a:pPr lvl="1">
              <a:buFontTx/>
              <a:buChar char="•"/>
            </a:pPr>
            <a:r>
              <a:rPr lang="de-DE" dirty="0" smtClean="0"/>
              <a:t>Modul, das besonders geeignet ist, um den integrativen Spracherwerb zu illustrieren</a:t>
            </a:r>
          </a:p>
          <a:p>
            <a:pPr>
              <a:buFontTx/>
              <a:buChar char="•"/>
            </a:pPr>
            <a:endParaRPr lang="de-DE" dirty="0" smtClean="0"/>
          </a:p>
          <a:p>
            <a:pPr>
              <a:buFontTx/>
              <a:buChar char="•"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1734" y="285602"/>
            <a:ext cx="8038863" cy="111638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7652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1401985"/>
            <a:ext cx="8229600" cy="4605116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de-DE" b="1" dirty="0" smtClean="0"/>
              <a:t>Umsetzung in der regionalen Fortbildung:</a:t>
            </a:r>
            <a:endParaRPr lang="de-DE" dirty="0" smtClean="0"/>
          </a:p>
          <a:p>
            <a:pPr>
              <a:buFontTx/>
              <a:buChar char="•"/>
            </a:pPr>
            <a:r>
              <a:rPr lang="de-DE" dirty="0" smtClean="0">
                <a:sym typeface="Wingdings" pitchFamily="2" charset="2"/>
              </a:rPr>
              <a:t> Auswahl des zur Verfügung stehenden Materials:</a:t>
            </a:r>
          </a:p>
          <a:p>
            <a:pPr>
              <a:buFontTx/>
              <a:buChar char="•"/>
            </a:pPr>
            <a:r>
              <a:rPr lang="de-DE" dirty="0" smtClean="0"/>
              <a:t>nur zwei Module?:</a:t>
            </a:r>
          </a:p>
          <a:p>
            <a:pPr lvl="1">
              <a:buFontTx/>
              <a:buChar char="•"/>
            </a:pPr>
            <a:r>
              <a:rPr lang="de-DE" dirty="0" smtClean="0"/>
              <a:t>zum Thema eines anderen Moduls haben regionale Fortbildungen/Sprengelsitzungen stattgefunden</a:t>
            </a:r>
          </a:p>
          <a:p>
            <a:pPr lvl="1">
              <a:buFontTx/>
              <a:buChar char="•"/>
            </a:pPr>
            <a:r>
              <a:rPr lang="de-DE" dirty="0" smtClean="0"/>
              <a:t>die anderen Module können auch über die Sprengelarbeit multipliziert werden</a:t>
            </a:r>
          </a:p>
          <a:p>
            <a:pPr>
              <a:buFontTx/>
              <a:buChar char="•"/>
            </a:pPr>
            <a:endParaRPr lang="de-DE" dirty="0" smtClean="0"/>
          </a:p>
          <a:p>
            <a:pPr>
              <a:buFontTx/>
              <a:buChar char="•"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985084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3553" name="Inhaltsplatzhalt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dirty="0" smtClean="0"/>
              <a:t>Kompetenzorientierung (und VERA 8)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de-DE" dirty="0" smtClean="0"/>
              <a:t>Basis: Theoretisches Fachwissen, das kumulativ erweitert werden soll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de-DE" dirty="0" smtClean="0"/>
              <a:t>Lösen von fachlichen Problemen: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de-DE" dirty="0" smtClean="0"/>
              <a:t>Schüler/innen können (sprach-)handeln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de-DE" dirty="0" smtClean="0"/>
              <a:t>Schüler/innen können reflektieren und bewerten</a:t>
            </a:r>
            <a:r>
              <a:rPr lang="de-DE" b="1" dirty="0" smtClean="0"/>
              <a:t> </a:t>
            </a:r>
          </a:p>
          <a:p>
            <a:pPr eaLnBrk="1" hangingPunct="1">
              <a:buFont typeface="Wingdings 3" pitchFamily="18" charset="2"/>
              <a:buNone/>
            </a:pPr>
            <a:endParaRPr lang="de-DE" b="1" dirty="0" smtClean="0"/>
          </a:p>
          <a:p>
            <a:pPr eaLnBrk="1" hangingPunct="1"/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de-DE" b="1" smtClean="0"/>
              <a:t>Format VERA 8:</a:t>
            </a:r>
          </a:p>
          <a:p>
            <a:pPr eaLnBrk="1" hangingPunct="1"/>
            <a:r>
              <a:rPr lang="de-DE" smtClean="0"/>
              <a:t>Leseverstehen</a:t>
            </a:r>
          </a:p>
          <a:p>
            <a:pPr eaLnBrk="1" hangingPunct="1"/>
            <a:r>
              <a:rPr lang="de-DE" smtClean="0"/>
              <a:t>Hörverstehen</a:t>
            </a:r>
          </a:p>
          <a:p>
            <a:pPr eaLnBrk="1" hangingPunct="1"/>
            <a:endParaRPr lang="de-DE" smtClean="0"/>
          </a:p>
          <a:p>
            <a:pPr eaLnBrk="1" hangingPunct="1"/>
            <a:endParaRPr lang="de-DE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1734" y="285602"/>
            <a:ext cx="8038863" cy="111638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6628" name="Rectangle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de-DE" b="1" dirty="0" smtClean="0"/>
              <a:t>Kompetenzorientierung und Ziel von VERA 8:</a:t>
            </a:r>
          </a:p>
          <a:p>
            <a:r>
              <a:rPr lang="de-DE" dirty="0" smtClean="0"/>
              <a:t>Diagnose des erreichten Standards im Hinblick auf die nächste zu erreichende Standardstufe 9/10</a:t>
            </a:r>
          </a:p>
          <a:p>
            <a:r>
              <a:rPr lang="de-DE" dirty="0" smtClean="0"/>
              <a:t>Hinweise auf darauf basierende Förder- (und Forder)</a:t>
            </a:r>
            <a:r>
              <a:rPr lang="de-DE" dirty="0" err="1" smtClean="0"/>
              <a:t>massnahmen</a:t>
            </a: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1734" y="285602"/>
            <a:ext cx="8038863" cy="111638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7652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1484313"/>
            <a:ext cx="8229600" cy="4522787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de-DE" b="1" dirty="0" smtClean="0"/>
              <a:t>Parameter für  Förder- (und Forder)</a:t>
            </a:r>
            <a:r>
              <a:rPr lang="de-DE" b="1" dirty="0" err="1" smtClean="0"/>
              <a:t>massnahmen</a:t>
            </a:r>
            <a:r>
              <a:rPr lang="de-DE" dirty="0" smtClean="0"/>
              <a:t>:</a:t>
            </a:r>
          </a:p>
          <a:p>
            <a:pPr>
              <a:buFontTx/>
              <a:buChar char="•"/>
            </a:pPr>
            <a:r>
              <a:rPr lang="de-DE" dirty="0" smtClean="0"/>
              <a:t>Kriterien für die Schwierigkeit von Texten:</a:t>
            </a:r>
          </a:p>
          <a:p>
            <a:pPr>
              <a:buFontTx/>
              <a:buChar char="•"/>
            </a:pPr>
            <a:r>
              <a:rPr lang="de-DE" dirty="0" smtClean="0"/>
              <a:t>Hör – und Lesestrategien</a:t>
            </a:r>
          </a:p>
          <a:p>
            <a:pPr>
              <a:buFontTx/>
              <a:buChar char="•"/>
            </a:pP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 idx="4294967295"/>
          </p:nvPr>
        </p:nvSpPr>
        <p:spPr>
          <a:xfrm>
            <a:off x="641734" y="285602"/>
            <a:ext cx="8038863" cy="111638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xfrm>
            <a:off x="457200" y="1268413"/>
            <a:ext cx="8229600" cy="473868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de-DE" b="1" smtClean="0"/>
              <a:t>Kriterien für die Schwierigkeit von Hörtexten: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Textlänge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Sprechgeschwindigkeit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Anzahl der Sprecher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Art und Lautstärke der Hintergrundgeräusche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Verwendete Sprache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Aussprache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Lexikalischer und grammatischer Anspruch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Textstruktur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Explizitheit der gegebenen Situation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smtClean="0"/>
              <a:t>Vertrautheit mit Thema/Inhalt/Hörsituation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de-DE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1734" y="285602"/>
            <a:ext cx="8038863" cy="111638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200" dirty="0" smtClean="0"/>
              <a:t>ZPG Bildungsplan 2016, Klasse 7 und 8</a:t>
            </a:r>
            <a:endParaRPr lang="de-DE" sz="3200" dirty="0"/>
          </a:p>
        </p:txBody>
      </p:sp>
      <p:sp>
        <p:nvSpPr>
          <p:cNvPr id="28676" name="Rectangle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</p:txBody>
      </p:sp>
      <p:pic>
        <p:nvPicPr>
          <p:cNvPr id="6" name="Grafik 5" descr="hsvdidkom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556792"/>
            <a:ext cx="7087590" cy="4382112"/>
          </a:xfrm>
          <a:prstGeom prst="rect">
            <a:avLst/>
          </a:prstGeom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Team ZPG Englisch 7+8, 2016</a:t>
            </a:r>
            <a:endParaRPr lang="de-DE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Deimo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2395</Words>
  <Application>Microsoft Office PowerPoint</Application>
  <PresentationFormat>Bildschirmpräsentation (4:3)</PresentationFormat>
  <Paragraphs>322</Paragraphs>
  <Slides>33</Slides>
  <Notes>25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33</vt:i4>
      </vt:variant>
    </vt:vector>
  </HeadingPairs>
  <TitlesOfParts>
    <vt:vector size="34" baseType="lpstr">
      <vt:lpstr>Deimos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Programm:</vt:lpstr>
      <vt:lpstr>Programm:</vt:lpstr>
      <vt:lpstr>Programm: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  <vt:lpstr>ZPG Bildungsplan 2016, Klasse 7 und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ZPG Bildungsplan 2016, Klasse 7 und 8</dc:title>
  <dc:creator>ulrike</dc:creator>
  <cp:lastModifiedBy>ulrike</cp:lastModifiedBy>
  <cp:revision>77</cp:revision>
  <dcterms:created xsi:type="dcterms:W3CDTF">2016-03-04T11:37:36Z</dcterms:created>
  <dcterms:modified xsi:type="dcterms:W3CDTF">2016-09-22T17:23:03Z</dcterms:modified>
</cp:coreProperties>
</file>