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5474" autoAdjust="0"/>
  </p:normalViewPr>
  <p:slideViewPr>
    <p:cSldViewPr snapToGrid="0" snapToObjects="1">
      <p:cViewPr varScale="1">
        <p:scale>
          <a:sx n="73" d="100"/>
          <a:sy n="73" d="100"/>
        </p:scale>
        <p:origin x="-208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D7A918-E241-F14D-B36B-F0D651D4D468}" type="datetimeFigureOut">
              <a:rPr lang="de-DE" smtClean="0"/>
              <a:t>10.06.2016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2FC47C-433C-EC4F-8F9D-1761D22D45AD}" type="slidenum">
              <a:rPr lang="de-DE" smtClean="0"/>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DA2D9-4711-634A-8E29-44BC3AFD3558}" type="datetimeFigureOut">
              <a:rPr lang="de-DE" smtClean="0"/>
              <a:pPr/>
              <a:t>09.06.2016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0112C4-BAD0-9848-89DC-E6FEBEF67850}"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a:t>
            </a:r>
            <a:r>
              <a:rPr lang="de-DE" baseline="0" dirty="0" smtClean="0"/>
              <a:t> vorliegende Übersicht soll zeigen, inwiefern die 4 illustrierenden Materialien den Folgen entsprechen, die auf Folie 11 zu finden sind.</a:t>
            </a:r>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12</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Dieses Beispiel entstammt</a:t>
            </a:r>
            <a:r>
              <a:rPr lang="de-DE" baseline="0" dirty="0" smtClean="0"/>
              <a:t> dem Material "ActionUK!3 – </a:t>
            </a:r>
            <a:r>
              <a:rPr lang="de-DE" baseline="0" dirty="0" err="1" smtClean="0"/>
              <a:t>Cultural</a:t>
            </a:r>
            <a:r>
              <a:rPr lang="de-DE" baseline="0" dirty="0" smtClean="0"/>
              <a:t> </a:t>
            </a:r>
            <a:r>
              <a:rPr lang="de-DE" baseline="0" dirty="0" err="1" smtClean="0"/>
              <a:t>Differences</a:t>
            </a:r>
            <a:r>
              <a:rPr lang="de-DE" baseline="0" dirty="0" smtClean="0"/>
              <a:t>", das wiederum Teil der ZPG - Materialsammlung ist. </a:t>
            </a:r>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13</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Dieses Beispiel entstammt</a:t>
            </a:r>
            <a:r>
              <a:rPr lang="de-DE" baseline="0" dirty="0" smtClean="0"/>
              <a:t> ebenfalls dem Material "ActionUK!3 – </a:t>
            </a:r>
            <a:r>
              <a:rPr lang="de-DE" baseline="0" dirty="0" err="1" smtClean="0"/>
              <a:t>Cultural</a:t>
            </a:r>
            <a:r>
              <a:rPr lang="de-DE" baseline="0" dirty="0" smtClean="0"/>
              <a:t> </a:t>
            </a:r>
            <a:r>
              <a:rPr lang="de-DE" baseline="0" dirty="0" err="1" smtClean="0"/>
              <a:t>Differences</a:t>
            </a:r>
            <a:r>
              <a:rPr lang="de-DE" baseline="0" dirty="0" smtClean="0"/>
              <a:t>", das wiederum Teil der ZPG - Materialsammlung ist. </a:t>
            </a:r>
            <a:endParaRPr lang="de-DE" dirty="0" smtClean="0"/>
          </a:p>
          <a:p>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14</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Alle Materialien liegen in</a:t>
            </a:r>
            <a:r>
              <a:rPr lang="de-DE" baseline="0" dirty="0" smtClean="0"/>
              <a:t> zwei Versionen vor: einer Schülerversion und einer Lehrerversion. Die Schülerversion besteht aus Arbeitsblättern, die neben den Ausgangsmaterialien (Lehrbuchtexte und Video) die Grundlage des Unterrichts darstellen. Die Lehrerversion besteht aus Hinweisen zur Gestaltung des Unterrichts mit Hilfe der Materialien sowie fachdidaktischen Bemerkungen, die die einzelnen Unterrichtsschritte vor dem Hintergrund des Bildungsplans 2016 begründen sollen. Die Lehrerversion enthält zur besseren Orientierung die Arbeitsblätter in einer Miniaturausgabe.</a:t>
            </a:r>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15</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 Materialien</a:t>
            </a:r>
            <a:r>
              <a:rPr lang="de-DE" baseline="0" dirty="0" smtClean="0"/>
              <a:t> könnten zwar teils auch im Rahmen von selbstorganisiertem Unterricht eingesetzt werden, es wäre dann aber zu erwarten, dass die Qualität der abschließenden Schreibaufgaben deutlich schlechter ausfällt als beim Einsatz der Materialien in einem lehrergelenkten Unterricht. Bei der Semantisierung neuer und / oder wichtiger Vokabeln, bei der Anleitung von Partnergesprächen, bei der Auswertung, bei der Überprüfung der Schreibaufgaben sowie bei wiederholenden Erläuterungen im Bereich der Grammatik spielt die Lehrkraft eine Rolle, die durch kein auch noch so gutes Material ersetzt </a:t>
            </a:r>
            <a:r>
              <a:rPr lang="de-DE" baseline="0" smtClean="0"/>
              <a:t>werden kann. </a:t>
            </a:r>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16</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 ersten beiden Materialien</a:t>
            </a:r>
            <a:r>
              <a:rPr lang="de-DE" baseline="0" dirty="0" smtClean="0"/>
              <a:t> beziehen sich auf Texte in Lehrbüchern, das dritte Material hat einen Kurzfilm zur Grundlage, das vierte Material bezieht sich auf Zigarettenwerbung, die besonders junge Menschen ansprechen sollte, zwischenzeitlich verboten war und dann mit Auflagen wieder erlaubt wurde ("</a:t>
            </a:r>
            <a:r>
              <a:rPr lang="de-DE" baseline="0" dirty="0" err="1" smtClean="0"/>
              <a:t>Don't</a:t>
            </a:r>
            <a:r>
              <a:rPr lang="de-DE" baseline="0" dirty="0" smtClean="0"/>
              <a:t> </a:t>
            </a:r>
            <a:r>
              <a:rPr lang="de-DE" baseline="0" dirty="0" err="1" smtClean="0"/>
              <a:t>be</a:t>
            </a:r>
            <a:r>
              <a:rPr lang="de-DE" baseline="0" dirty="0" smtClean="0"/>
              <a:t> a </a:t>
            </a:r>
            <a:r>
              <a:rPr lang="de-DE" baseline="0" dirty="0" err="1" smtClean="0"/>
              <a:t>maybe</a:t>
            </a:r>
            <a:r>
              <a:rPr lang="de-DE" baseline="0" dirty="0" smtClean="0"/>
              <a:t>"-Kampagne). Bei der Auswahl der Materialien habe ich mich unter anderem an der Unterrichtsrealität orientiert, in der Lehrbücher, Zusatzmaterialien der Verlage, aber auch authentisches Material eine zentrale Rolle spielen. Die Materialien münden jeweils in einer Schreibaufgabe.</a:t>
            </a:r>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Der Vergleich der Bildungspläne</a:t>
            </a:r>
            <a:r>
              <a:rPr lang="de-DE" baseline="0" dirty="0" smtClean="0"/>
              <a:t> 2004 und 2016 zeigt, dass es bei der Fertigkeit "Schreiben" viele Übereinstimmungen gibt.</a:t>
            </a:r>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Diese Übersicht soll zeigen, dass die Kontinuitäten zwischen den Bildungsplänen bezüglich der Fertigkeit "Schreiben" überwiegen. Die wenigen Neuerungen würden</a:t>
            </a:r>
            <a:r>
              <a:rPr lang="de-DE" baseline="0" dirty="0" smtClean="0"/>
              <a:t> eine Fortbildung nicht rechtfertigen. Der Grund, warum die Fertigkeit "Schreiben" hier ausführlich und mit Mustermaterialien vorstellt wird, liegt in den Änderungen im Bereich der sprachlichen Mittel.</a:t>
            </a:r>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Schriftliche Aufgaben eignen</a:t>
            </a:r>
            <a:r>
              <a:rPr lang="de-DE" baseline="0" dirty="0" smtClean="0"/>
              <a:t> sich aus verschiedenen Gründen besonders gut zur Anwendung sprachlicher Mittel im Rahmen des Englischunterrichts. Weil Schreiben von Schülerinnen und Schülern meist als verbindlich empfunden wird – schließlich ist das Geschriebene einer Überprüfung zugänglich -, ist die Wahrscheinlichkeit hoch, dass sie sprachliche Vorgaben im Rahmen von inhaltlich ausgerichteten Texten umsetzen. </a:t>
            </a:r>
            <a:r>
              <a:rPr lang="de-DE" baseline="0" dirty="0" err="1" smtClean="0"/>
              <a:t>Desweiteren</a:t>
            </a:r>
            <a:r>
              <a:rPr lang="de-DE" baseline="0" dirty="0" smtClean="0"/>
              <a:t> kann der Schreibvorgang – im Gegensatz zum Hör- und Sprechvorgang – jederzeit unterbrochen werden für eine Überprüfung der sprachlichen Qualität, z.B. im Rückgriff auf einfache Regeln oder auch mit Hilfe eines Wörterbuches. Diese Unterbrechung kann sowohl von den Schülern selbst ausgehen als auch von der Lehrkraft eingefordert werden, z.B. nachdem sie sprachliche Probleme beobachtet hat. Zudem sind Texte nicht flüchtig. Sie können gelesen und überarbeitet werden.</a:t>
            </a:r>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a:t>
            </a:r>
            <a:r>
              <a:rPr lang="de-DE" baseline="0" dirty="0" smtClean="0"/>
              <a:t> auf der Folie aufgelisteten Auszüge aus den didaktischen Vorbemerkungen stellen die zentralen Schwerpunkte des Bildungsplans in Bezug auf die sprachlichen Mittel dar (für eine genauere Betrachtung siehe Präsentation 306_sprachlicheMittel_Präsentation_PowerPoint.pptx). </a:t>
            </a:r>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9</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Diese Folie zeigt auf, was</a:t>
            </a:r>
            <a:r>
              <a:rPr lang="de-DE" baseline="0" dirty="0" smtClean="0"/>
              <a:t> sich konkret aus den didaktischen Hinweisen für den Unterricht ableiten lässt. Die Auflistung rechts lässt sich auch verwenden für die schrittweise Vorbereitung von Unterricht, die Abfolge der Schritte muss selbstverständlich der Situation angepasst werden. </a:t>
            </a:r>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10</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Ein</a:t>
            </a:r>
            <a:r>
              <a:rPr lang="de-DE" baseline="0" dirty="0" smtClean="0"/>
              <a:t> grammatisches Phänomen zum zentralen Gegenstand einer Unterrichtsstunde zu erheben, erscheint im Rahmen der im Bildungsplan 2016 festgelegten Vorgaben (kommunikative Ausrichtung von Unterricht, </a:t>
            </a:r>
            <a:r>
              <a:rPr lang="de-DE" baseline="0" dirty="0" err="1" smtClean="0"/>
              <a:t>Grammatikentschleunigung</a:t>
            </a:r>
            <a:r>
              <a:rPr lang="de-DE" baseline="0" dirty="0" smtClean="0"/>
              <a:t>, Betonung von Üben und Wiederholen) nicht schlüssig. Entsprechend dürfen Referendare bei Lehrprobeneinheiten keine grammatischen Themen angeben. Sehr wohl sollten aber grammatische Phänomene intensiv eingeübt werden, im Rahmen eines grundsätzlich thematischen Unterrichts. Dabei kann es sinnvoll und notwendig sein, in bestimmten Phasen die Aufmerksamkeit auf sprachliche Formen zu richten. Im Allgemeinen sollte beachtet werden, dass häufiges Üben und Wiederholen zu nachhaltigerem Erfolg führt als geballter Grammatikunterricht (siehe hierfür auch die Präsentation zu den sprachlichen Mitteln).</a:t>
            </a:r>
            <a:endParaRPr lang="de-DE" dirty="0"/>
          </a:p>
        </p:txBody>
      </p:sp>
      <p:sp>
        <p:nvSpPr>
          <p:cNvPr id="4" name="Foliennummernplatzhalter 3"/>
          <p:cNvSpPr>
            <a:spLocks noGrp="1"/>
          </p:cNvSpPr>
          <p:nvPr>
            <p:ph type="sldNum" sz="quarter" idx="10"/>
          </p:nvPr>
        </p:nvSpPr>
        <p:spPr/>
        <p:txBody>
          <a:bodyPr/>
          <a:lstStyle/>
          <a:p>
            <a:fld id="{A40112C4-BAD0-9848-89DC-E6FEBEF67850}" type="slidenum">
              <a:rPr lang="de-DE" smtClean="0"/>
              <a:pPr/>
              <a:t>11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C2DB1180-53BA-C14C-BE0C-839AC1CF0886}" type="datetimeFigureOut">
              <a:rPr lang="de-DE" smtClean="0"/>
              <a:pPr/>
              <a:t>09.06.2016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5907183-5ED4-434E-B75B-EEF17A5C394A}"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2DB1180-53BA-C14C-BE0C-839AC1CF0886}" type="datetimeFigureOut">
              <a:rPr lang="de-DE" smtClean="0"/>
              <a:pPr/>
              <a:t>09.06.2016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5907183-5ED4-434E-B75B-EEF17A5C394A}"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2DB1180-53BA-C14C-BE0C-839AC1CF0886}" type="datetimeFigureOut">
              <a:rPr lang="de-DE" smtClean="0"/>
              <a:pPr/>
              <a:t>09.06.2016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5907183-5ED4-434E-B75B-EEF17A5C394A}"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2DB1180-53BA-C14C-BE0C-839AC1CF0886}" type="datetimeFigureOut">
              <a:rPr lang="de-DE" smtClean="0"/>
              <a:pPr/>
              <a:t>09.06.2016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5907183-5ED4-434E-B75B-EEF17A5C394A}"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C2DB1180-53BA-C14C-BE0C-839AC1CF0886}" type="datetimeFigureOut">
              <a:rPr lang="de-DE" smtClean="0"/>
              <a:pPr/>
              <a:t>09.06.2016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5907183-5ED4-434E-B75B-EEF17A5C394A}"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2DB1180-53BA-C14C-BE0C-839AC1CF0886}" type="datetimeFigureOut">
              <a:rPr lang="de-DE" smtClean="0"/>
              <a:pPr/>
              <a:t>09.06.2016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5907183-5ED4-434E-B75B-EEF17A5C394A}"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2DB1180-53BA-C14C-BE0C-839AC1CF0886}" type="datetimeFigureOut">
              <a:rPr lang="de-DE" smtClean="0"/>
              <a:pPr/>
              <a:t>09.06.2016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5907183-5ED4-434E-B75B-EEF17A5C394A}"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C2DB1180-53BA-C14C-BE0C-839AC1CF0886}" type="datetimeFigureOut">
              <a:rPr lang="de-DE" smtClean="0"/>
              <a:pPr/>
              <a:t>09.06.2016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5907183-5ED4-434E-B75B-EEF17A5C394A}"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2DB1180-53BA-C14C-BE0C-839AC1CF0886}" type="datetimeFigureOut">
              <a:rPr lang="de-DE" smtClean="0"/>
              <a:pPr/>
              <a:t>09.06.2016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5907183-5ED4-434E-B75B-EEF17A5C394A}"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C2DB1180-53BA-C14C-BE0C-839AC1CF0886}" type="datetimeFigureOut">
              <a:rPr lang="de-DE" smtClean="0"/>
              <a:pPr/>
              <a:t>09.06.2016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5907183-5ED4-434E-B75B-EEF17A5C394A}"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C2DB1180-53BA-C14C-BE0C-839AC1CF0886}" type="datetimeFigureOut">
              <a:rPr lang="de-DE" smtClean="0"/>
              <a:pPr/>
              <a:t>09.06.2016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5907183-5ED4-434E-B75B-EEF17A5C394A}"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B1180-53BA-C14C-BE0C-839AC1CF0886}" type="datetimeFigureOut">
              <a:rPr lang="de-DE" smtClean="0"/>
              <a:pPr/>
              <a:t>09.06.2016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07183-5ED4-434E-B75B-EEF17A5C394A}"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d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df"/><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df"/><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df"/><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2.pd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df"/><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df"/><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df"/><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6.pd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xmlns:ma="http://schemas.microsoft.com/office/mac/drawingml/2008/main">
          <mc:Choice Requires="ma">
            <p:blipFill>
              <a:blip r:embed="rId3"/>
              <a:srcRect l="-20253" r="-20253" b="10421"/>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l="-20253" r="-20253" b="10421"/>
              <a:stretch>
                <a:fillRect/>
              </a:stretch>
            </p:blipFill>
          </mc:Fallback>
        </mc:AlternateContent>
        <p:spPr>
          <a:xfrm>
            <a:off x="-1284075" y="500985"/>
            <a:ext cx="11694844" cy="5761568"/>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mc:Choice xmlns:ma="http://schemas.microsoft.com/office/mac/drawingml/2008/main" Requires="ma">
            <p:blipFill>
              <a:blip r:embed="rId3"/>
              <a:srcRect l="-20253" r="-20253" b="12737"/>
              <a:stretch>
                <a:fillRect/>
              </a:stretch>
            </p:blipFill>
          </mc:Choice>
          <mc:Fallback>
            <p:blipFill>
              <a:blip r:embed="rId4"/>
              <a:srcRect l="-20253" r="-20253" b="12737"/>
              <a:stretch>
                <a:fillRect/>
              </a:stretch>
            </p:blipFill>
          </mc:Fallback>
        </mc:AlternateContent>
        <p:spPr>
          <a:xfrm>
            <a:off x="-1611017" y="377250"/>
            <a:ext cx="12393599" cy="594789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mc:Choice xmlns:ma="http://schemas.microsoft.com/office/mac/drawingml/2008/main" Requires="ma">
            <p:blipFill>
              <a:blip r:embed="rId3"/>
              <a:srcRect l="-20253" r="-20253" b="9264"/>
              <a:stretch>
                <a:fillRect/>
              </a:stretch>
            </p:blipFill>
          </mc:Choice>
          <mc:Fallback>
            <p:blipFill>
              <a:blip r:embed="rId4"/>
              <a:srcRect l="-20253" r="-20253" b="9264"/>
              <a:stretch>
                <a:fillRect/>
              </a:stretch>
            </p:blipFill>
          </mc:Fallback>
        </mc:AlternateContent>
        <p:spPr>
          <a:xfrm>
            <a:off x="-1691527" y="238919"/>
            <a:ext cx="12549016" cy="626226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mc:Choice xmlns:ma="http://schemas.microsoft.com/office/mac/drawingml/2008/main" Requires="ma">
            <p:blipFill>
              <a:blip r:embed="rId3"/>
              <a:srcRect l="-20253" r="-20253" b="5790"/>
              <a:stretch>
                <a:fillRect/>
              </a:stretch>
            </p:blipFill>
          </mc:Choice>
          <mc:Fallback>
            <p:blipFill>
              <a:blip r:embed="rId4"/>
              <a:srcRect l="-20253" r="-20253" b="5790"/>
              <a:stretch>
                <a:fillRect/>
              </a:stretch>
            </p:blipFill>
          </mc:Fallback>
        </mc:AlternateContent>
        <p:spPr>
          <a:xfrm>
            <a:off x="-1617480" y="201194"/>
            <a:ext cx="12411043" cy="643045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mc:Choice xmlns:ma="http://schemas.microsoft.com/office/mac/drawingml/2008/main" Requires="ma">
            <p:blipFill>
              <a:blip r:embed="rId3"/>
              <a:srcRect l="1217" r="3901"/>
              <a:stretch>
                <a:fillRect/>
              </a:stretch>
            </p:blipFill>
          </mc:Choice>
          <mc:Fallback>
            <p:blipFill>
              <a:blip r:embed="rId4"/>
              <a:srcRect l="1217" r="3901"/>
              <a:stretch>
                <a:fillRect/>
              </a:stretch>
            </p:blipFill>
          </mc:Fallback>
        </mc:AlternateContent>
        <p:spPr>
          <a:xfrm>
            <a:off x="412294" y="37724"/>
            <a:ext cx="8338782" cy="679126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nhaltsplatzhalter 4" descr="305_Schreiben_Präsentation_Folien.pdf"/>
          <p:cNvPicPr>
            <a:picLocks noGrp="1" noChangeAspect="1"/>
          </p:cNvPicPr>
          <p:nvPr>
            <p:ph idx="1"/>
          </p:nvPr>
        </p:nvPicPr>
        <mc:AlternateContent>
          <mc:Choice xmlns:ma="http://schemas.microsoft.com/office/mac/drawingml/2008/main" Requires="ma">
            <p:blipFill>
              <a:blip r:embed="rId3"/>
              <a:srcRect l="-20253" r="-20253"/>
              <a:stretch>
                <a:fillRect/>
              </a:stretch>
            </p:blipFill>
          </mc:Choice>
          <mc:Fallback>
            <p:blipFill>
              <a:blip r:embed="rId4"/>
              <a:srcRect l="-20253" r="-20253"/>
              <a:stretch>
                <a:fillRect/>
              </a:stretch>
            </p:blipFill>
          </mc:Fallback>
        </mc:AlternateContent>
        <p:spPr>
          <a:xfrm>
            <a:off x="-1701256" y="0"/>
            <a:ext cx="12469964"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nhaltsplatzhalter 4" descr="305_Schreiben_Präsentation_Folien.pdf"/>
          <p:cNvPicPr>
            <a:picLocks noGrp="1" noChangeAspect="1"/>
          </p:cNvPicPr>
          <p:nvPr>
            <p:ph idx="1"/>
          </p:nvPr>
        </p:nvPicPr>
        <mc:AlternateContent>
          <mc:Choice xmlns:ma="http://schemas.microsoft.com/office/mac/drawingml/2008/main" Requires="ma">
            <p:blipFill>
              <a:blip r:embed="rId3"/>
              <a:srcRect l="-20253" r="-20253"/>
              <a:stretch>
                <a:fillRect/>
              </a:stretch>
            </p:blipFill>
          </mc:Choice>
          <mc:Fallback>
            <p:blipFill>
              <a:blip r:embed="rId4"/>
              <a:srcRect l="-20253" r="-20253"/>
              <a:stretch>
                <a:fillRect/>
              </a:stretch>
            </p:blipFill>
          </mc:Fallback>
        </mc:AlternateContent>
        <p:spPr>
          <a:xfrm>
            <a:off x="-1683861" y="0"/>
            <a:ext cx="12469964"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mc:Choice xmlns:ma="http://schemas.microsoft.com/office/mac/drawingml/2008/main" Requires="ma">
            <p:blipFill>
              <a:blip r:embed="rId3"/>
              <a:srcRect l="-20253" r="-20253"/>
              <a:stretch>
                <a:fillRect/>
              </a:stretch>
            </p:blipFill>
          </mc:Choice>
          <mc:Fallback>
            <p:blipFill>
              <a:blip r:embed="rId4"/>
              <a:srcRect l="-20253" r="-20253"/>
              <a:stretch>
                <a:fillRect/>
              </a:stretch>
            </p:blipFill>
          </mc:Fallback>
        </mc:AlternateContent>
        <p:spPr>
          <a:xfrm>
            <a:off x="-1656199" y="12574"/>
            <a:ext cx="12469966" cy="685800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mc:Choice xmlns:ma="http://schemas.microsoft.com/office/mac/drawingml/2008/main" Requires="ma">
            <p:blipFill>
              <a:blip r:embed="rId3"/>
              <a:srcRect l="-20253" r="-20253"/>
              <a:stretch>
                <a:fillRect/>
              </a:stretch>
            </p:blipFill>
          </mc:Choice>
          <mc:Fallback>
            <p:blipFill>
              <a:blip r:embed="rId4"/>
              <a:srcRect l="-20253" r="-20253"/>
              <a:stretch>
                <a:fillRect/>
              </a:stretch>
            </p:blipFill>
          </mc:Fallback>
        </mc:AlternateContent>
        <p:spPr>
          <a:xfrm>
            <a:off x="-1103427" y="276645"/>
            <a:ext cx="11350742" cy="6242471"/>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mc:Choice xmlns:ma="http://schemas.microsoft.com/office/mac/drawingml/2008/main" Requires="ma">
            <p:blipFill>
              <a:blip r:embed="rId2"/>
              <a:srcRect l="-20253" r="-20253"/>
              <a:stretch>
                <a:fillRect/>
              </a:stretch>
            </p:blipFill>
          </mc:Choice>
          <mc:Fallback>
            <p:blipFill>
              <a:blip r:embed="rId3"/>
              <a:srcRect l="-20253" r="-20253"/>
              <a:stretch>
                <a:fillRect/>
              </a:stretch>
            </p:blipFill>
          </mc:Fallback>
        </mc:AlternateContent>
        <p:spPr>
          <a:xfrm>
            <a:off x="-1217753" y="331931"/>
            <a:ext cx="11514863" cy="633273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mc:Choice xmlns:ma="http://schemas.microsoft.com/office/mac/drawingml/2008/main" Requires="ma">
            <p:blipFill>
              <a:blip r:embed="rId3"/>
              <a:srcRect l="-20253" r="-20253"/>
              <a:stretch>
                <a:fillRect/>
              </a:stretch>
            </p:blipFill>
          </mc:Choice>
          <mc:Fallback>
            <p:blipFill>
              <a:blip r:embed="rId4"/>
              <a:srcRect l="-20253" r="-20253"/>
              <a:stretch>
                <a:fillRect/>
              </a:stretch>
            </p:blipFill>
          </mc:Fallback>
        </mc:AlternateContent>
        <p:spPr>
          <a:xfrm>
            <a:off x="-1518494" y="113174"/>
            <a:ext cx="12218446" cy="67196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mc:Choice xmlns:ma="http://schemas.microsoft.com/office/mac/drawingml/2008/main" Requires="ma">
            <p:blipFill>
              <a:blip r:embed="rId3"/>
              <a:srcRect l="-20253" r="-20253"/>
              <a:stretch>
                <a:fillRect/>
              </a:stretch>
            </p:blipFill>
          </mc:Choice>
          <mc:Fallback>
            <p:blipFill>
              <a:blip r:embed="rId4"/>
              <a:srcRect l="-20253" r="-20253"/>
              <a:stretch>
                <a:fillRect/>
              </a:stretch>
            </p:blipFill>
          </mc:Fallback>
        </mc:AlternateContent>
        <p:spPr>
          <a:xfrm>
            <a:off x="-1632220" y="0"/>
            <a:ext cx="12469965"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mc:Choice xmlns:ma="http://schemas.microsoft.com/office/mac/drawingml/2008/main" Requires="ma">
            <p:blipFill>
              <a:blip r:embed="rId3"/>
              <a:srcRect l="-20253" r="-20253"/>
              <a:stretch>
                <a:fillRect/>
              </a:stretch>
            </p:blipFill>
          </mc:Choice>
          <mc:Fallback>
            <p:blipFill>
              <a:blip r:embed="rId4"/>
              <a:srcRect l="-20253" r="-20253"/>
              <a:stretch>
                <a:fillRect/>
              </a:stretch>
            </p:blipFill>
          </mc:Fallback>
        </mc:AlternateContent>
        <p:spPr>
          <a:xfrm>
            <a:off x="-1678916" y="0"/>
            <a:ext cx="12469964"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mc:Choice xmlns:ma="http://schemas.microsoft.com/office/mac/drawingml/2008/main" Requires="ma">
            <p:blipFill>
              <a:blip r:embed="rId2"/>
              <a:srcRect l="-20253" t="11579" r="-20253" b="11579"/>
              <a:stretch>
                <a:fillRect/>
              </a:stretch>
            </p:blipFill>
          </mc:Choice>
          <mc:Fallback>
            <p:blipFill>
              <a:blip r:embed="rId3"/>
              <a:srcRect l="-20253" t="11579" r="-20253" b="11579"/>
              <a:stretch>
                <a:fillRect/>
              </a:stretch>
            </p:blipFill>
          </mc:Fallback>
        </mc:AlternateContent>
        <p:spPr>
          <a:xfrm>
            <a:off x="-1416821" y="880235"/>
            <a:ext cx="11991246" cy="506765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mc:Choice xmlns:ma="http://schemas.microsoft.com/office/mac/drawingml/2008/main" Requires="ma">
            <p:blipFill>
              <a:blip r:embed="rId3"/>
              <a:srcRect l="-20253" r="-20253"/>
              <a:stretch>
                <a:fillRect/>
              </a:stretch>
            </p:blipFill>
          </mc:Choice>
          <mc:Fallback>
            <p:blipFill>
              <a:blip r:embed="rId4"/>
              <a:srcRect l="-20253" r="-20253"/>
              <a:stretch>
                <a:fillRect/>
              </a:stretch>
            </p:blipFill>
          </mc:Fallback>
        </mc:AlternateContent>
        <p:spPr>
          <a:xfrm>
            <a:off x="-1469266" y="125747"/>
            <a:ext cx="12104126" cy="665680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305_Schreiben_Präsentation_Folien.pdf"/>
          <p:cNvPicPr>
            <a:picLocks noGrp="1" noChangeAspect="1"/>
          </p:cNvPicPr>
          <p:nvPr>
            <p:ph idx="1"/>
          </p:nvPr>
        </p:nvPicPr>
        <mc:AlternateContent>
          <mc:Choice xmlns:ma="http://schemas.microsoft.com/office/mac/drawingml/2008/main" Requires="ma">
            <p:blipFill>
              <a:blip r:embed="rId3"/>
              <a:srcRect l="-20253" r="-20253"/>
              <a:stretch>
                <a:fillRect/>
              </a:stretch>
            </p:blipFill>
          </mc:Choice>
          <mc:Fallback>
            <p:blipFill>
              <a:blip r:embed="rId4"/>
              <a:srcRect l="-20253" r="-20253"/>
              <a:stretch>
                <a:fillRect/>
              </a:stretch>
            </p:blipFill>
          </mc:Fallback>
        </mc:AlternateContent>
        <p:spPr>
          <a:xfrm>
            <a:off x="-1472767" y="113173"/>
            <a:ext cx="12172720" cy="669452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745</Words>
  <Application>Microsoft Macintosh PowerPoint</Application>
  <PresentationFormat>Bildschirmpräsentation (4:3)</PresentationFormat>
  <Paragraphs>26</Paragraphs>
  <Slides>16</Slides>
  <Notes>14</Notes>
  <HiddenSlides>0</HiddenSlides>
  <MMClips>0</MMClips>
  <ScaleCrop>false</ScaleCrop>
  <HeadingPairs>
    <vt:vector size="4" baseType="variant">
      <vt:variant>
        <vt:lpstr>Entwurfsvorlage</vt:lpstr>
      </vt:variant>
      <vt:variant>
        <vt:i4>1</vt:i4>
      </vt:variant>
      <vt:variant>
        <vt:lpstr>Folientitel</vt:lpstr>
      </vt:variant>
      <vt:variant>
        <vt:i4>16</vt:i4>
      </vt:variant>
    </vt:vector>
  </HeadingPairs>
  <TitlesOfParts>
    <vt:vector size="17" baseType="lpstr">
      <vt:lpstr>Office-Design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Christoph Deeg</dc:creator>
  <cp:lastModifiedBy>Christoph Deeg</cp:lastModifiedBy>
  <cp:revision>5</cp:revision>
  <dcterms:created xsi:type="dcterms:W3CDTF">2016-06-09T16:11:53Z</dcterms:created>
  <dcterms:modified xsi:type="dcterms:W3CDTF">2016-06-13T13:52:11Z</dcterms:modified>
</cp:coreProperties>
</file>