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61" r:id="rId2"/>
    <p:sldId id="256" r:id="rId3"/>
    <p:sldId id="260" r:id="rId4"/>
    <p:sldId id="263" r:id="rId5"/>
    <p:sldId id="274" r:id="rId6"/>
    <p:sldId id="257" r:id="rId7"/>
    <p:sldId id="262" r:id="rId8"/>
    <p:sldId id="264" r:id="rId9"/>
    <p:sldId id="270" r:id="rId10"/>
    <p:sldId id="280" r:id="rId11"/>
    <p:sldId id="281" r:id="rId12"/>
    <p:sldId id="282" r:id="rId13"/>
    <p:sldId id="266" r:id="rId14"/>
    <p:sldId id="285" r:id="rId15"/>
    <p:sldId id="283" r:id="rId16"/>
    <p:sldId id="284" r:id="rId17"/>
    <p:sldId id="258" r:id="rId18"/>
    <p:sldId id="267" r:id="rId19"/>
    <p:sldId id="268" r:id="rId20"/>
    <p:sldId id="271" r:id="rId21"/>
    <p:sldId id="272" r:id="rId22"/>
    <p:sldId id="273" r:id="rId23"/>
    <p:sldId id="275" r:id="rId24"/>
  </p:sldIdLst>
  <p:sldSz cx="9144000" cy="6858000" type="screen4x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484" autoAdjust="0"/>
  </p:normalViewPr>
  <p:slideViewPr>
    <p:cSldViewPr>
      <p:cViewPr varScale="1">
        <p:scale>
          <a:sx n="94" d="100"/>
          <a:sy n="94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pPr>
              <a:defRPr/>
            </a:pPr>
            <a:fld id="{C7878041-BC97-4C46-9452-0E5707E959CA}" type="datetimeFigureOut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pPr>
              <a:defRPr/>
            </a:pPr>
            <a:fld id="{18348FB4-B506-4537-BAD3-54651572456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BB5257E-771E-46AC-AF99-83D27E6A86B6}" type="datetimeFigureOut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344D278-B953-4473-BC03-495E9CBDB3B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Es scheint sinnvoll, dass alle Kompetenzbereiche Gegenstand einer Leistungsfeststellung sind.</a:t>
            </a:r>
          </a:p>
          <a:p>
            <a:pPr eaLnBrk="1" hangingPunct="1">
              <a:spcBef>
                <a:spcPct val="0"/>
              </a:spcBef>
            </a:pPr>
            <a:r>
              <a:rPr lang="de-DE" smtClean="0"/>
              <a:t>Sprachliche Mittel selbstverständlich möglichst integriert</a:t>
            </a:r>
          </a:p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16387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EC35CB-0697-4DB7-9829-395F0D4073E1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2771" name="Foliennummernplatzhalter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2347678-2C52-4C92-A56B-295FEC1136AD}" type="slidenum">
              <a:rPr lang="de-DE" sz="1200">
                <a:latin typeface="+mn-lt"/>
              </a:rPr>
              <a:pPr algn="r">
                <a:defRPr/>
              </a:pPr>
              <a:t>11</a:t>
            </a:fld>
            <a:endParaRPr lang="de-DE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2771" name="Foliennummernplatzhalter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25FBDD1-DE91-4CE1-A966-9CB3A241BCAE}" type="slidenum">
              <a:rPr lang="de-DE" sz="1200">
                <a:latin typeface="+mn-lt"/>
              </a:rPr>
              <a:pPr algn="r">
                <a:defRPr/>
              </a:pPr>
              <a:t>12</a:t>
            </a:fld>
            <a:endParaRPr lang="de-DE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Hier sollten drei verschiedene Schülerarbeiten (Anfang Klasse 10) vorgelegt werden </a:t>
            </a:r>
          </a:p>
          <a:p>
            <a:pPr eaLnBrk="1" hangingPunct="1">
              <a:spcBef>
                <a:spcPct val="0"/>
              </a:spcBef>
            </a:pPr>
            <a:r>
              <a:rPr lang="de-DE" smtClean="0"/>
              <a:t>Die sprachlichen Mittel (hier scheint mit die Grammatik bewertungsrelevanter zu sein) sind auf 501_leist_list_grammatik aufgeführt</a:t>
            </a:r>
          </a:p>
        </p:txBody>
      </p:sp>
      <p:sp>
        <p:nvSpPr>
          <p:cNvPr id="36867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2A0526-0477-4598-B184-113C570AF185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Hier sollten drei verschiedene Schülerarbeiten (Anfang Klasse 10) vorgelegt werden </a:t>
            </a:r>
          </a:p>
          <a:p>
            <a:pPr eaLnBrk="1" hangingPunct="1">
              <a:spcBef>
                <a:spcPct val="0"/>
              </a:spcBef>
            </a:pPr>
            <a:r>
              <a:rPr lang="de-DE" smtClean="0"/>
              <a:t>Die sprachlichen Mittel (hier scheint mit die Grammatik bewertungsrelevanter zu sein) sind auf 501_leist_list_grammatik aufgeführt</a:t>
            </a:r>
          </a:p>
        </p:txBody>
      </p:sp>
      <p:sp>
        <p:nvSpPr>
          <p:cNvPr id="36867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2246E6-1033-4AC0-B426-0C23D123B9F6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2771" name="Foliennummernplatzhalter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A44082A-238D-4187-AE04-B4EA59696970}" type="slidenum">
              <a:rPr lang="de-DE" sz="1200">
                <a:latin typeface="+mn-lt"/>
              </a:rPr>
              <a:pPr algn="r">
                <a:defRPr/>
              </a:pPr>
              <a:t>15</a:t>
            </a:fld>
            <a:endParaRPr lang="de-DE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2771" name="Foliennummernplatzhalter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FA2C9F9E-7BFC-4274-BF7E-36FC07F8DB2A}" type="slidenum">
              <a:rPr lang="de-DE" sz="1200">
                <a:latin typeface="+mn-lt"/>
              </a:rPr>
              <a:pPr algn="r">
                <a:defRPr/>
              </a:pPr>
              <a:t>16</a:t>
            </a:fld>
            <a:endParaRPr lang="de-DE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Hier Material der Verlage integrieren?</a:t>
            </a:r>
          </a:p>
        </p:txBody>
      </p:sp>
      <p:sp>
        <p:nvSpPr>
          <p:cNvPr id="49155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70E613-33BA-4DBB-B6D4-D626EDDCD0F2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Hier Material der Verlage integrieren?</a:t>
            </a:r>
          </a:p>
        </p:txBody>
      </p:sp>
      <p:sp>
        <p:nvSpPr>
          <p:cNvPr id="51203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076321-3D7A-4A41-9C3E-662D1463A0E5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Verkürzte Kommunikationsprüfung: 2 Minuten je Monolog; 5 Minuten Diskussion; vor der Tür während andere SuS z.B. einen Text schreiben </a:t>
            </a:r>
          </a:p>
        </p:txBody>
      </p:sp>
      <p:sp>
        <p:nvSpPr>
          <p:cNvPr id="53251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448D4F-F94A-4855-B828-C28CF80480CD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55299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9BCA37-E619-4DBE-804D-83A0CC3D13C1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In Klasse 10, 2.Hj. Überhaupt keine sprachlichen Mittel mehr</a:t>
            </a:r>
          </a:p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18435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242CF1-16F9-4639-BBD9-DD3C656F4EF7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Bewertung</a:t>
            </a:r>
          </a:p>
        </p:txBody>
      </p:sp>
      <p:sp>
        <p:nvSpPr>
          <p:cNvPr id="57347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DC98E2-243F-46F0-B4CB-8D23F161C904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HSV, LV, SprM natürlich auch denkbar: einmal pro Standardstufe </a:t>
            </a:r>
          </a:p>
        </p:txBody>
      </p:sp>
      <p:sp>
        <p:nvSpPr>
          <p:cNvPr id="20483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FA8254-C8A8-4659-B2E3-70C0AA029024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HSV, LV, SprM natürlich auch denkbar: einmal pro Standardstufe </a:t>
            </a:r>
          </a:p>
        </p:txBody>
      </p:sp>
      <p:sp>
        <p:nvSpPr>
          <p:cNvPr id="22531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EAEE75-F7B4-452E-8357-D9B73969BB1B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Anfang Klasse 9 die Erkenntnisse aus VERA 8 nutzen, um festzustellen, in welchen Bereichen des Hörsehverstehens und des Leseverstehens es Lernbedarf gibt </a:t>
            </a:r>
          </a:p>
          <a:p>
            <a:pPr eaLnBrk="1" hangingPunct="1">
              <a:spcBef>
                <a:spcPct val="0"/>
              </a:spcBef>
            </a:pPr>
            <a:r>
              <a:rPr lang="de-DE" smtClean="0"/>
              <a:t>Alle Kompetenzbereiche müssen selbstverständlich wegen des Inhalts und der Lexik in Zusammenhang mit den Themen des Unterrichts stehen </a:t>
            </a:r>
          </a:p>
        </p:txBody>
      </p:sp>
      <p:sp>
        <p:nvSpPr>
          <p:cNvPr id="24579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F7179A-A9C9-46AD-B7A2-B453310CFBFF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26627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8235AE-6207-4692-954B-25BCEFAC982C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0723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1E0A0-8F90-422A-BBBC-6F65B8C67B40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2771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8ECFB3-84BA-45B4-829E-8D70F9D3CC40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2771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318340-9B23-44B6-AD3B-BC8CEF1C157E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winkliges Dreieck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uppieren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ihand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ihand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11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6FB7FD1-C672-4CD0-B57B-62433DC151DE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12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8F0F4"/>
                </a:solidFill>
              </a:defRPr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13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224876-4682-4978-A2BB-F798AA28552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E8D19-2C2A-4B02-8020-2680955F2E91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10FE4-5870-4E17-AE32-F953FC07274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A8FE9-1101-4B7C-9E9B-045775A2DA61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2460E-2128-43A9-A208-5A74D7425C0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38E82-03F8-41A6-99DC-B99DB8B7124E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2FEDD-4A21-4756-9490-E79CE4F1891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ingekerbter Richtungspfeil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Eingekerbter Richtungspfeil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40477-A097-4B25-85D7-AAC3E20F4D15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34878-EA90-4E2D-9BA8-255F748BD3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FFEA1-00DF-48A0-9BFC-D1FC7080A3FC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66D9B-CE5A-4783-B4DF-A66518484A7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AA479-52EC-4900-A211-A6378E58539A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0C771-13B0-4D0B-85FF-E897E1E21D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809DA-8309-4A25-BC77-EB19F6B4EB24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80F4D-C18D-46BD-97C0-12C2485B0F4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5EE6F-390D-4292-8CE3-6425C90D5BB8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5B211-6628-496D-AF72-254C6C1E9C9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59367-B47E-4502-9B94-CB2859BFA482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BE01F-6711-47F0-8C90-BD3A77EFE58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ihand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ihand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ingekerbter Richtungspfeil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Eingekerbter Richtungspfeil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1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DB42690-0E53-440C-8770-ADE7C103BDD8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12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13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7E5AA5A-E249-4E3E-B28F-BAA909B7D59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033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AA5CFF3-89E5-4D37-9BD7-A12F9CCD376A}" type="datetime1">
              <a:rPr lang="de-DE"/>
              <a:pPr>
                <a:defRPr/>
              </a:pPr>
              <a:t>15.01.2018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itchFamily="34" charset="0"/>
              </a:defRPr>
            </a:lvl1pPr>
          </a:lstStyle>
          <a:p>
            <a:pPr>
              <a:defRPr/>
            </a:pPr>
            <a:r>
              <a:rPr lang="de-DE"/>
              <a:t>Ulrike Selz, RP FR, ZPG 9/10</a:t>
            </a:r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8A7110B-5187-4192-82B8-69DF722933B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73" r:id="rId3"/>
    <p:sldLayoutId id="2147483674" r:id="rId4"/>
    <p:sldLayoutId id="2147483675" r:id="rId5"/>
    <p:sldLayoutId id="2147483676" r:id="rId6"/>
    <p:sldLayoutId id="2147483669" r:id="rId7"/>
    <p:sldLayoutId id="2147483677" r:id="rId8"/>
    <p:sldLayoutId id="2147483678" r:id="rId9"/>
    <p:sldLayoutId id="2147483670" r:id="rId10"/>
    <p:sldLayoutId id="214748367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0660DB-59D0-41F9-A5F7-A57A5015501E}" type="slidenum">
              <a:rPr lang="de-DE"/>
              <a:pPr>
                <a:defRPr/>
              </a:pPr>
              <a:t>1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de-DE" dirty="0"/>
              <a:t>Leistungsfeststellung 9/10</a:t>
            </a:r>
          </a:p>
        </p:txBody>
      </p:sp>
      <p:sp>
        <p:nvSpPr>
          <p:cNvPr id="15363" name="Untertitel 5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endParaRPr lang="de-DE" smtClean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>
                <a:solidFill>
                  <a:schemeClr val="accent1">
                    <a:tint val="20000"/>
                  </a:schemeClr>
                </a:solidFill>
                <a:latin typeface="+mn-lt"/>
                <a:cs typeface="+mn-cs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6F494-3E25-403D-AE01-5529A0A88EB7}" type="slidenum">
              <a:rPr lang="de-DE"/>
              <a:pPr>
                <a:defRPr/>
              </a:pPr>
              <a:t>10</a:t>
            </a:fld>
            <a:endParaRPr lang="de-DE"/>
          </a:p>
        </p:txBody>
      </p:sp>
      <p:sp>
        <p:nvSpPr>
          <p:cNvPr id="32770" name="Inhaltsplatzhalter 4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4884737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smtClean="0"/>
              <a:t>Ziel: </a:t>
            </a:r>
          </a:p>
          <a:p>
            <a:pPr eaLnBrk="1" hangingPunct="1">
              <a:buFont typeface="Wingdings 3" pitchFamily="18" charset="2"/>
              <a:buNone/>
            </a:pPr>
            <a:r>
              <a:rPr lang="de-DE" smtClean="0"/>
              <a:t>Lernstandsüberprüfung im Hinblick auf erworbene Kompetenzen</a:t>
            </a:r>
          </a:p>
          <a:p>
            <a:pPr eaLnBrk="1" hangingPunct="1"/>
            <a:r>
              <a:rPr lang="de-DE" smtClean="0"/>
              <a:t>Hör-Seh-Verstehen</a:t>
            </a:r>
          </a:p>
          <a:p>
            <a:pPr eaLnBrk="1" hangingPunct="1"/>
            <a:r>
              <a:rPr lang="de-DE" smtClean="0"/>
              <a:t>Leseverstehen</a:t>
            </a:r>
          </a:p>
          <a:p>
            <a:pPr eaLnBrk="1" hangingPunct="1"/>
            <a:r>
              <a:rPr lang="de-DE" smtClean="0"/>
              <a:t>Text-und Medienkompetenz</a:t>
            </a:r>
          </a:p>
          <a:p>
            <a:pPr eaLnBrk="1" hangingPunct="1"/>
            <a:r>
              <a:rPr lang="de-DE" smtClean="0"/>
              <a:t>Sprachmittlung</a:t>
            </a:r>
          </a:p>
          <a:p>
            <a:pPr eaLnBrk="1" hangingPunct="1"/>
            <a:r>
              <a:rPr lang="de-DE" smtClean="0"/>
              <a:t>Sprachliche Mittel integrativ</a:t>
            </a:r>
          </a:p>
          <a:p>
            <a:pPr eaLnBrk="1" hangingPunct="1"/>
            <a:r>
              <a:rPr lang="de-DE" smtClean="0"/>
              <a:t>Schreiben:</a:t>
            </a:r>
          </a:p>
          <a:p>
            <a:pPr marL="742950" lvl="1" indent="-285750" eaLnBrk="1" hangingPunct="1"/>
            <a:r>
              <a:rPr lang="de-DE" smtClean="0"/>
              <a:t>Operatoren</a:t>
            </a:r>
          </a:p>
          <a:p>
            <a:pPr marL="742950" lvl="1" indent="-285750" eaLnBrk="1" hangingPunct="1"/>
            <a:r>
              <a:rPr lang="de-DE" smtClean="0"/>
              <a:t>Textformat</a:t>
            </a:r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82600" y="26670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Vorbereitung einer Klassenarbeit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1747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FB60AF-A769-445A-89A1-1D83041C58AA}" type="slidenum">
              <a:rPr lang="de-DE"/>
              <a:pPr>
                <a:defRPr/>
              </a:pPr>
              <a:t>11</a:t>
            </a:fld>
            <a:endParaRPr lang="de-DE"/>
          </a:p>
        </p:txBody>
      </p:sp>
      <p:sp>
        <p:nvSpPr>
          <p:cNvPr id="34818" name="Inhaltsplatzhalter 4"/>
          <p:cNvSpPr>
            <a:spLocks noGrp="1"/>
          </p:cNvSpPr>
          <p:nvPr>
            <p:ph idx="4294967295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smtClean="0"/>
              <a:t>Erwerben von methodischem Wissen (</a:t>
            </a:r>
            <a:r>
              <a:rPr lang="de-DE" i="1" smtClean="0"/>
              <a:t>how to…):</a:t>
            </a:r>
          </a:p>
          <a:p>
            <a:pPr eaLnBrk="1" hangingPunct="1"/>
            <a:r>
              <a:rPr lang="de-DE" smtClean="0"/>
              <a:t>Strategien (</a:t>
            </a:r>
            <a:r>
              <a:rPr lang="de-DE" i="1" smtClean="0"/>
              <a:t>listening for detail</a:t>
            </a:r>
            <a:r>
              <a:rPr lang="de-DE" smtClean="0"/>
              <a:t>)</a:t>
            </a:r>
          </a:p>
          <a:p>
            <a:pPr eaLnBrk="1" hangingPunct="1"/>
            <a:r>
              <a:rPr lang="de-DE" smtClean="0"/>
              <a:t>Aufgabenformate (</a:t>
            </a:r>
            <a:r>
              <a:rPr lang="de-DE" i="1" smtClean="0"/>
              <a:t>match…)</a:t>
            </a:r>
          </a:p>
          <a:p>
            <a:pPr eaLnBrk="1" hangingPunct="1"/>
            <a:r>
              <a:rPr lang="de-DE" smtClean="0"/>
              <a:t>Operator/Textformat anhand eines </a:t>
            </a:r>
            <a:r>
              <a:rPr lang="de-DE" i="1" smtClean="0"/>
              <a:t>model text (</a:t>
            </a:r>
            <a:r>
              <a:rPr lang="de-DE" smtClean="0"/>
              <a:t>generisches Lernen)</a:t>
            </a:r>
          </a:p>
          <a:p>
            <a:pPr eaLnBrk="1" hangingPunct="1"/>
            <a:r>
              <a:rPr lang="de-DE" smtClean="0"/>
              <a:t>Umgang mit dem zweisprachigen und einsprachigen Wörterbuch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82600" y="2667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Vorbereitung einer Klassenarbeit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1747" name="Fußzeilenplatzhalter 5"/>
          <p:cNvSpPr txBox="1">
            <a:spLocks noGrp="1"/>
          </p:cNvSpPr>
          <p:nvPr/>
        </p:nvSpPr>
        <p:spPr bwMode="auto">
          <a:xfrm>
            <a:off x="4379913" y="6408738"/>
            <a:ext cx="2351087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r>
              <a:rPr lang="de-DE" sz="1000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ADFEF-A65C-4B2F-AFCD-C15D492B2EDE}" type="slidenum">
              <a:rPr lang="de-DE"/>
              <a:pPr>
                <a:defRPr/>
              </a:pPr>
              <a:t>12</a:t>
            </a:fld>
            <a:endParaRPr lang="de-DE"/>
          </a:p>
        </p:txBody>
      </p:sp>
      <p:sp>
        <p:nvSpPr>
          <p:cNvPr id="36866" name="Inhaltsplatzhalter 4"/>
          <p:cNvSpPr>
            <a:spLocks noGrp="1"/>
          </p:cNvSpPr>
          <p:nvPr>
            <p:ph idx="4294967295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eaLnBrk="1" hangingPunct="1"/>
            <a:r>
              <a:rPr lang="de-DE" smtClean="0"/>
              <a:t>Erwerben von relevanten sprachlichen Mitteln</a:t>
            </a:r>
          </a:p>
          <a:p>
            <a:pPr eaLnBrk="1" hangingPunct="1"/>
            <a:r>
              <a:rPr lang="de-DE" smtClean="0"/>
              <a:t>Anwendung der sprachlichen Mittel in vielfältigen (auch mündlichen Situationen) </a:t>
            </a:r>
          </a:p>
          <a:p>
            <a:pPr eaLnBrk="1" hangingPunct="1"/>
            <a:endParaRPr lang="de-DE" smtClean="0"/>
          </a:p>
          <a:p>
            <a:pPr eaLnBrk="1" hangingPunct="1"/>
            <a:r>
              <a:rPr lang="de-DE" smtClean="0"/>
              <a:t>Bearbeiten einer </a:t>
            </a:r>
            <a:r>
              <a:rPr lang="de-DE" i="1" smtClean="0"/>
              <a:t>task</a:t>
            </a:r>
          </a:p>
          <a:p>
            <a:pPr eaLnBrk="1" hangingPunct="1"/>
            <a:r>
              <a:rPr lang="de-DE" i="1" smtClean="0"/>
              <a:t>Peer-/teacher feedback</a:t>
            </a:r>
          </a:p>
          <a:p>
            <a:pPr eaLnBrk="1" hangingPunct="1"/>
            <a:r>
              <a:rPr lang="de-DE" smtClean="0"/>
              <a:t>Weitere Bearbeitungsschleife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82600" y="2667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Vorbereitung einer Klassenarbeit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1747" name="Fußzeilenplatzhalter 5"/>
          <p:cNvSpPr txBox="1">
            <a:spLocks noGrp="1"/>
          </p:cNvSpPr>
          <p:nvPr/>
        </p:nvSpPr>
        <p:spPr bwMode="auto">
          <a:xfrm>
            <a:off x="4379913" y="6408738"/>
            <a:ext cx="2351087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r>
              <a:rPr lang="de-DE" sz="1000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C62301-279F-4DF8-BFAC-6540C795B433}" type="slidenum">
              <a:rPr lang="de-DE"/>
              <a:pPr>
                <a:defRPr/>
              </a:pPr>
              <a:t>13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endParaRPr lang="de-DE" sz="210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de-DE" sz="2100" smtClean="0"/>
              <a:t>Finden Sie Stellen, bei denen das Kriterium „können die in den vorhergehenden Klassen erworbenen Strukturen weitgehend korrekt verwenden“ zutrifft.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de-DE" sz="210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de-DE" sz="2100" smtClean="0"/>
              <a:t>Finden Sie Stellen, bei denen das Kriterium „können die in Klassen 9/10 neu erworbenen Strukturen intentionsangemessen anwenden, um sich verständlich und flexibel … zu äußern“ zutrifft.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de-DE" sz="210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de-DE" sz="2100" smtClean="0"/>
              <a:t>Was ist der Bereich der Sprache, an dem diese Schülerin/dieser Schüler arbeiten sollte?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de-DE" sz="210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de-DE" sz="170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de-DE" sz="1700" smtClean="0"/>
              <a:t>Verweis: 301_leist_liste_spramit; 303_schuelerarbeiten_summary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de-DE" sz="2100" smtClean="0"/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endParaRPr lang="de-DE" sz="2100" b="1" smtClean="0"/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endParaRPr lang="de-DE" sz="2100" b="1" smtClean="0"/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endParaRPr lang="de-DE" sz="2100" smtClean="0"/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endParaRPr lang="de-DE" sz="210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Option 1</a:t>
            </a:r>
            <a:br>
              <a:rPr lang="de-DE" dirty="0" smtClean="0"/>
            </a:br>
            <a:r>
              <a:rPr lang="de-DE" dirty="0" smtClean="0"/>
              <a:t>Analyse  </a:t>
            </a:r>
            <a:r>
              <a:rPr lang="de-DE" smtClean="0"/>
              <a:t>Sprachproduktion Text 3: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5843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18D7C0-C601-4B7A-92CC-4F6A54621301}" type="slidenum">
              <a:rPr lang="de-DE"/>
              <a:pPr>
                <a:defRPr/>
              </a:pPr>
              <a:t>14</a:t>
            </a:fld>
            <a:endParaRPr lang="de-DE"/>
          </a:p>
        </p:txBody>
      </p:sp>
      <p:sp>
        <p:nvSpPr>
          <p:cNvPr id="40962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z="2300" smtClean="0"/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de-DE" sz="2300" smtClean="0"/>
              <a:t>Bewerten Sie Text 1 oder Text 2 oder Text 3 im Hinblick auf die Sprache (0-15 Verrechnungspunkte)</a:t>
            </a:r>
            <a:endParaRPr lang="de-DE" sz="180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de-DE" sz="2300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z="2300" b="1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z="2300" b="1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z="2300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z="230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Option 2</a:t>
            </a:r>
            <a:br>
              <a:rPr lang="de-DE" dirty="0" smtClean="0"/>
            </a:br>
            <a:r>
              <a:rPr lang="de-DE" dirty="0" smtClean="0"/>
              <a:t>Bewertung </a:t>
            </a:r>
            <a:r>
              <a:rPr lang="de-DE" dirty="0"/>
              <a:t>Sprachproduktion:</a:t>
            </a:r>
            <a:br>
              <a:rPr lang="de-DE" dirty="0"/>
            </a:br>
            <a:endParaRPr lang="de-DE" dirty="0"/>
          </a:p>
        </p:txBody>
      </p:sp>
      <p:sp>
        <p:nvSpPr>
          <p:cNvPr id="35843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99307F-63CA-4315-A030-0036F49EF6FB}" type="slidenum">
              <a:rPr lang="de-DE"/>
              <a:pPr>
                <a:defRPr/>
              </a:pPr>
              <a:t>15</a:t>
            </a:fld>
            <a:endParaRPr lang="de-DE"/>
          </a:p>
        </p:txBody>
      </p:sp>
      <p:sp>
        <p:nvSpPr>
          <p:cNvPr id="43010" name="Inhaltsplatzhalter 4"/>
          <p:cNvSpPr>
            <a:spLocks noGrp="1"/>
          </p:cNvSpPr>
          <p:nvPr>
            <p:ph idx="4294967295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smtClean="0"/>
              <a:t>Ziel: Nachhaltiges Lernen</a:t>
            </a:r>
          </a:p>
          <a:p>
            <a:pPr eaLnBrk="1" hangingPunct="1"/>
            <a:r>
              <a:rPr lang="de-DE" smtClean="0"/>
              <a:t>Rückmeldung </a:t>
            </a:r>
            <a:r>
              <a:rPr lang="de-DE" sz="1800" smtClean="0"/>
              <a:t>(Hinweis: 305_rueckmeldung_klassenarbeit)</a:t>
            </a:r>
          </a:p>
          <a:p>
            <a:pPr eaLnBrk="1" hangingPunct="1"/>
            <a:r>
              <a:rPr lang="de-DE" smtClean="0"/>
              <a:t>Erwartungshorizont:</a:t>
            </a:r>
          </a:p>
          <a:p>
            <a:pPr marL="742950" lvl="1" indent="-285750" eaLnBrk="1" hangingPunct="1"/>
            <a:r>
              <a:rPr lang="de-DE" smtClean="0"/>
              <a:t>Inhaltliche Aspekte</a:t>
            </a:r>
          </a:p>
          <a:p>
            <a:pPr marL="742950" lvl="1" indent="-285750" eaLnBrk="1" hangingPunct="1"/>
            <a:r>
              <a:rPr lang="de-DE" smtClean="0"/>
              <a:t>Weiterer model text</a:t>
            </a:r>
          </a:p>
          <a:p>
            <a:pPr eaLnBrk="1" hangingPunct="1"/>
            <a:r>
              <a:rPr lang="de-DE" smtClean="0"/>
              <a:t>Sprachliche Aspekte</a:t>
            </a:r>
          </a:p>
          <a:p>
            <a:pPr marL="742950" lvl="1" indent="-285750" eaLnBrk="1" hangingPunct="1"/>
            <a:r>
              <a:rPr lang="de-DE" smtClean="0"/>
              <a:t>Themen- und/oder formatrelevante </a:t>
            </a:r>
            <a:r>
              <a:rPr lang="de-DE" i="1" smtClean="0"/>
              <a:t>chunks</a:t>
            </a:r>
            <a:r>
              <a:rPr lang="de-DE" smtClean="0"/>
              <a:t> </a:t>
            </a:r>
          </a:p>
          <a:p>
            <a:pPr marL="742950" lvl="1" indent="-285750" eaLnBrk="1" hangingPunct="1"/>
            <a:r>
              <a:rPr lang="de-DE" smtClean="0"/>
              <a:t>Bearbeitung von sprachlichen Mitteln in Kleingruppen</a:t>
            </a:r>
          </a:p>
          <a:p>
            <a:pPr marL="742950" lvl="1" indent="-285750" eaLnBrk="1" hangingPunct="1"/>
            <a:r>
              <a:rPr lang="de-DE" smtClean="0"/>
              <a:t>Fehleranalyse, Fehlerstatistik</a:t>
            </a:r>
          </a:p>
          <a:p>
            <a:pPr marL="742950" lvl="1" indent="-285750" eaLnBrk="1" hangingPunct="1"/>
            <a:r>
              <a:rPr lang="de-DE" smtClean="0"/>
              <a:t>Bearbeitung mithilfe einer Lerntheke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23109" y="266700"/>
            <a:ext cx="8089199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Nachbereitung einer Klassenarbeit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1747" name="Fußzeilenplatzhalter 5"/>
          <p:cNvSpPr txBox="1">
            <a:spLocks noGrp="1"/>
          </p:cNvSpPr>
          <p:nvPr/>
        </p:nvSpPr>
        <p:spPr bwMode="auto">
          <a:xfrm>
            <a:off x="4379913" y="6408738"/>
            <a:ext cx="2351087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r>
              <a:rPr lang="de-DE" sz="1000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06FAC-E01E-4D86-8645-2E189458D070}" type="slidenum">
              <a:rPr lang="de-DE"/>
              <a:pPr>
                <a:defRPr/>
              </a:pPr>
              <a:t>16</a:t>
            </a:fld>
            <a:endParaRPr lang="de-DE"/>
          </a:p>
        </p:txBody>
      </p:sp>
      <p:sp>
        <p:nvSpPr>
          <p:cNvPr id="45058" name="Inhaltsplatzhalter 4"/>
          <p:cNvSpPr>
            <a:spLocks noGrp="1"/>
          </p:cNvSpPr>
          <p:nvPr>
            <p:ph idx="4294967295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smtClean="0"/>
              <a:t>Erkenntnisse aus der Leistungsfestellung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de-DE" smtClean="0"/>
              <a:t>Differenzierung: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de-DE" smtClean="0"/>
              <a:t>Training von Formaten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de-DE" smtClean="0"/>
              <a:t>Integratives Training von sprachlichen Mitteln</a:t>
            </a:r>
          </a:p>
          <a:p>
            <a:pPr eaLnBrk="1" hangingPunct="1">
              <a:buFont typeface="Wingdings" pitchFamily="2" charset="2"/>
              <a:buChar char="à"/>
            </a:pPr>
            <a:endParaRPr lang="de-DE" smtClean="0"/>
          </a:p>
          <a:p>
            <a:pPr eaLnBrk="1" hangingPunct="1">
              <a:buFont typeface="Wingdings" pitchFamily="2" charset="2"/>
              <a:buNone/>
            </a:pPr>
            <a:r>
              <a:rPr lang="de-DE" sz="1800" smtClean="0"/>
              <a:t>Hinweis: 308_differenzierungsstunde_klasse10</a:t>
            </a:r>
          </a:p>
          <a:p>
            <a:pPr eaLnBrk="1" hangingPunct="1">
              <a:buFont typeface="Wingdings" pitchFamily="2" charset="2"/>
              <a:buChar char="à"/>
            </a:pPr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23109" y="266700"/>
            <a:ext cx="8089199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Nachbereitung einer Klassenarbeit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1747" name="Fußzeilenplatzhalter 5"/>
          <p:cNvSpPr txBox="1">
            <a:spLocks noGrp="1"/>
          </p:cNvSpPr>
          <p:nvPr/>
        </p:nvSpPr>
        <p:spPr bwMode="auto">
          <a:xfrm>
            <a:off x="4379913" y="6408738"/>
            <a:ext cx="2351087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r>
              <a:rPr lang="de-DE" sz="1000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08ECA2-91C0-46CD-9B72-2DCFA0B075E1}" type="slidenum">
              <a:rPr lang="de-DE"/>
              <a:pPr>
                <a:defRPr/>
              </a:pPr>
              <a:t>17</a:t>
            </a:fld>
            <a:endParaRPr lang="de-DE"/>
          </a:p>
        </p:txBody>
      </p:sp>
      <p:sp>
        <p:nvSpPr>
          <p:cNvPr id="47106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de-DE" smtClean="0"/>
          </a:p>
          <a:p>
            <a:pPr eaLnBrk="1" hangingPunct="1"/>
            <a:r>
              <a:rPr lang="de-DE" smtClean="0"/>
              <a:t>Sprechen monologisch</a:t>
            </a:r>
          </a:p>
          <a:p>
            <a:pPr eaLnBrk="1" hangingPunct="1"/>
            <a:r>
              <a:rPr lang="de-DE" smtClean="0"/>
              <a:t>Sprechen dialogisch</a:t>
            </a:r>
          </a:p>
          <a:p>
            <a:pPr eaLnBrk="1" hangingPunct="1"/>
            <a:r>
              <a:rPr lang="de-DE" smtClean="0"/>
              <a:t>Integriert:</a:t>
            </a:r>
          </a:p>
          <a:p>
            <a:pPr lvl="1" eaLnBrk="1" hangingPunct="1"/>
            <a:r>
              <a:rPr lang="de-DE" smtClean="0"/>
              <a:t>Sprachliche Mittel – Grammatik</a:t>
            </a:r>
          </a:p>
          <a:p>
            <a:pPr lvl="1" eaLnBrk="1" hangingPunct="1"/>
            <a:r>
              <a:rPr lang="de-DE" smtClean="0"/>
              <a:t>Sprachliche Mittel – Wortschatz</a:t>
            </a:r>
          </a:p>
          <a:p>
            <a:pPr lvl="1" eaLnBrk="1" hangingPunct="1"/>
            <a:r>
              <a:rPr lang="de-DE" smtClean="0"/>
              <a:t>Sprachliche Mittel – Aussprache und Intonation</a:t>
            </a:r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>Kompetenzbereiche für mündliche Leistungsfeststellung</a:t>
            </a:r>
          </a:p>
        </p:txBody>
      </p:sp>
      <p:sp>
        <p:nvSpPr>
          <p:cNvPr id="46083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CC2C38-F1AC-4E49-B789-00C4CED3964C}" type="slidenum">
              <a:rPr lang="de-DE"/>
              <a:pPr>
                <a:defRPr/>
              </a:pPr>
              <a:t>18</a:t>
            </a:fld>
            <a:endParaRPr lang="de-DE"/>
          </a:p>
        </p:txBody>
      </p:sp>
      <p:sp>
        <p:nvSpPr>
          <p:cNvPr id="48130" name="Inhaltsplatzhalter 4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306887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de-DE" smtClean="0"/>
              <a:t>Vorbereitung auf die Lebens- und Berufswelt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Vorbereitung auf die Kommunikationsprüfung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mündliche Note nachvollziehbar für die Schüler/innen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bildet die Bedeutung des Mündlichen für den Englischunterricht ab</a:t>
            </a:r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>Argumente für punktuelle mündliche Leistungsfeststellung</a:t>
            </a:r>
          </a:p>
        </p:txBody>
      </p:sp>
      <p:sp>
        <p:nvSpPr>
          <p:cNvPr id="47107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2E246E-5ECC-48A5-A9A1-A7B5F6C62053}" type="slidenum">
              <a:rPr lang="de-DE"/>
              <a:pPr>
                <a:defRPr/>
              </a:pPr>
              <a:t>19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378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de-DE" b="1" smtClean="0"/>
              <a:t>Monologisches Sprechen</a:t>
            </a:r>
            <a:r>
              <a:rPr lang="de-DE" smtClean="0"/>
              <a:t>: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de-DE" smtClean="0"/>
              <a:t>Präsentieren </a:t>
            </a:r>
            <a:r>
              <a:rPr lang="de-DE" i="1" smtClean="0"/>
              <a:t>Picture of the week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de-DE" smtClean="0"/>
              <a:t>Präsentieren</a:t>
            </a:r>
            <a:r>
              <a:rPr lang="de-DE" i="1" smtClean="0"/>
              <a:t> My life in a photo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de-DE" smtClean="0"/>
              <a:t>Präsentieren</a:t>
            </a:r>
            <a:r>
              <a:rPr lang="de-DE" i="1" smtClean="0"/>
              <a:t> Speaker´s Corner </a:t>
            </a:r>
            <a:r>
              <a:rPr lang="de-DE" smtClean="0"/>
              <a:t>(ein aktuelles Thema)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de-DE" smtClean="0"/>
              <a:t>Präsentieren einer Serie, eines Films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de-DE" smtClean="0"/>
              <a:t>Präsentieren einer Person, eines Aspekts einer Lektüre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de-DE" smtClean="0"/>
              <a:t>Präsentieren eines Aspekts eines Themas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de-DE" smtClean="0"/>
              <a:t>Präsentieren der eigenen Person wie in einem </a:t>
            </a:r>
            <a:r>
              <a:rPr lang="de-DE" i="1" smtClean="0"/>
              <a:t>assessment centre </a:t>
            </a:r>
            <a:r>
              <a:rPr lang="de-DE" smtClean="0"/>
              <a:t>(BO)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i="1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>Formate für punktuelle mündliche Leistungsfeststellung</a:t>
            </a:r>
          </a:p>
        </p:txBody>
      </p:sp>
      <p:sp>
        <p:nvSpPr>
          <p:cNvPr id="48131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4D17F-82CC-4ECE-BC05-82C7C544DE2C}" type="slidenum">
              <a:rPr lang="de-DE"/>
              <a:pPr>
                <a:defRPr/>
              </a:pPr>
              <a:t>2</a:t>
            </a:fld>
            <a:endParaRPr lang="de-DE"/>
          </a:p>
        </p:txBody>
      </p:sp>
      <p:sp>
        <p:nvSpPr>
          <p:cNvPr id="16386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de-DE" smtClean="0"/>
              <a:t>Hör-/Hör-Sehverstehen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Lesen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Schreiben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Sprachmittlung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Integrierte Leistungsfeststellung:</a:t>
            </a:r>
          </a:p>
          <a:p>
            <a:pPr lvl="1" eaLnBrk="1" hangingPunct="1">
              <a:buFont typeface="Arial" charset="0"/>
              <a:buChar char="•"/>
            </a:pPr>
            <a:r>
              <a:rPr lang="de-DE" smtClean="0"/>
              <a:t>Sprachliche Mittel – Wortschatz</a:t>
            </a:r>
          </a:p>
          <a:p>
            <a:pPr lvl="1" eaLnBrk="1" hangingPunct="1">
              <a:buFont typeface="Arial" charset="0"/>
              <a:buChar char="•"/>
            </a:pPr>
            <a:r>
              <a:rPr lang="de-DE" smtClean="0"/>
              <a:t>Sprachliche Mittel – Grammatik</a:t>
            </a:r>
          </a:p>
          <a:p>
            <a:pPr lvl="1" eaLnBrk="1" hangingPunct="1">
              <a:buFont typeface="Arial" charset="0"/>
              <a:buChar char="•"/>
            </a:pPr>
            <a:r>
              <a:rPr lang="de-DE" smtClean="0"/>
              <a:t>Wichtig: Kontextualisierung der sprachlichen Mittel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/>
              <a:t>Kompetenzbereiche für schriftliche Leistungsfeststellung</a:t>
            </a:r>
            <a:br>
              <a:rPr lang="de-DE" dirty="0"/>
            </a:br>
            <a:endParaRPr lang="de-DE" dirty="0"/>
          </a:p>
        </p:txBody>
      </p:sp>
      <p:sp>
        <p:nvSpPr>
          <p:cNvPr id="15363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FF84F-57B1-42B8-83F1-56FC9E0FDD56}" type="slidenum">
              <a:rPr lang="de-DE"/>
              <a:pPr>
                <a:defRPr/>
              </a:pPr>
              <a:t>20</a:t>
            </a:fld>
            <a:endParaRPr lang="de-DE"/>
          </a:p>
        </p:txBody>
      </p:sp>
      <p:sp>
        <p:nvSpPr>
          <p:cNvPr id="51202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buFont typeface="Wingdings 3" pitchFamily="18" charset="2"/>
              <a:buNone/>
            </a:pPr>
            <a:r>
              <a:rPr lang="de-DE" b="1" smtClean="0"/>
              <a:t>Dialogisches Sprechen</a:t>
            </a:r>
            <a:r>
              <a:rPr lang="de-DE" smtClean="0"/>
              <a:t>: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Operator </a:t>
            </a:r>
            <a:r>
              <a:rPr lang="de-DE" i="1" smtClean="0"/>
              <a:t>discuss: statement </a:t>
            </a:r>
          </a:p>
          <a:p>
            <a:pPr eaLnBrk="1" hangingPunct="1">
              <a:buFont typeface="Arial" charset="0"/>
              <a:buChar char="•"/>
            </a:pPr>
            <a:r>
              <a:rPr lang="de-DE" i="1" smtClean="0"/>
              <a:t>Flowchart</a:t>
            </a:r>
            <a:r>
              <a:rPr lang="de-DE" smtClean="0"/>
              <a:t> für Rollenspiel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Operator </a:t>
            </a:r>
            <a:r>
              <a:rPr lang="de-DE" i="1" smtClean="0"/>
              <a:t>compare and decide on: pictures/photos to illustrate a certain topic </a:t>
            </a:r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>Formate für punktuelle mündliche Leistungsfeststellung</a:t>
            </a:r>
          </a:p>
        </p:txBody>
      </p:sp>
      <p:sp>
        <p:nvSpPr>
          <p:cNvPr id="50179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FF4ED-5F58-48CE-A3A1-4772ACD99B69}" type="slidenum">
              <a:rPr lang="de-DE"/>
              <a:pPr>
                <a:defRPr/>
              </a:pPr>
              <a:t>21</a:t>
            </a:fld>
            <a:endParaRPr lang="de-DE"/>
          </a:p>
        </p:txBody>
      </p:sp>
      <p:sp>
        <p:nvSpPr>
          <p:cNvPr id="53250" name="Inhaltsplatzhalter 4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162425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de-DE" smtClean="0"/>
              <a:t>Ritualisiert am Anfang der Stunde (z.B. Kurzvorträge)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Beobachtung von ausgewählten SuS in einem Rollenspiel, einer Gruppenarbeit, einer Diskussion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verkürzte Kommunikationsprüfung</a:t>
            </a:r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>Organisation punktuelle mündliche Leistungsfeststellung</a:t>
            </a:r>
          </a:p>
        </p:txBody>
      </p:sp>
      <p:sp>
        <p:nvSpPr>
          <p:cNvPr id="52227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162EA-4D27-4BFF-8A30-56A4F7DBC28B}" type="slidenum">
              <a:rPr lang="de-DE"/>
              <a:pPr>
                <a:defRPr/>
              </a:pPr>
              <a:t>22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594225"/>
          </a:xfrm>
        </p:spPr>
        <p:txBody>
          <a:bodyPr>
            <a:normAutofit/>
          </a:bodyPr>
          <a:lstStyle/>
          <a:p>
            <a:pPr marL="109538" indent="0" eaLnBrk="1" hangingPunct="1">
              <a:buFont typeface="Wingdings 3" pitchFamily="18" charset="2"/>
              <a:buNone/>
            </a:pPr>
            <a:r>
              <a:rPr lang="de-DE" b="1" smtClean="0"/>
              <a:t>Kriterien</a:t>
            </a:r>
            <a:r>
              <a:rPr lang="de-DE" smtClean="0"/>
              <a:t>:</a:t>
            </a:r>
          </a:p>
          <a:p>
            <a:pPr marL="109538" indent="0" eaLnBrk="1" hangingPunct="1">
              <a:buFont typeface="Arial" charset="0"/>
              <a:buChar char="•"/>
            </a:pPr>
            <a:r>
              <a:rPr lang="de-DE" smtClean="0"/>
              <a:t>Aufgabenerfüllung</a:t>
            </a:r>
          </a:p>
          <a:p>
            <a:pPr marL="742950" lvl="1" indent="-285750" eaLnBrk="1" hangingPunct="1">
              <a:buFont typeface="Arial" charset="0"/>
              <a:buChar char="•"/>
            </a:pPr>
            <a:r>
              <a:rPr lang="de-DE" smtClean="0"/>
              <a:t>Inhaltliche Richtigkeit, Relevanz und Klarheit</a:t>
            </a:r>
          </a:p>
          <a:p>
            <a:pPr marL="742950" lvl="1" indent="-285750" eaLnBrk="1" hangingPunct="1">
              <a:buFont typeface="Arial" charset="0"/>
              <a:buChar char="•"/>
            </a:pPr>
            <a:r>
              <a:rPr lang="de-DE" smtClean="0"/>
              <a:t>Beachten des jeweiligen Operators</a:t>
            </a:r>
          </a:p>
          <a:p>
            <a:pPr marL="109538" indent="0" eaLnBrk="1" hangingPunct="1">
              <a:buFont typeface="Arial" charset="0"/>
              <a:buChar char="•"/>
            </a:pPr>
            <a:r>
              <a:rPr lang="de-DE" smtClean="0"/>
              <a:t>Adressatenorientierung </a:t>
            </a:r>
          </a:p>
          <a:p>
            <a:pPr marL="109538" indent="0" eaLnBrk="1" hangingPunct="1">
              <a:buFont typeface="Arial" charset="0"/>
              <a:buChar char="•"/>
            </a:pPr>
            <a:r>
              <a:rPr lang="de-DE" smtClean="0"/>
              <a:t>Diskursfähigkeit</a:t>
            </a:r>
          </a:p>
          <a:p>
            <a:pPr marL="109538" indent="0" eaLnBrk="1" hangingPunct="1">
              <a:buFont typeface="Arial" charset="0"/>
              <a:buChar char="•"/>
            </a:pPr>
            <a:r>
              <a:rPr lang="de-DE" smtClean="0"/>
              <a:t>Strategische Kompetenz</a:t>
            </a:r>
          </a:p>
          <a:p>
            <a:pPr marL="109538" indent="0" eaLnBrk="1" hangingPunct="1">
              <a:buFont typeface="Arial" charset="0"/>
              <a:buChar char="•"/>
            </a:pPr>
            <a:r>
              <a:rPr lang="de-DE" smtClean="0"/>
              <a:t>Flüssigkeit</a:t>
            </a:r>
          </a:p>
          <a:p>
            <a:pPr marL="109538" indent="0" eaLnBrk="1" hangingPunct="1">
              <a:buFont typeface="Arial" charset="0"/>
              <a:buChar char="•"/>
            </a:pPr>
            <a:r>
              <a:rPr lang="de-DE" smtClean="0"/>
              <a:t>Aussprache und Intonation</a:t>
            </a:r>
          </a:p>
          <a:p>
            <a:pPr marL="109538" indent="0" eaLnBrk="1" hangingPunct="1">
              <a:buFont typeface="Arial" charset="0"/>
              <a:buChar char="•"/>
            </a:pPr>
            <a:r>
              <a:rPr lang="de-DE" smtClean="0"/>
              <a:t>Sprachliche Richtigkeit</a:t>
            </a:r>
          </a:p>
          <a:p>
            <a:pPr marL="109538" indent="0" eaLnBrk="1" hangingPunct="1">
              <a:buFont typeface="Wingdings 3" pitchFamily="18" charset="2"/>
              <a:buNone/>
            </a:pPr>
            <a:endParaRPr lang="de-DE" smtClean="0"/>
          </a:p>
          <a:p>
            <a:pPr marL="109538" indent="0" eaLnBrk="1" hangingPunct="1">
              <a:buFont typeface="Wingdings 3" pitchFamily="18" charset="2"/>
              <a:buNone/>
            </a:pPr>
            <a:endParaRPr lang="de-DE" smtClean="0"/>
          </a:p>
          <a:p>
            <a:pPr marL="109538" indent="0"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>Bewertung punktuelle mündliche Leistungsfeststellung</a:t>
            </a:r>
          </a:p>
        </p:txBody>
      </p:sp>
      <p:sp>
        <p:nvSpPr>
          <p:cNvPr id="54275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9B02B-F2AB-463F-A0A1-439B985D053D}" type="slidenum">
              <a:rPr lang="de-DE"/>
              <a:pPr>
                <a:defRPr/>
              </a:pPr>
              <a:t>23</a:t>
            </a:fld>
            <a:endParaRPr lang="de-DE"/>
          </a:p>
        </p:txBody>
      </p:sp>
      <p:sp>
        <p:nvSpPr>
          <p:cNvPr id="57346" name="Inhaltsplatzhalter 4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162425"/>
          </a:xfrm>
        </p:spPr>
        <p:txBody>
          <a:bodyPr/>
          <a:lstStyle/>
          <a:p>
            <a:pPr marL="109538" indent="0" eaLnBrk="1" hangingPunct="1">
              <a:buFont typeface="Wingdings 3" pitchFamily="18" charset="2"/>
              <a:buNone/>
            </a:pPr>
            <a:r>
              <a:rPr lang="de-DE" b="1" smtClean="0"/>
              <a:t>Möglichkeit:</a:t>
            </a:r>
          </a:p>
          <a:p>
            <a:pPr marL="109538" indent="0" eaLnBrk="1" hangingPunct="1">
              <a:buFont typeface="Arial" charset="0"/>
              <a:buChar char="•"/>
            </a:pPr>
            <a:r>
              <a:rPr lang="de-DE" smtClean="0"/>
              <a:t>Vier Eindrucksnoten + eine punktuelle Note</a:t>
            </a:r>
          </a:p>
          <a:p>
            <a:pPr marL="109538" indent="0" eaLnBrk="1" hangingPunct="1">
              <a:buFont typeface="Arial" charset="0"/>
              <a:buChar char="•"/>
            </a:pPr>
            <a:r>
              <a:rPr lang="de-DE" smtClean="0"/>
              <a:t>50% vier Eindrucksnoten + 50% punktuelle Note</a:t>
            </a:r>
          </a:p>
          <a:p>
            <a:pPr marL="109538" indent="0" eaLnBrk="1" hangingPunct="1">
              <a:buFont typeface="Wingdings 3" pitchFamily="18" charset="2"/>
              <a:buNone/>
            </a:pPr>
            <a:endParaRPr lang="de-DE" smtClean="0"/>
          </a:p>
          <a:p>
            <a:pPr marL="109538" indent="0" eaLnBrk="1" hangingPunct="1">
              <a:buFont typeface="Wingdings 3" pitchFamily="18" charset="2"/>
              <a:buNone/>
            </a:pPr>
            <a:r>
              <a:rPr lang="de-DE" sz="1600" smtClean="0"/>
              <a:t>Verweis: 306_leist_anregung_fachschaft</a:t>
            </a:r>
            <a:endParaRPr lang="de-DE" smtClean="0"/>
          </a:p>
          <a:p>
            <a:pPr marL="109538" indent="0"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 smtClean="0"/>
              <a:t>Gewichtung punktueller mündlicher </a:t>
            </a:r>
            <a:r>
              <a:rPr lang="de-DE" dirty="0"/>
              <a:t>Leistungsfeststellung</a:t>
            </a:r>
          </a:p>
        </p:txBody>
      </p:sp>
      <p:sp>
        <p:nvSpPr>
          <p:cNvPr id="56323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D0C97C-C0EA-4500-B55A-C1A5489DB06F}" type="slidenum">
              <a:rPr lang="de-DE"/>
              <a:pPr>
                <a:defRPr/>
              </a:pPr>
              <a:t>3</a:t>
            </a:fld>
            <a:endParaRPr lang="de-DE"/>
          </a:p>
        </p:txBody>
      </p:sp>
      <p:sp>
        <p:nvSpPr>
          <p:cNvPr id="18434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smtClean="0"/>
              <a:t>Progression von Klasse 5 – 10: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abnehmend isolierte sprachliche Mittel 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zunehmend Schreiben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erlernte Textformate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erlernte Operatoren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sprachliche Mittel integriert 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>Aufbau einer Klassenarbeit</a:t>
            </a:r>
            <a:br>
              <a:rPr lang="de-DE" dirty="0"/>
            </a:br>
            <a:endParaRPr lang="de-DE" dirty="0"/>
          </a:p>
        </p:txBody>
      </p:sp>
      <p:sp>
        <p:nvSpPr>
          <p:cNvPr id="17411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EB4388-8575-43E1-BF16-BE82A8DC9A6E}" type="slidenum">
              <a:rPr lang="de-DE"/>
              <a:pPr>
                <a:defRPr/>
              </a:pPr>
              <a:t>4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378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de-DE" b="1" smtClean="0"/>
              <a:t>Vorschlag: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de-DE" smtClean="0"/>
              <a:t>Hör-/Hör-Sehverstehen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de-DE" smtClean="0"/>
              <a:t>Sprachmittlung</a:t>
            </a:r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de-DE" smtClean="0">
                <a:sym typeface="Wingdings" pitchFamily="2" charset="2"/>
              </a:rPr>
              <a:t> Mindestens einmal pro Standardstufe  </a:t>
            </a:r>
            <a:endParaRPr lang="de-DE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de-DE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de-DE" smtClean="0"/>
              <a:t>Lesen</a:t>
            </a:r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de-DE" smtClean="0">
                <a:sym typeface="Wingdings" pitchFamily="2" charset="2"/>
              </a:rPr>
              <a:t> Mindestens zweimal pro Standardstufe</a:t>
            </a:r>
            <a:endParaRPr lang="de-DE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de-DE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de-DE" smtClean="0"/>
              <a:t>Schreiben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à"/>
            </a:pPr>
            <a:r>
              <a:rPr lang="de-DE" smtClean="0">
                <a:sym typeface="Wingdings" pitchFamily="2" charset="2"/>
              </a:rPr>
              <a:t>In jeder Klassenarbeit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de-DE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de-DE" sz="1600" smtClean="0"/>
              <a:t>Hinweis: 306_leist_anregung_fachschaft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82600" y="260648"/>
            <a:ext cx="8229600" cy="136815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/>
              <a:t>Verteilung der Kompetenzbereiche auf Klassenarbeiten</a:t>
            </a:r>
            <a:br>
              <a:rPr lang="de-DE" dirty="0"/>
            </a:br>
            <a:endParaRPr lang="de-DE" dirty="0"/>
          </a:p>
        </p:txBody>
      </p:sp>
      <p:sp>
        <p:nvSpPr>
          <p:cNvPr id="19459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67E1F8-86D8-4373-9679-4BCCEF1B1F5E}" type="slidenum">
              <a:rPr lang="de-DE"/>
              <a:pPr>
                <a:defRPr/>
              </a:pPr>
              <a:t>5</a:t>
            </a:fld>
            <a:endParaRPr lang="de-DE"/>
          </a:p>
        </p:txBody>
      </p:sp>
      <p:sp>
        <p:nvSpPr>
          <p:cNvPr id="22530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smtClean="0"/>
              <a:t>auf unterrichtete Themen abgestimmt:</a:t>
            </a:r>
          </a:p>
          <a:p>
            <a:pPr lvl="1" eaLnBrk="1" hangingPunct="1"/>
            <a:r>
              <a:rPr lang="de-DE" smtClean="0"/>
              <a:t>Lexik</a:t>
            </a:r>
          </a:p>
          <a:p>
            <a:pPr lvl="1" eaLnBrk="1" hangingPunct="1"/>
            <a:r>
              <a:rPr lang="de-DE" smtClean="0"/>
              <a:t>Kulturspezifische Begriffe</a:t>
            </a:r>
          </a:p>
          <a:p>
            <a:pPr eaLnBrk="1" hangingPunct="1"/>
            <a:r>
              <a:rPr lang="de-DE" smtClean="0"/>
              <a:t>auch </a:t>
            </a:r>
            <a:r>
              <a:rPr lang="de-DE" i="1" smtClean="0"/>
              <a:t>inferred reading and listening</a:t>
            </a:r>
          </a:p>
          <a:p>
            <a:pPr eaLnBrk="1" hangingPunct="1"/>
            <a:endParaRPr lang="de-DE" i="1" smtClean="0"/>
          </a:p>
          <a:p>
            <a:pPr eaLnBrk="1" hangingPunct="1"/>
            <a:endParaRPr lang="de-DE" i="1" smtClean="0"/>
          </a:p>
          <a:p>
            <a:pPr eaLnBrk="1" hangingPunct="1"/>
            <a:endParaRPr lang="de-DE" i="1" smtClean="0"/>
          </a:p>
          <a:p>
            <a:pPr eaLnBrk="1" hangingPunct="1"/>
            <a:endParaRPr lang="de-DE" i="1" smtClean="0"/>
          </a:p>
          <a:p>
            <a:pPr eaLnBrk="1" hangingPunct="1"/>
            <a:r>
              <a:rPr lang="de-DE" sz="2000" smtClean="0"/>
              <a:t>Hinweis: Information zur Aufgabenerstellung (302_aufgabenerstellung_leseverstehen)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Grundsatz für HV und LV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21507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ACB4F-6ED2-4A33-B6DC-28415E0D0320}" type="slidenum">
              <a:rPr lang="de-DE"/>
              <a:pPr>
                <a:defRPr/>
              </a:pPr>
              <a:t>6</a:t>
            </a:fld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894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z="2500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de-DE" sz="2500" b="1" smtClean="0"/>
              <a:t>Leseverstehen und Hörverstehen:</a:t>
            </a:r>
          </a:p>
          <a:p>
            <a:pPr eaLnBrk="1" hangingPunct="1">
              <a:lnSpc>
                <a:spcPct val="90000"/>
              </a:lnSpc>
            </a:pPr>
            <a:r>
              <a:rPr lang="de-DE" sz="2500" smtClean="0"/>
              <a:t>Ende Klasse 9 alle Typen geschlossene und halb-geschlossene Aufgaben, also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100" i="1" smtClean="0"/>
              <a:t>tick (multiple choice, true/false)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100" i="1" smtClean="0"/>
              <a:t>complete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100" i="1" smtClean="0"/>
              <a:t>fill in the gap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100" i="1" smtClean="0"/>
              <a:t>match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100" i="1" smtClean="0"/>
              <a:t>quote</a:t>
            </a:r>
          </a:p>
          <a:p>
            <a:pPr eaLnBrk="1" hangingPunct="1">
              <a:lnSpc>
                <a:spcPct val="90000"/>
              </a:lnSpc>
            </a:pPr>
            <a:r>
              <a:rPr lang="de-DE" sz="2500" smtClean="0"/>
              <a:t>angemessene Länge und Komplexität der Texte</a:t>
            </a:r>
          </a:p>
          <a:p>
            <a:pPr eaLnBrk="1" hangingPunct="1">
              <a:lnSpc>
                <a:spcPct val="90000"/>
              </a:lnSpc>
            </a:pPr>
            <a:r>
              <a:rPr lang="de-DE" sz="2500" smtClean="0"/>
              <a:t>angemessene Schwierigkeit der </a:t>
            </a:r>
            <a:r>
              <a:rPr lang="de-DE" sz="2500" i="1" smtClean="0"/>
              <a:t>items</a:t>
            </a:r>
            <a:r>
              <a:rPr lang="de-DE" sz="2500" smtClean="0"/>
              <a:t> und Distraktoren</a:t>
            </a:r>
          </a:p>
          <a:p>
            <a:pPr eaLnBrk="1" hangingPunct="1">
              <a:lnSpc>
                <a:spcPct val="90000"/>
              </a:lnSpc>
            </a:pPr>
            <a:endParaRPr lang="de-DE" sz="2500" smtClean="0"/>
          </a:p>
          <a:p>
            <a:pPr eaLnBrk="1" hangingPunct="1">
              <a:lnSpc>
                <a:spcPct val="90000"/>
              </a:lnSpc>
            </a:pPr>
            <a:endParaRPr lang="de-DE" sz="2500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de-DE" sz="250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/>
              <a:t>Aufgabenstellung  im Hinblick auf die Kursstufe/Abitur</a:t>
            </a:r>
            <a:br>
              <a:rPr lang="de-DE" dirty="0"/>
            </a:br>
            <a:endParaRPr lang="de-DE" dirty="0"/>
          </a:p>
        </p:txBody>
      </p:sp>
      <p:sp>
        <p:nvSpPr>
          <p:cNvPr id="23555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32985-6BA4-45A7-BF3D-ECCA26E8683C}" type="slidenum">
              <a:rPr lang="de-DE"/>
              <a:pPr>
                <a:defRPr/>
              </a:pPr>
              <a:t>7</a:t>
            </a:fld>
            <a:endParaRPr lang="de-DE"/>
          </a:p>
        </p:txBody>
      </p:sp>
      <p:sp>
        <p:nvSpPr>
          <p:cNvPr id="26626" name="Inhaltsplatzhalter 4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684712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smtClean="0"/>
              <a:t>Schreiben</a:t>
            </a:r>
          </a:p>
          <a:p>
            <a:pPr eaLnBrk="1" hangingPunct="1"/>
            <a:r>
              <a:rPr lang="de-DE" smtClean="0"/>
              <a:t>abiturrelevante Prüfungsoperatoren:</a:t>
            </a:r>
          </a:p>
          <a:p>
            <a:pPr eaLnBrk="1" hangingPunct="1"/>
            <a:r>
              <a:rPr lang="de-DE" sz="2000" i="1" smtClean="0"/>
              <a:t>outline</a:t>
            </a:r>
          </a:p>
          <a:p>
            <a:pPr eaLnBrk="1" hangingPunct="1"/>
            <a:r>
              <a:rPr lang="de-DE" sz="2000" i="1" smtClean="0"/>
              <a:t>summarise</a:t>
            </a:r>
          </a:p>
          <a:p>
            <a:pPr eaLnBrk="1" hangingPunct="1"/>
            <a:r>
              <a:rPr lang="de-DE" sz="2000" i="1" smtClean="0"/>
              <a:t>describe</a:t>
            </a:r>
          </a:p>
          <a:p>
            <a:pPr eaLnBrk="1" hangingPunct="1"/>
            <a:r>
              <a:rPr lang="de-DE" sz="2000" i="1" smtClean="0"/>
              <a:t>compare</a:t>
            </a:r>
          </a:p>
          <a:p>
            <a:pPr eaLnBrk="1" hangingPunct="1"/>
            <a:r>
              <a:rPr lang="de-DE" sz="2000" i="1" smtClean="0"/>
              <a:t>explain</a:t>
            </a:r>
          </a:p>
          <a:p>
            <a:pPr eaLnBrk="1" hangingPunct="1"/>
            <a:r>
              <a:rPr lang="de-DE" sz="2000" i="1" smtClean="0"/>
              <a:t>characterise</a:t>
            </a:r>
          </a:p>
          <a:p>
            <a:pPr eaLnBrk="1" hangingPunct="1"/>
            <a:r>
              <a:rPr lang="de-DE" sz="2000" i="1" smtClean="0"/>
              <a:t>analyse/interpret</a:t>
            </a:r>
          </a:p>
          <a:p>
            <a:pPr eaLnBrk="1" hangingPunct="1"/>
            <a:r>
              <a:rPr lang="de-DE" sz="2000" i="1" smtClean="0"/>
              <a:t>comment on</a:t>
            </a:r>
          </a:p>
          <a:p>
            <a:pPr eaLnBrk="1" hangingPunct="1"/>
            <a:r>
              <a:rPr lang="de-DE" sz="2000" i="1" smtClean="0"/>
              <a:t>compare</a:t>
            </a:r>
          </a:p>
          <a:p>
            <a:pPr eaLnBrk="1" hangingPunct="1"/>
            <a:r>
              <a:rPr lang="de-DE" sz="2000" i="1" smtClean="0"/>
              <a:t>discuss</a:t>
            </a:r>
          </a:p>
          <a:p>
            <a:pPr lvl="1" eaLnBrk="1" hangingPunct="1"/>
            <a:endParaRPr lang="de-DE" sz="2000" i="1" smtClean="0"/>
          </a:p>
          <a:p>
            <a:pPr eaLnBrk="1" hangingPunct="1"/>
            <a:endParaRPr lang="de-DE" smtClean="0"/>
          </a:p>
          <a:p>
            <a:pPr eaLnBrk="1" hangingPunct="1"/>
            <a:endParaRPr lang="de-DE" smtClean="0"/>
          </a:p>
          <a:p>
            <a:pPr eaLnBrk="1" hangingPunct="1"/>
            <a:endParaRPr lang="de-DE" smtClean="0"/>
          </a:p>
          <a:p>
            <a:pPr eaLnBrk="1" hangingPunct="1"/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/>
              <a:t>Aufgabenstellung  im Hinblick auf die Kursstufe/Abitur</a:t>
            </a:r>
            <a:br>
              <a:rPr lang="de-DE" dirty="0"/>
            </a:br>
            <a:endParaRPr lang="de-DE" dirty="0"/>
          </a:p>
        </p:txBody>
      </p:sp>
      <p:sp>
        <p:nvSpPr>
          <p:cNvPr id="25603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BEA66-0B0E-4EE4-924A-0DDE20E2B691}" type="slidenum">
              <a:rPr lang="de-DE"/>
              <a:pPr>
                <a:defRPr/>
              </a:pPr>
              <a:t>8</a:t>
            </a:fld>
            <a:endParaRPr lang="de-DE"/>
          </a:p>
        </p:txBody>
      </p:sp>
      <p:sp>
        <p:nvSpPr>
          <p:cNvPr id="28674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smtClean="0"/>
              <a:t>Sprachmittlung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angemessene Textlänge und Informationsdichte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vom Deutschen ins Englische</a:t>
            </a:r>
          </a:p>
          <a:p>
            <a:pPr eaLnBrk="1" hangingPunct="1">
              <a:buFont typeface="Arial" charset="0"/>
              <a:buChar char="•"/>
            </a:pPr>
            <a:r>
              <a:rPr lang="de-DE" smtClean="0"/>
              <a:t>Adressatenorientierung:</a:t>
            </a:r>
          </a:p>
          <a:p>
            <a:pPr lvl="1" eaLnBrk="1" hangingPunct="1">
              <a:buFont typeface="Arial" charset="0"/>
              <a:buChar char="•"/>
            </a:pPr>
            <a:r>
              <a:rPr lang="de-DE" smtClean="0">
                <a:sym typeface="Wingdings" pitchFamily="2" charset="2"/>
              </a:rPr>
              <a:t>Auswahl von Informationen </a:t>
            </a:r>
            <a:endParaRPr lang="de-DE" smtClean="0"/>
          </a:p>
          <a:p>
            <a:pPr lvl="1" eaLnBrk="1" hangingPunct="1">
              <a:buFont typeface="Arial" charset="0"/>
              <a:buChar char="•"/>
            </a:pPr>
            <a:r>
              <a:rPr lang="de-DE" smtClean="0"/>
              <a:t>Kontext</a:t>
            </a:r>
          </a:p>
          <a:p>
            <a:pPr lvl="1" eaLnBrk="1" hangingPunct="1">
              <a:buFont typeface="Arial" charset="0"/>
              <a:buChar char="•"/>
            </a:pPr>
            <a:r>
              <a:rPr lang="de-DE" smtClean="0"/>
              <a:t>Erklären von kulturspezifischen Begriffen</a:t>
            </a:r>
          </a:p>
          <a:p>
            <a:pPr lvl="1" eaLnBrk="1" hangingPunct="1">
              <a:buFont typeface="Arial" charset="0"/>
              <a:buChar char="•"/>
            </a:pPr>
            <a:r>
              <a:rPr lang="de-DE" smtClean="0"/>
              <a:t>sprachliche Mittel für die Kommunikationsabsicht (Höflichkeit)</a:t>
            </a:r>
          </a:p>
          <a:p>
            <a:pPr eaLnBrk="1" hangingPunct="1"/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/>
              <a:t>Aufgabenstellung  im Hinblick auf die Kursstufe/Abitur</a:t>
            </a:r>
            <a:br>
              <a:rPr lang="de-DE" dirty="0"/>
            </a:br>
            <a:endParaRPr lang="de-DE" dirty="0"/>
          </a:p>
        </p:txBody>
      </p:sp>
      <p:sp>
        <p:nvSpPr>
          <p:cNvPr id="29699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70AEEA-A150-4205-9D57-5ED526CEB5BF}" type="slidenum">
              <a:rPr lang="de-DE"/>
              <a:pPr>
                <a:defRPr/>
              </a:pPr>
              <a:t>9</a:t>
            </a:fld>
            <a:endParaRPr lang="de-DE"/>
          </a:p>
        </p:txBody>
      </p:sp>
      <p:sp>
        <p:nvSpPr>
          <p:cNvPr id="30722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smtClean="0"/>
              <a:t>Möglicher Aufbau einer Klassenarbeit:</a:t>
            </a:r>
          </a:p>
          <a:p>
            <a:pPr eaLnBrk="1" hangingPunct="1"/>
            <a:r>
              <a:rPr lang="de-DE" smtClean="0"/>
              <a:t>Leseverstehen oder Hörverstehen+ </a:t>
            </a:r>
            <a:r>
              <a:rPr lang="de-DE" i="1" smtClean="0"/>
              <a:t>Analyse (a cartoon, a statistic, a text)</a:t>
            </a:r>
          </a:p>
          <a:p>
            <a:pPr eaLnBrk="1" hangingPunct="1"/>
            <a:r>
              <a:rPr lang="de-DE" smtClean="0"/>
              <a:t>Leseverstehen oder Hörverstehen+ Sprachmittlung</a:t>
            </a:r>
          </a:p>
          <a:p>
            <a:pPr eaLnBrk="1" hangingPunct="1"/>
            <a:r>
              <a:rPr lang="de-DE" smtClean="0"/>
              <a:t>Leseverstehen oder Hörverstehen + </a:t>
            </a:r>
            <a:r>
              <a:rPr lang="de-DE" i="1" smtClean="0"/>
              <a:t>Comment on</a:t>
            </a:r>
          </a:p>
          <a:p>
            <a:pPr eaLnBrk="1" hangingPunct="1"/>
            <a:r>
              <a:rPr lang="de-DE" smtClean="0"/>
              <a:t>Nachhaltigkeit: auch Operatoren, Formate, der vorhergehenden KA </a:t>
            </a:r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  <a:p>
            <a:pPr eaLnBrk="1" hangingPunct="1">
              <a:buFont typeface="Wingdings 3" pitchFamily="18" charset="2"/>
              <a:buNone/>
            </a:pPr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82600" y="14605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/>
              <a:t>Aufgabenstellung  im Hinblick auf die Kursstufe/Abitur</a:t>
            </a:r>
            <a:br>
              <a:rPr lang="de-DE" dirty="0"/>
            </a:br>
            <a:endParaRPr lang="de-DE" dirty="0"/>
          </a:p>
        </p:txBody>
      </p:sp>
      <p:sp>
        <p:nvSpPr>
          <p:cNvPr id="31747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>
                <a:latin typeface="+mn-lt"/>
              </a:rPr>
              <a:t>Ulrike Selz, RP FR, ZPG 9/10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868</Words>
  <Application>Microsoft Office PowerPoint</Application>
  <PresentationFormat>Bildschirmpräsentation (4:3)</PresentationFormat>
  <Paragraphs>258</Paragraphs>
  <Slides>23</Slides>
  <Notes>20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Entwurfsvorlage</vt:lpstr>
      </vt:variant>
      <vt:variant>
        <vt:i4>8</vt:i4>
      </vt:variant>
      <vt:variant>
        <vt:lpstr>Folientitel</vt:lpstr>
      </vt:variant>
      <vt:variant>
        <vt:i4>23</vt:i4>
      </vt:variant>
    </vt:vector>
  </HeadingPairs>
  <TitlesOfParts>
    <vt:vector size="38" baseType="lpstr">
      <vt:lpstr>Arial</vt:lpstr>
      <vt:lpstr>Lucida Sans Unicode</vt:lpstr>
      <vt:lpstr>Wingdings 3</vt:lpstr>
      <vt:lpstr>Verdana</vt:lpstr>
      <vt:lpstr>Wingdings 2</vt:lpstr>
      <vt:lpstr>Calibri</vt:lpstr>
      <vt:lpstr>Wingdings</vt:lpstr>
      <vt:lpstr>Deimos</vt:lpstr>
      <vt:lpstr>Deimos</vt:lpstr>
      <vt:lpstr>Deimos</vt:lpstr>
      <vt:lpstr>Deimos</vt:lpstr>
      <vt:lpstr>Deimos</vt:lpstr>
      <vt:lpstr>Deimos</vt:lpstr>
      <vt:lpstr>Deimos</vt:lpstr>
      <vt:lpstr>Deimos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Leistungsfeststellung</dc:title>
  <dc:creator>ulrike</dc:creator>
  <cp:lastModifiedBy>pgmadmin</cp:lastModifiedBy>
  <cp:revision>74</cp:revision>
  <dcterms:created xsi:type="dcterms:W3CDTF">2016-11-14T17:36:18Z</dcterms:created>
  <dcterms:modified xsi:type="dcterms:W3CDTF">2018-01-15T10:56:51Z</dcterms:modified>
</cp:coreProperties>
</file>