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72" r:id="rId1"/>
  </p:sldMasterIdLst>
  <p:notesMasterIdLst>
    <p:notesMasterId r:id="rId22"/>
  </p:notesMasterIdLst>
  <p:sldIdLst>
    <p:sldId id="308" r:id="rId2"/>
    <p:sldId id="294" r:id="rId3"/>
    <p:sldId id="305" r:id="rId4"/>
    <p:sldId id="306" r:id="rId5"/>
    <p:sldId id="293" r:id="rId6"/>
    <p:sldId id="275" r:id="rId7"/>
    <p:sldId id="288" r:id="rId8"/>
    <p:sldId id="323" r:id="rId9"/>
    <p:sldId id="309" r:id="rId10"/>
    <p:sldId id="312" r:id="rId11"/>
    <p:sldId id="324" r:id="rId12"/>
    <p:sldId id="303" r:id="rId13"/>
    <p:sldId id="301" r:id="rId14"/>
    <p:sldId id="302" r:id="rId15"/>
    <p:sldId id="325" r:id="rId16"/>
    <p:sldId id="316" r:id="rId17"/>
    <p:sldId id="326" r:id="rId18"/>
    <p:sldId id="320" r:id="rId19"/>
    <p:sldId id="321" r:id="rId20"/>
    <p:sldId id="322" r:id="rId21"/>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2B212"/>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43392" autoAdjust="0"/>
  </p:normalViewPr>
  <p:slideViewPr>
    <p:cSldViewPr snapToGrid="0">
      <p:cViewPr varScale="1">
        <p:scale>
          <a:sx n="46" d="100"/>
          <a:sy n="46" d="100"/>
        </p:scale>
        <p:origin x="281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6D4BC5-346A-48B5-95C5-54F056393AEA}"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de-DE"/>
        </a:p>
      </dgm:t>
    </dgm:pt>
    <dgm:pt modelId="{DEE097C8-1764-4B54-B591-A35A63FA7438}">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de-DE" sz="1600" kern="1200" dirty="0">
            <a:solidFill>
              <a:schemeClr val="tx1"/>
            </a:solidFill>
            <a:effectLst/>
            <a:latin typeface="+mn-l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de-DE" sz="1600" kern="1200" dirty="0">
              <a:solidFill>
                <a:schemeClr val="tx1"/>
              </a:solidFill>
              <a:effectLst/>
              <a:latin typeface="+mn-lt"/>
              <a:ea typeface="+mn-ea"/>
              <a:cs typeface="+mn-cs"/>
            </a:rPr>
            <a:t>Textstellen mit Blick auf die Figuren und unter Bezugnahme auf die Wirkweise filmischer Gestaltungsmittel analysieren</a:t>
          </a:r>
        </a:p>
        <a:p>
          <a:pPr marL="0" defTabSz="2178050">
            <a:lnSpc>
              <a:spcPct val="90000"/>
            </a:lnSpc>
            <a:spcBef>
              <a:spcPct val="0"/>
            </a:spcBef>
            <a:spcAft>
              <a:spcPct val="35000"/>
            </a:spcAft>
            <a:buNone/>
          </a:pPr>
          <a:endParaRPr lang="de-DE" dirty="0"/>
        </a:p>
      </dgm:t>
    </dgm:pt>
    <dgm:pt modelId="{BD8BF522-955E-4159-B87D-0DE2004B37F2}" type="parTrans" cxnId="{171F85F7-EF13-4C2F-8C95-DFF2BA2C422F}">
      <dgm:prSet/>
      <dgm:spPr/>
      <dgm:t>
        <a:bodyPr/>
        <a:lstStyle/>
        <a:p>
          <a:endParaRPr lang="de-DE"/>
        </a:p>
      </dgm:t>
    </dgm:pt>
    <dgm:pt modelId="{9D37590F-52E8-4000-A5D0-0DB837D2A16D}" type="sibTrans" cxnId="{171F85F7-EF13-4C2F-8C95-DFF2BA2C422F}">
      <dgm:prSet/>
      <dgm:spPr/>
      <dgm:t>
        <a:bodyPr/>
        <a:lstStyle/>
        <a:p>
          <a:endParaRPr lang="de-DE"/>
        </a:p>
      </dgm:t>
    </dgm:pt>
    <dgm:pt modelId="{01A2CD47-49DA-4234-923B-DACBDE0B33E5}">
      <dgm:prSet phldrT="[Text]" custT="1"/>
      <dgm:spPr/>
      <dgm:t>
        <a:bodyPr/>
        <a:lstStyle/>
        <a:p>
          <a:pPr marL="0" marR="0" lvl="0" indent="0" defTabSz="1333500" eaLnBrk="1" fontAlgn="auto" latinLnBrk="0" hangingPunct="1">
            <a:lnSpc>
              <a:spcPct val="90000"/>
            </a:lnSpc>
            <a:spcBef>
              <a:spcPct val="0"/>
            </a:spcBef>
            <a:spcAft>
              <a:spcPct val="35000"/>
            </a:spcAft>
            <a:buClrTx/>
            <a:buSzTx/>
            <a:buFontTx/>
            <a:buNone/>
            <a:tabLst/>
            <a:defRPr/>
          </a:pPr>
          <a:endParaRPr lang="de-DE" sz="1800" kern="1200" dirty="0">
            <a:solidFill>
              <a:schemeClr val="tx1"/>
            </a:solidFill>
            <a:effectLst/>
            <a:latin typeface="+mn-lt"/>
            <a:ea typeface="+mn-ea"/>
            <a:cs typeface="+mn-cs"/>
          </a:endParaRPr>
        </a:p>
        <a:p>
          <a:pPr marL="0" marR="0" lvl="0" indent="0" defTabSz="1333500" eaLnBrk="1" fontAlgn="auto" latinLnBrk="0" hangingPunct="1">
            <a:lnSpc>
              <a:spcPct val="90000"/>
            </a:lnSpc>
            <a:spcBef>
              <a:spcPct val="0"/>
            </a:spcBef>
            <a:spcAft>
              <a:spcPct val="35000"/>
            </a:spcAft>
            <a:buClrTx/>
            <a:buSzTx/>
            <a:buFontTx/>
            <a:buNone/>
            <a:tabLst/>
            <a:defRPr/>
          </a:pPr>
          <a:r>
            <a:rPr lang="de-DE" sz="1600" kern="1200" dirty="0">
              <a:solidFill>
                <a:schemeClr val="tx1"/>
              </a:solidFill>
              <a:effectLst/>
              <a:latin typeface="+mn-lt"/>
              <a:ea typeface="+mn-ea"/>
              <a:cs typeface="+mn-cs"/>
            </a:rPr>
            <a:t>Bezüge zum SPT </a:t>
          </a:r>
          <a:r>
            <a:rPr lang="de-DE" sz="1600" i="1" kern="1200" dirty="0" err="1">
              <a:solidFill>
                <a:schemeClr val="tx1"/>
              </a:solidFill>
              <a:effectLst/>
              <a:latin typeface="+mn-lt"/>
              <a:ea typeface="+mn-ea"/>
              <a:cs typeface="+mn-cs"/>
            </a:rPr>
            <a:t>ambiguity</a:t>
          </a:r>
          <a:r>
            <a:rPr lang="de-DE" sz="1600" i="1" kern="1200" dirty="0">
              <a:solidFill>
                <a:schemeClr val="tx1"/>
              </a:solidFill>
              <a:effectLst/>
              <a:latin typeface="+mn-lt"/>
              <a:ea typeface="+mn-ea"/>
              <a:cs typeface="+mn-cs"/>
            </a:rPr>
            <a:t> </a:t>
          </a:r>
          <a:r>
            <a:rPr lang="de-DE" sz="1600" i="1" kern="1200" dirty="0" err="1">
              <a:solidFill>
                <a:schemeClr val="tx1"/>
              </a:solidFill>
              <a:effectLst/>
              <a:latin typeface="+mn-lt"/>
              <a:ea typeface="+mn-ea"/>
              <a:cs typeface="+mn-cs"/>
            </a:rPr>
            <a:t>of</a:t>
          </a:r>
          <a:r>
            <a:rPr lang="de-DE" sz="1600" i="1" kern="1200" dirty="0">
              <a:solidFill>
                <a:schemeClr val="tx1"/>
              </a:solidFill>
              <a:effectLst/>
              <a:latin typeface="+mn-lt"/>
              <a:ea typeface="+mn-ea"/>
              <a:cs typeface="+mn-cs"/>
            </a:rPr>
            <a:t> </a:t>
          </a:r>
          <a:r>
            <a:rPr lang="de-DE" sz="1600" i="1" kern="1200" dirty="0" err="1">
              <a:solidFill>
                <a:schemeClr val="tx1"/>
              </a:solidFill>
              <a:effectLst/>
              <a:latin typeface="+mn-lt"/>
              <a:ea typeface="+mn-ea"/>
              <a:cs typeface="+mn-cs"/>
            </a:rPr>
            <a:t>belonging</a:t>
          </a:r>
          <a:r>
            <a:rPr lang="de-DE" sz="1600" kern="1200" dirty="0">
              <a:solidFill>
                <a:schemeClr val="tx1"/>
              </a:solidFill>
              <a:effectLst/>
              <a:latin typeface="+mn-lt"/>
              <a:ea typeface="+mn-ea"/>
              <a:cs typeface="+mn-cs"/>
            </a:rPr>
            <a:t> herstellen, auf ihre eigene Lebenswelt übertragen und Stellung nehmen</a:t>
          </a:r>
          <a:endParaRPr lang="de-DE" sz="1800" kern="1200" dirty="0">
            <a:solidFill>
              <a:schemeClr val="tx1"/>
            </a:solidFill>
            <a:effectLst/>
            <a:latin typeface="+mn-lt"/>
            <a:ea typeface="+mn-ea"/>
            <a:cs typeface="+mn-cs"/>
          </a:endParaRPr>
        </a:p>
        <a:p>
          <a:pPr marL="0" defTabSz="1333500">
            <a:lnSpc>
              <a:spcPct val="90000"/>
            </a:lnSpc>
            <a:spcBef>
              <a:spcPct val="0"/>
            </a:spcBef>
            <a:spcAft>
              <a:spcPct val="35000"/>
            </a:spcAft>
            <a:buNone/>
          </a:pPr>
          <a:endParaRPr lang="de-DE" dirty="0"/>
        </a:p>
      </dgm:t>
    </dgm:pt>
    <dgm:pt modelId="{DD53E896-B7EF-40E6-8342-8AE0D869DAA5}" type="parTrans" cxnId="{8A0BF668-3D3C-4C3E-81A8-965A97BE03AE}">
      <dgm:prSet/>
      <dgm:spPr/>
      <dgm:t>
        <a:bodyPr/>
        <a:lstStyle/>
        <a:p>
          <a:endParaRPr lang="de-DE"/>
        </a:p>
      </dgm:t>
    </dgm:pt>
    <dgm:pt modelId="{A5C805E3-15D7-45BD-9D23-06E278BE3842}" type="sibTrans" cxnId="{8A0BF668-3D3C-4C3E-81A8-965A97BE03AE}">
      <dgm:prSet/>
      <dgm:spPr/>
      <dgm:t>
        <a:bodyPr/>
        <a:lstStyle/>
        <a:p>
          <a:endParaRPr lang="de-DE"/>
        </a:p>
      </dgm:t>
    </dgm:pt>
    <dgm:pt modelId="{3479A4A1-CD95-40E3-8286-8FD25CEF3F6E}">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de-DE" sz="1600" kern="1200" dirty="0">
            <a:solidFill>
              <a:schemeClr val="tx1"/>
            </a:solidFill>
            <a:effectLst/>
            <a:latin typeface="+mn-l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de-DE" sz="1600" kern="1200" dirty="0">
              <a:solidFill>
                <a:schemeClr val="tx1"/>
              </a:solidFill>
              <a:effectLst/>
              <a:latin typeface="+mn-lt"/>
              <a:ea typeface="+mn-ea"/>
              <a:cs typeface="+mn-cs"/>
            </a:rPr>
            <a:t>mehrere Textstellen zueinander in Beziehung setzen</a:t>
          </a:r>
        </a:p>
        <a:p>
          <a:pPr marL="0" defTabSz="1555750">
            <a:lnSpc>
              <a:spcPct val="90000"/>
            </a:lnSpc>
            <a:spcBef>
              <a:spcPct val="0"/>
            </a:spcBef>
            <a:spcAft>
              <a:spcPct val="35000"/>
            </a:spcAft>
            <a:buNone/>
          </a:pPr>
          <a:endParaRPr lang="de-DE" dirty="0"/>
        </a:p>
      </dgm:t>
    </dgm:pt>
    <dgm:pt modelId="{215B1349-F7DD-4229-9C14-1888A1CECA50}" type="parTrans" cxnId="{1A844C4F-70F9-484D-B5F9-C579F2786F7D}">
      <dgm:prSet/>
      <dgm:spPr/>
      <dgm:t>
        <a:bodyPr/>
        <a:lstStyle/>
        <a:p>
          <a:endParaRPr lang="de-DE"/>
        </a:p>
      </dgm:t>
    </dgm:pt>
    <dgm:pt modelId="{9BA64FBA-5E9C-459A-ACC7-267715E23668}" type="sibTrans" cxnId="{1A844C4F-70F9-484D-B5F9-C579F2786F7D}">
      <dgm:prSet/>
      <dgm:spPr/>
      <dgm:t>
        <a:bodyPr/>
        <a:lstStyle/>
        <a:p>
          <a:endParaRPr lang="de-DE"/>
        </a:p>
      </dgm:t>
    </dgm:pt>
    <dgm:pt modelId="{60114F4B-E102-4B17-80CB-EF233D89432E}">
      <dgm:prSet phldrT="[Text]" custScaleX="130687" custLinFactNeighborX="-58785" custLinFactNeighborY="-26548"/>
      <dgm:spPr/>
      <dgm:t>
        <a:bodyPr/>
        <a:lstStyle/>
        <a:p>
          <a:endParaRPr lang="de-DE"/>
        </a:p>
      </dgm:t>
    </dgm:pt>
    <dgm:pt modelId="{596BAA88-3178-4A20-A21C-9F97674D68BE}" type="parTrans" cxnId="{4D25853B-7EC2-480C-A061-CD6DFBF62A59}">
      <dgm:prSet/>
      <dgm:spPr/>
      <dgm:t>
        <a:bodyPr/>
        <a:lstStyle/>
        <a:p>
          <a:endParaRPr lang="de-DE"/>
        </a:p>
      </dgm:t>
    </dgm:pt>
    <dgm:pt modelId="{F868CDE4-76B8-4614-BEE7-98DEC9797FED}" type="sibTrans" cxnId="{4D25853B-7EC2-480C-A061-CD6DFBF62A59}">
      <dgm:prSet/>
      <dgm:spPr/>
      <dgm:t>
        <a:bodyPr/>
        <a:lstStyle/>
        <a:p>
          <a:endParaRPr lang="de-DE"/>
        </a:p>
      </dgm:t>
    </dgm:pt>
    <dgm:pt modelId="{1FD5AE0D-BA7C-41C1-A3ED-9E4D428A94B2}">
      <dgm:prSet phldrT="[Text]" custScaleX="273128" custLinFactNeighborX="40397" custLinFactNeighborY="-13290"/>
      <dgm:spPr/>
      <dgm:t>
        <a:bodyPr/>
        <a:lstStyle/>
        <a:p>
          <a:endParaRPr lang="de-DE"/>
        </a:p>
      </dgm:t>
    </dgm:pt>
    <dgm:pt modelId="{8A1F446E-7CFE-44E2-807C-593F3BBE21D2}" type="parTrans" cxnId="{1181B8B3-5B80-432B-B5E0-DF2920D9BA13}">
      <dgm:prSet/>
      <dgm:spPr/>
      <dgm:t>
        <a:bodyPr/>
        <a:lstStyle/>
        <a:p>
          <a:endParaRPr lang="de-DE"/>
        </a:p>
      </dgm:t>
    </dgm:pt>
    <dgm:pt modelId="{4D0C2816-378F-45AB-AFED-107113054CBB}" type="sibTrans" cxnId="{1181B8B3-5B80-432B-B5E0-DF2920D9BA13}">
      <dgm:prSet/>
      <dgm:spPr/>
      <dgm:t>
        <a:bodyPr/>
        <a:lstStyle/>
        <a:p>
          <a:endParaRPr lang="de-DE"/>
        </a:p>
      </dgm:t>
    </dgm:pt>
    <dgm:pt modelId="{F5EFBF01-E744-4D15-96DF-FF2F5E7C5969}">
      <dgm:prSet phldrT="[Text]" custT="1"/>
      <dgm:spPr>
        <a:solidFill>
          <a:schemeClr val="accent4"/>
        </a:solidFill>
      </dgm:spPr>
      <dgm:t>
        <a:bodyPr/>
        <a:lstStyle/>
        <a:p>
          <a:pPr marR="0" eaLnBrk="1" fontAlgn="auto" latinLnBrk="0" hangingPunct="1">
            <a:buClrTx/>
            <a:buSzTx/>
            <a:buFontTx/>
            <a:buNone/>
            <a:tabLst/>
            <a:defRPr/>
          </a:pPr>
          <a:endParaRPr lang="de-DE" sz="1000" dirty="0"/>
        </a:p>
      </dgm:t>
    </dgm:pt>
    <dgm:pt modelId="{32B3323F-61CA-4152-9337-8043FC982DE3}" type="sibTrans" cxnId="{0F2A4551-19A9-41BE-9DDC-B908280AA8B8}">
      <dgm:prSet/>
      <dgm:spPr/>
      <dgm:t>
        <a:bodyPr/>
        <a:lstStyle/>
        <a:p>
          <a:endParaRPr lang="de-DE"/>
        </a:p>
      </dgm:t>
    </dgm:pt>
    <dgm:pt modelId="{4C37C4B1-D293-4C80-998D-878B68535C31}" type="parTrans" cxnId="{0F2A4551-19A9-41BE-9DDC-B908280AA8B8}">
      <dgm:prSet/>
      <dgm:spPr/>
      <dgm:t>
        <a:bodyPr/>
        <a:lstStyle/>
        <a:p>
          <a:endParaRPr lang="de-DE"/>
        </a:p>
      </dgm:t>
    </dgm:pt>
    <dgm:pt modelId="{1313E691-4D56-4164-AA74-BD2992C20E5E}" type="pres">
      <dgm:prSet presAssocID="{2D6D4BC5-346A-48B5-95C5-54F056393AEA}" presName="Name0" presStyleCnt="0">
        <dgm:presLayoutVars>
          <dgm:chMax val="4"/>
          <dgm:resizeHandles val="exact"/>
        </dgm:presLayoutVars>
      </dgm:prSet>
      <dgm:spPr/>
    </dgm:pt>
    <dgm:pt modelId="{358728DC-F788-4151-946E-8BD838046503}" type="pres">
      <dgm:prSet presAssocID="{2D6D4BC5-346A-48B5-95C5-54F056393AEA}" presName="ellipse" presStyleLbl="trBgShp" presStyleIdx="0" presStyleCnt="1"/>
      <dgm:spPr/>
    </dgm:pt>
    <dgm:pt modelId="{F3760EDF-4245-4CA8-9ACD-46CB99F1D5D2}" type="pres">
      <dgm:prSet presAssocID="{2D6D4BC5-346A-48B5-95C5-54F056393AEA}" presName="arrow1" presStyleLbl="fgShp" presStyleIdx="0" presStyleCnt="1" custScaleY="150309" custLinFactNeighborX="3704" custLinFactNeighborY="-27897"/>
      <dgm:spPr>
        <a:solidFill>
          <a:schemeClr val="accent4"/>
        </a:solidFill>
        <a:ln>
          <a:solidFill>
            <a:srgbClr val="FFC000"/>
          </a:solidFill>
        </a:ln>
      </dgm:spPr>
    </dgm:pt>
    <dgm:pt modelId="{90F781D8-3879-41FF-8230-AA2E4019979C}" type="pres">
      <dgm:prSet presAssocID="{2D6D4BC5-346A-48B5-95C5-54F056393AEA}" presName="rectangle" presStyleLbl="revTx" presStyleIdx="0" presStyleCnt="1" custScaleX="133211" custScaleY="55548" custLinFactNeighborX="2226" custLinFactNeighborY="-5733">
        <dgm:presLayoutVars>
          <dgm:bulletEnabled val="1"/>
        </dgm:presLayoutVars>
      </dgm:prSet>
      <dgm:spPr/>
    </dgm:pt>
    <dgm:pt modelId="{E5166780-5C62-4642-B80F-942D66924FB6}" type="pres">
      <dgm:prSet presAssocID="{01A2CD47-49DA-4234-923B-DACBDE0B33E5}" presName="item1" presStyleLbl="node1" presStyleIdx="0" presStyleCnt="3" custScaleX="114567" custScaleY="105031" custLinFactNeighborX="-54510" custLinFactNeighborY="-96564">
        <dgm:presLayoutVars>
          <dgm:bulletEnabled val="1"/>
        </dgm:presLayoutVars>
      </dgm:prSet>
      <dgm:spPr/>
    </dgm:pt>
    <dgm:pt modelId="{B8AAFB8F-E5CF-4FC8-A737-5AEEC61D6165}" type="pres">
      <dgm:prSet presAssocID="{3479A4A1-CD95-40E3-8286-8FD25CEF3F6E}" presName="item2" presStyleLbl="node1" presStyleIdx="1" presStyleCnt="3" custScaleX="186414" custScaleY="132542" custLinFactX="82606" custLinFactNeighborX="100000" custLinFactNeighborY="-27357">
        <dgm:presLayoutVars>
          <dgm:bulletEnabled val="1"/>
        </dgm:presLayoutVars>
      </dgm:prSet>
      <dgm:spPr/>
    </dgm:pt>
    <dgm:pt modelId="{D4C8C009-1A59-4911-B7A4-D4C97887A213}" type="pres">
      <dgm:prSet presAssocID="{F5EFBF01-E744-4D15-96DF-FF2F5E7C5969}" presName="item3" presStyleLbl="node1" presStyleIdx="2" presStyleCnt="3" custScaleX="259357" custLinFactNeighborX="-45895" custLinFactNeighborY="99900">
        <dgm:presLayoutVars>
          <dgm:bulletEnabled val="1"/>
        </dgm:presLayoutVars>
      </dgm:prSet>
      <dgm:spPr/>
    </dgm:pt>
    <dgm:pt modelId="{F19AA014-40A7-4056-B686-4321FF4A8AE9}" type="pres">
      <dgm:prSet presAssocID="{2D6D4BC5-346A-48B5-95C5-54F056393AEA}" presName="funnel" presStyleLbl="trAlignAcc1" presStyleIdx="0" presStyleCnt="1" custScaleX="170576" custScaleY="111793" custLinFactNeighborX="-1446" custLinFactNeighborY="-1019"/>
      <dgm:spPr/>
    </dgm:pt>
  </dgm:ptLst>
  <dgm:cxnLst>
    <dgm:cxn modelId="{D137E919-10D5-41BC-8E1A-40C79E4D4E7C}" type="presOf" srcId="{DEE097C8-1764-4B54-B591-A35A63FA7438}" destId="{D4C8C009-1A59-4911-B7A4-D4C97887A213}" srcOrd="0" destOrd="0" presId="urn:microsoft.com/office/officeart/2005/8/layout/funnel1"/>
    <dgm:cxn modelId="{4D25853B-7EC2-480C-A061-CD6DFBF62A59}" srcId="{2D6D4BC5-346A-48B5-95C5-54F056393AEA}" destId="{60114F4B-E102-4B17-80CB-EF233D89432E}" srcOrd="4" destOrd="0" parTransId="{596BAA88-3178-4A20-A21C-9F97674D68BE}" sibTransId="{F868CDE4-76B8-4614-BEE7-98DEC9797FED}"/>
    <dgm:cxn modelId="{23B47B3E-B87F-4C46-9359-D49E349B61DB}" type="presOf" srcId="{2D6D4BC5-346A-48B5-95C5-54F056393AEA}" destId="{1313E691-4D56-4164-AA74-BD2992C20E5E}" srcOrd="0" destOrd="0" presId="urn:microsoft.com/office/officeart/2005/8/layout/funnel1"/>
    <dgm:cxn modelId="{8A0BF668-3D3C-4C3E-81A8-965A97BE03AE}" srcId="{2D6D4BC5-346A-48B5-95C5-54F056393AEA}" destId="{01A2CD47-49DA-4234-923B-DACBDE0B33E5}" srcOrd="1" destOrd="0" parTransId="{DD53E896-B7EF-40E6-8342-8AE0D869DAA5}" sibTransId="{A5C805E3-15D7-45BD-9D23-06E278BE3842}"/>
    <dgm:cxn modelId="{1A844C4F-70F9-484D-B5F9-C579F2786F7D}" srcId="{2D6D4BC5-346A-48B5-95C5-54F056393AEA}" destId="{3479A4A1-CD95-40E3-8286-8FD25CEF3F6E}" srcOrd="2" destOrd="0" parTransId="{215B1349-F7DD-4229-9C14-1888A1CECA50}" sibTransId="{9BA64FBA-5E9C-459A-ACC7-267715E23668}"/>
    <dgm:cxn modelId="{0F2A4551-19A9-41BE-9DDC-B908280AA8B8}" srcId="{2D6D4BC5-346A-48B5-95C5-54F056393AEA}" destId="{F5EFBF01-E744-4D15-96DF-FF2F5E7C5969}" srcOrd="3" destOrd="0" parTransId="{4C37C4B1-D293-4C80-998D-878B68535C31}" sibTransId="{32B3323F-61CA-4152-9337-8043FC982DE3}"/>
    <dgm:cxn modelId="{531F3E84-F4E1-4AD0-9CF9-67AA4D32CA72}" type="presOf" srcId="{01A2CD47-49DA-4234-923B-DACBDE0B33E5}" destId="{B8AAFB8F-E5CF-4FC8-A737-5AEEC61D6165}" srcOrd="0" destOrd="0" presId="urn:microsoft.com/office/officeart/2005/8/layout/funnel1"/>
    <dgm:cxn modelId="{1181B8B3-5B80-432B-B5E0-DF2920D9BA13}" srcId="{2D6D4BC5-346A-48B5-95C5-54F056393AEA}" destId="{1FD5AE0D-BA7C-41C1-A3ED-9E4D428A94B2}" srcOrd="5" destOrd="0" parTransId="{8A1F446E-7CFE-44E2-807C-593F3BBE21D2}" sibTransId="{4D0C2816-378F-45AB-AFED-107113054CBB}"/>
    <dgm:cxn modelId="{F79305C8-CB2E-44F5-9C2C-673A3C83CCEF}" type="presOf" srcId="{F5EFBF01-E744-4D15-96DF-FF2F5E7C5969}" destId="{90F781D8-3879-41FF-8230-AA2E4019979C}" srcOrd="0" destOrd="0" presId="urn:microsoft.com/office/officeart/2005/8/layout/funnel1"/>
    <dgm:cxn modelId="{1775CDE9-EB14-490B-A9CD-A2D087DEA709}" type="presOf" srcId="{3479A4A1-CD95-40E3-8286-8FD25CEF3F6E}" destId="{E5166780-5C62-4642-B80F-942D66924FB6}" srcOrd="0" destOrd="0" presId="urn:microsoft.com/office/officeart/2005/8/layout/funnel1"/>
    <dgm:cxn modelId="{171F85F7-EF13-4C2F-8C95-DFF2BA2C422F}" srcId="{2D6D4BC5-346A-48B5-95C5-54F056393AEA}" destId="{DEE097C8-1764-4B54-B591-A35A63FA7438}" srcOrd="0" destOrd="0" parTransId="{BD8BF522-955E-4159-B87D-0DE2004B37F2}" sibTransId="{9D37590F-52E8-4000-A5D0-0DB837D2A16D}"/>
    <dgm:cxn modelId="{2E2F0CE8-8DA1-4BA5-88C8-54770F2FD56D}" type="presParOf" srcId="{1313E691-4D56-4164-AA74-BD2992C20E5E}" destId="{358728DC-F788-4151-946E-8BD838046503}" srcOrd="0" destOrd="0" presId="urn:microsoft.com/office/officeart/2005/8/layout/funnel1"/>
    <dgm:cxn modelId="{86131524-9DD9-466B-8436-3B7E73ED7937}" type="presParOf" srcId="{1313E691-4D56-4164-AA74-BD2992C20E5E}" destId="{F3760EDF-4245-4CA8-9ACD-46CB99F1D5D2}" srcOrd="1" destOrd="0" presId="urn:microsoft.com/office/officeart/2005/8/layout/funnel1"/>
    <dgm:cxn modelId="{CB344AFF-4E91-4B9F-823A-5637CAD3E39B}" type="presParOf" srcId="{1313E691-4D56-4164-AA74-BD2992C20E5E}" destId="{90F781D8-3879-41FF-8230-AA2E4019979C}" srcOrd="2" destOrd="0" presId="urn:microsoft.com/office/officeart/2005/8/layout/funnel1"/>
    <dgm:cxn modelId="{C9182DF6-84D2-44B6-87F4-83E2A659ADD0}" type="presParOf" srcId="{1313E691-4D56-4164-AA74-BD2992C20E5E}" destId="{E5166780-5C62-4642-B80F-942D66924FB6}" srcOrd="3" destOrd="0" presId="urn:microsoft.com/office/officeart/2005/8/layout/funnel1"/>
    <dgm:cxn modelId="{FA5F85BD-1F49-4708-A082-DEF561959AB5}" type="presParOf" srcId="{1313E691-4D56-4164-AA74-BD2992C20E5E}" destId="{B8AAFB8F-E5CF-4FC8-A737-5AEEC61D6165}" srcOrd="4" destOrd="0" presId="urn:microsoft.com/office/officeart/2005/8/layout/funnel1"/>
    <dgm:cxn modelId="{91F66C58-04C0-4B19-B8F0-AC1E0E6589C2}" type="presParOf" srcId="{1313E691-4D56-4164-AA74-BD2992C20E5E}" destId="{D4C8C009-1A59-4911-B7A4-D4C97887A213}" srcOrd="5" destOrd="0" presId="urn:microsoft.com/office/officeart/2005/8/layout/funnel1"/>
    <dgm:cxn modelId="{96973DB9-1B2B-4833-B45A-43044F001A35}" type="presParOf" srcId="{1313E691-4D56-4164-AA74-BD2992C20E5E}" destId="{F19AA014-40A7-4056-B686-4321FF4A8AE9}"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57E58D-25C7-472E-8602-E9177206A60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de-DE"/>
        </a:p>
      </dgm:t>
    </dgm:pt>
    <dgm:pt modelId="{397A7BE5-FD9A-45A0-BBE3-436AE2B38E99}">
      <dgm:prSet phldrT="[Text]" custT="1"/>
      <dgm:spPr/>
      <dgm:t>
        <a:bodyPr/>
        <a:lstStyle/>
        <a:p>
          <a:r>
            <a:rPr lang="de-DE" sz="2800" dirty="0"/>
            <a:t>HSV</a:t>
          </a:r>
        </a:p>
      </dgm:t>
    </dgm:pt>
    <dgm:pt modelId="{11A02C90-8868-4ABD-8303-D6B3E8AD5FB1}" type="parTrans" cxnId="{E752A7F6-B3B3-4604-85A4-ABF72109E35E}">
      <dgm:prSet/>
      <dgm:spPr/>
      <dgm:t>
        <a:bodyPr/>
        <a:lstStyle/>
        <a:p>
          <a:endParaRPr lang="de-DE"/>
        </a:p>
      </dgm:t>
    </dgm:pt>
    <dgm:pt modelId="{24879582-F909-46EE-96E1-2011F3B3A55A}" type="sibTrans" cxnId="{E752A7F6-B3B3-4604-85A4-ABF72109E35E}">
      <dgm:prSet/>
      <dgm:spPr/>
      <dgm:t>
        <a:bodyPr/>
        <a:lstStyle/>
        <a:p>
          <a:endParaRPr lang="de-DE"/>
        </a:p>
      </dgm:t>
    </dgm:pt>
    <dgm:pt modelId="{0EC253F2-7FFD-4946-BF23-753FB8DE6FA1}">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de-DE" sz="3200" dirty="0"/>
        </a:p>
        <a:p>
          <a:pPr marL="0" marR="0" lvl="0" indent="0" defTabSz="914400" eaLnBrk="1" fontAlgn="auto" latinLnBrk="0" hangingPunct="1">
            <a:lnSpc>
              <a:spcPct val="100000"/>
            </a:lnSpc>
            <a:spcBef>
              <a:spcPts val="0"/>
            </a:spcBef>
            <a:spcAft>
              <a:spcPts val="0"/>
            </a:spcAft>
            <a:buClrTx/>
            <a:buSzTx/>
            <a:buFontTx/>
            <a:buNone/>
            <a:tabLst/>
            <a:defRPr/>
          </a:pPr>
          <a:r>
            <a:rPr lang="de-DE" sz="2800" b="1" dirty="0">
              <a:solidFill>
                <a:srgbClr val="FFC000"/>
              </a:solidFill>
            </a:rPr>
            <a:t>TMK</a:t>
          </a:r>
        </a:p>
        <a:p>
          <a:pPr marL="0" lvl="0" defTabSz="2889250">
            <a:lnSpc>
              <a:spcPct val="90000"/>
            </a:lnSpc>
            <a:spcBef>
              <a:spcPct val="0"/>
            </a:spcBef>
            <a:spcAft>
              <a:spcPct val="35000"/>
            </a:spcAft>
            <a:buNone/>
          </a:pPr>
          <a:endParaRPr lang="de-DE" sz="3600" dirty="0"/>
        </a:p>
      </dgm:t>
    </dgm:pt>
    <dgm:pt modelId="{8A9FE7E0-5CD2-4C73-B5B9-A8B78628DE57}" type="parTrans" cxnId="{007576C5-197E-407D-9C80-913A48BECCF0}">
      <dgm:prSet/>
      <dgm:spPr/>
      <dgm:t>
        <a:bodyPr/>
        <a:lstStyle/>
        <a:p>
          <a:endParaRPr lang="de-DE"/>
        </a:p>
      </dgm:t>
    </dgm:pt>
    <dgm:pt modelId="{B66EF6BA-FB69-480A-A48A-25678793B999}" type="sibTrans" cxnId="{007576C5-197E-407D-9C80-913A48BECCF0}">
      <dgm:prSet/>
      <dgm:spPr/>
      <dgm:t>
        <a:bodyPr/>
        <a:lstStyle/>
        <a:p>
          <a:endParaRPr lang="de-DE"/>
        </a:p>
      </dgm:t>
    </dgm:pt>
    <dgm:pt modelId="{57622EEF-9F7D-48D2-BA45-F0DB4FD3D58B}">
      <dgm:prSet phldrT="[Text]" custT="1"/>
      <dgm:spPr>
        <a:solidFill>
          <a:schemeClr val="accent4">
            <a:lumMod val="20000"/>
            <a:lumOff val="80000"/>
            <a:alpha val="90000"/>
          </a:schemeClr>
        </a:solidFill>
      </dgm:spPr>
      <dgm:t>
        <a:bodyPr/>
        <a:lstStyle/>
        <a:p>
          <a:endParaRPr lang="de-DE" sz="1400" dirty="0"/>
        </a:p>
      </dgm:t>
    </dgm:pt>
    <dgm:pt modelId="{1E045E6F-E9A8-44E0-8666-F779BFC59014}" type="parTrans" cxnId="{CF933194-D4AA-439F-9416-D6951B1A8ACF}">
      <dgm:prSet/>
      <dgm:spPr/>
      <dgm:t>
        <a:bodyPr/>
        <a:lstStyle/>
        <a:p>
          <a:endParaRPr lang="de-DE"/>
        </a:p>
      </dgm:t>
    </dgm:pt>
    <dgm:pt modelId="{2492FD41-8165-41B3-BB7E-943370AA189B}" type="sibTrans" cxnId="{CF933194-D4AA-439F-9416-D6951B1A8ACF}">
      <dgm:prSet/>
      <dgm:spPr/>
      <dgm:t>
        <a:bodyPr/>
        <a:lstStyle/>
        <a:p>
          <a:endParaRPr lang="de-DE"/>
        </a:p>
      </dgm:t>
    </dgm:pt>
    <dgm:pt modelId="{D7909183-9820-4CD0-BAAF-F6A06AF67F1A}">
      <dgm:prSet phldrT="[Text]" custT="1"/>
      <dgm:spPr/>
      <dgm:t>
        <a:bodyPr/>
        <a:lstStyle/>
        <a:p>
          <a:r>
            <a:rPr lang="de-DE" sz="2000" b="1" dirty="0">
              <a:solidFill>
                <a:srgbClr val="FFC000"/>
              </a:solidFill>
            </a:rPr>
            <a:t>Mono-logisches Sprechen</a:t>
          </a:r>
        </a:p>
      </dgm:t>
    </dgm:pt>
    <dgm:pt modelId="{81DD33F7-8160-414A-A095-D11F37EC8BB0}" type="parTrans" cxnId="{41FDB1AC-3765-42C8-A19A-7FB503DD12E3}">
      <dgm:prSet/>
      <dgm:spPr/>
      <dgm:t>
        <a:bodyPr/>
        <a:lstStyle/>
        <a:p>
          <a:endParaRPr lang="de-DE"/>
        </a:p>
      </dgm:t>
    </dgm:pt>
    <dgm:pt modelId="{F51A88AD-D487-4FA0-9112-7C914816D848}" type="sibTrans" cxnId="{41FDB1AC-3765-42C8-A19A-7FB503DD12E3}">
      <dgm:prSet/>
      <dgm:spPr/>
      <dgm:t>
        <a:bodyPr/>
        <a:lstStyle/>
        <a:p>
          <a:endParaRPr lang="de-DE"/>
        </a:p>
      </dgm:t>
    </dgm:pt>
    <dgm:pt modelId="{BEAD3C57-D220-43B5-94AB-9790CB07B6F0}">
      <dgm:prSet phldrT="[Text]" custT="1"/>
      <dgm:spPr>
        <a:solidFill>
          <a:schemeClr val="accent4">
            <a:lumMod val="20000"/>
            <a:lumOff val="80000"/>
            <a:alpha val="90000"/>
          </a:schemeClr>
        </a:solidFill>
      </dgm:spPr>
      <dgm:t>
        <a:bodyPr/>
        <a:lstStyle/>
        <a:p>
          <a:r>
            <a:rPr lang="de-DE" sz="1800" dirty="0"/>
            <a:t>Darstellung einfacher Sachverhalte</a:t>
          </a:r>
        </a:p>
      </dgm:t>
    </dgm:pt>
    <dgm:pt modelId="{91865CD8-1F75-4F26-9E61-55FB4122526C}" type="parTrans" cxnId="{C229B49C-7056-4CDF-B679-81CC370C1FA7}">
      <dgm:prSet/>
      <dgm:spPr/>
      <dgm:t>
        <a:bodyPr/>
        <a:lstStyle/>
        <a:p>
          <a:endParaRPr lang="de-DE"/>
        </a:p>
      </dgm:t>
    </dgm:pt>
    <dgm:pt modelId="{043AB692-E19E-4AFC-869B-4A4F237B5479}" type="sibTrans" cxnId="{C229B49C-7056-4CDF-B679-81CC370C1FA7}">
      <dgm:prSet/>
      <dgm:spPr/>
      <dgm:t>
        <a:bodyPr/>
        <a:lstStyle/>
        <a:p>
          <a:endParaRPr lang="de-DE"/>
        </a:p>
      </dgm:t>
    </dgm:pt>
    <dgm:pt modelId="{7DB3F0E7-306C-4516-BBF7-D51A3C59088F}" type="pres">
      <dgm:prSet presAssocID="{1157E58D-25C7-472E-8602-E9177206A60F}" presName="Name0" presStyleCnt="0">
        <dgm:presLayoutVars>
          <dgm:chPref val="3"/>
          <dgm:dir/>
          <dgm:animLvl val="lvl"/>
          <dgm:resizeHandles/>
        </dgm:presLayoutVars>
      </dgm:prSet>
      <dgm:spPr/>
    </dgm:pt>
    <dgm:pt modelId="{C18149C2-A0F2-4D5C-A86C-17674C37F22F}" type="pres">
      <dgm:prSet presAssocID="{397A7BE5-FD9A-45A0-BBE3-436AE2B38E99}" presName="horFlow" presStyleCnt="0"/>
      <dgm:spPr/>
    </dgm:pt>
    <dgm:pt modelId="{302E1FC9-74A8-4A50-81E2-440A7C7EFFE6}" type="pres">
      <dgm:prSet presAssocID="{397A7BE5-FD9A-45A0-BBE3-436AE2B38E99}" presName="bigChev" presStyleLbl="node1" presStyleIdx="0" presStyleCnt="3" custScaleX="32201" custScaleY="35531" custLinFactNeighborX="-22353" custLinFactNeighborY="-11625"/>
      <dgm:spPr/>
    </dgm:pt>
    <dgm:pt modelId="{F31A0052-DC76-40DC-88A1-B49640D5E1BD}" type="pres">
      <dgm:prSet presAssocID="{397A7BE5-FD9A-45A0-BBE3-436AE2B38E99}" presName="vSp" presStyleCnt="0"/>
      <dgm:spPr/>
    </dgm:pt>
    <dgm:pt modelId="{E115296A-9CFF-41C9-898F-5F1CF04832DC}" type="pres">
      <dgm:prSet presAssocID="{0EC253F2-7FFD-4946-BF23-753FB8DE6FA1}" presName="horFlow" presStyleCnt="0"/>
      <dgm:spPr/>
    </dgm:pt>
    <dgm:pt modelId="{6C5457A7-E827-4C0C-9FCD-02AF2C54081E}" type="pres">
      <dgm:prSet presAssocID="{0EC253F2-7FFD-4946-BF23-753FB8DE6FA1}" presName="bigChev" presStyleLbl="node1" presStyleIdx="1" presStyleCnt="3" custScaleX="30035" custScaleY="38487" custLinFactX="-9095" custLinFactNeighborX="-100000" custLinFactNeighborY="6758"/>
      <dgm:spPr/>
    </dgm:pt>
    <dgm:pt modelId="{C5A71235-B5A7-42ED-8E05-B675572BE8AD}" type="pres">
      <dgm:prSet presAssocID="{1E045E6F-E9A8-44E0-8666-F779BFC59014}" presName="parTrans" presStyleCnt="0"/>
      <dgm:spPr/>
    </dgm:pt>
    <dgm:pt modelId="{09D5BD98-894E-4E8F-B12E-872FD67B2F2A}" type="pres">
      <dgm:prSet presAssocID="{57622EEF-9F7D-48D2-BA45-F0DB4FD3D58B}" presName="node" presStyleLbl="alignAccFollowNode1" presStyleIdx="0" presStyleCnt="2" custScaleX="39915" custScaleY="45299" custLinFactX="-2303" custLinFactNeighborX="-100000" custLinFactNeighborY="8408">
        <dgm:presLayoutVars>
          <dgm:bulletEnabled val="1"/>
        </dgm:presLayoutVars>
      </dgm:prSet>
      <dgm:spPr/>
    </dgm:pt>
    <dgm:pt modelId="{81683674-544B-401E-B949-4E480B26F348}" type="pres">
      <dgm:prSet presAssocID="{0EC253F2-7FFD-4946-BF23-753FB8DE6FA1}" presName="vSp" presStyleCnt="0"/>
      <dgm:spPr/>
    </dgm:pt>
    <dgm:pt modelId="{E8812BC9-9CD0-4253-A99E-A181BA28780A}" type="pres">
      <dgm:prSet presAssocID="{D7909183-9820-4CD0-BAAF-F6A06AF67F1A}" presName="horFlow" presStyleCnt="0"/>
      <dgm:spPr/>
    </dgm:pt>
    <dgm:pt modelId="{CCB523D9-6106-4240-A400-E063A8626C96}" type="pres">
      <dgm:prSet presAssocID="{D7909183-9820-4CD0-BAAF-F6A06AF67F1A}" presName="bigChev" presStyleLbl="node1" presStyleIdx="2" presStyleCnt="3" custScaleX="31034" custScaleY="40110" custLinFactX="-9757" custLinFactNeighborX="-100000" custLinFactNeighborY="9812"/>
      <dgm:spPr/>
    </dgm:pt>
    <dgm:pt modelId="{E8C2DBF7-34EF-46DE-97AE-2ADCF790E063}" type="pres">
      <dgm:prSet presAssocID="{91865CD8-1F75-4F26-9E61-55FB4122526C}" presName="parTrans" presStyleCnt="0"/>
      <dgm:spPr/>
    </dgm:pt>
    <dgm:pt modelId="{8E9E0992-7B2F-4E1A-86E1-D177457FD947}" type="pres">
      <dgm:prSet presAssocID="{BEAD3C57-D220-43B5-94AB-9790CB07B6F0}" presName="node" presStyleLbl="alignAccFollowNode1" presStyleIdx="1" presStyleCnt="2" custScaleX="44682" custScaleY="45906" custLinFactX="-2856" custLinFactNeighborX="-100000" custLinFactNeighborY="11222">
        <dgm:presLayoutVars>
          <dgm:bulletEnabled val="1"/>
        </dgm:presLayoutVars>
      </dgm:prSet>
      <dgm:spPr/>
    </dgm:pt>
  </dgm:ptLst>
  <dgm:cxnLst>
    <dgm:cxn modelId="{6D968505-8AA7-449D-B065-62AA2570045D}" type="presOf" srcId="{397A7BE5-FD9A-45A0-BBE3-436AE2B38E99}" destId="{302E1FC9-74A8-4A50-81E2-440A7C7EFFE6}" srcOrd="0" destOrd="0" presId="urn:microsoft.com/office/officeart/2005/8/layout/lProcess3"/>
    <dgm:cxn modelId="{B4D12692-E278-4E61-85FB-A3E12B4320B3}" type="presOf" srcId="{0EC253F2-7FFD-4946-BF23-753FB8DE6FA1}" destId="{6C5457A7-E827-4C0C-9FCD-02AF2C54081E}" srcOrd="0" destOrd="0" presId="urn:microsoft.com/office/officeart/2005/8/layout/lProcess3"/>
    <dgm:cxn modelId="{CF933194-D4AA-439F-9416-D6951B1A8ACF}" srcId="{0EC253F2-7FFD-4946-BF23-753FB8DE6FA1}" destId="{57622EEF-9F7D-48D2-BA45-F0DB4FD3D58B}" srcOrd="0" destOrd="0" parTransId="{1E045E6F-E9A8-44E0-8666-F779BFC59014}" sibTransId="{2492FD41-8165-41B3-BB7E-943370AA189B}"/>
    <dgm:cxn modelId="{C229B49C-7056-4CDF-B679-81CC370C1FA7}" srcId="{D7909183-9820-4CD0-BAAF-F6A06AF67F1A}" destId="{BEAD3C57-D220-43B5-94AB-9790CB07B6F0}" srcOrd="0" destOrd="0" parTransId="{91865CD8-1F75-4F26-9E61-55FB4122526C}" sibTransId="{043AB692-E19E-4AFC-869B-4A4F237B5479}"/>
    <dgm:cxn modelId="{41FDB1AC-3765-42C8-A19A-7FB503DD12E3}" srcId="{1157E58D-25C7-472E-8602-E9177206A60F}" destId="{D7909183-9820-4CD0-BAAF-F6A06AF67F1A}" srcOrd="2" destOrd="0" parTransId="{81DD33F7-8160-414A-A095-D11F37EC8BB0}" sibTransId="{F51A88AD-D487-4FA0-9112-7C914816D848}"/>
    <dgm:cxn modelId="{541092AD-0899-40E8-AFEC-E50221949417}" type="presOf" srcId="{D7909183-9820-4CD0-BAAF-F6A06AF67F1A}" destId="{CCB523D9-6106-4240-A400-E063A8626C96}" srcOrd="0" destOrd="0" presId="urn:microsoft.com/office/officeart/2005/8/layout/lProcess3"/>
    <dgm:cxn modelId="{04B185B7-5178-4DF8-BC74-7D182CDAA5D9}" type="presOf" srcId="{1157E58D-25C7-472E-8602-E9177206A60F}" destId="{7DB3F0E7-306C-4516-BBF7-D51A3C59088F}" srcOrd="0" destOrd="0" presId="urn:microsoft.com/office/officeart/2005/8/layout/lProcess3"/>
    <dgm:cxn modelId="{007576C5-197E-407D-9C80-913A48BECCF0}" srcId="{1157E58D-25C7-472E-8602-E9177206A60F}" destId="{0EC253F2-7FFD-4946-BF23-753FB8DE6FA1}" srcOrd="1" destOrd="0" parTransId="{8A9FE7E0-5CD2-4C73-B5B9-A8B78628DE57}" sibTransId="{B66EF6BA-FB69-480A-A48A-25678793B999}"/>
    <dgm:cxn modelId="{9F4D8BE5-5933-475C-B5E0-7F591FFC96BF}" type="presOf" srcId="{57622EEF-9F7D-48D2-BA45-F0DB4FD3D58B}" destId="{09D5BD98-894E-4E8F-B12E-872FD67B2F2A}" srcOrd="0" destOrd="0" presId="urn:microsoft.com/office/officeart/2005/8/layout/lProcess3"/>
    <dgm:cxn modelId="{560FC2F4-1E57-4523-ADD3-A3BA683D3D7A}" type="presOf" srcId="{BEAD3C57-D220-43B5-94AB-9790CB07B6F0}" destId="{8E9E0992-7B2F-4E1A-86E1-D177457FD947}" srcOrd="0" destOrd="0" presId="urn:microsoft.com/office/officeart/2005/8/layout/lProcess3"/>
    <dgm:cxn modelId="{E752A7F6-B3B3-4604-85A4-ABF72109E35E}" srcId="{1157E58D-25C7-472E-8602-E9177206A60F}" destId="{397A7BE5-FD9A-45A0-BBE3-436AE2B38E99}" srcOrd="0" destOrd="0" parTransId="{11A02C90-8868-4ABD-8303-D6B3E8AD5FB1}" sibTransId="{24879582-F909-46EE-96E1-2011F3B3A55A}"/>
    <dgm:cxn modelId="{BCBA53C8-8CC5-4E84-A5F0-BF3593671904}" type="presParOf" srcId="{7DB3F0E7-306C-4516-BBF7-D51A3C59088F}" destId="{C18149C2-A0F2-4D5C-A86C-17674C37F22F}" srcOrd="0" destOrd="0" presId="urn:microsoft.com/office/officeart/2005/8/layout/lProcess3"/>
    <dgm:cxn modelId="{158A8E77-08D8-423C-A8E8-32626B363AAC}" type="presParOf" srcId="{C18149C2-A0F2-4D5C-A86C-17674C37F22F}" destId="{302E1FC9-74A8-4A50-81E2-440A7C7EFFE6}" srcOrd="0" destOrd="0" presId="urn:microsoft.com/office/officeart/2005/8/layout/lProcess3"/>
    <dgm:cxn modelId="{07B523F8-F3B3-44C9-9352-5A8F35CC049A}" type="presParOf" srcId="{7DB3F0E7-306C-4516-BBF7-D51A3C59088F}" destId="{F31A0052-DC76-40DC-88A1-B49640D5E1BD}" srcOrd="1" destOrd="0" presId="urn:microsoft.com/office/officeart/2005/8/layout/lProcess3"/>
    <dgm:cxn modelId="{8495854C-CFB4-4EF1-A047-6F3DB1C0ADF7}" type="presParOf" srcId="{7DB3F0E7-306C-4516-BBF7-D51A3C59088F}" destId="{E115296A-9CFF-41C9-898F-5F1CF04832DC}" srcOrd="2" destOrd="0" presId="urn:microsoft.com/office/officeart/2005/8/layout/lProcess3"/>
    <dgm:cxn modelId="{6FB17BC2-844F-4A8F-9851-64D3AAE47C2A}" type="presParOf" srcId="{E115296A-9CFF-41C9-898F-5F1CF04832DC}" destId="{6C5457A7-E827-4C0C-9FCD-02AF2C54081E}" srcOrd="0" destOrd="0" presId="urn:microsoft.com/office/officeart/2005/8/layout/lProcess3"/>
    <dgm:cxn modelId="{AB4FDE3F-C259-4C34-8A32-9B44286D66E6}" type="presParOf" srcId="{E115296A-9CFF-41C9-898F-5F1CF04832DC}" destId="{C5A71235-B5A7-42ED-8E05-B675572BE8AD}" srcOrd="1" destOrd="0" presId="urn:microsoft.com/office/officeart/2005/8/layout/lProcess3"/>
    <dgm:cxn modelId="{C6775CC8-BB88-42D0-879C-D52A19D1F735}" type="presParOf" srcId="{E115296A-9CFF-41C9-898F-5F1CF04832DC}" destId="{09D5BD98-894E-4E8F-B12E-872FD67B2F2A}" srcOrd="2" destOrd="0" presId="urn:microsoft.com/office/officeart/2005/8/layout/lProcess3"/>
    <dgm:cxn modelId="{2B382816-4BE9-4CF1-A5AD-03D93C203B2C}" type="presParOf" srcId="{7DB3F0E7-306C-4516-BBF7-D51A3C59088F}" destId="{81683674-544B-401E-B949-4E480B26F348}" srcOrd="3" destOrd="0" presId="urn:microsoft.com/office/officeart/2005/8/layout/lProcess3"/>
    <dgm:cxn modelId="{10F716CB-0A1C-45CA-9649-747424AA3B4B}" type="presParOf" srcId="{7DB3F0E7-306C-4516-BBF7-D51A3C59088F}" destId="{E8812BC9-9CD0-4253-A99E-A181BA28780A}" srcOrd="4" destOrd="0" presId="urn:microsoft.com/office/officeart/2005/8/layout/lProcess3"/>
    <dgm:cxn modelId="{1BA850A2-1FEF-4817-9EC8-ACF2526D5ECF}" type="presParOf" srcId="{E8812BC9-9CD0-4253-A99E-A181BA28780A}" destId="{CCB523D9-6106-4240-A400-E063A8626C96}" srcOrd="0" destOrd="0" presId="urn:microsoft.com/office/officeart/2005/8/layout/lProcess3"/>
    <dgm:cxn modelId="{AE255AEE-49E5-44E0-8DBD-D9719EB331C3}" type="presParOf" srcId="{E8812BC9-9CD0-4253-A99E-A181BA28780A}" destId="{E8C2DBF7-34EF-46DE-97AE-2ADCF790E063}" srcOrd="1" destOrd="0" presId="urn:microsoft.com/office/officeart/2005/8/layout/lProcess3"/>
    <dgm:cxn modelId="{BE9A0C03-E411-4E17-8B1A-0D3A65A20F53}" type="presParOf" srcId="{E8812BC9-9CD0-4253-A99E-A181BA28780A}" destId="{8E9E0992-7B2F-4E1A-86E1-D177457FD947}"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728DC-F788-4151-946E-8BD838046503}">
      <dsp:nvSpPr>
        <dsp:cNvPr id="0" name=""/>
        <dsp:cNvSpPr/>
      </dsp:nvSpPr>
      <dsp:spPr>
        <a:xfrm>
          <a:off x="2094290" y="445951"/>
          <a:ext cx="4379412" cy="1520912"/>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760EDF-4245-4CA8-9ACD-46CB99F1D5D2}">
      <dsp:nvSpPr>
        <dsp:cNvPr id="0" name=""/>
        <dsp:cNvSpPr/>
      </dsp:nvSpPr>
      <dsp:spPr>
        <a:xfrm>
          <a:off x="3897861" y="3881982"/>
          <a:ext cx="848723" cy="816452"/>
        </a:xfrm>
        <a:prstGeom prst="downArrow">
          <a:avLst/>
        </a:prstGeom>
        <a:solidFill>
          <a:schemeClr val="accent4"/>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dsp:style>
    </dsp:sp>
    <dsp:sp modelId="{90F781D8-3879-41FF-8230-AA2E4019979C}">
      <dsp:nvSpPr>
        <dsp:cNvPr id="0" name=""/>
        <dsp:cNvSpPr/>
      </dsp:nvSpPr>
      <dsp:spPr>
        <a:xfrm>
          <a:off x="1668048" y="4772671"/>
          <a:ext cx="5426846" cy="565738"/>
        </a:xfrm>
        <a:prstGeom prst="rect">
          <a:avLst/>
        </a:prstGeom>
        <a:solidFill>
          <a:schemeClr val="accent4"/>
        </a:solid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endParaRPr lang="de-DE" sz="1000" kern="1200" dirty="0"/>
        </a:p>
      </dsp:txBody>
      <dsp:txXfrm>
        <a:off x="1668048" y="4772671"/>
        <a:ext cx="5426846" cy="565738"/>
      </dsp:txXfrm>
    </dsp:sp>
    <dsp:sp modelId="{E5166780-5C62-4642-B80F-942D66924FB6}">
      <dsp:nvSpPr>
        <dsp:cNvPr id="0" name=""/>
        <dsp:cNvSpPr/>
      </dsp:nvSpPr>
      <dsp:spPr>
        <a:xfrm>
          <a:off x="2742475" y="570687"/>
          <a:ext cx="1750242" cy="16045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de-DE" sz="1600" kern="1200" dirty="0">
            <a:solidFill>
              <a:schemeClr val="tx1"/>
            </a:solidFill>
            <a:effectLst/>
            <a:latin typeface="+mn-lt"/>
            <a:ea typeface="+mn-ea"/>
            <a:cs typeface="+mn-cs"/>
          </a:endParaRPr>
        </a:p>
        <a:p>
          <a:pPr marL="0" marR="0" lvl="0" indent="0" algn="ctr" defTabSz="914400" eaLnBrk="1" fontAlgn="auto" latinLnBrk="0" hangingPunct="1">
            <a:lnSpc>
              <a:spcPct val="100000"/>
            </a:lnSpc>
            <a:spcBef>
              <a:spcPct val="0"/>
            </a:spcBef>
            <a:spcAft>
              <a:spcPts val="0"/>
            </a:spcAft>
            <a:buClrTx/>
            <a:buSzTx/>
            <a:buFontTx/>
            <a:buNone/>
            <a:tabLst/>
            <a:defRPr/>
          </a:pPr>
          <a:r>
            <a:rPr lang="de-DE" sz="1600" kern="1200" dirty="0">
              <a:solidFill>
                <a:schemeClr val="tx1"/>
              </a:solidFill>
              <a:effectLst/>
              <a:latin typeface="+mn-lt"/>
              <a:ea typeface="+mn-ea"/>
              <a:cs typeface="+mn-cs"/>
            </a:rPr>
            <a:t>mehrere Textstellen zueinander in Beziehung setzen</a:t>
          </a:r>
        </a:p>
        <a:p>
          <a:pPr marL="0" algn="ctr" defTabSz="1555750">
            <a:lnSpc>
              <a:spcPct val="90000"/>
            </a:lnSpc>
            <a:spcBef>
              <a:spcPct val="0"/>
            </a:spcBef>
            <a:spcAft>
              <a:spcPct val="35000"/>
            </a:spcAft>
            <a:buNone/>
          </a:pPr>
          <a:endParaRPr lang="de-DE" dirty="0"/>
        </a:p>
      </dsp:txBody>
      <dsp:txXfrm>
        <a:off x="2998792" y="805669"/>
        <a:ext cx="1237608" cy="1134596"/>
      </dsp:txXfrm>
    </dsp:sp>
    <dsp:sp modelId="{B8AAFB8F-E5CF-4FC8-A737-5AEEC61D6165}">
      <dsp:nvSpPr>
        <dsp:cNvPr id="0" name=""/>
        <dsp:cNvSpPr/>
      </dsp:nvSpPr>
      <dsp:spPr>
        <a:xfrm>
          <a:off x="4722941" y="271704"/>
          <a:ext cx="2847850" cy="2024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1333500" eaLnBrk="1" fontAlgn="auto" latinLnBrk="0" hangingPunct="1">
            <a:lnSpc>
              <a:spcPct val="90000"/>
            </a:lnSpc>
            <a:spcBef>
              <a:spcPct val="0"/>
            </a:spcBef>
            <a:spcAft>
              <a:spcPct val="35000"/>
            </a:spcAft>
            <a:buClrTx/>
            <a:buSzTx/>
            <a:buFontTx/>
            <a:buNone/>
            <a:tabLst/>
            <a:defRPr/>
          </a:pPr>
          <a:endParaRPr lang="de-DE" sz="1800" kern="1200" dirty="0">
            <a:solidFill>
              <a:schemeClr val="tx1"/>
            </a:solidFill>
            <a:effectLst/>
            <a:latin typeface="+mn-lt"/>
            <a:ea typeface="+mn-ea"/>
            <a:cs typeface="+mn-cs"/>
          </a:endParaRPr>
        </a:p>
        <a:p>
          <a:pPr marL="0" marR="0" lvl="0" indent="0" algn="ctr" defTabSz="1333500" eaLnBrk="1" fontAlgn="auto" latinLnBrk="0" hangingPunct="1">
            <a:lnSpc>
              <a:spcPct val="90000"/>
            </a:lnSpc>
            <a:spcBef>
              <a:spcPct val="0"/>
            </a:spcBef>
            <a:spcAft>
              <a:spcPct val="35000"/>
            </a:spcAft>
            <a:buClrTx/>
            <a:buSzTx/>
            <a:buFontTx/>
            <a:buNone/>
            <a:tabLst/>
            <a:defRPr/>
          </a:pPr>
          <a:r>
            <a:rPr lang="de-DE" sz="1600" kern="1200" dirty="0">
              <a:solidFill>
                <a:schemeClr val="tx1"/>
              </a:solidFill>
              <a:effectLst/>
              <a:latin typeface="+mn-lt"/>
              <a:ea typeface="+mn-ea"/>
              <a:cs typeface="+mn-cs"/>
            </a:rPr>
            <a:t>Bezüge zum SPT </a:t>
          </a:r>
          <a:r>
            <a:rPr lang="de-DE" sz="1600" i="1" kern="1200" dirty="0" err="1">
              <a:solidFill>
                <a:schemeClr val="tx1"/>
              </a:solidFill>
              <a:effectLst/>
              <a:latin typeface="+mn-lt"/>
              <a:ea typeface="+mn-ea"/>
              <a:cs typeface="+mn-cs"/>
            </a:rPr>
            <a:t>ambiguity</a:t>
          </a:r>
          <a:r>
            <a:rPr lang="de-DE" sz="1600" i="1" kern="1200" dirty="0">
              <a:solidFill>
                <a:schemeClr val="tx1"/>
              </a:solidFill>
              <a:effectLst/>
              <a:latin typeface="+mn-lt"/>
              <a:ea typeface="+mn-ea"/>
              <a:cs typeface="+mn-cs"/>
            </a:rPr>
            <a:t> </a:t>
          </a:r>
          <a:r>
            <a:rPr lang="de-DE" sz="1600" i="1" kern="1200" dirty="0" err="1">
              <a:solidFill>
                <a:schemeClr val="tx1"/>
              </a:solidFill>
              <a:effectLst/>
              <a:latin typeface="+mn-lt"/>
              <a:ea typeface="+mn-ea"/>
              <a:cs typeface="+mn-cs"/>
            </a:rPr>
            <a:t>of</a:t>
          </a:r>
          <a:r>
            <a:rPr lang="de-DE" sz="1600" i="1" kern="1200" dirty="0">
              <a:solidFill>
                <a:schemeClr val="tx1"/>
              </a:solidFill>
              <a:effectLst/>
              <a:latin typeface="+mn-lt"/>
              <a:ea typeface="+mn-ea"/>
              <a:cs typeface="+mn-cs"/>
            </a:rPr>
            <a:t> </a:t>
          </a:r>
          <a:r>
            <a:rPr lang="de-DE" sz="1600" i="1" kern="1200" dirty="0" err="1">
              <a:solidFill>
                <a:schemeClr val="tx1"/>
              </a:solidFill>
              <a:effectLst/>
              <a:latin typeface="+mn-lt"/>
              <a:ea typeface="+mn-ea"/>
              <a:cs typeface="+mn-cs"/>
            </a:rPr>
            <a:t>belonging</a:t>
          </a:r>
          <a:r>
            <a:rPr lang="de-DE" sz="1600" kern="1200" dirty="0">
              <a:solidFill>
                <a:schemeClr val="tx1"/>
              </a:solidFill>
              <a:effectLst/>
              <a:latin typeface="+mn-lt"/>
              <a:ea typeface="+mn-ea"/>
              <a:cs typeface="+mn-cs"/>
            </a:rPr>
            <a:t> herstellen, auf ihre eigene Lebenswelt übertragen und Stellung nehmen</a:t>
          </a:r>
          <a:endParaRPr lang="de-DE" sz="1800" kern="1200" dirty="0">
            <a:solidFill>
              <a:schemeClr val="tx1"/>
            </a:solidFill>
            <a:effectLst/>
            <a:latin typeface="+mn-lt"/>
            <a:ea typeface="+mn-ea"/>
            <a:cs typeface="+mn-cs"/>
          </a:endParaRPr>
        </a:p>
        <a:p>
          <a:pPr marL="0" algn="ctr" defTabSz="1333500">
            <a:lnSpc>
              <a:spcPct val="90000"/>
            </a:lnSpc>
            <a:spcBef>
              <a:spcPct val="0"/>
            </a:spcBef>
            <a:spcAft>
              <a:spcPct val="35000"/>
            </a:spcAft>
            <a:buNone/>
          </a:pPr>
          <a:endParaRPr lang="de-DE" dirty="0"/>
        </a:p>
      </dsp:txBody>
      <dsp:txXfrm>
        <a:off x="5139999" y="568236"/>
        <a:ext cx="2013734" cy="1431783"/>
      </dsp:txXfrm>
    </dsp:sp>
    <dsp:sp modelId="{D4C8C009-1A59-4911-B7A4-D4C97887A213}">
      <dsp:nvSpPr>
        <dsp:cNvPr id="0" name=""/>
        <dsp:cNvSpPr/>
      </dsp:nvSpPr>
      <dsp:spPr>
        <a:xfrm>
          <a:off x="2236602" y="2095020"/>
          <a:ext cx="3962202" cy="15277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de-DE" sz="1600" kern="1200" dirty="0">
            <a:solidFill>
              <a:schemeClr val="tx1"/>
            </a:solidFill>
            <a:effectLst/>
            <a:latin typeface="+mn-lt"/>
            <a:ea typeface="+mn-ea"/>
            <a:cs typeface="+mn-cs"/>
          </a:endParaRPr>
        </a:p>
        <a:p>
          <a:pPr marL="0" marR="0" lvl="0" indent="0" algn="ctr" defTabSz="914400" eaLnBrk="1" fontAlgn="auto" latinLnBrk="0" hangingPunct="1">
            <a:lnSpc>
              <a:spcPct val="100000"/>
            </a:lnSpc>
            <a:spcBef>
              <a:spcPct val="0"/>
            </a:spcBef>
            <a:spcAft>
              <a:spcPts val="0"/>
            </a:spcAft>
            <a:buClrTx/>
            <a:buSzTx/>
            <a:buFontTx/>
            <a:buNone/>
            <a:tabLst/>
            <a:defRPr/>
          </a:pPr>
          <a:r>
            <a:rPr lang="de-DE" sz="1600" kern="1200" dirty="0">
              <a:solidFill>
                <a:schemeClr val="tx1"/>
              </a:solidFill>
              <a:effectLst/>
              <a:latin typeface="+mn-lt"/>
              <a:ea typeface="+mn-ea"/>
              <a:cs typeface="+mn-cs"/>
            </a:rPr>
            <a:t>Textstellen mit Blick auf die Figuren und unter Bezugnahme auf die Wirkweise filmischer Gestaltungsmittel analysieren</a:t>
          </a:r>
        </a:p>
        <a:p>
          <a:pPr marL="0" algn="ctr" defTabSz="2178050">
            <a:lnSpc>
              <a:spcPct val="90000"/>
            </a:lnSpc>
            <a:spcBef>
              <a:spcPct val="0"/>
            </a:spcBef>
            <a:spcAft>
              <a:spcPct val="35000"/>
            </a:spcAft>
            <a:buNone/>
          </a:pPr>
          <a:endParaRPr lang="de-DE" dirty="0"/>
        </a:p>
      </dsp:txBody>
      <dsp:txXfrm>
        <a:off x="2816853" y="2318747"/>
        <a:ext cx="2801700" cy="1080248"/>
      </dsp:txXfrm>
    </dsp:sp>
    <dsp:sp modelId="{F19AA014-40A7-4056-B686-4321FF4A8AE9}">
      <dsp:nvSpPr>
        <dsp:cNvPr id="0" name=""/>
        <dsp:cNvSpPr/>
      </dsp:nvSpPr>
      <dsp:spPr>
        <a:xfrm>
          <a:off x="168448" y="0"/>
          <a:ext cx="8107223" cy="4250683"/>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E1FC9-74A8-4A50-81E2-440A7C7EFFE6}">
      <dsp:nvSpPr>
        <dsp:cNvPr id="0" name=""/>
        <dsp:cNvSpPr/>
      </dsp:nvSpPr>
      <dsp:spPr>
        <a:xfrm>
          <a:off x="9651" y="359294"/>
          <a:ext cx="2287898" cy="100979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de-DE" sz="2800" kern="1200" dirty="0"/>
            <a:t>HSV</a:t>
          </a:r>
        </a:p>
      </dsp:txBody>
      <dsp:txXfrm>
        <a:off x="514550" y="359294"/>
        <a:ext cx="1278100" cy="1009798"/>
      </dsp:txXfrm>
    </dsp:sp>
    <dsp:sp modelId="{6C5457A7-E827-4C0C-9FCD-02AF2C54081E}">
      <dsp:nvSpPr>
        <dsp:cNvPr id="0" name=""/>
        <dsp:cNvSpPr/>
      </dsp:nvSpPr>
      <dsp:spPr>
        <a:xfrm>
          <a:off x="27982" y="2289424"/>
          <a:ext cx="2134003" cy="109380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20320" rIns="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de-DE" sz="32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de-DE" sz="2800" b="1" kern="1200" dirty="0">
              <a:solidFill>
                <a:srgbClr val="FFC000"/>
              </a:solidFill>
            </a:rPr>
            <a:t>TMK</a:t>
          </a:r>
        </a:p>
        <a:p>
          <a:pPr marL="0" lvl="0" algn="ctr" defTabSz="2889250">
            <a:lnSpc>
              <a:spcPct val="90000"/>
            </a:lnSpc>
            <a:spcBef>
              <a:spcPct val="0"/>
            </a:spcBef>
            <a:spcAft>
              <a:spcPct val="35000"/>
            </a:spcAft>
            <a:buNone/>
          </a:pPr>
          <a:endParaRPr lang="de-DE" sz="3600" kern="1200" dirty="0"/>
        </a:p>
      </dsp:txBody>
      <dsp:txXfrm>
        <a:off x="574886" y="2289424"/>
        <a:ext cx="1040195" cy="1093808"/>
      </dsp:txXfrm>
    </dsp:sp>
    <dsp:sp modelId="{09D5BD98-894E-4E8F-B12E-872FD67B2F2A}">
      <dsp:nvSpPr>
        <dsp:cNvPr id="0" name=""/>
        <dsp:cNvSpPr/>
      </dsp:nvSpPr>
      <dsp:spPr>
        <a:xfrm>
          <a:off x="1748721" y="2308325"/>
          <a:ext cx="2353865" cy="1068548"/>
        </a:xfrm>
        <a:prstGeom prst="chevron">
          <a:avLst/>
        </a:prstGeom>
        <a:solidFill>
          <a:schemeClr val="accent4">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endParaRPr lang="de-DE" sz="1400" kern="1200" dirty="0"/>
        </a:p>
      </dsp:txBody>
      <dsp:txXfrm>
        <a:off x="2282995" y="2308325"/>
        <a:ext cx="1285317" cy="1068548"/>
      </dsp:txXfrm>
    </dsp:sp>
    <dsp:sp modelId="{CCB523D9-6106-4240-A400-E063A8626C96}">
      <dsp:nvSpPr>
        <dsp:cNvPr id="0" name=""/>
        <dsp:cNvSpPr/>
      </dsp:nvSpPr>
      <dsp:spPr>
        <a:xfrm>
          <a:off x="0" y="3867912"/>
          <a:ext cx="2204982" cy="113993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de-DE" sz="2000" b="1" kern="1200" dirty="0">
              <a:solidFill>
                <a:srgbClr val="FFC000"/>
              </a:solidFill>
            </a:rPr>
            <a:t>Mono-logisches Sprechen</a:t>
          </a:r>
        </a:p>
      </dsp:txBody>
      <dsp:txXfrm>
        <a:off x="569967" y="3867912"/>
        <a:ext cx="1065048" cy="1139934"/>
      </dsp:txXfrm>
    </dsp:sp>
    <dsp:sp modelId="{8E9E0992-7B2F-4E1A-86E1-D177457FD947}">
      <dsp:nvSpPr>
        <dsp:cNvPr id="0" name=""/>
        <dsp:cNvSpPr/>
      </dsp:nvSpPr>
      <dsp:spPr>
        <a:xfrm>
          <a:off x="1787089" y="3882300"/>
          <a:ext cx="2634984" cy="1082866"/>
        </a:xfrm>
        <a:prstGeom prst="chevron">
          <a:avLst/>
        </a:prstGeom>
        <a:solidFill>
          <a:schemeClr val="accent4">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de-DE" sz="1800" kern="1200" dirty="0"/>
            <a:t>Darstellung einfacher Sachverhalte</a:t>
          </a:r>
        </a:p>
      </dsp:txBody>
      <dsp:txXfrm>
        <a:off x="2328522" y="3882300"/>
        <a:ext cx="1552118" cy="1082866"/>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71800" cy="49909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1"/>
            <a:ext cx="2971800" cy="499091"/>
          </a:xfrm>
          <a:prstGeom prst="rect">
            <a:avLst/>
          </a:prstGeom>
        </p:spPr>
        <p:txBody>
          <a:bodyPr vert="horz" lIns="91440" tIns="45720" rIns="91440" bIns="45720" rtlCol="0"/>
          <a:lstStyle>
            <a:lvl1pPr algn="r">
              <a:defRPr sz="1200"/>
            </a:lvl1pPr>
          </a:lstStyle>
          <a:p>
            <a:fld id="{CCFE0D09-E76D-4AF2-8B37-04AFC07CF5CD}" type="datetimeFigureOut">
              <a:rPr lang="de-DE" smtClean="0"/>
              <a:t>02.05.2019</a:t>
            </a:fld>
            <a:endParaRPr lang="de-DE"/>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87125"/>
            <a:ext cx="5486400" cy="391674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D0D10A9D-6944-41F3-B5A4-5ABFF758C6E4}" type="slidenum">
              <a:rPr lang="de-DE" smtClean="0"/>
              <a:t>‹Nr.›</a:t>
            </a:fld>
            <a:endParaRPr lang="de-DE"/>
          </a:p>
        </p:txBody>
      </p:sp>
    </p:spTree>
    <p:extLst>
      <p:ext uri="{BB962C8B-B14F-4D97-AF65-F5344CB8AC3E}">
        <p14:creationId xmlns:p14="http://schemas.microsoft.com/office/powerpoint/2010/main" val="1640719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1</a:t>
            </a:fld>
            <a:endParaRPr lang="de-DE"/>
          </a:p>
        </p:txBody>
      </p:sp>
    </p:spTree>
    <p:extLst>
      <p:ext uri="{BB962C8B-B14F-4D97-AF65-F5344CB8AC3E}">
        <p14:creationId xmlns:p14="http://schemas.microsoft.com/office/powerpoint/2010/main" val="4125151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10</a:t>
            </a:fld>
            <a:endParaRPr lang="de-DE"/>
          </a:p>
        </p:txBody>
      </p:sp>
    </p:spTree>
    <p:extLst>
      <p:ext uri="{BB962C8B-B14F-4D97-AF65-F5344CB8AC3E}">
        <p14:creationId xmlns:p14="http://schemas.microsoft.com/office/powerpoint/2010/main" val="330484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11</a:t>
            </a:fld>
            <a:endParaRPr lang="de-DE"/>
          </a:p>
        </p:txBody>
      </p:sp>
    </p:spTree>
    <p:extLst>
      <p:ext uri="{BB962C8B-B14F-4D97-AF65-F5344CB8AC3E}">
        <p14:creationId xmlns:p14="http://schemas.microsoft.com/office/powerpoint/2010/main" val="1358282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mj-lt"/>
              <a:buNone/>
            </a:pPr>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12</a:t>
            </a:fld>
            <a:endParaRPr lang="de-DE"/>
          </a:p>
        </p:txBody>
      </p:sp>
    </p:spTree>
    <p:extLst>
      <p:ext uri="{BB962C8B-B14F-4D97-AF65-F5344CB8AC3E}">
        <p14:creationId xmlns:p14="http://schemas.microsoft.com/office/powerpoint/2010/main" val="407802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13</a:t>
            </a:fld>
            <a:endParaRPr lang="de-DE"/>
          </a:p>
        </p:txBody>
      </p:sp>
    </p:spTree>
    <p:extLst>
      <p:ext uri="{BB962C8B-B14F-4D97-AF65-F5344CB8AC3E}">
        <p14:creationId xmlns:p14="http://schemas.microsoft.com/office/powerpoint/2010/main" val="671164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14</a:t>
            </a:fld>
            <a:endParaRPr lang="de-DE"/>
          </a:p>
        </p:txBody>
      </p:sp>
    </p:spTree>
    <p:extLst>
      <p:ext uri="{BB962C8B-B14F-4D97-AF65-F5344CB8AC3E}">
        <p14:creationId xmlns:p14="http://schemas.microsoft.com/office/powerpoint/2010/main" val="1294930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7504" indent="-227504">
              <a:buFont typeface="+mj-lt"/>
              <a:buAutoNum type="arabicPeriod"/>
            </a:pPr>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15</a:t>
            </a:fld>
            <a:endParaRPr lang="de-DE"/>
          </a:p>
        </p:txBody>
      </p:sp>
    </p:spTree>
    <p:extLst>
      <p:ext uri="{BB962C8B-B14F-4D97-AF65-F5344CB8AC3E}">
        <p14:creationId xmlns:p14="http://schemas.microsoft.com/office/powerpoint/2010/main" val="2915141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mj-lt"/>
              <a:buNone/>
            </a:pPr>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16</a:t>
            </a:fld>
            <a:endParaRPr lang="de-DE"/>
          </a:p>
        </p:txBody>
      </p:sp>
    </p:spTree>
    <p:extLst>
      <p:ext uri="{BB962C8B-B14F-4D97-AF65-F5344CB8AC3E}">
        <p14:creationId xmlns:p14="http://schemas.microsoft.com/office/powerpoint/2010/main" val="3134709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7504" indent="-227504">
              <a:buFont typeface="+mj-lt"/>
              <a:buAutoNum type="arabicPeriod"/>
            </a:pPr>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17</a:t>
            </a:fld>
            <a:endParaRPr lang="de-DE"/>
          </a:p>
        </p:txBody>
      </p:sp>
    </p:spTree>
    <p:extLst>
      <p:ext uri="{BB962C8B-B14F-4D97-AF65-F5344CB8AC3E}">
        <p14:creationId xmlns:p14="http://schemas.microsoft.com/office/powerpoint/2010/main" val="8730104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mj-lt"/>
              <a:buNone/>
            </a:pPr>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18</a:t>
            </a:fld>
            <a:endParaRPr lang="de-DE"/>
          </a:p>
        </p:txBody>
      </p:sp>
    </p:spTree>
    <p:extLst>
      <p:ext uri="{BB962C8B-B14F-4D97-AF65-F5344CB8AC3E}">
        <p14:creationId xmlns:p14="http://schemas.microsoft.com/office/powerpoint/2010/main" val="221060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mj-lt"/>
              <a:buNone/>
            </a:pPr>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19</a:t>
            </a:fld>
            <a:endParaRPr lang="de-DE"/>
          </a:p>
        </p:txBody>
      </p:sp>
    </p:spTree>
    <p:extLst>
      <p:ext uri="{BB962C8B-B14F-4D97-AF65-F5344CB8AC3E}">
        <p14:creationId xmlns:p14="http://schemas.microsoft.com/office/powerpoint/2010/main" val="176605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2</a:t>
            </a:fld>
            <a:endParaRPr lang="de-DE"/>
          </a:p>
        </p:txBody>
      </p:sp>
    </p:spTree>
    <p:extLst>
      <p:ext uri="{BB962C8B-B14F-4D97-AF65-F5344CB8AC3E}">
        <p14:creationId xmlns:p14="http://schemas.microsoft.com/office/powerpoint/2010/main" val="1329065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mj-lt"/>
              <a:buNone/>
            </a:pPr>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20</a:t>
            </a:fld>
            <a:endParaRPr lang="de-DE"/>
          </a:p>
        </p:txBody>
      </p:sp>
    </p:spTree>
    <p:extLst>
      <p:ext uri="{BB962C8B-B14F-4D97-AF65-F5344CB8AC3E}">
        <p14:creationId xmlns:p14="http://schemas.microsoft.com/office/powerpoint/2010/main" val="1326858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3</a:t>
            </a:fld>
            <a:endParaRPr lang="de-DE"/>
          </a:p>
        </p:txBody>
      </p:sp>
    </p:spTree>
    <p:extLst>
      <p:ext uri="{BB962C8B-B14F-4D97-AF65-F5344CB8AC3E}">
        <p14:creationId xmlns:p14="http://schemas.microsoft.com/office/powerpoint/2010/main" val="4226649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b="1"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D0D10A9D-6944-41F3-B5A4-5ABFF758C6E4}" type="slidenum">
              <a:rPr lang="de-DE" smtClean="0"/>
              <a:t>4</a:t>
            </a:fld>
            <a:endParaRPr lang="de-DE"/>
          </a:p>
        </p:txBody>
      </p:sp>
    </p:spTree>
    <p:extLst>
      <p:ext uri="{BB962C8B-B14F-4D97-AF65-F5344CB8AC3E}">
        <p14:creationId xmlns:p14="http://schemas.microsoft.com/office/powerpoint/2010/main" val="81806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1" baseline="0" dirty="0"/>
          </a:p>
        </p:txBody>
      </p:sp>
      <p:sp>
        <p:nvSpPr>
          <p:cNvPr id="4" name="Foliennummernplatzhalter 3"/>
          <p:cNvSpPr>
            <a:spLocks noGrp="1"/>
          </p:cNvSpPr>
          <p:nvPr>
            <p:ph type="sldNum" sz="quarter" idx="10"/>
          </p:nvPr>
        </p:nvSpPr>
        <p:spPr/>
        <p:txBody>
          <a:bodyPr/>
          <a:lstStyle/>
          <a:p>
            <a:fld id="{D0D10A9D-6944-41F3-B5A4-5ABFF758C6E4}" type="slidenum">
              <a:rPr lang="de-DE" smtClean="0"/>
              <a:t>5</a:t>
            </a:fld>
            <a:endParaRPr lang="de-DE"/>
          </a:p>
        </p:txBody>
      </p:sp>
    </p:spTree>
    <p:extLst>
      <p:ext uri="{BB962C8B-B14F-4D97-AF65-F5344CB8AC3E}">
        <p14:creationId xmlns:p14="http://schemas.microsoft.com/office/powerpoint/2010/main" val="3079393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6</a:t>
            </a:fld>
            <a:endParaRPr lang="de-DE"/>
          </a:p>
        </p:txBody>
      </p:sp>
    </p:spTree>
    <p:extLst>
      <p:ext uri="{BB962C8B-B14F-4D97-AF65-F5344CB8AC3E}">
        <p14:creationId xmlns:p14="http://schemas.microsoft.com/office/powerpoint/2010/main" val="2274318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1" dirty="0"/>
          </a:p>
        </p:txBody>
      </p:sp>
      <p:sp>
        <p:nvSpPr>
          <p:cNvPr id="4" name="Foliennummernplatzhalter 3"/>
          <p:cNvSpPr>
            <a:spLocks noGrp="1"/>
          </p:cNvSpPr>
          <p:nvPr>
            <p:ph type="sldNum" sz="quarter" idx="10"/>
          </p:nvPr>
        </p:nvSpPr>
        <p:spPr/>
        <p:txBody>
          <a:bodyPr/>
          <a:lstStyle/>
          <a:p>
            <a:fld id="{D0D10A9D-6944-41F3-B5A4-5ABFF758C6E4}" type="slidenum">
              <a:rPr lang="de-DE" smtClean="0"/>
              <a:t>7</a:t>
            </a:fld>
            <a:endParaRPr lang="de-DE"/>
          </a:p>
        </p:txBody>
      </p:sp>
    </p:spTree>
    <p:extLst>
      <p:ext uri="{BB962C8B-B14F-4D97-AF65-F5344CB8AC3E}">
        <p14:creationId xmlns:p14="http://schemas.microsoft.com/office/powerpoint/2010/main" val="1445783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8</a:t>
            </a:fld>
            <a:endParaRPr lang="de-DE"/>
          </a:p>
        </p:txBody>
      </p:sp>
    </p:spTree>
    <p:extLst>
      <p:ext uri="{BB962C8B-B14F-4D97-AF65-F5344CB8AC3E}">
        <p14:creationId xmlns:p14="http://schemas.microsoft.com/office/powerpoint/2010/main" val="958636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0D10A9D-6944-41F3-B5A4-5ABFF758C6E4}" type="slidenum">
              <a:rPr lang="de-DE" smtClean="0"/>
              <a:t>9</a:t>
            </a:fld>
            <a:endParaRPr lang="de-DE"/>
          </a:p>
        </p:txBody>
      </p:sp>
    </p:spTree>
    <p:extLst>
      <p:ext uri="{BB962C8B-B14F-4D97-AF65-F5344CB8AC3E}">
        <p14:creationId xmlns:p14="http://schemas.microsoft.com/office/powerpoint/2010/main" val="3363707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909FAFE6-0FB7-47BD-AB13-CA92CD339D68}" type="datetimeFigureOut">
              <a:rPr lang="de-DE" smtClean="0"/>
              <a:t>02.05.2019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C7A8F2-9EAB-4D19-ADBA-EAE6FCFF19A2}" type="slidenum">
              <a:rPr lang="de-DE" smtClean="0"/>
              <a:t>‹Nr.›</a:t>
            </a:fld>
            <a:endParaRPr lang="de-DE"/>
          </a:p>
        </p:txBody>
      </p:sp>
    </p:spTree>
    <p:extLst>
      <p:ext uri="{BB962C8B-B14F-4D97-AF65-F5344CB8AC3E}">
        <p14:creationId xmlns:p14="http://schemas.microsoft.com/office/powerpoint/2010/main" val="214451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09FAFE6-0FB7-47BD-AB13-CA92CD339D68}" type="datetimeFigureOut">
              <a:rPr lang="de-DE" smtClean="0"/>
              <a:t>02.05.2019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C7A8F2-9EAB-4D19-ADBA-EAE6FCFF19A2}" type="slidenum">
              <a:rPr lang="de-DE" smtClean="0"/>
              <a:t>‹Nr.›</a:t>
            </a:fld>
            <a:endParaRPr lang="de-DE"/>
          </a:p>
        </p:txBody>
      </p:sp>
    </p:spTree>
    <p:extLst>
      <p:ext uri="{BB962C8B-B14F-4D97-AF65-F5344CB8AC3E}">
        <p14:creationId xmlns:p14="http://schemas.microsoft.com/office/powerpoint/2010/main" val="149569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09FAFE6-0FB7-47BD-AB13-CA92CD339D68}" type="datetimeFigureOut">
              <a:rPr lang="de-DE" smtClean="0"/>
              <a:t>02.05.2019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C7A8F2-9EAB-4D19-ADBA-EAE6FCFF19A2}" type="slidenum">
              <a:rPr lang="de-DE" smtClean="0"/>
              <a:t>‹Nr.›</a:t>
            </a:fld>
            <a:endParaRPr lang="de-DE"/>
          </a:p>
        </p:txBody>
      </p:sp>
    </p:spTree>
    <p:extLst>
      <p:ext uri="{BB962C8B-B14F-4D97-AF65-F5344CB8AC3E}">
        <p14:creationId xmlns:p14="http://schemas.microsoft.com/office/powerpoint/2010/main" val="2620812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09FAFE6-0FB7-47BD-AB13-CA92CD339D68}" type="datetimeFigureOut">
              <a:rPr lang="de-DE" smtClean="0"/>
              <a:t>02.05.2019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C7A8F2-9EAB-4D19-ADBA-EAE6FCFF19A2}" type="slidenum">
              <a:rPr lang="de-DE" smtClean="0"/>
              <a:t>‹Nr.›</a:t>
            </a:fld>
            <a:endParaRPr lang="de-DE"/>
          </a:p>
        </p:txBody>
      </p:sp>
    </p:spTree>
    <p:extLst>
      <p:ext uri="{BB962C8B-B14F-4D97-AF65-F5344CB8AC3E}">
        <p14:creationId xmlns:p14="http://schemas.microsoft.com/office/powerpoint/2010/main" val="819522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909FAFE6-0FB7-47BD-AB13-CA92CD339D68}" type="datetimeFigureOut">
              <a:rPr lang="de-DE" smtClean="0"/>
              <a:t>02.05.2019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C7A8F2-9EAB-4D19-ADBA-EAE6FCFF19A2}" type="slidenum">
              <a:rPr lang="de-DE" smtClean="0"/>
              <a:t>‹Nr.›</a:t>
            </a:fld>
            <a:endParaRPr lang="de-DE"/>
          </a:p>
        </p:txBody>
      </p:sp>
    </p:spTree>
    <p:extLst>
      <p:ext uri="{BB962C8B-B14F-4D97-AF65-F5344CB8AC3E}">
        <p14:creationId xmlns:p14="http://schemas.microsoft.com/office/powerpoint/2010/main" val="271742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909FAFE6-0FB7-47BD-AB13-CA92CD339D68}" type="datetimeFigureOut">
              <a:rPr lang="de-DE" smtClean="0"/>
              <a:t>02.05.2019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AC7A8F2-9EAB-4D19-ADBA-EAE6FCFF19A2}" type="slidenum">
              <a:rPr lang="de-DE" smtClean="0"/>
              <a:t>‹Nr.›</a:t>
            </a:fld>
            <a:endParaRPr lang="de-DE"/>
          </a:p>
        </p:txBody>
      </p:sp>
    </p:spTree>
    <p:extLst>
      <p:ext uri="{BB962C8B-B14F-4D97-AF65-F5344CB8AC3E}">
        <p14:creationId xmlns:p14="http://schemas.microsoft.com/office/powerpoint/2010/main" val="301027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909FAFE6-0FB7-47BD-AB13-CA92CD339D68}" type="datetimeFigureOut">
              <a:rPr lang="de-DE" smtClean="0"/>
              <a:t>02.05.2019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AC7A8F2-9EAB-4D19-ADBA-EAE6FCFF19A2}" type="slidenum">
              <a:rPr lang="de-DE" smtClean="0"/>
              <a:t>‹Nr.›</a:t>
            </a:fld>
            <a:endParaRPr lang="de-DE"/>
          </a:p>
        </p:txBody>
      </p:sp>
    </p:spTree>
    <p:extLst>
      <p:ext uri="{BB962C8B-B14F-4D97-AF65-F5344CB8AC3E}">
        <p14:creationId xmlns:p14="http://schemas.microsoft.com/office/powerpoint/2010/main" val="292978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909FAFE6-0FB7-47BD-AB13-CA92CD339D68}" type="datetimeFigureOut">
              <a:rPr lang="de-DE" smtClean="0"/>
              <a:t>02.05.2019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AC7A8F2-9EAB-4D19-ADBA-EAE6FCFF19A2}" type="slidenum">
              <a:rPr lang="de-DE" smtClean="0"/>
              <a:t>‹Nr.›</a:t>
            </a:fld>
            <a:endParaRPr lang="de-DE"/>
          </a:p>
        </p:txBody>
      </p:sp>
    </p:spTree>
    <p:extLst>
      <p:ext uri="{BB962C8B-B14F-4D97-AF65-F5344CB8AC3E}">
        <p14:creationId xmlns:p14="http://schemas.microsoft.com/office/powerpoint/2010/main" val="141459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09FAFE6-0FB7-47BD-AB13-CA92CD339D68}" type="datetimeFigureOut">
              <a:rPr lang="de-DE" smtClean="0"/>
              <a:t>02.05.2019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AC7A8F2-9EAB-4D19-ADBA-EAE6FCFF19A2}" type="slidenum">
              <a:rPr lang="de-DE" smtClean="0"/>
              <a:t>‹Nr.›</a:t>
            </a:fld>
            <a:endParaRPr lang="de-DE"/>
          </a:p>
        </p:txBody>
      </p:sp>
    </p:spTree>
    <p:extLst>
      <p:ext uri="{BB962C8B-B14F-4D97-AF65-F5344CB8AC3E}">
        <p14:creationId xmlns:p14="http://schemas.microsoft.com/office/powerpoint/2010/main" val="1289939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909FAFE6-0FB7-47BD-AB13-CA92CD339D68}" type="datetimeFigureOut">
              <a:rPr lang="de-DE" smtClean="0"/>
              <a:t>02.05.2019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AC7A8F2-9EAB-4D19-ADBA-EAE6FCFF19A2}" type="slidenum">
              <a:rPr lang="de-DE" smtClean="0"/>
              <a:t>‹Nr.›</a:t>
            </a:fld>
            <a:endParaRPr lang="de-DE"/>
          </a:p>
        </p:txBody>
      </p:sp>
    </p:spTree>
    <p:extLst>
      <p:ext uri="{BB962C8B-B14F-4D97-AF65-F5344CB8AC3E}">
        <p14:creationId xmlns:p14="http://schemas.microsoft.com/office/powerpoint/2010/main" val="293692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909FAFE6-0FB7-47BD-AB13-CA92CD339D68}" type="datetimeFigureOut">
              <a:rPr lang="de-DE" smtClean="0"/>
              <a:t>02.05.2019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AC7A8F2-9EAB-4D19-ADBA-EAE6FCFF19A2}" type="slidenum">
              <a:rPr lang="de-DE" smtClean="0"/>
              <a:t>‹Nr.›</a:t>
            </a:fld>
            <a:endParaRPr lang="de-DE"/>
          </a:p>
        </p:txBody>
      </p:sp>
    </p:spTree>
    <p:extLst>
      <p:ext uri="{BB962C8B-B14F-4D97-AF65-F5344CB8AC3E}">
        <p14:creationId xmlns:p14="http://schemas.microsoft.com/office/powerpoint/2010/main" val="1364730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FAFE6-0FB7-47BD-AB13-CA92CD339D68}" type="datetimeFigureOut">
              <a:rPr lang="de-DE" smtClean="0"/>
              <a:t>02.05.2019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7A8F2-9EAB-4D19-ADBA-EAE6FCFF19A2}" type="slidenum">
              <a:rPr lang="de-DE" smtClean="0"/>
              <a:t>‹Nr.›</a:t>
            </a:fld>
            <a:endParaRPr lang="de-DE"/>
          </a:p>
        </p:txBody>
      </p:sp>
    </p:spTree>
    <p:extLst>
      <p:ext uri="{BB962C8B-B14F-4D97-AF65-F5344CB8AC3E}">
        <p14:creationId xmlns:p14="http://schemas.microsoft.com/office/powerpoint/2010/main" val="16986432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ilmmattersmagazine.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587765" y="2037415"/>
            <a:ext cx="9603275" cy="2845869"/>
          </a:xfrm>
        </p:spPr>
        <p:txBody>
          <a:bodyPr>
            <a:normAutofit fontScale="90000"/>
          </a:bodyPr>
          <a:lstStyle/>
          <a:p>
            <a:pPr algn="ctr"/>
            <a:br>
              <a:rPr lang="de-DE" b="1" i="1" dirty="0"/>
            </a:br>
            <a:br>
              <a:rPr lang="de-DE" b="1" i="1" dirty="0"/>
            </a:br>
            <a:r>
              <a:rPr lang="de-DE" sz="6700" b="1" i="1" dirty="0"/>
              <a:t>Gran Torino </a:t>
            </a:r>
            <a:r>
              <a:rPr lang="de-DE" sz="6700" b="1" dirty="0"/>
              <a:t>„weniger komplex“</a:t>
            </a:r>
            <a:br>
              <a:rPr lang="de-DE" sz="6700" b="1" dirty="0"/>
            </a:br>
            <a:br>
              <a:rPr lang="de-DE" sz="6700" b="1" dirty="0"/>
            </a:br>
            <a:endParaRPr lang="de-DE" dirty="0"/>
          </a:p>
        </p:txBody>
      </p:sp>
    </p:spTree>
    <p:extLst>
      <p:ext uri="{BB962C8B-B14F-4D97-AF65-F5344CB8AC3E}">
        <p14:creationId xmlns:p14="http://schemas.microsoft.com/office/powerpoint/2010/main" val="1776358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1A448DAA-B48D-4100-8461-9167E9A6AC4D}"/>
              </a:ext>
            </a:extLst>
          </p:cNvPr>
          <p:cNvSpPr>
            <a:spLocks noGrp="1"/>
          </p:cNvSpPr>
          <p:nvPr>
            <p:ph type="title"/>
          </p:nvPr>
        </p:nvSpPr>
        <p:spPr>
          <a:xfrm>
            <a:off x="1451578" y="92765"/>
            <a:ext cx="9603275" cy="980661"/>
          </a:xfrm>
        </p:spPr>
        <p:txBody>
          <a:bodyPr>
            <a:normAutofit fontScale="90000"/>
          </a:bodyPr>
          <a:lstStyle/>
          <a:p>
            <a:pPr algn="ctr"/>
            <a:br>
              <a:rPr lang="de-DE" b="1" i="1" dirty="0"/>
            </a:br>
            <a:br>
              <a:rPr lang="de-DE" b="1" i="1" dirty="0"/>
            </a:br>
            <a:r>
              <a:rPr lang="de-DE" sz="4000" b="1" i="1" dirty="0"/>
              <a:t>Gran Torino</a:t>
            </a:r>
            <a:br>
              <a:rPr lang="de-DE" sz="4000" b="1" i="1" dirty="0"/>
            </a:br>
            <a:r>
              <a:rPr lang="de-DE" sz="4000" b="1" dirty="0"/>
              <a:t>Abstufung anhand von 3 Stundenbeispielen</a:t>
            </a:r>
            <a:br>
              <a:rPr lang="de-DE" b="1" dirty="0"/>
            </a:br>
            <a:br>
              <a:rPr lang="de-DE" b="1" dirty="0"/>
            </a:br>
            <a:endParaRPr lang="de-DE" dirty="0"/>
          </a:p>
        </p:txBody>
      </p:sp>
      <p:pic>
        <p:nvPicPr>
          <p:cNvPr id="2" name="Grafik 1">
            <a:extLst>
              <a:ext uri="{FF2B5EF4-FFF2-40B4-BE49-F238E27FC236}">
                <a16:creationId xmlns:a16="http://schemas.microsoft.com/office/drawing/2014/main" id="{0AAE642C-3981-495B-ADEC-DFD50150A8DC}"/>
              </a:ext>
            </a:extLst>
          </p:cNvPr>
          <p:cNvPicPr>
            <a:picLocks noChangeAspect="1"/>
          </p:cNvPicPr>
          <p:nvPr/>
        </p:nvPicPr>
        <p:blipFill>
          <a:blip r:embed="rId3"/>
          <a:stretch>
            <a:fillRect/>
          </a:stretch>
        </p:blipFill>
        <p:spPr>
          <a:xfrm>
            <a:off x="714427" y="1168676"/>
            <a:ext cx="11077575" cy="1028700"/>
          </a:xfrm>
          <a:prstGeom prst="rect">
            <a:avLst/>
          </a:prstGeom>
        </p:spPr>
      </p:pic>
      <p:pic>
        <p:nvPicPr>
          <p:cNvPr id="8" name="Grafik 7">
            <a:extLst>
              <a:ext uri="{FF2B5EF4-FFF2-40B4-BE49-F238E27FC236}">
                <a16:creationId xmlns:a16="http://schemas.microsoft.com/office/drawing/2014/main" id="{95CE4E98-2494-4AD7-82B6-D5B528EE9F83}"/>
              </a:ext>
            </a:extLst>
          </p:cNvPr>
          <p:cNvPicPr>
            <a:picLocks noChangeAspect="1"/>
          </p:cNvPicPr>
          <p:nvPr/>
        </p:nvPicPr>
        <p:blipFill>
          <a:blip r:embed="rId4"/>
          <a:stretch>
            <a:fillRect/>
          </a:stretch>
        </p:blipFill>
        <p:spPr>
          <a:xfrm>
            <a:off x="714427" y="2178326"/>
            <a:ext cx="11077575" cy="1504950"/>
          </a:xfrm>
          <a:prstGeom prst="rect">
            <a:avLst/>
          </a:prstGeom>
        </p:spPr>
      </p:pic>
      <p:pic>
        <p:nvPicPr>
          <p:cNvPr id="7" name="Grafik 6">
            <a:extLst>
              <a:ext uri="{FF2B5EF4-FFF2-40B4-BE49-F238E27FC236}">
                <a16:creationId xmlns:a16="http://schemas.microsoft.com/office/drawing/2014/main" id="{256040F7-08AD-45AD-81D7-AB5A14990BA1}"/>
              </a:ext>
            </a:extLst>
          </p:cNvPr>
          <p:cNvPicPr>
            <a:picLocks noChangeAspect="1"/>
          </p:cNvPicPr>
          <p:nvPr/>
        </p:nvPicPr>
        <p:blipFill>
          <a:blip r:embed="rId5"/>
          <a:stretch>
            <a:fillRect/>
          </a:stretch>
        </p:blipFill>
        <p:spPr>
          <a:xfrm>
            <a:off x="714426" y="3683276"/>
            <a:ext cx="11077575" cy="1524000"/>
          </a:xfrm>
          <a:prstGeom prst="rect">
            <a:avLst/>
          </a:prstGeom>
        </p:spPr>
      </p:pic>
      <p:pic>
        <p:nvPicPr>
          <p:cNvPr id="10" name="Grafik 9">
            <a:extLst>
              <a:ext uri="{FF2B5EF4-FFF2-40B4-BE49-F238E27FC236}">
                <a16:creationId xmlns:a16="http://schemas.microsoft.com/office/drawing/2014/main" id="{A764182A-BCB2-4E6D-AD08-DE5CE620FC57}"/>
              </a:ext>
            </a:extLst>
          </p:cNvPr>
          <p:cNvPicPr>
            <a:picLocks noChangeAspect="1"/>
          </p:cNvPicPr>
          <p:nvPr/>
        </p:nvPicPr>
        <p:blipFill>
          <a:blip r:embed="rId6"/>
          <a:stretch>
            <a:fillRect/>
          </a:stretch>
        </p:blipFill>
        <p:spPr>
          <a:xfrm>
            <a:off x="714426" y="5169176"/>
            <a:ext cx="11087100" cy="1571625"/>
          </a:xfrm>
          <a:prstGeom prst="rect">
            <a:avLst/>
          </a:prstGeom>
        </p:spPr>
      </p:pic>
    </p:spTree>
    <p:extLst>
      <p:ext uri="{BB962C8B-B14F-4D97-AF65-F5344CB8AC3E}">
        <p14:creationId xmlns:p14="http://schemas.microsoft.com/office/powerpoint/2010/main" val="269607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451578" y="234519"/>
            <a:ext cx="9603275" cy="576236"/>
          </a:xfrm>
        </p:spPr>
        <p:txBody>
          <a:bodyPr>
            <a:normAutofit fontScale="90000"/>
          </a:bodyPr>
          <a:lstStyle/>
          <a:p>
            <a:pPr algn="ctr"/>
            <a:br>
              <a:rPr lang="de-DE" b="1" i="1" dirty="0"/>
            </a:br>
            <a:br>
              <a:rPr lang="de-DE" b="1" i="1" dirty="0"/>
            </a:br>
            <a:r>
              <a:rPr lang="de-DE" b="1" i="1" dirty="0"/>
              <a:t>Gran Torino</a:t>
            </a:r>
            <a:r>
              <a:rPr lang="de-DE" b="1" dirty="0"/>
              <a:t>: Doppelstunde 2</a:t>
            </a:r>
            <a:br>
              <a:rPr lang="de-DE" b="1" dirty="0"/>
            </a:br>
            <a:br>
              <a:rPr lang="de-DE" b="1" dirty="0"/>
            </a:br>
            <a:endParaRPr lang="de-DE" dirty="0"/>
          </a:p>
        </p:txBody>
      </p:sp>
      <p:graphicFrame>
        <p:nvGraphicFramePr>
          <p:cNvPr id="3" name="Tabelle 2">
            <a:extLst>
              <a:ext uri="{FF2B5EF4-FFF2-40B4-BE49-F238E27FC236}">
                <a16:creationId xmlns:a16="http://schemas.microsoft.com/office/drawing/2014/main" id="{C85F2318-8CB1-4035-A1DC-29ABE9B09D65}"/>
              </a:ext>
            </a:extLst>
          </p:cNvPr>
          <p:cNvGraphicFramePr>
            <a:graphicFrameLocks noGrp="1"/>
          </p:cNvGraphicFramePr>
          <p:nvPr>
            <p:extLst/>
          </p:nvPr>
        </p:nvGraphicFramePr>
        <p:xfrm>
          <a:off x="1451578" y="882128"/>
          <a:ext cx="9955562" cy="5638696"/>
        </p:xfrm>
        <a:graphic>
          <a:graphicData uri="http://schemas.openxmlformats.org/drawingml/2006/table">
            <a:tbl>
              <a:tblPr firstRow="1" firstCol="1" bandRow="1">
                <a:tableStyleId>{5C22544A-7EE6-4342-B048-85BDC9FD1C3A}</a:tableStyleId>
              </a:tblPr>
              <a:tblGrid>
                <a:gridCol w="5109468">
                  <a:extLst>
                    <a:ext uri="{9D8B030D-6E8A-4147-A177-3AD203B41FA5}">
                      <a16:colId xmlns:a16="http://schemas.microsoft.com/office/drawing/2014/main" val="4141834844"/>
                    </a:ext>
                  </a:extLst>
                </a:gridCol>
                <a:gridCol w="4846094">
                  <a:extLst>
                    <a:ext uri="{9D8B030D-6E8A-4147-A177-3AD203B41FA5}">
                      <a16:colId xmlns:a16="http://schemas.microsoft.com/office/drawing/2014/main" val="1257635736"/>
                    </a:ext>
                  </a:extLst>
                </a:gridCol>
              </a:tblGrid>
              <a:tr h="934806">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de-DE" sz="2000" b="1" i="0" u="none" strike="noStrike" kern="1200" cap="none" spc="0" normalizeH="0" baseline="0" noProof="0" dirty="0">
                          <a:ln>
                            <a:noFill/>
                          </a:ln>
                          <a:solidFill>
                            <a:prstClr val="white"/>
                          </a:solidFill>
                          <a:effectLst/>
                          <a:uLnTx/>
                          <a:uFillTx/>
                          <a:latin typeface="+mn-lt"/>
                          <a:ea typeface="+mn-ea"/>
                          <a:cs typeface="+mn-cs"/>
                        </a:rPr>
                        <a:t>Ziel: Die </a:t>
                      </a:r>
                      <a:r>
                        <a:rPr kumimoji="0" lang="de-DE" sz="2000" b="1" i="0" u="none" strike="noStrike" kern="1200" cap="none" spc="0" normalizeH="0" baseline="0" noProof="0" dirty="0" err="1">
                          <a:ln>
                            <a:noFill/>
                          </a:ln>
                          <a:solidFill>
                            <a:prstClr val="white"/>
                          </a:solidFill>
                          <a:effectLst/>
                          <a:uLnTx/>
                          <a:uFillTx/>
                          <a:latin typeface="+mn-lt"/>
                          <a:ea typeface="+mn-ea"/>
                          <a:cs typeface="+mn-cs"/>
                        </a:rPr>
                        <a:t>SuS</a:t>
                      </a:r>
                      <a:r>
                        <a:rPr kumimoji="0" lang="de-DE" sz="2000" b="1" i="0" u="none" strike="noStrike" kern="1200" cap="none" spc="0" normalizeH="0" baseline="0" noProof="0" dirty="0">
                          <a:ln>
                            <a:noFill/>
                          </a:ln>
                          <a:solidFill>
                            <a:prstClr val="white"/>
                          </a:solidFill>
                          <a:effectLst/>
                          <a:uLnTx/>
                          <a:uFillTx/>
                          <a:latin typeface="+mn-lt"/>
                          <a:ea typeface="+mn-ea"/>
                          <a:cs typeface="+mn-cs"/>
                        </a:rPr>
                        <a:t> können unter angemessener Verwendung von </a:t>
                      </a:r>
                      <a:r>
                        <a:rPr kumimoji="0" lang="de-DE" sz="2000" b="1" i="1" u="none" strike="noStrike" kern="1200" cap="none" spc="0" normalizeH="0" baseline="0" noProof="0" dirty="0" err="1">
                          <a:ln>
                            <a:noFill/>
                          </a:ln>
                          <a:solidFill>
                            <a:prstClr val="white"/>
                          </a:solidFill>
                          <a:effectLst/>
                          <a:uLnTx/>
                          <a:uFillTx/>
                          <a:latin typeface="+mn-lt"/>
                          <a:ea typeface="+mn-ea"/>
                          <a:cs typeface="+mn-cs"/>
                        </a:rPr>
                        <a:t>structuring</a:t>
                      </a:r>
                      <a:r>
                        <a:rPr kumimoji="0" lang="de-DE" sz="2000" b="1" i="1" u="none" strike="noStrike" kern="1200" cap="none" spc="0" normalizeH="0" baseline="0" noProof="0" dirty="0">
                          <a:ln>
                            <a:noFill/>
                          </a:ln>
                          <a:solidFill>
                            <a:prstClr val="white"/>
                          </a:solidFill>
                          <a:effectLst/>
                          <a:uLnTx/>
                          <a:uFillTx/>
                          <a:latin typeface="+mn-lt"/>
                          <a:ea typeface="+mn-ea"/>
                          <a:cs typeface="+mn-cs"/>
                        </a:rPr>
                        <a:t> </a:t>
                      </a:r>
                      <a:r>
                        <a:rPr kumimoji="0" lang="de-DE" sz="2000" b="1" i="1" u="none" strike="noStrike" kern="1200" cap="none" spc="0" normalizeH="0" baseline="0" noProof="0" dirty="0" err="1">
                          <a:ln>
                            <a:noFill/>
                          </a:ln>
                          <a:solidFill>
                            <a:prstClr val="white"/>
                          </a:solidFill>
                          <a:effectLst/>
                          <a:uLnTx/>
                          <a:uFillTx/>
                          <a:latin typeface="+mn-lt"/>
                          <a:ea typeface="+mn-ea"/>
                          <a:cs typeface="+mn-cs"/>
                        </a:rPr>
                        <a:t>devices</a:t>
                      </a:r>
                      <a:r>
                        <a:rPr kumimoji="0" lang="de-DE" sz="2000" b="1" i="1" u="none" strike="noStrike" kern="1200" cap="none" spc="0" normalizeH="0" baseline="0" noProof="0" dirty="0">
                          <a:ln>
                            <a:noFill/>
                          </a:ln>
                          <a:solidFill>
                            <a:prstClr val="white"/>
                          </a:solidFill>
                          <a:effectLst/>
                          <a:uLnTx/>
                          <a:uFillTx/>
                          <a:latin typeface="+mn-lt"/>
                          <a:ea typeface="+mn-ea"/>
                          <a:cs typeface="+mn-cs"/>
                        </a:rPr>
                        <a:t> </a:t>
                      </a:r>
                      <a:r>
                        <a:rPr kumimoji="0" lang="de-DE" sz="2000" b="1" i="0" u="none" strike="noStrike" kern="1200" cap="none" spc="0" normalizeH="0" baseline="0" noProof="0" dirty="0">
                          <a:ln>
                            <a:noFill/>
                          </a:ln>
                          <a:solidFill>
                            <a:prstClr val="white"/>
                          </a:solidFill>
                          <a:effectLst/>
                          <a:uLnTx/>
                          <a:uFillTx/>
                          <a:latin typeface="+mn-lt"/>
                          <a:ea typeface="+mn-ea"/>
                          <a:cs typeface="+mn-cs"/>
                        </a:rPr>
                        <a:t>wesentliche Elemente des Handlungsverlaufs mündlich zusammenfassen und dazu Stellung nehmen.</a:t>
                      </a:r>
                      <a:endParaRPr kumimoji="0" lang="de-DE" sz="3200" b="1" i="0" u="none" strike="noStrike" kern="1200" cap="none" spc="0" normalizeH="0" baseline="0" noProof="0" dirty="0">
                        <a:ln>
                          <a:noFill/>
                        </a:ln>
                        <a:solidFill>
                          <a:prstClr val="white"/>
                        </a:solidFill>
                        <a:effectLst/>
                        <a:uLnTx/>
                        <a:uFillTx/>
                        <a:latin typeface="+mn-lt"/>
                        <a:ea typeface="Calibri" panose="020F0502020204030204" pitchFamily="34" charset="0"/>
                        <a:cs typeface="+mn-cs"/>
                      </a:endParaRPr>
                    </a:p>
                  </a:txBody>
                  <a:tcPr marL="68580" marR="68580" marT="0" marB="0">
                    <a:solidFill>
                      <a:srgbClr val="00B0F0"/>
                    </a:solidFill>
                  </a:tcPr>
                </a:tc>
                <a:tc hMerge="1">
                  <a:txBody>
                    <a:bodyPr/>
                    <a:lstStyle/>
                    <a:p>
                      <a:pPr>
                        <a:lnSpc>
                          <a:spcPct val="115000"/>
                        </a:lnSpc>
                        <a:spcAft>
                          <a:spcPts val="0"/>
                        </a:spcAft>
                      </a:pPr>
                      <a:endParaRPr lang="de-DE" sz="1200" dirty="0">
                        <a:effectLst/>
                        <a:latin typeface="Arial" panose="020B0604020202020204" pitchFamily="34" charset="0"/>
                        <a:ea typeface="Calibri" panose="020F0502020204030204" pitchFamily="34" charset="0"/>
                      </a:endParaRPr>
                    </a:p>
                  </a:txBody>
                  <a:tcPr marL="68580" marR="68580" marT="0" marB="0">
                    <a:solidFill>
                      <a:srgbClr val="00B0F0"/>
                    </a:solidFill>
                  </a:tcPr>
                </a:tc>
                <a:extLst>
                  <a:ext uri="{0D108BD9-81ED-4DB2-BD59-A6C34878D82A}">
                    <a16:rowId xmlns:a16="http://schemas.microsoft.com/office/drawing/2014/main" val="3305736834"/>
                  </a:ext>
                </a:extLst>
              </a:tr>
              <a:tr h="555898">
                <a:tc>
                  <a:txBody>
                    <a:bodyPr/>
                    <a:lstStyle/>
                    <a:p>
                      <a:pPr>
                        <a:lnSpc>
                          <a:spcPct val="115000"/>
                        </a:lnSpc>
                        <a:spcAft>
                          <a:spcPts val="0"/>
                        </a:spcAft>
                      </a:pPr>
                      <a:r>
                        <a:rPr lang="de-DE" sz="2400" dirty="0">
                          <a:solidFill>
                            <a:schemeClr val="tx1"/>
                          </a:solidFill>
                          <a:effectLst/>
                        </a:rPr>
                        <a:t>Leistungsfach</a:t>
                      </a:r>
                      <a:endParaRPr lang="de-DE" sz="2400" dirty="0">
                        <a:solidFill>
                          <a:schemeClr val="tx1"/>
                        </a:solidFill>
                        <a:effectLst/>
                        <a:latin typeface="Arial" panose="020B0604020202020204" pitchFamily="34" charset="0"/>
                        <a:ea typeface="Calibri" panose="020F0502020204030204" pitchFamily="34" charset="0"/>
                      </a:endParaRPr>
                    </a:p>
                  </a:txBody>
                  <a:tcPr marL="68580" marR="68580" marT="0" marB="0">
                    <a:solidFill>
                      <a:srgbClr val="00B0F0"/>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de-DE" sz="2400" b="1" dirty="0">
                          <a:effectLst/>
                        </a:rPr>
                        <a:t>Basisfach</a:t>
                      </a:r>
                      <a:endParaRPr lang="de-DE" sz="1400" b="1" dirty="0">
                        <a:effectLst/>
                        <a:latin typeface="Arial" panose="020B0604020202020204" pitchFamily="34" charset="0"/>
                        <a:ea typeface="Calibri" panose="020F0502020204030204" pitchFamily="34" charset="0"/>
                      </a:endParaRPr>
                    </a:p>
                    <a:p>
                      <a:pPr>
                        <a:lnSpc>
                          <a:spcPct val="115000"/>
                        </a:lnSpc>
                        <a:spcAft>
                          <a:spcPts val="0"/>
                        </a:spcAft>
                      </a:pPr>
                      <a:endParaRPr lang="de-DE" sz="1200" dirty="0">
                        <a:effectLst/>
                        <a:latin typeface="Arial" panose="020B0604020202020204" pitchFamily="34" charset="0"/>
                        <a:ea typeface="Calibri" panose="020F0502020204030204" pitchFamily="34" charset="0"/>
                      </a:endParaRPr>
                    </a:p>
                  </a:txBody>
                  <a:tcPr marL="68580" marR="68580" marT="0" marB="0">
                    <a:solidFill>
                      <a:srgbClr val="00B0F0"/>
                    </a:solidFill>
                  </a:tcPr>
                </a:tc>
                <a:extLst>
                  <a:ext uri="{0D108BD9-81ED-4DB2-BD59-A6C34878D82A}">
                    <a16:rowId xmlns:a16="http://schemas.microsoft.com/office/drawing/2014/main" val="3485882480"/>
                  </a:ext>
                </a:extLst>
              </a:tr>
              <a:tr h="873084">
                <a:tc gridSpan="2">
                  <a:txBody>
                    <a:bodyPr/>
                    <a:lstStyle/>
                    <a:p>
                      <a:pPr>
                        <a:lnSpc>
                          <a:spcPct val="115000"/>
                        </a:lnSpc>
                        <a:spcAft>
                          <a:spcPts val="0"/>
                        </a:spcAft>
                      </a:pPr>
                      <a:r>
                        <a:rPr lang="de-DE" sz="2000" dirty="0">
                          <a:solidFill>
                            <a:srgbClr val="0070C0"/>
                          </a:solidFill>
                          <a:effectLst/>
                          <a:latin typeface="+mn-lt"/>
                        </a:rPr>
                        <a:t>Bildungsplanbezug (Schwerpunkte):</a:t>
                      </a:r>
                      <a:endParaRPr lang="de-DE" sz="3200" dirty="0">
                        <a:solidFill>
                          <a:srgbClr val="0070C0"/>
                        </a:solidFill>
                        <a:effectLst/>
                        <a:latin typeface="+mn-lt"/>
                      </a:endParaRPr>
                    </a:p>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latin typeface="+mn-lt"/>
                        </a:rPr>
                        <a:t>HSV (1-2)</a:t>
                      </a:r>
                      <a:r>
                        <a:rPr lang="de-DE" sz="1800" b="0" dirty="0">
                          <a:solidFill>
                            <a:srgbClr val="0070C0"/>
                          </a:solidFill>
                          <a:effectLst/>
                          <a:latin typeface="+mn-lt"/>
                        </a:rPr>
                        <a:t>: Hauptaussagen verstehen, Details im Zusammenhang verstehen</a:t>
                      </a:r>
                    </a:p>
                    <a:p>
                      <a:pPr marL="0" lvl="0" indent="0">
                        <a:lnSpc>
                          <a:spcPct val="115000"/>
                        </a:lnSpc>
                        <a:spcAft>
                          <a:spcPts val="0"/>
                        </a:spcAft>
                        <a:buFont typeface="Symbol" panose="05050102010706020507" pitchFamily="18" charset="2"/>
                        <a:buNone/>
                      </a:pPr>
                      <a:endParaRPr lang="de-DE" sz="1800" b="0" dirty="0">
                        <a:solidFill>
                          <a:srgbClr val="0070C0"/>
                        </a:solidFill>
                        <a:effectLst/>
                        <a:latin typeface="+mn-lt"/>
                        <a:ea typeface="Calibri" panose="020F0502020204030204" pitchFamily="34" charset="0"/>
                      </a:endParaRPr>
                    </a:p>
                  </a:txBody>
                  <a:tcPr marL="68580" marR="68580" marT="0" marB="0">
                    <a:solidFill>
                      <a:schemeClr val="bg1"/>
                    </a:solidFill>
                  </a:tcPr>
                </a:tc>
                <a:tc hMerge="1">
                  <a:txBody>
                    <a:bodyPr/>
                    <a:lstStyle/>
                    <a:p>
                      <a:endParaRPr lang="de-DE"/>
                    </a:p>
                  </a:txBody>
                  <a:tcPr/>
                </a:tc>
                <a:extLst>
                  <a:ext uri="{0D108BD9-81ED-4DB2-BD59-A6C34878D82A}">
                    <a16:rowId xmlns:a16="http://schemas.microsoft.com/office/drawing/2014/main" val="3530321477"/>
                  </a:ext>
                </a:extLst>
              </a:tr>
              <a:tr h="2841956">
                <a:tc>
                  <a:txBody>
                    <a:bodyPr/>
                    <a:lstStyle/>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latin typeface="+mn-lt"/>
                          <a:ea typeface="Calibri" panose="020F0502020204030204" pitchFamily="34" charset="0"/>
                        </a:rPr>
                        <a:t>monologisches Sprechen (2)</a:t>
                      </a:r>
                      <a:r>
                        <a:rPr lang="de-DE" sz="1800" b="0" dirty="0">
                          <a:solidFill>
                            <a:srgbClr val="0070C0"/>
                          </a:solidFill>
                          <a:effectLst/>
                          <a:latin typeface="+mn-lt"/>
                          <a:ea typeface="Calibri" panose="020F0502020204030204" pitchFamily="34" charset="0"/>
                        </a:rPr>
                        <a:t>: Text- und Unterrichtsinhalte kohärent zusammenfassen, dabei Sachverhalte situationsangemessen zueinander in Beziehung setzen, </a:t>
                      </a:r>
                      <a:r>
                        <a:rPr lang="de-DE" sz="1800" b="0" dirty="0">
                          <a:solidFill>
                            <a:srgbClr val="00B050"/>
                          </a:solidFill>
                          <a:effectLst/>
                          <a:latin typeface="+mn-lt"/>
                          <a:ea typeface="Calibri" panose="020F0502020204030204" pitchFamily="34" charset="0"/>
                        </a:rPr>
                        <a:t>differenziert</a:t>
                      </a:r>
                      <a:r>
                        <a:rPr lang="de-DE" sz="1800" b="0" dirty="0">
                          <a:solidFill>
                            <a:srgbClr val="0070C0"/>
                          </a:solidFill>
                          <a:effectLst/>
                          <a:latin typeface="+mn-lt"/>
                          <a:ea typeface="Calibri" panose="020F0502020204030204" pitchFamily="34" charset="0"/>
                        </a:rPr>
                        <a:t> Stellung beziehen</a:t>
                      </a:r>
                    </a:p>
                    <a:p>
                      <a:pPr marL="0" lvl="0" indent="0">
                        <a:lnSpc>
                          <a:spcPct val="115000"/>
                        </a:lnSpc>
                        <a:spcAft>
                          <a:spcPts val="0"/>
                        </a:spcAft>
                        <a:buFont typeface="Symbol" panose="05050102010706020507" pitchFamily="18" charset="2"/>
                        <a:buNone/>
                      </a:pPr>
                      <a:endParaRPr lang="de-DE" sz="1800" b="0" dirty="0">
                        <a:solidFill>
                          <a:srgbClr val="0070C0"/>
                        </a:solidFill>
                        <a:effectLst/>
                        <a:latin typeface="+mn-lt"/>
                        <a:ea typeface="Calibri" panose="020F0502020204030204" pitchFamily="34" charset="0"/>
                      </a:endParaRPr>
                    </a:p>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latin typeface="+mn-lt"/>
                          <a:ea typeface="Calibri" panose="020F0502020204030204" pitchFamily="34" charset="0"/>
                        </a:rPr>
                        <a:t>Wortschatz (3)</a:t>
                      </a:r>
                      <a:r>
                        <a:rPr lang="de-DE" sz="1800" b="0" dirty="0">
                          <a:solidFill>
                            <a:srgbClr val="0070C0"/>
                          </a:solidFill>
                          <a:effectLst/>
                          <a:latin typeface="+mn-lt"/>
                          <a:ea typeface="Calibri" panose="020F0502020204030204" pitchFamily="34" charset="0"/>
                        </a:rPr>
                        <a:t>: ein </a:t>
                      </a:r>
                      <a:r>
                        <a:rPr lang="de-DE" sz="1800" b="0" dirty="0">
                          <a:solidFill>
                            <a:srgbClr val="00B050"/>
                          </a:solidFill>
                          <a:effectLst/>
                          <a:latin typeface="+mn-lt"/>
                          <a:ea typeface="Calibri" panose="020F0502020204030204" pitchFamily="34" charset="0"/>
                        </a:rPr>
                        <a:t>differenziertes</a:t>
                      </a:r>
                      <a:r>
                        <a:rPr lang="de-DE" sz="1800" b="0" dirty="0">
                          <a:solidFill>
                            <a:srgbClr val="0070C0"/>
                          </a:solidFill>
                          <a:effectLst/>
                          <a:latin typeface="+mn-lt"/>
                          <a:ea typeface="Calibri" panose="020F0502020204030204" pitchFamily="34" charset="0"/>
                        </a:rPr>
                        <a:t> Repertoire an themenunabhängigen Redemitteln, um Texte zusammenzufassen</a:t>
                      </a:r>
                    </a:p>
                    <a:p>
                      <a:pPr marL="342900" lvl="0" indent="-342900">
                        <a:lnSpc>
                          <a:spcPct val="115000"/>
                        </a:lnSpc>
                        <a:spcAft>
                          <a:spcPts val="0"/>
                        </a:spcAft>
                        <a:buFont typeface="Symbol" panose="05050102010706020507" pitchFamily="18" charset="2"/>
                        <a:buChar char=""/>
                      </a:pPr>
                      <a:endParaRPr lang="de-DE" sz="1800" b="0" dirty="0">
                        <a:solidFill>
                          <a:srgbClr val="0070C0"/>
                        </a:solidFill>
                        <a:effectLst/>
                        <a:latin typeface="Arial" panose="020B0604020202020204" pitchFamily="34" charset="0"/>
                        <a:ea typeface="Calibri" panose="020F0502020204030204" pitchFamily="34" charset="0"/>
                      </a:endParaRPr>
                    </a:p>
                  </a:txBody>
                  <a:tcPr marL="68580" marR="68580" marT="0" marB="0">
                    <a:solidFill>
                      <a:schemeClr val="bg1"/>
                    </a:solidFill>
                  </a:tcPr>
                </a:tc>
                <a:tc>
                  <a:txBody>
                    <a:bodyPr/>
                    <a:lstStyle/>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rPr>
                        <a:t>monologisches</a:t>
                      </a:r>
                      <a:r>
                        <a:rPr lang="de-DE" sz="1800" b="0" dirty="0">
                          <a:solidFill>
                            <a:srgbClr val="0070C0"/>
                          </a:solidFill>
                          <a:effectLst/>
                        </a:rPr>
                        <a:t> </a:t>
                      </a:r>
                      <a:r>
                        <a:rPr lang="de-DE" sz="1800" b="0" u="sng" dirty="0">
                          <a:solidFill>
                            <a:srgbClr val="0070C0"/>
                          </a:solidFill>
                          <a:effectLst/>
                        </a:rPr>
                        <a:t>Sprechen (2)</a:t>
                      </a:r>
                      <a:r>
                        <a:rPr lang="de-DE" sz="1800" b="0" dirty="0">
                          <a:solidFill>
                            <a:srgbClr val="0070C0"/>
                          </a:solidFill>
                          <a:effectLst/>
                        </a:rPr>
                        <a:t>: Text- und Unterrichtsinhalte kohärent zusammenfassen, dabei Sachverhalte situationsangemessen zueinander in Beziehung setzen, </a:t>
                      </a:r>
                      <a:r>
                        <a:rPr lang="de-DE" sz="1800" b="0" dirty="0">
                          <a:solidFill>
                            <a:srgbClr val="00B050"/>
                          </a:solidFill>
                          <a:effectLst/>
                        </a:rPr>
                        <a:t>überwiegend differenziert </a:t>
                      </a:r>
                      <a:r>
                        <a:rPr lang="de-DE" sz="1800" b="0" dirty="0">
                          <a:solidFill>
                            <a:srgbClr val="0070C0"/>
                          </a:solidFill>
                          <a:effectLst/>
                        </a:rPr>
                        <a:t>Stellung beziehen</a:t>
                      </a:r>
                    </a:p>
                    <a:p>
                      <a:pPr marL="0" lvl="0" indent="0">
                        <a:lnSpc>
                          <a:spcPct val="115000"/>
                        </a:lnSpc>
                        <a:spcAft>
                          <a:spcPts val="0"/>
                        </a:spcAft>
                        <a:buFont typeface="Symbol" panose="05050102010706020507" pitchFamily="18" charset="2"/>
                        <a:buNone/>
                      </a:pPr>
                      <a:endParaRPr lang="de-DE" sz="1600" b="0" dirty="0">
                        <a:solidFill>
                          <a:srgbClr val="0070C0"/>
                        </a:solidFill>
                        <a:effectLst/>
                      </a:endParaRPr>
                    </a:p>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rPr>
                        <a:t>Wortschatz (3)</a:t>
                      </a:r>
                      <a:r>
                        <a:rPr lang="de-DE" sz="1800" b="0" dirty="0">
                          <a:solidFill>
                            <a:srgbClr val="0070C0"/>
                          </a:solidFill>
                          <a:effectLst/>
                        </a:rPr>
                        <a:t>: ein </a:t>
                      </a:r>
                      <a:r>
                        <a:rPr lang="de-DE" sz="1800" b="0" dirty="0">
                          <a:solidFill>
                            <a:srgbClr val="00B050"/>
                          </a:solidFill>
                          <a:effectLst/>
                        </a:rPr>
                        <a:t>überwiegend differenziertes </a:t>
                      </a:r>
                      <a:r>
                        <a:rPr lang="de-DE" sz="1800" b="0" dirty="0">
                          <a:solidFill>
                            <a:srgbClr val="0070C0"/>
                          </a:solidFill>
                          <a:effectLst/>
                        </a:rPr>
                        <a:t>Repertoire an themenunabhängigen Redemitteln, um Texte zusammenzufassen </a:t>
                      </a:r>
                      <a:endParaRPr lang="de-DE" sz="2800" b="0" dirty="0">
                        <a:solidFill>
                          <a:srgbClr val="0070C0"/>
                        </a:solidFill>
                        <a:effectLst/>
                        <a:latin typeface="Arial" panose="020B0604020202020204" pitchFamily="34" charset="0"/>
                        <a:ea typeface="Calibri" panose="020F0502020204030204" pitchFamily="34" charset="0"/>
                      </a:endParaRPr>
                    </a:p>
                  </a:txBody>
                  <a:tcPr marL="68580" marR="68580" marT="0" marB="0">
                    <a:solidFill>
                      <a:schemeClr val="bg1"/>
                    </a:solidFill>
                  </a:tcPr>
                </a:tc>
                <a:extLst>
                  <a:ext uri="{0D108BD9-81ED-4DB2-BD59-A6C34878D82A}">
                    <a16:rowId xmlns:a16="http://schemas.microsoft.com/office/drawing/2014/main" val="76287780"/>
                  </a:ext>
                </a:extLst>
              </a:tr>
            </a:tbl>
          </a:graphicData>
        </a:graphic>
      </p:graphicFrame>
    </p:spTree>
    <p:extLst>
      <p:ext uri="{BB962C8B-B14F-4D97-AF65-F5344CB8AC3E}">
        <p14:creationId xmlns:p14="http://schemas.microsoft.com/office/powerpoint/2010/main" val="2174429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98D3F3AF-F5A6-4AFA-ABBD-282521C7C0E7}"/>
              </a:ext>
            </a:extLst>
          </p:cNvPr>
          <p:cNvPicPr>
            <a:picLocks noChangeAspect="1"/>
          </p:cNvPicPr>
          <p:nvPr/>
        </p:nvPicPr>
        <p:blipFill>
          <a:blip r:embed="rId3"/>
          <a:stretch>
            <a:fillRect/>
          </a:stretch>
        </p:blipFill>
        <p:spPr>
          <a:xfrm>
            <a:off x="6695115" y="676248"/>
            <a:ext cx="4363794" cy="4487007"/>
          </a:xfrm>
          <a:prstGeom prst="rect">
            <a:avLst/>
          </a:prstGeom>
        </p:spPr>
      </p:pic>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428718" y="100012"/>
            <a:ext cx="9603275" cy="576236"/>
          </a:xfrm>
        </p:spPr>
        <p:txBody>
          <a:bodyPr>
            <a:normAutofit fontScale="90000"/>
          </a:bodyPr>
          <a:lstStyle/>
          <a:p>
            <a:pPr algn="ctr"/>
            <a:br>
              <a:rPr lang="de-DE" b="1" i="1" dirty="0"/>
            </a:br>
            <a:br>
              <a:rPr lang="de-DE" b="1" i="1" dirty="0"/>
            </a:br>
            <a:r>
              <a:rPr lang="de-DE" b="1" dirty="0"/>
              <a:t>Unterrichtsbeispiel: </a:t>
            </a:r>
            <a:r>
              <a:rPr lang="de-DE" b="1" i="1" dirty="0"/>
              <a:t>Gran Torino </a:t>
            </a:r>
            <a:r>
              <a:rPr lang="de-DE" b="1" dirty="0"/>
              <a:t>(DS 2)</a:t>
            </a:r>
            <a:br>
              <a:rPr lang="de-DE" b="1" dirty="0"/>
            </a:br>
            <a:br>
              <a:rPr lang="de-DE" b="1" dirty="0"/>
            </a:br>
            <a:endParaRPr lang="de-DE" dirty="0"/>
          </a:p>
        </p:txBody>
      </p:sp>
      <p:sp>
        <p:nvSpPr>
          <p:cNvPr id="6" name="Textfeld 5">
            <a:extLst>
              <a:ext uri="{FF2B5EF4-FFF2-40B4-BE49-F238E27FC236}">
                <a16:creationId xmlns:a16="http://schemas.microsoft.com/office/drawing/2014/main" id="{F6F1890E-690E-4BB9-90D9-17B394883BA5}"/>
              </a:ext>
            </a:extLst>
          </p:cNvPr>
          <p:cNvSpPr txBox="1"/>
          <p:nvPr/>
        </p:nvSpPr>
        <p:spPr>
          <a:xfrm>
            <a:off x="6707289" y="5289698"/>
            <a:ext cx="4508498" cy="1323439"/>
          </a:xfrm>
          <a:prstGeom prst="rect">
            <a:avLst/>
          </a:prstGeom>
          <a:noFill/>
        </p:spPr>
        <p:txBody>
          <a:bodyPr wrap="square" rtlCol="0">
            <a:spAutoFit/>
          </a:bodyPr>
          <a:lstStyle/>
          <a:p>
            <a:r>
              <a:rPr lang="de-DE" sz="1600" dirty="0"/>
              <a:t>Basisfach</a:t>
            </a:r>
          </a:p>
          <a:p>
            <a:pPr marL="285750" indent="-285750">
              <a:buFont typeface="Arial" panose="020B0604020202020204" pitchFamily="34" charset="0"/>
              <a:buChar char="•"/>
            </a:pPr>
            <a:r>
              <a:rPr lang="de-DE" sz="1600" dirty="0"/>
              <a:t>Screenshots erleichtern die Hypothesenbildung</a:t>
            </a:r>
          </a:p>
          <a:p>
            <a:pPr marL="285750" indent="-285750">
              <a:buFont typeface="Arial" panose="020B0604020202020204" pitchFamily="34" charset="0"/>
              <a:buChar char="•"/>
            </a:pPr>
            <a:r>
              <a:rPr lang="de-DE" sz="1600" i="1" dirty="0" err="1"/>
              <a:t>topic</a:t>
            </a:r>
            <a:r>
              <a:rPr lang="de-DE" sz="1600" i="1" dirty="0"/>
              <a:t> </a:t>
            </a:r>
            <a:r>
              <a:rPr lang="de-DE" sz="1600" i="1" dirty="0" err="1"/>
              <a:t>words</a:t>
            </a:r>
            <a:r>
              <a:rPr lang="de-DE" sz="1600" i="1" dirty="0"/>
              <a:t> </a:t>
            </a:r>
            <a:r>
              <a:rPr lang="de-DE" sz="1600" dirty="0" err="1"/>
              <a:t>understützen</a:t>
            </a:r>
            <a:r>
              <a:rPr lang="de-DE" sz="1600" dirty="0"/>
              <a:t> HSV</a:t>
            </a:r>
          </a:p>
          <a:p>
            <a:pPr marL="285750" indent="-285750">
              <a:buFont typeface="Arial" panose="020B0604020202020204" pitchFamily="34" charset="0"/>
              <a:buChar char="•"/>
            </a:pPr>
            <a:r>
              <a:rPr lang="de-DE" sz="1600" dirty="0"/>
              <a:t>mehr Hilfestellung durch Zitate in der richtigen Reihenfolge</a:t>
            </a:r>
          </a:p>
        </p:txBody>
      </p:sp>
      <p:sp>
        <p:nvSpPr>
          <p:cNvPr id="20" name="Textfeld 19">
            <a:extLst>
              <a:ext uri="{FF2B5EF4-FFF2-40B4-BE49-F238E27FC236}">
                <a16:creationId xmlns:a16="http://schemas.microsoft.com/office/drawing/2014/main" id="{0AC31873-C44A-4410-B7DE-D12912B02AA2}"/>
              </a:ext>
            </a:extLst>
          </p:cNvPr>
          <p:cNvSpPr txBox="1"/>
          <p:nvPr/>
        </p:nvSpPr>
        <p:spPr>
          <a:xfrm>
            <a:off x="709176" y="5213597"/>
            <a:ext cx="4508498" cy="1569660"/>
          </a:xfrm>
          <a:prstGeom prst="rect">
            <a:avLst/>
          </a:prstGeom>
          <a:noFill/>
        </p:spPr>
        <p:txBody>
          <a:bodyPr wrap="square" rtlCol="0">
            <a:spAutoFit/>
          </a:bodyPr>
          <a:lstStyle/>
          <a:p>
            <a:r>
              <a:rPr lang="de-DE" sz="1600" dirty="0"/>
              <a:t>Leistungsfach</a:t>
            </a:r>
          </a:p>
          <a:p>
            <a:pPr marL="285750" indent="-285750">
              <a:buFont typeface="Arial" panose="020B0604020202020204" pitchFamily="34" charset="0"/>
              <a:buChar char="•"/>
            </a:pPr>
            <a:r>
              <a:rPr lang="de-DE" sz="1600" dirty="0"/>
              <a:t>Hypothesenbildung stellt die Zitate stärker ins Zentrum</a:t>
            </a:r>
          </a:p>
          <a:p>
            <a:pPr marL="285750" indent="-285750">
              <a:buFont typeface="Arial" panose="020B0604020202020204" pitchFamily="34" charset="0"/>
              <a:buChar char="•"/>
            </a:pPr>
            <a:r>
              <a:rPr lang="de-DE" sz="1600" dirty="0"/>
              <a:t>höherer Anspruch an das HSV durch ungeordnete Zitate sowie Wegfall der </a:t>
            </a:r>
            <a:r>
              <a:rPr lang="de-DE" sz="1600" i="1" dirty="0" err="1"/>
              <a:t>topic</a:t>
            </a:r>
            <a:r>
              <a:rPr lang="de-DE" sz="1600" i="1" dirty="0"/>
              <a:t> </a:t>
            </a:r>
            <a:r>
              <a:rPr lang="de-DE" sz="1600" i="1" dirty="0" err="1"/>
              <a:t>words</a:t>
            </a:r>
            <a:endParaRPr lang="de-DE" sz="1600" i="1" dirty="0"/>
          </a:p>
        </p:txBody>
      </p:sp>
      <p:pic>
        <p:nvPicPr>
          <p:cNvPr id="7" name="Grafik 6">
            <a:extLst>
              <a:ext uri="{FF2B5EF4-FFF2-40B4-BE49-F238E27FC236}">
                <a16:creationId xmlns:a16="http://schemas.microsoft.com/office/drawing/2014/main" id="{7B60B821-EE0A-4A5F-A873-42CEFA986105}"/>
              </a:ext>
            </a:extLst>
          </p:cNvPr>
          <p:cNvPicPr>
            <a:picLocks noChangeAspect="1"/>
          </p:cNvPicPr>
          <p:nvPr/>
        </p:nvPicPr>
        <p:blipFill>
          <a:blip r:embed="rId4"/>
          <a:stretch>
            <a:fillRect/>
          </a:stretch>
        </p:blipFill>
        <p:spPr>
          <a:xfrm>
            <a:off x="781461" y="760701"/>
            <a:ext cx="4715426" cy="4402554"/>
          </a:xfrm>
          <a:prstGeom prst="rect">
            <a:avLst/>
          </a:prstGeom>
        </p:spPr>
      </p:pic>
      <p:grpSp>
        <p:nvGrpSpPr>
          <p:cNvPr id="12" name="Gruppieren 11">
            <a:extLst>
              <a:ext uri="{FF2B5EF4-FFF2-40B4-BE49-F238E27FC236}">
                <a16:creationId xmlns:a16="http://schemas.microsoft.com/office/drawing/2014/main" id="{8A5157DF-0E6A-44B2-A18F-5C0813C25572}"/>
              </a:ext>
            </a:extLst>
          </p:cNvPr>
          <p:cNvGrpSpPr/>
          <p:nvPr/>
        </p:nvGrpSpPr>
        <p:grpSpPr>
          <a:xfrm>
            <a:off x="3543911" y="2498055"/>
            <a:ext cx="7569669" cy="3088497"/>
            <a:chOff x="3543911" y="2498055"/>
            <a:chExt cx="7569669" cy="3088497"/>
          </a:xfrm>
        </p:grpSpPr>
        <p:grpSp>
          <p:nvGrpSpPr>
            <p:cNvPr id="4" name="Gruppieren 3">
              <a:extLst>
                <a:ext uri="{FF2B5EF4-FFF2-40B4-BE49-F238E27FC236}">
                  <a16:creationId xmlns:a16="http://schemas.microsoft.com/office/drawing/2014/main" id="{ED6AC82A-3A47-4A6D-98A9-464FF7688AAC}"/>
                </a:ext>
              </a:extLst>
            </p:cNvPr>
            <p:cNvGrpSpPr/>
            <p:nvPr/>
          </p:nvGrpSpPr>
          <p:grpSpPr>
            <a:xfrm>
              <a:off x="7371065" y="2498055"/>
              <a:ext cx="3742515" cy="3088497"/>
              <a:chOff x="1754372" y="2562449"/>
              <a:chExt cx="3742515" cy="3088497"/>
            </a:xfrm>
          </p:grpSpPr>
          <p:cxnSp>
            <p:nvCxnSpPr>
              <p:cNvPr id="5" name="Gerade Verbindung mit Pfeil 4">
                <a:extLst>
                  <a:ext uri="{FF2B5EF4-FFF2-40B4-BE49-F238E27FC236}">
                    <a16:creationId xmlns:a16="http://schemas.microsoft.com/office/drawing/2014/main" id="{B152E669-738D-44AD-87A7-80B7059E4D9C}"/>
                  </a:ext>
                </a:extLst>
              </p:cNvPr>
              <p:cNvCxnSpPr>
                <a:cxnSpLocks/>
              </p:cNvCxnSpPr>
              <p:nvPr/>
            </p:nvCxnSpPr>
            <p:spPr>
              <a:xfrm flipH="1" flipV="1">
                <a:off x="1754372" y="5018567"/>
                <a:ext cx="318977" cy="63237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a:extLst>
                  <a:ext uri="{FF2B5EF4-FFF2-40B4-BE49-F238E27FC236}">
                    <a16:creationId xmlns:a16="http://schemas.microsoft.com/office/drawing/2014/main" id="{F7EC9E11-D252-41BA-8061-FB393864430C}"/>
                  </a:ext>
                </a:extLst>
              </p:cNvPr>
              <p:cNvCxnSpPr>
                <a:cxnSpLocks/>
              </p:cNvCxnSpPr>
              <p:nvPr/>
            </p:nvCxnSpPr>
            <p:spPr>
              <a:xfrm flipH="1" flipV="1">
                <a:off x="3115194" y="5018568"/>
                <a:ext cx="324367" cy="63237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931DFF17-AE9D-43C5-AFE6-BD730767E175}"/>
                  </a:ext>
                </a:extLst>
              </p:cNvPr>
              <p:cNvCxnSpPr>
                <a:cxnSpLocks/>
              </p:cNvCxnSpPr>
              <p:nvPr/>
            </p:nvCxnSpPr>
            <p:spPr>
              <a:xfrm flipH="1" flipV="1">
                <a:off x="4938462" y="2562449"/>
                <a:ext cx="558425" cy="62200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Gerade Verbindung mit Pfeil 9">
              <a:extLst>
                <a:ext uri="{FF2B5EF4-FFF2-40B4-BE49-F238E27FC236}">
                  <a16:creationId xmlns:a16="http://schemas.microsoft.com/office/drawing/2014/main" id="{C0D0D1D1-08FA-438F-8BFE-827304D6A0ED}"/>
                </a:ext>
              </a:extLst>
            </p:cNvPr>
            <p:cNvCxnSpPr/>
            <p:nvPr/>
          </p:nvCxnSpPr>
          <p:spPr>
            <a:xfrm flipH="1" flipV="1">
              <a:off x="3543911" y="3717967"/>
              <a:ext cx="1786758" cy="91177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104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428718" y="100012"/>
            <a:ext cx="9603275" cy="576236"/>
          </a:xfrm>
        </p:spPr>
        <p:txBody>
          <a:bodyPr>
            <a:normAutofit fontScale="90000"/>
          </a:bodyPr>
          <a:lstStyle/>
          <a:p>
            <a:pPr algn="ctr"/>
            <a:br>
              <a:rPr lang="de-DE" b="1" i="1" dirty="0"/>
            </a:br>
            <a:br>
              <a:rPr lang="de-DE" b="1" i="1" dirty="0"/>
            </a:br>
            <a:r>
              <a:rPr lang="de-DE" b="1" dirty="0"/>
              <a:t>Unterrichtsbeispiel: </a:t>
            </a:r>
            <a:r>
              <a:rPr lang="de-DE" b="1" i="1" dirty="0"/>
              <a:t>Gran Torino </a:t>
            </a:r>
            <a:r>
              <a:rPr lang="de-DE" b="1" dirty="0"/>
              <a:t>(DS 2)</a:t>
            </a:r>
            <a:br>
              <a:rPr lang="de-DE" b="1" dirty="0"/>
            </a:br>
            <a:br>
              <a:rPr lang="de-DE" b="1" dirty="0"/>
            </a:br>
            <a:endParaRPr lang="de-DE" b="1" dirty="0"/>
          </a:p>
        </p:txBody>
      </p:sp>
      <p:pic>
        <p:nvPicPr>
          <p:cNvPr id="3" name="Grafik 2">
            <a:extLst>
              <a:ext uri="{FF2B5EF4-FFF2-40B4-BE49-F238E27FC236}">
                <a16:creationId xmlns:a16="http://schemas.microsoft.com/office/drawing/2014/main" id="{053FA4BF-E2E1-4933-A887-E610C60D773A}"/>
              </a:ext>
            </a:extLst>
          </p:cNvPr>
          <p:cNvPicPr>
            <a:picLocks noChangeAspect="1"/>
          </p:cNvPicPr>
          <p:nvPr/>
        </p:nvPicPr>
        <p:blipFill>
          <a:blip r:embed="rId3"/>
          <a:stretch>
            <a:fillRect/>
          </a:stretch>
        </p:blipFill>
        <p:spPr>
          <a:xfrm>
            <a:off x="2928937" y="838200"/>
            <a:ext cx="6334125" cy="5524500"/>
          </a:xfrm>
          <a:prstGeom prst="rect">
            <a:avLst/>
          </a:prstGeom>
        </p:spPr>
      </p:pic>
    </p:spTree>
    <p:extLst>
      <p:ext uri="{BB962C8B-B14F-4D97-AF65-F5344CB8AC3E}">
        <p14:creationId xmlns:p14="http://schemas.microsoft.com/office/powerpoint/2010/main" val="3157699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30752D1F-A4B7-409A-8483-4BADE0B4073B}"/>
              </a:ext>
            </a:extLst>
          </p:cNvPr>
          <p:cNvPicPr>
            <a:picLocks noChangeAspect="1"/>
          </p:cNvPicPr>
          <p:nvPr/>
        </p:nvPicPr>
        <p:blipFill>
          <a:blip r:embed="rId3"/>
          <a:stretch>
            <a:fillRect/>
          </a:stretch>
        </p:blipFill>
        <p:spPr>
          <a:xfrm>
            <a:off x="531473" y="687451"/>
            <a:ext cx="5501448" cy="3178021"/>
          </a:xfrm>
          <a:prstGeom prst="rect">
            <a:avLst/>
          </a:prstGeom>
        </p:spPr>
      </p:pic>
      <p:pic>
        <p:nvPicPr>
          <p:cNvPr id="3" name="Grafik 2">
            <a:extLst>
              <a:ext uri="{FF2B5EF4-FFF2-40B4-BE49-F238E27FC236}">
                <a16:creationId xmlns:a16="http://schemas.microsoft.com/office/drawing/2014/main" id="{6CF4C9FA-C85E-41C6-AC4E-02C94700B599}"/>
              </a:ext>
            </a:extLst>
          </p:cNvPr>
          <p:cNvPicPr>
            <a:picLocks noChangeAspect="1"/>
          </p:cNvPicPr>
          <p:nvPr/>
        </p:nvPicPr>
        <p:blipFill>
          <a:blip r:embed="rId4"/>
          <a:stretch>
            <a:fillRect/>
          </a:stretch>
        </p:blipFill>
        <p:spPr>
          <a:xfrm>
            <a:off x="6151179" y="706981"/>
            <a:ext cx="5442054" cy="3158491"/>
          </a:xfrm>
          <a:prstGeom prst="rect">
            <a:avLst/>
          </a:prstGeom>
        </p:spPr>
      </p:pic>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428718" y="100012"/>
            <a:ext cx="9603275" cy="576236"/>
          </a:xfrm>
        </p:spPr>
        <p:txBody>
          <a:bodyPr>
            <a:normAutofit fontScale="90000"/>
          </a:bodyPr>
          <a:lstStyle/>
          <a:p>
            <a:pPr algn="ctr"/>
            <a:br>
              <a:rPr lang="de-DE" b="1" i="1" dirty="0"/>
            </a:br>
            <a:br>
              <a:rPr lang="de-DE" b="1" i="1" dirty="0"/>
            </a:br>
            <a:r>
              <a:rPr lang="de-DE" b="1" dirty="0"/>
              <a:t>Unterrichtsbeispiel: </a:t>
            </a:r>
            <a:r>
              <a:rPr lang="de-DE" b="1" i="1" dirty="0"/>
              <a:t>Gran Torino </a:t>
            </a:r>
            <a:r>
              <a:rPr lang="de-DE" b="1" dirty="0"/>
              <a:t>(DS 2)</a:t>
            </a:r>
            <a:br>
              <a:rPr lang="de-DE" b="1" dirty="0"/>
            </a:br>
            <a:br>
              <a:rPr lang="de-DE" b="1" dirty="0"/>
            </a:br>
            <a:endParaRPr lang="de-DE" dirty="0"/>
          </a:p>
        </p:txBody>
      </p:sp>
      <p:sp>
        <p:nvSpPr>
          <p:cNvPr id="5" name="Textfeld 4">
            <a:extLst>
              <a:ext uri="{FF2B5EF4-FFF2-40B4-BE49-F238E27FC236}">
                <a16:creationId xmlns:a16="http://schemas.microsoft.com/office/drawing/2014/main" id="{2E1A20DE-524A-4B04-9625-23DFD933D10C}"/>
              </a:ext>
            </a:extLst>
          </p:cNvPr>
          <p:cNvSpPr txBox="1"/>
          <p:nvPr/>
        </p:nvSpPr>
        <p:spPr>
          <a:xfrm>
            <a:off x="6762053" y="4537710"/>
            <a:ext cx="4915919" cy="1754326"/>
          </a:xfrm>
          <a:prstGeom prst="rect">
            <a:avLst/>
          </a:prstGeom>
          <a:noFill/>
        </p:spPr>
        <p:txBody>
          <a:bodyPr wrap="square" rtlCol="0">
            <a:spAutoFit/>
          </a:bodyPr>
          <a:lstStyle/>
          <a:p>
            <a:r>
              <a:rPr lang="de-DE" dirty="0"/>
              <a:t>Basisfach</a:t>
            </a:r>
          </a:p>
          <a:p>
            <a:pPr marL="285750" indent="-285750">
              <a:buFont typeface="Arial" panose="020B0604020202020204" pitchFamily="34" charset="0"/>
              <a:buChar char="•"/>
            </a:pPr>
            <a:r>
              <a:rPr lang="de-DE" dirty="0"/>
              <a:t>mehr Strukturvorgaben/ Hinweise auf mögliche Struktur</a:t>
            </a:r>
          </a:p>
          <a:p>
            <a:pPr marL="285750" indent="-285750">
              <a:buFont typeface="Arial" panose="020B0604020202020204" pitchFamily="34" charset="0"/>
              <a:buChar char="•"/>
            </a:pPr>
            <a:r>
              <a:rPr lang="de-DE" dirty="0"/>
              <a:t>sind jedoch auch hier nur als Vorschlag/ Hilfestellung zu verstehen, individuelle Lösungsmöglichkeiten in jedem Fall erwünscht!</a:t>
            </a:r>
          </a:p>
        </p:txBody>
      </p:sp>
      <p:sp>
        <p:nvSpPr>
          <p:cNvPr id="15" name="Textfeld 14">
            <a:extLst>
              <a:ext uri="{FF2B5EF4-FFF2-40B4-BE49-F238E27FC236}">
                <a16:creationId xmlns:a16="http://schemas.microsoft.com/office/drawing/2014/main" id="{651636DA-31C2-4A06-8590-B8941E5D2C23}"/>
              </a:ext>
            </a:extLst>
          </p:cNvPr>
          <p:cNvSpPr txBox="1"/>
          <p:nvPr/>
        </p:nvSpPr>
        <p:spPr>
          <a:xfrm>
            <a:off x="815715" y="4457700"/>
            <a:ext cx="4915919" cy="1477328"/>
          </a:xfrm>
          <a:prstGeom prst="rect">
            <a:avLst/>
          </a:prstGeom>
          <a:noFill/>
        </p:spPr>
        <p:txBody>
          <a:bodyPr wrap="square" rtlCol="0">
            <a:spAutoFit/>
          </a:bodyPr>
          <a:lstStyle/>
          <a:p>
            <a:r>
              <a:rPr lang="de-DE" dirty="0"/>
              <a:t>Leistungsfach </a:t>
            </a:r>
          </a:p>
          <a:p>
            <a:pPr marL="285750" indent="-285750">
              <a:buFont typeface="Arial" panose="020B0604020202020204" pitchFamily="34" charset="0"/>
              <a:buChar char="•"/>
            </a:pPr>
            <a:r>
              <a:rPr lang="de-DE" dirty="0"/>
              <a:t>weniger Strukturvorgaben/ Hinweise auf mögliche Struktur</a:t>
            </a:r>
          </a:p>
          <a:p>
            <a:pPr marL="285750" indent="-285750">
              <a:buFont typeface="Arial" panose="020B0604020202020204" pitchFamily="34" charset="0"/>
              <a:buChar char="•"/>
            </a:pPr>
            <a:r>
              <a:rPr lang="de-DE" dirty="0" err="1"/>
              <a:t>SuS</a:t>
            </a:r>
            <a:r>
              <a:rPr lang="de-DE" dirty="0"/>
              <a:t> werden angeregt, selbständig Strukturen zu finden und diese zu diskutieren</a:t>
            </a:r>
          </a:p>
        </p:txBody>
      </p:sp>
      <p:grpSp>
        <p:nvGrpSpPr>
          <p:cNvPr id="9" name="Gruppieren 8">
            <a:extLst>
              <a:ext uri="{FF2B5EF4-FFF2-40B4-BE49-F238E27FC236}">
                <a16:creationId xmlns:a16="http://schemas.microsoft.com/office/drawing/2014/main" id="{EB6DC2E1-E1BD-4291-BA61-E1B9C63EF118}"/>
              </a:ext>
            </a:extLst>
          </p:cNvPr>
          <p:cNvGrpSpPr/>
          <p:nvPr/>
        </p:nvGrpSpPr>
        <p:grpSpPr>
          <a:xfrm>
            <a:off x="2314400" y="1268476"/>
            <a:ext cx="7070984" cy="3200400"/>
            <a:chOff x="2006962" y="1441831"/>
            <a:chExt cx="7070984" cy="3200400"/>
          </a:xfrm>
        </p:grpSpPr>
        <p:cxnSp>
          <p:nvCxnSpPr>
            <p:cNvPr id="7" name="Gerade Verbindung mit Pfeil 6">
              <a:extLst>
                <a:ext uri="{FF2B5EF4-FFF2-40B4-BE49-F238E27FC236}">
                  <a16:creationId xmlns:a16="http://schemas.microsoft.com/office/drawing/2014/main" id="{8A7DA9D7-6B37-4152-9ED6-80558A39A956}"/>
                </a:ext>
              </a:extLst>
            </p:cNvPr>
            <p:cNvCxnSpPr/>
            <p:nvPr/>
          </p:nvCxnSpPr>
          <p:spPr>
            <a:xfrm flipV="1">
              <a:off x="8666466" y="1441831"/>
              <a:ext cx="0" cy="32004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ACF4140A-11CD-4ED6-BC17-8E688FC3817D}"/>
                </a:ext>
              </a:extLst>
            </p:cNvPr>
            <p:cNvCxnSpPr>
              <a:cxnSpLocks/>
            </p:cNvCxnSpPr>
            <p:nvPr/>
          </p:nvCxnSpPr>
          <p:spPr>
            <a:xfrm flipV="1">
              <a:off x="8666466" y="2927731"/>
              <a:ext cx="411480" cy="17145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3E683546-D050-4E3C-A940-295193A4F784}"/>
                </a:ext>
              </a:extLst>
            </p:cNvPr>
            <p:cNvCxnSpPr>
              <a:cxnSpLocks/>
            </p:cNvCxnSpPr>
            <p:nvPr/>
          </p:nvCxnSpPr>
          <p:spPr>
            <a:xfrm flipH="1" flipV="1">
              <a:off x="7992096" y="3533521"/>
              <a:ext cx="674369" cy="110871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DE84B099-B6F8-48C7-B456-35DC97DA130C}"/>
                </a:ext>
              </a:extLst>
            </p:cNvPr>
            <p:cNvCxnSpPr>
              <a:cxnSpLocks/>
            </p:cNvCxnSpPr>
            <p:nvPr/>
          </p:nvCxnSpPr>
          <p:spPr>
            <a:xfrm flipH="1" flipV="1">
              <a:off x="2006962" y="2820535"/>
              <a:ext cx="125730" cy="176022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677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451578" y="234519"/>
            <a:ext cx="9603275" cy="576236"/>
          </a:xfrm>
        </p:spPr>
        <p:txBody>
          <a:bodyPr>
            <a:normAutofit fontScale="90000"/>
          </a:bodyPr>
          <a:lstStyle/>
          <a:p>
            <a:pPr algn="ctr"/>
            <a:br>
              <a:rPr lang="de-DE" b="1" i="1" dirty="0"/>
            </a:br>
            <a:br>
              <a:rPr lang="de-DE" b="1" i="1" dirty="0"/>
            </a:br>
            <a:r>
              <a:rPr lang="de-DE" b="1" i="1" dirty="0"/>
              <a:t>Gran Torino: </a:t>
            </a:r>
            <a:r>
              <a:rPr lang="de-DE" b="1" dirty="0"/>
              <a:t>Doppelstunde 4</a:t>
            </a:r>
            <a:br>
              <a:rPr lang="de-DE" b="1" dirty="0"/>
            </a:br>
            <a:br>
              <a:rPr lang="de-DE" b="1" dirty="0"/>
            </a:br>
            <a:endParaRPr lang="de-DE" dirty="0"/>
          </a:p>
        </p:txBody>
      </p:sp>
      <p:graphicFrame>
        <p:nvGraphicFramePr>
          <p:cNvPr id="3" name="Tabelle 2">
            <a:extLst>
              <a:ext uri="{FF2B5EF4-FFF2-40B4-BE49-F238E27FC236}">
                <a16:creationId xmlns:a16="http://schemas.microsoft.com/office/drawing/2014/main" id="{C85F2318-8CB1-4035-A1DC-29ABE9B09D65}"/>
              </a:ext>
            </a:extLst>
          </p:cNvPr>
          <p:cNvGraphicFramePr>
            <a:graphicFrameLocks noGrp="1"/>
          </p:cNvGraphicFramePr>
          <p:nvPr>
            <p:extLst/>
          </p:nvPr>
        </p:nvGraphicFramePr>
        <p:xfrm>
          <a:off x="1451578" y="882128"/>
          <a:ext cx="9955562" cy="5557121"/>
        </p:xfrm>
        <a:graphic>
          <a:graphicData uri="http://schemas.openxmlformats.org/drawingml/2006/table">
            <a:tbl>
              <a:tblPr firstRow="1" firstCol="1" bandRow="1">
                <a:tableStyleId>{5C22544A-7EE6-4342-B048-85BDC9FD1C3A}</a:tableStyleId>
              </a:tblPr>
              <a:tblGrid>
                <a:gridCol w="5109468">
                  <a:extLst>
                    <a:ext uri="{9D8B030D-6E8A-4147-A177-3AD203B41FA5}">
                      <a16:colId xmlns:a16="http://schemas.microsoft.com/office/drawing/2014/main" val="4141834844"/>
                    </a:ext>
                  </a:extLst>
                </a:gridCol>
                <a:gridCol w="4846094">
                  <a:extLst>
                    <a:ext uri="{9D8B030D-6E8A-4147-A177-3AD203B41FA5}">
                      <a16:colId xmlns:a16="http://schemas.microsoft.com/office/drawing/2014/main" val="1257635736"/>
                    </a:ext>
                  </a:extLst>
                </a:gridCol>
              </a:tblGrid>
              <a:tr h="934806">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de-DE" sz="2000" b="1" kern="1200" dirty="0">
                          <a:solidFill>
                            <a:schemeClr val="lt1"/>
                          </a:solidFill>
                          <a:effectLst/>
                          <a:latin typeface="+mn-lt"/>
                          <a:ea typeface="+mn-ea"/>
                          <a:cs typeface="+mn-cs"/>
                        </a:rPr>
                        <a:t>Ziel: Die </a:t>
                      </a:r>
                      <a:r>
                        <a:rPr lang="de-DE" sz="2000" b="1" kern="1200" dirty="0" err="1">
                          <a:solidFill>
                            <a:schemeClr val="lt1"/>
                          </a:solidFill>
                          <a:effectLst/>
                          <a:latin typeface="+mn-lt"/>
                          <a:ea typeface="+mn-ea"/>
                          <a:cs typeface="+mn-cs"/>
                        </a:rPr>
                        <a:t>SuS</a:t>
                      </a:r>
                      <a:r>
                        <a:rPr lang="de-DE" sz="2000" b="1" kern="1200" dirty="0">
                          <a:solidFill>
                            <a:schemeClr val="lt1"/>
                          </a:solidFill>
                          <a:effectLst/>
                          <a:latin typeface="+mn-lt"/>
                          <a:ea typeface="+mn-ea"/>
                          <a:cs typeface="+mn-cs"/>
                        </a:rPr>
                        <a:t> können im Rahmen einer fiktiven </a:t>
                      </a:r>
                      <a:r>
                        <a:rPr lang="de-DE" sz="2000" b="1" i="1" kern="1200" dirty="0" err="1">
                          <a:solidFill>
                            <a:schemeClr val="lt1"/>
                          </a:solidFill>
                          <a:effectLst/>
                          <a:latin typeface="+mn-lt"/>
                          <a:ea typeface="+mn-ea"/>
                          <a:cs typeface="+mn-cs"/>
                        </a:rPr>
                        <a:t>talk</a:t>
                      </a:r>
                      <a:r>
                        <a:rPr lang="de-DE" sz="2000" b="1" i="1" kern="1200" dirty="0">
                          <a:solidFill>
                            <a:schemeClr val="lt1"/>
                          </a:solidFill>
                          <a:effectLst/>
                          <a:latin typeface="+mn-lt"/>
                          <a:ea typeface="+mn-ea"/>
                          <a:cs typeface="+mn-cs"/>
                        </a:rPr>
                        <a:t> </a:t>
                      </a:r>
                      <a:r>
                        <a:rPr lang="de-DE" sz="2000" b="1" i="1" kern="1200" dirty="0" err="1">
                          <a:solidFill>
                            <a:schemeClr val="lt1"/>
                          </a:solidFill>
                          <a:effectLst/>
                          <a:latin typeface="+mn-lt"/>
                          <a:ea typeface="+mn-ea"/>
                          <a:cs typeface="+mn-cs"/>
                        </a:rPr>
                        <a:t>show</a:t>
                      </a:r>
                      <a:r>
                        <a:rPr lang="de-DE" sz="2000" b="1" kern="1200" dirty="0">
                          <a:solidFill>
                            <a:schemeClr val="lt1"/>
                          </a:solidFill>
                          <a:effectLst/>
                          <a:latin typeface="+mn-lt"/>
                          <a:ea typeface="+mn-ea"/>
                          <a:cs typeface="+mn-cs"/>
                        </a:rPr>
                        <a:t> aus der Perspektive ihrer Figur zusammenhängend über deren </a:t>
                      </a:r>
                      <a:r>
                        <a:rPr lang="de-DE" sz="2000" b="1" i="1" kern="1200" dirty="0">
                          <a:solidFill>
                            <a:schemeClr val="lt1"/>
                          </a:solidFill>
                          <a:effectLst/>
                          <a:latin typeface="+mn-lt"/>
                          <a:ea typeface="+mn-ea"/>
                          <a:cs typeface="+mn-cs"/>
                        </a:rPr>
                        <a:t>sense </a:t>
                      </a:r>
                      <a:r>
                        <a:rPr lang="de-DE" sz="2000" b="1" i="1" kern="1200" dirty="0" err="1">
                          <a:solidFill>
                            <a:schemeClr val="lt1"/>
                          </a:solidFill>
                          <a:effectLst/>
                          <a:latin typeface="+mn-lt"/>
                          <a:ea typeface="+mn-ea"/>
                          <a:cs typeface="+mn-cs"/>
                        </a:rPr>
                        <a:t>of</a:t>
                      </a:r>
                      <a:r>
                        <a:rPr lang="de-DE" sz="2000" b="1" i="1" kern="1200" dirty="0">
                          <a:solidFill>
                            <a:schemeClr val="lt1"/>
                          </a:solidFill>
                          <a:effectLst/>
                          <a:latin typeface="+mn-lt"/>
                          <a:ea typeface="+mn-ea"/>
                          <a:cs typeface="+mn-cs"/>
                        </a:rPr>
                        <a:t> </a:t>
                      </a:r>
                      <a:r>
                        <a:rPr lang="de-DE" sz="2000" b="1" i="1" kern="1200" dirty="0" err="1">
                          <a:solidFill>
                            <a:schemeClr val="lt1"/>
                          </a:solidFill>
                          <a:effectLst/>
                          <a:latin typeface="+mn-lt"/>
                          <a:ea typeface="+mn-ea"/>
                          <a:cs typeface="+mn-cs"/>
                        </a:rPr>
                        <a:t>belonging</a:t>
                      </a:r>
                      <a:r>
                        <a:rPr lang="de-DE" sz="2000" b="1" kern="1200" dirty="0">
                          <a:solidFill>
                            <a:schemeClr val="lt1"/>
                          </a:solidFill>
                          <a:effectLst/>
                          <a:latin typeface="+mn-lt"/>
                          <a:ea typeface="+mn-ea"/>
                          <a:cs typeface="+mn-cs"/>
                        </a:rPr>
                        <a:t> sprechen und dazu Stellung nehmen. </a:t>
                      </a:r>
                      <a:endParaRPr kumimoji="0" lang="de-DE" sz="3600" b="1" i="0" u="none" strike="noStrike" kern="1200" cap="none" spc="0" normalizeH="0" baseline="0" noProof="0" dirty="0">
                        <a:ln>
                          <a:noFill/>
                        </a:ln>
                        <a:solidFill>
                          <a:prstClr val="white"/>
                        </a:solidFill>
                        <a:effectLst/>
                        <a:uLnTx/>
                        <a:uFillTx/>
                        <a:latin typeface="+mn-lt"/>
                        <a:ea typeface="Calibri" panose="020F0502020204030204" pitchFamily="34" charset="0"/>
                        <a:cs typeface="+mn-cs"/>
                      </a:endParaRPr>
                    </a:p>
                  </a:txBody>
                  <a:tcPr marL="68580" marR="68580" marT="0" marB="0">
                    <a:solidFill>
                      <a:srgbClr val="00B0F0"/>
                    </a:solidFill>
                  </a:tcPr>
                </a:tc>
                <a:tc hMerge="1">
                  <a:txBody>
                    <a:bodyPr/>
                    <a:lstStyle/>
                    <a:p>
                      <a:pPr>
                        <a:lnSpc>
                          <a:spcPct val="115000"/>
                        </a:lnSpc>
                        <a:spcAft>
                          <a:spcPts val="0"/>
                        </a:spcAft>
                      </a:pPr>
                      <a:endParaRPr lang="de-DE" sz="1200" dirty="0">
                        <a:effectLst/>
                        <a:latin typeface="Arial" panose="020B0604020202020204" pitchFamily="34" charset="0"/>
                        <a:ea typeface="Calibri" panose="020F0502020204030204" pitchFamily="34" charset="0"/>
                      </a:endParaRPr>
                    </a:p>
                  </a:txBody>
                  <a:tcPr marL="68580" marR="68580" marT="0" marB="0">
                    <a:solidFill>
                      <a:srgbClr val="00B0F0"/>
                    </a:solidFill>
                  </a:tcPr>
                </a:tc>
                <a:extLst>
                  <a:ext uri="{0D108BD9-81ED-4DB2-BD59-A6C34878D82A}">
                    <a16:rowId xmlns:a16="http://schemas.microsoft.com/office/drawing/2014/main" val="3305736834"/>
                  </a:ext>
                </a:extLst>
              </a:tr>
              <a:tr h="555898">
                <a:tc>
                  <a:txBody>
                    <a:bodyPr/>
                    <a:lstStyle/>
                    <a:p>
                      <a:pPr>
                        <a:lnSpc>
                          <a:spcPct val="115000"/>
                        </a:lnSpc>
                        <a:spcAft>
                          <a:spcPts val="0"/>
                        </a:spcAft>
                      </a:pPr>
                      <a:r>
                        <a:rPr lang="de-DE" sz="2400" dirty="0">
                          <a:solidFill>
                            <a:schemeClr val="tx1"/>
                          </a:solidFill>
                          <a:effectLst/>
                        </a:rPr>
                        <a:t>Leistungsfach</a:t>
                      </a:r>
                      <a:endParaRPr lang="de-DE" sz="2400" dirty="0">
                        <a:solidFill>
                          <a:schemeClr val="tx1"/>
                        </a:solidFill>
                        <a:effectLst/>
                        <a:latin typeface="Arial" panose="020B0604020202020204" pitchFamily="34" charset="0"/>
                        <a:ea typeface="Calibri" panose="020F0502020204030204" pitchFamily="34" charset="0"/>
                      </a:endParaRPr>
                    </a:p>
                  </a:txBody>
                  <a:tcPr marL="68580" marR="68580" marT="0" marB="0">
                    <a:solidFill>
                      <a:srgbClr val="00B0F0"/>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de-DE" sz="2400" b="1" dirty="0">
                          <a:effectLst/>
                        </a:rPr>
                        <a:t>Basisfach</a:t>
                      </a:r>
                      <a:endParaRPr lang="de-DE" sz="1400" b="1" dirty="0">
                        <a:effectLst/>
                        <a:latin typeface="Arial" panose="020B0604020202020204" pitchFamily="34" charset="0"/>
                        <a:ea typeface="Calibri" panose="020F0502020204030204" pitchFamily="34" charset="0"/>
                      </a:endParaRPr>
                    </a:p>
                    <a:p>
                      <a:pPr>
                        <a:lnSpc>
                          <a:spcPct val="115000"/>
                        </a:lnSpc>
                        <a:spcAft>
                          <a:spcPts val="0"/>
                        </a:spcAft>
                      </a:pPr>
                      <a:endParaRPr lang="de-DE" sz="1200" dirty="0">
                        <a:effectLst/>
                        <a:latin typeface="Arial" panose="020B0604020202020204" pitchFamily="34" charset="0"/>
                        <a:ea typeface="Calibri" panose="020F0502020204030204" pitchFamily="34" charset="0"/>
                      </a:endParaRPr>
                    </a:p>
                  </a:txBody>
                  <a:tcPr marL="68580" marR="68580" marT="0" marB="0">
                    <a:solidFill>
                      <a:srgbClr val="00B0F0"/>
                    </a:solidFill>
                  </a:tcPr>
                </a:tc>
                <a:extLst>
                  <a:ext uri="{0D108BD9-81ED-4DB2-BD59-A6C34878D82A}">
                    <a16:rowId xmlns:a16="http://schemas.microsoft.com/office/drawing/2014/main" val="3485882480"/>
                  </a:ext>
                </a:extLst>
              </a:tr>
              <a:tr h="873084">
                <a:tc gridSpan="2">
                  <a:txBody>
                    <a:bodyPr/>
                    <a:lstStyle/>
                    <a:p>
                      <a:pPr>
                        <a:lnSpc>
                          <a:spcPct val="115000"/>
                        </a:lnSpc>
                        <a:spcAft>
                          <a:spcPts val="0"/>
                        </a:spcAft>
                      </a:pPr>
                      <a:r>
                        <a:rPr lang="de-DE" sz="2000" dirty="0">
                          <a:solidFill>
                            <a:srgbClr val="0070C0"/>
                          </a:solidFill>
                          <a:effectLst/>
                          <a:latin typeface="+mn-lt"/>
                        </a:rPr>
                        <a:t>Bildungsplanbezug (Schwerpunkte):</a:t>
                      </a:r>
                      <a:endParaRPr lang="de-DE" sz="3200" dirty="0">
                        <a:solidFill>
                          <a:srgbClr val="0070C0"/>
                        </a:solidFill>
                        <a:effectLst/>
                        <a:latin typeface="+mn-lt"/>
                      </a:endParaRPr>
                    </a:p>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latin typeface="+mn-lt"/>
                        </a:rPr>
                        <a:t>TMK (3)</a:t>
                      </a:r>
                      <a:r>
                        <a:rPr lang="de-DE" sz="1800" b="0" u="none" dirty="0">
                          <a:solidFill>
                            <a:srgbClr val="0070C0"/>
                          </a:solidFill>
                          <a:effectLst/>
                          <a:latin typeface="+mn-lt"/>
                        </a:rPr>
                        <a:t>: Texte analysieren und interpretieren (Charaktere)</a:t>
                      </a:r>
                      <a:endParaRPr lang="de-DE" sz="1800" b="0" u="none" dirty="0">
                        <a:solidFill>
                          <a:srgbClr val="0070C0"/>
                        </a:solidFill>
                        <a:effectLst/>
                        <a:latin typeface="+mn-lt"/>
                        <a:ea typeface="Calibri" panose="020F0502020204030204" pitchFamily="34" charset="0"/>
                      </a:endParaRPr>
                    </a:p>
                  </a:txBody>
                  <a:tcPr marL="68580" marR="68580" marT="0" marB="0">
                    <a:solidFill>
                      <a:schemeClr val="bg1"/>
                    </a:solidFill>
                  </a:tcPr>
                </a:tc>
                <a:tc hMerge="1">
                  <a:txBody>
                    <a:bodyPr/>
                    <a:lstStyle/>
                    <a:p>
                      <a:endParaRPr lang="de-DE"/>
                    </a:p>
                  </a:txBody>
                  <a:tcPr/>
                </a:tc>
                <a:extLst>
                  <a:ext uri="{0D108BD9-81ED-4DB2-BD59-A6C34878D82A}">
                    <a16:rowId xmlns:a16="http://schemas.microsoft.com/office/drawing/2014/main" val="3530321477"/>
                  </a:ext>
                </a:extLst>
              </a:tr>
              <a:tr h="2841956">
                <a:tc>
                  <a:txBody>
                    <a:bodyPr/>
                    <a:lstStyle/>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latin typeface="+mn-lt"/>
                          <a:ea typeface="Calibri" panose="020F0502020204030204" pitchFamily="34" charset="0"/>
                        </a:rPr>
                        <a:t>monologisches Sprechen (2): </a:t>
                      </a:r>
                      <a:r>
                        <a:rPr lang="de-DE" sz="1800" b="0" u="none" dirty="0">
                          <a:solidFill>
                            <a:srgbClr val="0070C0"/>
                          </a:solidFill>
                          <a:effectLst/>
                          <a:latin typeface="+mn-lt"/>
                          <a:ea typeface="Calibri" panose="020F0502020204030204" pitchFamily="34" charset="0"/>
                        </a:rPr>
                        <a:t>Text- und </a:t>
                      </a:r>
                      <a:r>
                        <a:rPr lang="de-DE" sz="1800" b="0" u="none" dirty="0" err="1">
                          <a:solidFill>
                            <a:srgbClr val="0070C0"/>
                          </a:solidFill>
                          <a:effectLst/>
                          <a:latin typeface="+mn-lt"/>
                          <a:ea typeface="Calibri" panose="020F0502020204030204" pitchFamily="34" charset="0"/>
                        </a:rPr>
                        <a:t>Un-terrichtsinhalte</a:t>
                      </a:r>
                      <a:r>
                        <a:rPr lang="de-DE" sz="1800" b="0" u="none" dirty="0">
                          <a:solidFill>
                            <a:srgbClr val="0070C0"/>
                          </a:solidFill>
                          <a:effectLst/>
                          <a:latin typeface="+mn-lt"/>
                          <a:ea typeface="Calibri" panose="020F0502020204030204" pitchFamily="34" charset="0"/>
                        </a:rPr>
                        <a:t> wiedergeben, Sachverhalte si-</a:t>
                      </a:r>
                      <a:r>
                        <a:rPr lang="de-DE" sz="1800" b="0" u="none" dirty="0" err="1">
                          <a:solidFill>
                            <a:srgbClr val="0070C0"/>
                          </a:solidFill>
                          <a:effectLst/>
                          <a:latin typeface="+mn-lt"/>
                          <a:ea typeface="Calibri" panose="020F0502020204030204" pitchFamily="34" charset="0"/>
                        </a:rPr>
                        <a:t>tuationsangemessen</a:t>
                      </a:r>
                      <a:r>
                        <a:rPr lang="de-DE" sz="1800" b="0" u="none" dirty="0">
                          <a:solidFill>
                            <a:srgbClr val="0070C0"/>
                          </a:solidFill>
                          <a:effectLst/>
                          <a:latin typeface="+mn-lt"/>
                          <a:ea typeface="Calibri" panose="020F0502020204030204" pitchFamily="34" charset="0"/>
                        </a:rPr>
                        <a:t> zueinander in Beziehung setzen, </a:t>
                      </a:r>
                      <a:r>
                        <a:rPr lang="de-DE" sz="1800" b="0" u="none" dirty="0">
                          <a:solidFill>
                            <a:srgbClr val="00B050"/>
                          </a:solidFill>
                          <a:effectLst/>
                          <a:latin typeface="+mn-lt"/>
                          <a:ea typeface="Calibri" panose="020F0502020204030204" pitchFamily="34" charset="0"/>
                        </a:rPr>
                        <a:t>differenziert</a:t>
                      </a:r>
                      <a:r>
                        <a:rPr lang="de-DE" sz="1800" b="0" u="none" dirty="0">
                          <a:solidFill>
                            <a:srgbClr val="0070C0"/>
                          </a:solidFill>
                          <a:effectLst/>
                          <a:latin typeface="+mn-lt"/>
                          <a:ea typeface="Calibri" panose="020F0502020204030204" pitchFamily="34" charset="0"/>
                        </a:rPr>
                        <a:t> Stellung beziehen</a:t>
                      </a:r>
                    </a:p>
                    <a:p>
                      <a:pPr marL="342900" lvl="0" indent="-342900">
                        <a:lnSpc>
                          <a:spcPct val="115000"/>
                        </a:lnSpc>
                        <a:spcAft>
                          <a:spcPts val="0"/>
                        </a:spcAft>
                        <a:buFont typeface="Symbol" panose="05050102010706020507" pitchFamily="18" charset="2"/>
                        <a:buChar char=""/>
                      </a:pPr>
                      <a:endParaRPr lang="de-DE" sz="1800" b="0" u="sng" dirty="0">
                        <a:solidFill>
                          <a:srgbClr val="0070C0"/>
                        </a:solidFill>
                        <a:effectLst/>
                        <a:latin typeface="+mn-lt"/>
                        <a:ea typeface="Calibri" panose="020F0502020204030204" pitchFamily="34" charset="0"/>
                      </a:endParaRPr>
                    </a:p>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latin typeface="+mn-lt"/>
                          <a:ea typeface="Calibri" panose="020F0502020204030204" pitchFamily="34" charset="0"/>
                        </a:rPr>
                        <a:t>Wortschatz (3</a:t>
                      </a:r>
                      <a:r>
                        <a:rPr lang="de-DE" sz="1800" b="0" u="none" dirty="0">
                          <a:solidFill>
                            <a:srgbClr val="0070C0"/>
                          </a:solidFill>
                          <a:effectLst/>
                          <a:latin typeface="+mn-lt"/>
                          <a:ea typeface="Calibri" panose="020F0502020204030204" pitchFamily="34" charset="0"/>
                        </a:rPr>
                        <a:t>): ein </a:t>
                      </a:r>
                      <a:r>
                        <a:rPr lang="de-DE" sz="1800" b="0" u="none" dirty="0">
                          <a:solidFill>
                            <a:srgbClr val="00B050"/>
                          </a:solidFill>
                          <a:effectLst/>
                          <a:latin typeface="+mn-lt"/>
                          <a:ea typeface="Calibri" panose="020F0502020204030204" pitchFamily="34" charset="0"/>
                        </a:rPr>
                        <a:t>differenziertes</a:t>
                      </a:r>
                      <a:r>
                        <a:rPr lang="de-DE" sz="1800" b="0" u="none" dirty="0">
                          <a:solidFill>
                            <a:srgbClr val="0070C0"/>
                          </a:solidFill>
                          <a:effectLst/>
                          <a:latin typeface="+mn-lt"/>
                          <a:ea typeface="Calibri" panose="020F0502020204030204" pitchFamily="34" charset="0"/>
                        </a:rPr>
                        <a:t> Repertoire an themenunabhängigen Redemitteln, um Personen zu charakterisieren, deren Beziehungen und Haltungen zu analysieren und interpretieren</a:t>
                      </a:r>
                    </a:p>
                    <a:p>
                      <a:pPr marL="342900" lvl="0" indent="-342900">
                        <a:lnSpc>
                          <a:spcPct val="115000"/>
                        </a:lnSpc>
                        <a:spcAft>
                          <a:spcPts val="0"/>
                        </a:spcAft>
                        <a:buFont typeface="Symbol" panose="05050102010706020507" pitchFamily="18" charset="2"/>
                        <a:buChar char=""/>
                      </a:pPr>
                      <a:endParaRPr lang="de-DE" sz="1800" b="0" dirty="0">
                        <a:solidFill>
                          <a:srgbClr val="0070C0"/>
                        </a:solidFill>
                        <a:effectLst/>
                        <a:latin typeface="Arial" panose="020B0604020202020204" pitchFamily="34" charset="0"/>
                        <a:ea typeface="Calibri" panose="020F0502020204030204" pitchFamily="34" charset="0"/>
                      </a:endParaRPr>
                    </a:p>
                  </a:txBody>
                  <a:tcPr marL="68580" marR="68580" marT="0" marB="0">
                    <a:solidFill>
                      <a:schemeClr val="bg1"/>
                    </a:solidFill>
                  </a:tcPr>
                </a:tc>
                <a:tc>
                  <a:txBody>
                    <a:bodyPr/>
                    <a:lstStyle/>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rPr>
                        <a:t>monologisches Sprechen (2)</a:t>
                      </a:r>
                      <a:r>
                        <a:rPr lang="de-DE" sz="1800" b="0" u="none" dirty="0">
                          <a:solidFill>
                            <a:srgbClr val="0070C0"/>
                          </a:solidFill>
                          <a:effectLst/>
                        </a:rPr>
                        <a:t>: Text- und </a:t>
                      </a:r>
                      <a:r>
                        <a:rPr lang="de-DE" sz="1800" b="0" u="none" dirty="0" err="1">
                          <a:solidFill>
                            <a:srgbClr val="0070C0"/>
                          </a:solidFill>
                          <a:effectLst/>
                        </a:rPr>
                        <a:t>Un-terrichtsinhalte</a:t>
                      </a:r>
                      <a:r>
                        <a:rPr lang="de-DE" sz="1800" b="0" u="none" dirty="0">
                          <a:solidFill>
                            <a:srgbClr val="0070C0"/>
                          </a:solidFill>
                          <a:effectLst/>
                        </a:rPr>
                        <a:t> wiedergeben, Sachverhalte si-</a:t>
                      </a:r>
                      <a:r>
                        <a:rPr lang="de-DE" sz="1800" b="0" u="none" dirty="0" err="1">
                          <a:solidFill>
                            <a:srgbClr val="0070C0"/>
                          </a:solidFill>
                          <a:effectLst/>
                        </a:rPr>
                        <a:t>tuationsangemessen</a:t>
                      </a:r>
                      <a:r>
                        <a:rPr lang="de-DE" sz="1800" b="0" u="none" dirty="0">
                          <a:solidFill>
                            <a:srgbClr val="0070C0"/>
                          </a:solidFill>
                          <a:effectLst/>
                        </a:rPr>
                        <a:t> zueinander in Beziehung setzen, </a:t>
                      </a:r>
                      <a:r>
                        <a:rPr lang="de-DE" sz="1800" b="0" u="none" dirty="0">
                          <a:solidFill>
                            <a:srgbClr val="00B050"/>
                          </a:solidFill>
                          <a:effectLst/>
                        </a:rPr>
                        <a:t>überwiegend differenziert </a:t>
                      </a:r>
                      <a:r>
                        <a:rPr lang="de-DE" sz="1800" b="0" u="none" dirty="0">
                          <a:solidFill>
                            <a:srgbClr val="0070C0"/>
                          </a:solidFill>
                          <a:effectLst/>
                        </a:rPr>
                        <a:t>Stellung </a:t>
                      </a:r>
                      <a:r>
                        <a:rPr lang="de-DE" sz="1800" b="0" u="none" dirty="0" err="1">
                          <a:solidFill>
                            <a:srgbClr val="0070C0"/>
                          </a:solidFill>
                          <a:effectLst/>
                        </a:rPr>
                        <a:t>be</a:t>
                      </a:r>
                      <a:r>
                        <a:rPr lang="de-DE" sz="1800" b="0" u="none" dirty="0">
                          <a:solidFill>
                            <a:srgbClr val="0070C0"/>
                          </a:solidFill>
                          <a:effectLst/>
                        </a:rPr>
                        <a:t>-ziehenden </a:t>
                      </a:r>
                    </a:p>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rPr>
                        <a:t>Wortschatz (3)</a:t>
                      </a:r>
                      <a:r>
                        <a:rPr lang="de-DE" sz="1800" b="0" u="none" dirty="0">
                          <a:solidFill>
                            <a:srgbClr val="0070C0"/>
                          </a:solidFill>
                          <a:effectLst/>
                        </a:rPr>
                        <a:t>: ein </a:t>
                      </a:r>
                      <a:r>
                        <a:rPr lang="de-DE" sz="1800" b="0" u="none" dirty="0">
                          <a:solidFill>
                            <a:srgbClr val="00B050"/>
                          </a:solidFill>
                          <a:effectLst/>
                        </a:rPr>
                        <a:t>überwiegend </a:t>
                      </a:r>
                      <a:r>
                        <a:rPr lang="de-DE" sz="1800" b="0" u="none" dirty="0" err="1">
                          <a:solidFill>
                            <a:srgbClr val="00B050"/>
                          </a:solidFill>
                          <a:effectLst/>
                        </a:rPr>
                        <a:t>differen</a:t>
                      </a:r>
                      <a:r>
                        <a:rPr lang="de-DE" sz="1800" b="0" u="none" dirty="0">
                          <a:solidFill>
                            <a:srgbClr val="00B050"/>
                          </a:solidFill>
                          <a:effectLst/>
                        </a:rPr>
                        <a:t>-ziertes</a:t>
                      </a:r>
                      <a:r>
                        <a:rPr lang="de-DE" sz="1800" b="0" u="none" dirty="0">
                          <a:solidFill>
                            <a:srgbClr val="0070C0"/>
                          </a:solidFill>
                          <a:effectLst/>
                        </a:rPr>
                        <a:t> Repertoire an themenunabhängigen Redemitteln, um Personen zu charakterisieren, deren Beziehungen und Haltungen zu </a:t>
                      </a:r>
                      <a:r>
                        <a:rPr lang="de-DE" sz="1800" b="0" u="none" dirty="0" err="1">
                          <a:solidFill>
                            <a:srgbClr val="0070C0"/>
                          </a:solidFill>
                          <a:effectLst/>
                        </a:rPr>
                        <a:t>analysie-ren</a:t>
                      </a:r>
                      <a:r>
                        <a:rPr lang="de-DE" sz="1800" b="0" u="none" dirty="0">
                          <a:solidFill>
                            <a:srgbClr val="0070C0"/>
                          </a:solidFill>
                          <a:effectLst/>
                        </a:rPr>
                        <a:t> und interpretieren</a:t>
                      </a:r>
                    </a:p>
                  </a:txBody>
                  <a:tcPr marL="68580" marR="68580" marT="0" marB="0">
                    <a:solidFill>
                      <a:schemeClr val="bg1"/>
                    </a:solidFill>
                  </a:tcPr>
                </a:tc>
                <a:extLst>
                  <a:ext uri="{0D108BD9-81ED-4DB2-BD59-A6C34878D82A}">
                    <a16:rowId xmlns:a16="http://schemas.microsoft.com/office/drawing/2014/main" val="76287780"/>
                  </a:ext>
                </a:extLst>
              </a:tr>
            </a:tbl>
          </a:graphicData>
        </a:graphic>
      </p:graphicFrame>
    </p:spTree>
    <p:extLst>
      <p:ext uri="{BB962C8B-B14F-4D97-AF65-F5344CB8AC3E}">
        <p14:creationId xmlns:p14="http://schemas.microsoft.com/office/powerpoint/2010/main" val="2720585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2E5D115C-9F6F-41C6-849B-EE3ECEB6A2C3}"/>
              </a:ext>
            </a:extLst>
          </p:cNvPr>
          <p:cNvPicPr>
            <a:picLocks noChangeAspect="1"/>
          </p:cNvPicPr>
          <p:nvPr/>
        </p:nvPicPr>
        <p:blipFill>
          <a:blip r:embed="rId3"/>
          <a:stretch>
            <a:fillRect/>
          </a:stretch>
        </p:blipFill>
        <p:spPr>
          <a:xfrm>
            <a:off x="6596876" y="785012"/>
            <a:ext cx="4503665" cy="4300075"/>
          </a:xfrm>
          <a:prstGeom prst="rect">
            <a:avLst/>
          </a:prstGeom>
        </p:spPr>
      </p:pic>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428718" y="100012"/>
            <a:ext cx="9603275" cy="576236"/>
          </a:xfrm>
        </p:spPr>
        <p:txBody>
          <a:bodyPr>
            <a:normAutofit fontScale="90000"/>
          </a:bodyPr>
          <a:lstStyle/>
          <a:p>
            <a:pPr algn="ctr"/>
            <a:br>
              <a:rPr lang="de-DE" b="1" i="1" dirty="0"/>
            </a:br>
            <a:br>
              <a:rPr lang="de-DE" b="1" i="1" dirty="0"/>
            </a:br>
            <a:r>
              <a:rPr lang="de-DE" b="1" dirty="0"/>
              <a:t>Unterrichtsbeispiel: </a:t>
            </a:r>
            <a:r>
              <a:rPr lang="de-DE" b="1" i="1" dirty="0"/>
              <a:t>Gran Torino </a:t>
            </a:r>
            <a:r>
              <a:rPr lang="de-DE" b="1" dirty="0"/>
              <a:t>(DS 4)</a:t>
            </a:r>
            <a:br>
              <a:rPr lang="de-DE" b="1" dirty="0"/>
            </a:br>
            <a:br>
              <a:rPr lang="de-DE" b="1" dirty="0"/>
            </a:br>
            <a:endParaRPr lang="de-DE" dirty="0"/>
          </a:p>
        </p:txBody>
      </p:sp>
      <p:sp>
        <p:nvSpPr>
          <p:cNvPr id="6" name="Textfeld 5">
            <a:extLst>
              <a:ext uri="{FF2B5EF4-FFF2-40B4-BE49-F238E27FC236}">
                <a16:creationId xmlns:a16="http://schemas.microsoft.com/office/drawing/2014/main" id="{F6F1890E-690E-4BB9-90D9-17B394883BA5}"/>
              </a:ext>
            </a:extLst>
          </p:cNvPr>
          <p:cNvSpPr txBox="1"/>
          <p:nvPr/>
        </p:nvSpPr>
        <p:spPr>
          <a:xfrm>
            <a:off x="6754623" y="5085087"/>
            <a:ext cx="4508498" cy="1569660"/>
          </a:xfrm>
          <a:prstGeom prst="rect">
            <a:avLst/>
          </a:prstGeom>
          <a:noFill/>
        </p:spPr>
        <p:txBody>
          <a:bodyPr wrap="square" rtlCol="0">
            <a:spAutoFit/>
          </a:bodyPr>
          <a:lstStyle/>
          <a:p>
            <a:r>
              <a:rPr lang="de-DE" sz="1600" dirty="0"/>
              <a:t>Basisfach</a:t>
            </a:r>
          </a:p>
          <a:p>
            <a:pPr marL="285750" indent="-285750">
              <a:buFont typeface="Arial" panose="020B0604020202020204" pitchFamily="34" charset="0"/>
              <a:buChar char="•"/>
            </a:pPr>
            <a:r>
              <a:rPr lang="de-DE" sz="1600" dirty="0"/>
              <a:t>geringere thematische Breite (Walt, </a:t>
            </a:r>
            <a:r>
              <a:rPr lang="de-DE" sz="1600" dirty="0" err="1"/>
              <a:t>Thao</a:t>
            </a:r>
            <a:r>
              <a:rPr lang="de-DE" sz="1600" dirty="0"/>
              <a:t>)</a:t>
            </a:r>
          </a:p>
          <a:p>
            <a:pPr marL="285750" indent="-285750">
              <a:buFont typeface="Arial" panose="020B0604020202020204" pitchFamily="34" charset="0"/>
              <a:buChar char="•"/>
            </a:pPr>
            <a:r>
              <a:rPr lang="de-DE" sz="1600" dirty="0"/>
              <a:t>mehr Vorgaben und Hilfestellung bei der Aufgabenbearbeitung</a:t>
            </a:r>
          </a:p>
          <a:p>
            <a:pPr marL="285750" indent="-285750">
              <a:buFont typeface="Arial" panose="020B0604020202020204" pitchFamily="34" charset="0"/>
              <a:buChar char="•"/>
            </a:pPr>
            <a:r>
              <a:rPr lang="de-DE" sz="1600" dirty="0"/>
              <a:t>sprachlich: Redemittel</a:t>
            </a:r>
          </a:p>
          <a:p>
            <a:pPr marL="285750" indent="-285750">
              <a:buFont typeface="Arial" panose="020B0604020202020204" pitchFamily="34" charset="0"/>
              <a:buChar char="•"/>
            </a:pPr>
            <a:r>
              <a:rPr lang="de-DE" sz="1600" dirty="0"/>
              <a:t>inhaltlich: Leitfragen</a:t>
            </a:r>
          </a:p>
        </p:txBody>
      </p:sp>
      <p:sp>
        <p:nvSpPr>
          <p:cNvPr id="20" name="Textfeld 19">
            <a:extLst>
              <a:ext uri="{FF2B5EF4-FFF2-40B4-BE49-F238E27FC236}">
                <a16:creationId xmlns:a16="http://schemas.microsoft.com/office/drawing/2014/main" id="{0AC31873-C44A-4410-B7DE-D12912B02AA2}"/>
              </a:ext>
            </a:extLst>
          </p:cNvPr>
          <p:cNvSpPr txBox="1"/>
          <p:nvPr/>
        </p:nvSpPr>
        <p:spPr>
          <a:xfrm>
            <a:off x="860946" y="5174858"/>
            <a:ext cx="4508498" cy="1815882"/>
          </a:xfrm>
          <a:prstGeom prst="rect">
            <a:avLst/>
          </a:prstGeom>
          <a:noFill/>
        </p:spPr>
        <p:txBody>
          <a:bodyPr wrap="square" rtlCol="0">
            <a:spAutoFit/>
          </a:bodyPr>
          <a:lstStyle/>
          <a:p>
            <a:r>
              <a:rPr lang="de-DE" sz="1600" dirty="0"/>
              <a:t>Leistungsfach </a:t>
            </a:r>
          </a:p>
          <a:p>
            <a:pPr marL="285750" indent="-285750">
              <a:buFont typeface="Arial" panose="020B0604020202020204" pitchFamily="34" charset="0"/>
              <a:buChar char="•"/>
            </a:pPr>
            <a:r>
              <a:rPr lang="de-DE" sz="1600" dirty="0"/>
              <a:t>größere thematische Breite (Walt, </a:t>
            </a:r>
            <a:r>
              <a:rPr lang="de-DE" sz="1600" dirty="0" err="1"/>
              <a:t>Thao</a:t>
            </a:r>
            <a:r>
              <a:rPr lang="de-DE" sz="1600" dirty="0"/>
              <a:t>, Sue)</a:t>
            </a:r>
          </a:p>
          <a:p>
            <a:pPr marL="285750" indent="-285750">
              <a:buFont typeface="Arial" panose="020B0604020202020204" pitchFamily="34" charset="0"/>
              <a:buChar char="•"/>
            </a:pPr>
            <a:r>
              <a:rPr lang="de-DE" sz="1600" dirty="0"/>
              <a:t>eigenständigere Bearbeitung, weniger Hilfestellung (Leitfragen)</a:t>
            </a:r>
          </a:p>
          <a:p>
            <a:pPr marL="285750" indent="-285750">
              <a:buFont typeface="Arial" panose="020B0604020202020204" pitchFamily="34" charset="0"/>
              <a:buChar char="•"/>
            </a:pPr>
            <a:r>
              <a:rPr lang="de-DE" sz="1600" dirty="0"/>
              <a:t>selbständiges Erarbeiten passender </a:t>
            </a:r>
            <a:r>
              <a:rPr lang="de-DE" sz="1600" i="1" dirty="0" err="1"/>
              <a:t>phrases</a:t>
            </a:r>
            <a:r>
              <a:rPr lang="de-DE" sz="1600" i="1" dirty="0"/>
              <a:t> </a:t>
            </a:r>
            <a:r>
              <a:rPr lang="de-DE" sz="1600" dirty="0"/>
              <a:t>(mit </a:t>
            </a:r>
            <a:r>
              <a:rPr lang="de-DE" sz="1600" i="1" dirty="0"/>
              <a:t>MORE-HELP-</a:t>
            </a:r>
            <a:r>
              <a:rPr lang="de-DE" sz="1600" dirty="0"/>
              <a:t>Angebot)</a:t>
            </a:r>
          </a:p>
          <a:p>
            <a:pPr marL="285750" indent="-285750">
              <a:buFont typeface="Arial" panose="020B0604020202020204" pitchFamily="34" charset="0"/>
              <a:buChar char="•"/>
            </a:pPr>
            <a:endParaRPr lang="de-DE" sz="1600" i="1" dirty="0"/>
          </a:p>
        </p:txBody>
      </p:sp>
      <p:pic>
        <p:nvPicPr>
          <p:cNvPr id="5" name="Grafik 4">
            <a:extLst>
              <a:ext uri="{FF2B5EF4-FFF2-40B4-BE49-F238E27FC236}">
                <a16:creationId xmlns:a16="http://schemas.microsoft.com/office/drawing/2014/main" id="{46463451-7A31-4F25-9594-B3CB89AFE8A0}"/>
              </a:ext>
            </a:extLst>
          </p:cNvPr>
          <p:cNvPicPr>
            <a:picLocks noChangeAspect="1"/>
          </p:cNvPicPr>
          <p:nvPr/>
        </p:nvPicPr>
        <p:blipFill>
          <a:blip r:embed="rId4"/>
          <a:stretch>
            <a:fillRect/>
          </a:stretch>
        </p:blipFill>
        <p:spPr>
          <a:xfrm>
            <a:off x="635264" y="775201"/>
            <a:ext cx="4959862" cy="4287201"/>
          </a:xfrm>
          <a:prstGeom prst="rect">
            <a:avLst/>
          </a:prstGeom>
        </p:spPr>
      </p:pic>
      <p:grpSp>
        <p:nvGrpSpPr>
          <p:cNvPr id="10" name="Gruppieren 9">
            <a:extLst>
              <a:ext uri="{FF2B5EF4-FFF2-40B4-BE49-F238E27FC236}">
                <a16:creationId xmlns:a16="http://schemas.microsoft.com/office/drawing/2014/main" id="{0DC2C42E-36E9-42FA-B2FE-8E18A3B12918}"/>
              </a:ext>
            </a:extLst>
          </p:cNvPr>
          <p:cNvGrpSpPr/>
          <p:nvPr/>
        </p:nvGrpSpPr>
        <p:grpSpPr>
          <a:xfrm>
            <a:off x="1712890" y="1326217"/>
            <a:ext cx="10371524" cy="3792413"/>
            <a:chOff x="1712890" y="1326217"/>
            <a:chExt cx="10371524" cy="3792413"/>
          </a:xfrm>
        </p:grpSpPr>
        <p:cxnSp>
          <p:nvCxnSpPr>
            <p:cNvPr id="8" name="Gerade Verbindung mit Pfeil 7">
              <a:extLst>
                <a:ext uri="{FF2B5EF4-FFF2-40B4-BE49-F238E27FC236}">
                  <a16:creationId xmlns:a16="http://schemas.microsoft.com/office/drawing/2014/main" id="{375BC003-FD39-46AE-AC1C-A04B70686048}"/>
                </a:ext>
              </a:extLst>
            </p:cNvPr>
            <p:cNvCxnSpPr>
              <a:cxnSpLocks/>
            </p:cNvCxnSpPr>
            <p:nvPr/>
          </p:nvCxnSpPr>
          <p:spPr>
            <a:xfrm flipH="1" flipV="1">
              <a:off x="1712890" y="1532586"/>
              <a:ext cx="1596980" cy="7856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279F82C5-570F-4CBF-A66A-71D4369FDE75}"/>
                </a:ext>
              </a:extLst>
            </p:cNvPr>
            <p:cNvCxnSpPr>
              <a:cxnSpLocks/>
            </p:cNvCxnSpPr>
            <p:nvPr/>
          </p:nvCxnSpPr>
          <p:spPr>
            <a:xfrm flipH="1" flipV="1">
              <a:off x="4267277" y="4333019"/>
              <a:ext cx="1596980" cy="7856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5A4C6B83-4DBE-462E-AFA6-09995826A2F5}"/>
                </a:ext>
              </a:extLst>
            </p:cNvPr>
            <p:cNvCxnSpPr>
              <a:cxnSpLocks/>
            </p:cNvCxnSpPr>
            <p:nvPr/>
          </p:nvCxnSpPr>
          <p:spPr>
            <a:xfrm flipH="1" flipV="1">
              <a:off x="8721220" y="1326217"/>
              <a:ext cx="1596980" cy="7856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9C2DB4BE-5DCD-4D0A-A3FF-1DB7FD964F3C}"/>
                </a:ext>
              </a:extLst>
            </p:cNvPr>
            <p:cNvCxnSpPr>
              <a:cxnSpLocks/>
            </p:cNvCxnSpPr>
            <p:nvPr/>
          </p:nvCxnSpPr>
          <p:spPr>
            <a:xfrm flipH="1" flipV="1">
              <a:off x="10487434" y="4047538"/>
              <a:ext cx="1596980" cy="7856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CC772F0E-BCD4-473B-A9D8-7F5004663E37}"/>
                </a:ext>
              </a:extLst>
            </p:cNvPr>
            <p:cNvCxnSpPr>
              <a:cxnSpLocks/>
            </p:cNvCxnSpPr>
            <p:nvPr/>
          </p:nvCxnSpPr>
          <p:spPr>
            <a:xfrm flipH="1" flipV="1">
              <a:off x="7411892" y="2409090"/>
              <a:ext cx="1596980" cy="7856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202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451578" y="234519"/>
            <a:ext cx="9603275" cy="576236"/>
          </a:xfrm>
        </p:spPr>
        <p:txBody>
          <a:bodyPr>
            <a:normAutofit fontScale="90000"/>
          </a:bodyPr>
          <a:lstStyle/>
          <a:p>
            <a:pPr algn="ctr"/>
            <a:br>
              <a:rPr lang="de-DE" b="1" i="1" dirty="0"/>
            </a:br>
            <a:br>
              <a:rPr lang="de-DE" b="1" i="1" dirty="0"/>
            </a:br>
            <a:r>
              <a:rPr lang="de-DE" b="1" i="1" dirty="0"/>
              <a:t>Gran Torino</a:t>
            </a:r>
            <a:r>
              <a:rPr lang="de-DE" b="1" dirty="0"/>
              <a:t>:</a:t>
            </a:r>
            <a:r>
              <a:rPr lang="de-DE" b="1" i="1" dirty="0"/>
              <a:t> </a:t>
            </a:r>
            <a:r>
              <a:rPr lang="de-DE" b="1" dirty="0"/>
              <a:t>Doppelstunde 6</a:t>
            </a:r>
            <a:br>
              <a:rPr lang="de-DE" b="1" dirty="0"/>
            </a:br>
            <a:br>
              <a:rPr lang="de-DE" b="1" dirty="0"/>
            </a:br>
            <a:endParaRPr lang="de-DE" dirty="0"/>
          </a:p>
        </p:txBody>
      </p:sp>
      <p:graphicFrame>
        <p:nvGraphicFramePr>
          <p:cNvPr id="3" name="Tabelle 2">
            <a:extLst>
              <a:ext uri="{FF2B5EF4-FFF2-40B4-BE49-F238E27FC236}">
                <a16:creationId xmlns:a16="http://schemas.microsoft.com/office/drawing/2014/main" id="{C85F2318-8CB1-4035-A1DC-29ABE9B09D65}"/>
              </a:ext>
            </a:extLst>
          </p:cNvPr>
          <p:cNvGraphicFramePr>
            <a:graphicFrameLocks noGrp="1"/>
          </p:cNvGraphicFramePr>
          <p:nvPr>
            <p:extLst/>
          </p:nvPr>
        </p:nvGraphicFramePr>
        <p:xfrm>
          <a:off x="1579169" y="781538"/>
          <a:ext cx="9955563" cy="6045987"/>
        </p:xfrm>
        <a:graphic>
          <a:graphicData uri="http://schemas.openxmlformats.org/drawingml/2006/table">
            <a:tbl>
              <a:tblPr firstRow="1" firstCol="1" bandRow="1">
                <a:tableStyleId>{5C22544A-7EE6-4342-B048-85BDC9FD1C3A}</a:tableStyleId>
              </a:tblPr>
              <a:tblGrid>
                <a:gridCol w="4619613">
                  <a:extLst>
                    <a:ext uri="{9D8B030D-6E8A-4147-A177-3AD203B41FA5}">
                      <a16:colId xmlns:a16="http://schemas.microsoft.com/office/drawing/2014/main" val="4141834844"/>
                    </a:ext>
                  </a:extLst>
                </a:gridCol>
                <a:gridCol w="5335950">
                  <a:extLst>
                    <a:ext uri="{9D8B030D-6E8A-4147-A177-3AD203B41FA5}">
                      <a16:colId xmlns:a16="http://schemas.microsoft.com/office/drawing/2014/main" val="2578493301"/>
                    </a:ext>
                  </a:extLst>
                </a:gridCol>
              </a:tblGrid>
              <a:tr h="976607">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de-DE" sz="2000" b="1" kern="1200" dirty="0">
                          <a:solidFill>
                            <a:schemeClr val="lt1"/>
                          </a:solidFill>
                          <a:effectLst/>
                          <a:latin typeface="+mn-lt"/>
                          <a:ea typeface="+mn-ea"/>
                          <a:cs typeface="+mn-cs"/>
                        </a:rPr>
                        <a:t>Ziel: Die </a:t>
                      </a:r>
                      <a:r>
                        <a:rPr lang="de-DE" sz="2000" b="1" kern="1200" dirty="0" err="1">
                          <a:solidFill>
                            <a:schemeClr val="lt1"/>
                          </a:solidFill>
                          <a:effectLst/>
                          <a:latin typeface="+mn-lt"/>
                          <a:ea typeface="+mn-ea"/>
                          <a:cs typeface="+mn-cs"/>
                        </a:rPr>
                        <a:t>SuS</a:t>
                      </a:r>
                      <a:r>
                        <a:rPr lang="de-DE" sz="2000" b="1" kern="1200" dirty="0">
                          <a:solidFill>
                            <a:schemeClr val="lt1"/>
                          </a:solidFill>
                          <a:effectLst/>
                          <a:latin typeface="+mn-lt"/>
                          <a:ea typeface="+mn-ea"/>
                          <a:cs typeface="+mn-cs"/>
                        </a:rPr>
                        <a:t> können symbolische/leitmotivische Schlüsselstellen in einem zusammenhängenden Vortrag analysieren sowie Bezüge zum Thema </a:t>
                      </a:r>
                      <a:r>
                        <a:rPr lang="de-DE" sz="2000" b="1" i="1" kern="1200" dirty="0">
                          <a:solidFill>
                            <a:schemeClr val="lt1"/>
                          </a:solidFill>
                          <a:effectLst/>
                          <a:latin typeface="+mn-lt"/>
                          <a:ea typeface="+mn-ea"/>
                          <a:cs typeface="+mn-cs"/>
                        </a:rPr>
                        <a:t>The </a:t>
                      </a:r>
                      <a:r>
                        <a:rPr lang="de-DE" sz="2000" b="1" i="1" kern="1200" dirty="0" err="1">
                          <a:solidFill>
                            <a:schemeClr val="lt1"/>
                          </a:solidFill>
                          <a:effectLst/>
                          <a:latin typeface="+mn-lt"/>
                          <a:ea typeface="+mn-ea"/>
                          <a:cs typeface="+mn-cs"/>
                        </a:rPr>
                        <a:t>Ambiguity</a:t>
                      </a:r>
                      <a:r>
                        <a:rPr lang="de-DE" sz="2000" b="1" i="1" kern="1200" dirty="0">
                          <a:solidFill>
                            <a:schemeClr val="lt1"/>
                          </a:solidFill>
                          <a:effectLst/>
                          <a:latin typeface="+mn-lt"/>
                          <a:ea typeface="+mn-ea"/>
                          <a:cs typeface="+mn-cs"/>
                        </a:rPr>
                        <a:t> </a:t>
                      </a:r>
                      <a:r>
                        <a:rPr lang="de-DE" sz="2000" b="1" i="1" kern="1200" dirty="0" err="1">
                          <a:solidFill>
                            <a:schemeClr val="lt1"/>
                          </a:solidFill>
                          <a:effectLst/>
                          <a:latin typeface="+mn-lt"/>
                          <a:ea typeface="+mn-ea"/>
                          <a:cs typeface="+mn-cs"/>
                        </a:rPr>
                        <a:t>of</a:t>
                      </a:r>
                      <a:r>
                        <a:rPr lang="de-DE" sz="2000" b="1" i="1" kern="1200" dirty="0">
                          <a:solidFill>
                            <a:schemeClr val="lt1"/>
                          </a:solidFill>
                          <a:effectLst/>
                          <a:latin typeface="+mn-lt"/>
                          <a:ea typeface="+mn-ea"/>
                          <a:cs typeface="+mn-cs"/>
                        </a:rPr>
                        <a:t> </a:t>
                      </a:r>
                      <a:r>
                        <a:rPr lang="de-DE" sz="2000" b="1" i="1" kern="1200" dirty="0" err="1">
                          <a:solidFill>
                            <a:schemeClr val="lt1"/>
                          </a:solidFill>
                          <a:effectLst/>
                          <a:latin typeface="+mn-lt"/>
                          <a:ea typeface="+mn-ea"/>
                          <a:cs typeface="+mn-cs"/>
                        </a:rPr>
                        <a:t>Belonging</a:t>
                      </a:r>
                      <a:r>
                        <a:rPr lang="de-DE" sz="2000" b="1" i="1" kern="1200" dirty="0">
                          <a:solidFill>
                            <a:schemeClr val="lt1"/>
                          </a:solidFill>
                          <a:effectLst/>
                          <a:latin typeface="+mn-lt"/>
                          <a:ea typeface="+mn-ea"/>
                          <a:cs typeface="+mn-cs"/>
                        </a:rPr>
                        <a:t> </a:t>
                      </a:r>
                      <a:r>
                        <a:rPr lang="de-DE" sz="2000" b="1" kern="1200" dirty="0">
                          <a:solidFill>
                            <a:schemeClr val="lt1"/>
                          </a:solidFill>
                          <a:effectLst/>
                          <a:latin typeface="+mn-lt"/>
                          <a:ea typeface="+mn-ea"/>
                          <a:cs typeface="+mn-cs"/>
                        </a:rPr>
                        <a:t>herstellen.</a:t>
                      </a:r>
                      <a:endParaRPr kumimoji="0" lang="de-DE" sz="3600" b="1" i="0" u="none" strike="noStrike" kern="1200" cap="none" spc="0" normalizeH="0" baseline="0" noProof="0" dirty="0">
                        <a:ln>
                          <a:noFill/>
                        </a:ln>
                        <a:solidFill>
                          <a:prstClr val="white"/>
                        </a:solidFill>
                        <a:effectLst/>
                        <a:uLnTx/>
                        <a:uFillTx/>
                        <a:latin typeface="+mn-lt"/>
                        <a:ea typeface="Calibri" panose="020F0502020204030204" pitchFamily="34" charset="0"/>
                        <a:cs typeface="+mn-cs"/>
                      </a:endParaRPr>
                    </a:p>
                  </a:txBody>
                  <a:tcPr marL="68580" marR="68580" marT="0" marB="0">
                    <a:solidFill>
                      <a:srgbClr val="00B0F0"/>
                    </a:solidFill>
                  </a:tcPr>
                </a:tc>
                <a:tc hMerge="1">
                  <a:txBody>
                    <a:bodyPr/>
                    <a:lstStyle/>
                    <a:p>
                      <a:endParaRPr lang="de-DE"/>
                    </a:p>
                  </a:txBody>
                  <a:tcPr/>
                </a:tc>
                <a:extLst>
                  <a:ext uri="{0D108BD9-81ED-4DB2-BD59-A6C34878D82A}">
                    <a16:rowId xmlns:a16="http://schemas.microsoft.com/office/drawing/2014/main" val="3305736834"/>
                  </a:ext>
                </a:extLst>
              </a:tr>
              <a:tr h="526577">
                <a:tc>
                  <a:txBody>
                    <a:bodyPr/>
                    <a:lstStyle/>
                    <a:p>
                      <a:pPr>
                        <a:lnSpc>
                          <a:spcPct val="115000"/>
                        </a:lnSpc>
                        <a:spcAft>
                          <a:spcPts val="0"/>
                        </a:spcAft>
                      </a:pPr>
                      <a:r>
                        <a:rPr lang="de-DE" sz="2400" dirty="0">
                          <a:solidFill>
                            <a:schemeClr val="tx1"/>
                          </a:solidFill>
                          <a:effectLst/>
                        </a:rPr>
                        <a:t>Leistungsfach</a:t>
                      </a:r>
                      <a:endParaRPr lang="de-DE" sz="2400" dirty="0">
                        <a:solidFill>
                          <a:schemeClr val="tx1"/>
                        </a:solidFill>
                        <a:effectLst/>
                        <a:latin typeface="Arial" panose="020B0604020202020204" pitchFamily="34" charset="0"/>
                        <a:ea typeface="Calibri" panose="020F0502020204030204" pitchFamily="34" charset="0"/>
                      </a:endParaRPr>
                    </a:p>
                  </a:txBody>
                  <a:tcPr marL="68580" marR="68580" marT="0" marB="0">
                    <a:solidFill>
                      <a:srgbClr val="00B0F0"/>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de-DE" sz="2400" b="1" dirty="0">
                          <a:effectLst/>
                        </a:rPr>
                        <a:t>Basisfach</a:t>
                      </a:r>
                      <a:endParaRPr lang="de-DE" sz="1400" b="1" dirty="0">
                        <a:effectLst/>
                        <a:latin typeface="Arial" panose="020B0604020202020204" pitchFamily="34" charset="0"/>
                        <a:ea typeface="Calibri" panose="020F0502020204030204" pitchFamily="34" charset="0"/>
                      </a:endParaRPr>
                    </a:p>
                  </a:txBody>
                  <a:tcPr marL="68580" marR="68580" marT="0" marB="0">
                    <a:solidFill>
                      <a:srgbClr val="00B0F0"/>
                    </a:solidFill>
                  </a:tcPr>
                </a:tc>
                <a:extLst>
                  <a:ext uri="{0D108BD9-81ED-4DB2-BD59-A6C34878D82A}">
                    <a16:rowId xmlns:a16="http://schemas.microsoft.com/office/drawing/2014/main" val="3485882480"/>
                  </a:ext>
                </a:extLst>
              </a:tr>
              <a:tr h="912126">
                <a:tc gridSpan="2">
                  <a:txBody>
                    <a:bodyPr/>
                    <a:lstStyle/>
                    <a:p>
                      <a:pPr>
                        <a:lnSpc>
                          <a:spcPct val="115000"/>
                        </a:lnSpc>
                        <a:spcAft>
                          <a:spcPts val="0"/>
                        </a:spcAft>
                      </a:pPr>
                      <a:r>
                        <a:rPr lang="de-DE" sz="1800" dirty="0">
                          <a:solidFill>
                            <a:srgbClr val="0070C0"/>
                          </a:solidFill>
                          <a:effectLst/>
                          <a:latin typeface="+mn-lt"/>
                        </a:rPr>
                        <a:t>Bildungsplanbezug (Schwerpunkte):</a:t>
                      </a:r>
                    </a:p>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latin typeface="+mn-lt"/>
                        </a:rPr>
                        <a:t>TMK (3)</a:t>
                      </a:r>
                      <a:r>
                        <a:rPr lang="de-DE" sz="1800" b="0" u="none" dirty="0">
                          <a:solidFill>
                            <a:srgbClr val="0070C0"/>
                          </a:solidFill>
                          <a:effectLst/>
                          <a:latin typeface="+mn-lt"/>
                        </a:rPr>
                        <a:t>: Texte analysieren und interpretieren (zum Beispiel […] Gestaltungsmittel, Intention, Charaktere, […] </a:t>
                      </a:r>
                      <a:r>
                        <a:rPr lang="de-DE" sz="1800" b="0" i="1" u="none" dirty="0" err="1">
                          <a:solidFill>
                            <a:srgbClr val="0070C0"/>
                          </a:solidFill>
                          <a:effectLst/>
                          <a:latin typeface="+mn-lt"/>
                        </a:rPr>
                        <a:t>cinematic</a:t>
                      </a:r>
                      <a:r>
                        <a:rPr lang="de-DE" sz="1800" b="0" i="1" u="none" dirty="0">
                          <a:solidFill>
                            <a:srgbClr val="0070C0"/>
                          </a:solidFill>
                          <a:effectLst/>
                          <a:latin typeface="+mn-lt"/>
                        </a:rPr>
                        <a:t> </a:t>
                      </a:r>
                      <a:r>
                        <a:rPr lang="de-DE" sz="1800" b="0" i="1" u="none" dirty="0" err="1">
                          <a:solidFill>
                            <a:srgbClr val="0070C0"/>
                          </a:solidFill>
                          <a:effectLst/>
                          <a:latin typeface="+mn-lt"/>
                        </a:rPr>
                        <a:t>devices</a:t>
                      </a:r>
                      <a:r>
                        <a:rPr lang="de-DE" sz="1800" b="0" u="none" dirty="0">
                          <a:solidFill>
                            <a:srgbClr val="0070C0"/>
                          </a:solidFill>
                          <a:effectLst/>
                          <a:latin typeface="+mn-lt"/>
                        </a:rPr>
                        <a:t>)</a:t>
                      </a:r>
                      <a:endParaRPr lang="de-DE" sz="1800" b="0" u="none" dirty="0">
                        <a:solidFill>
                          <a:srgbClr val="0070C0"/>
                        </a:solidFill>
                        <a:effectLst/>
                        <a:latin typeface="+mn-lt"/>
                        <a:ea typeface="Calibri" panose="020F0502020204030204" pitchFamily="34" charset="0"/>
                      </a:endParaRPr>
                    </a:p>
                  </a:txBody>
                  <a:tcPr marL="68580" marR="68580" marT="0" marB="0">
                    <a:solidFill>
                      <a:schemeClr val="bg1"/>
                    </a:solidFill>
                  </a:tcPr>
                </a:tc>
                <a:tc hMerge="1">
                  <a:txBody>
                    <a:bodyPr/>
                    <a:lstStyle/>
                    <a:p>
                      <a:endParaRPr lang="de-DE"/>
                    </a:p>
                  </a:txBody>
                  <a:tcPr/>
                </a:tc>
                <a:extLst>
                  <a:ext uri="{0D108BD9-81ED-4DB2-BD59-A6C34878D82A}">
                    <a16:rowId xmlns:a16="http://schemas.microsoft.com/office/drawing/2014/main" val="3530321477"/>
                  </a:ext>
                </a:extLst>
              </a:tr>
              <a:tr h="3560562">
                <a:tc>
                  <a:txBody>
                    <a:bodyPr/>
                    <a:lstStyle/>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latin typeface="+mn-lt"/>
                          <a:ea typeface="Calibri" panose="020F0502020204030204" pitchFamily="34" charset="0"/>
                        </a:rPr>
                        <a:t>monologisches Sprechen (2):</a:t>
                      </a:r>
                      <a:r>
                        <a:rPr lang="de-DE" sz="1800" b="0" u="none" dirty="0">
                          <a:solidFill>
                            <a:srgbClr val="0070C0"/>
                          </a:solidFill>
                          <a:effectLst/>
                          <a:latin typeface="+mn-lt"/>
                          <a:ea typeface="Calibri" panose="020F0502020204030204" pitchFamily="34" charset="0"/>
                        </a:rPr>
                        <a:t> Text- und Unterrichtsinhalte […] kohärent zusammenfassen, dabei Sachverhalte situationsangemessen zueinander in Beziehung setzen (</a:t>
                      </a:r>
                      <a:r>
                        <a:rPr lang="de-DE" sz="1800" b="0" u="none" dirty="0">
                          <a:solidFill>
                            <a:srgbClr val="FF00FF"/>
                          </a:solidFill>
                          <a:effectLst/>
                          <a:latin typeface="+mn-lt"/>
                          <a:ea typeface="Calibri" panose="020F0502020204030204" pitchFamily="34" charset="0"/>
                        </a:rPr>
                        <a:t>historisch</a:t>
                      </a:r>
                      <a:r>
                        <a:rPr lang="de-DE" sz="1800" b="0" u="none" dirty="0">
                          <a:solidFill>
                            <a:srgbClr val="0070C0"/>
                          </a:solidFill>
                          <a:effectLst/>
                          <a:latin typeface="+mn-lt"/>
                          <a:ea typeface="Calibri" panose="020F0502020204030204" pitchFamily="34" charset="0"/>
                        </a:rPr>
                        <a:t>, gesellschaftlich, interkulturell) und dazu </a:t>
                      </a:r>
                      <a:r>
                        <a:rPr lang="de-DE" sz="1800" b="0" u="none" dirty="0" err="1">
                          <a:solidFill>
                            <a:srgbClr val="00B050"/>
                          </a:solidFill>
                          <a:effectLst/>
                          <a:latin typeface="+mn-lt"/>
                          <a:ea typeface="Calibri" panose="020F0502020204030204" pitchFamily="34" charset="0"/>
                        </a:rPr>
                        <a:t>dif-ferenziert</a:t>
                      </a:r>
                      <a:r>
                        <a:rPr lang="de-DE" sz="1800" b="0" u="none" dirty="0">
                          <a:solidFill>
                            <a:srgbClr val="0070C0"/>
                          </a:solidFill>
                          <a:effectLst/>
                          <a:latin typeface="+mn-lt"/>
                          <a:ea typeface="Calibri" panose="020F0502020204030204" pitchFamily="34" charset="0"/>
                        </a:rPr>
                        <a:t> Stellung beziehen </a:t>
                      </a:r>
                    </a:p>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latin typeface="+mn-lt"/>
                          <a:ea typeface="Calibri" panose="020F0502020204030204" pitchFamily="34" charset="0"/>
                        </a:rPr>
                        <a:t>Wortschatz (3):</a:t>
                      </a:r>
                      <a:r>
                        <a:rPr lang="de-DE" sz="1800" b="0" u="none" dirty="0">
                          <a:solidFill>
                            <a:srgbClr val="0070C0"/>
                          </a:solidFill>
                          <a:effectLst/>
                          <a:latin typeface="+mn-lt"/>
                          <a:ea typeface="Calibri" panose="020F0502020204030204" pitchFamily="34" charset="0"/>
                        </a:rPr>
                        <a:t> ein </a:t>
                      </a:r>
                      <a:r>
                        <a:rPr lang="de-DE" sz="1800" b="0" u="none" dirty="0">
                          <a:solidFill>
                            <a:srgbClr val="00B050"/>
                          </a:solidFill>
                          <a:effectLst/>
                          <a:latin typeface="+mn-lt"/>
                          <a:ea typeface="Calibri" panose="020F0502020204030204" pitchFamily="34" charset="0"/>
                        </a:rPr>
                        <a:t>differenziertes</a:t>
                      </a:r>
                      <a:r>
                        <a:rPr lang="de-DE" sz="1800" b="0" u="none" dirty="0">
                          <a:solidFill>
                            <a:srgbClr val="0070C0"/>
                          </a:solidFill>
                          <a:effectLst/>
                          <a:latin typeface="+mn-lt"/>
                          <a:ea typeface="Calibri" panose="020F0502020204030204" pitchFamily="34" charset="0"/>
                        </a:rPr>
                        <a:t> Repertoire an themenunabhängigen Redemitteln, um Texte zu analysieren und interpretieren</a:t>
                      </a:r>
                    </a:p>
                  </a:txBody>
                  <a:tcPr marL="68580" marR="68580" marT="0" marB="0">
                    <a:solidFill>
                      <a:schemeClr val="bg1"/>
                    </a:solidFill>
                  </a:tcPr>
                </a:tc>
                <a:tc>
                  <a:txBody>
                    <a:bodyPr/>
                    <a:lstStyle/>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rPr>
                        <a:t>monologisches Sprechen (2): </a:t>
                      </a:r>
                      <a:r>
                        <a:rPr lang="de-DE" sz="1800" b="0" u="none" dirty="0">
                          <a:solidFill>
                            <a:srgbClr val="0070C0"/>
                          </a:solidFill>
                          <a:effectLst/>
                        </a:rPr>
                        <a:t>Text- und Unterrichtsinhalte […] kohärent zusammenfassen, dabei Sachverhalte situationsangemessen zueinander in Beziehung setzen (</a:t>
                      </a:r>
                      <a:r>
                        <a:rPr lang="de-DE" sz="1800" b="0" u="none" dirty="0">
                          <a:solidFill>
                            <a:srgbClr val="FF00FF"/>
                          </a:solidFill>
                          <a:effectLst/>
                        </a:rPr>
                        <a:t>zum Beispiel </a:t>
                      </a:r>
                      <a:r>
                        <a:rPr lang="de-DE" sz="1800" b="0" u="none" dirty="0">
                          <a:solidFill>
                            <a:srgbClr val="0070C0"/>
                          </a:solidFill>
                          <a:effectLst/>
                        </a:rPr>
                        <a:t>fachlich, gesellschaftlich, interkulturell, </a:t>
                      </a:r>
                      <a:r>
                        <a:rPr lang="de-DE" sz="1800" b="0" u="none" dirty="0">
                          <a:solidFill>
                            <a:srgbClr val="FF00FF"/>
                          </a:solidFill>
                          <a:effectLst/>
                        </a:rPr>
                        <a:t>auch historisch</a:t>
                      </a:r>
                      <a:r>
                        <a:rPr lang="de-DE" sz="1800" b="0" u="none" dirty="0">
                          <a:solidFill>
                            <a:srgbClr val="0070C0"/>
                          </a:solidFill>
                          <a:effectLst/>
                        </a:rPr>
                        <a:t>) und dazu </a:t>
                      </a:r>
                      <a:r>
                        <a:rPr lang="de-DE" sz="1800" b="0" u="none" dirty="0">
                          <a:solidFill>
                            <a:srgbClr val="00B050"/>
                          </a:solidFill>
                          <a:effectLst/>
                        </a:rPr>
                        <a:t>überwiegend differenziert </a:t>
                      </a:r>
                      <a:r>
                        <a:rPr lang="de-DE" sz="1800" b="0" u="none" dirty="0">
                          <a:solidFill>
                            <a:srgbClr val="0070C0"/>
                          </a:solidFill>
                          <a:effectLst/>
                        </a:rPr>
                        <a:t>Stellung beziehen</a:t>
                      </a:r>
                    </a:p>
                    <a:p>
                      <a:pPr marL="342900" lvl="0" indent="-342900">
                        <a:lnSpc>
                          <a:spcPct val="115000"/>
                        </a:lnSpc>
                        <a:spcAft>
                          <a:spcPts val="0"/>
                        </a:spcAft>
                        <a:buFont typeface="Symbol" panose="05050102010706020507" pitchFamily="18" charset="2"/>
                        <a:buChar char=""/>
                      </a:pPr>
                      <a:r>
                        <a:rPr lang="de-DE" sz="1800" b="0" u="sng" dirty="0">
                          <a:solidFill>
                            <a:srgbClr val="0070C0"/>
                          </a:solidFill>
                          <a:effectLst/>
                        </a:rPr>
                        <a:t>Wortschatz (3):</a:t>
                      </a:r>
                      <a:r>
                        <a:rPr lang="de-DE" sz="1800" b="0" u="none" dirty="0">
                          <a:solidFill>
                            <a:srgbClr val="0070C0"/>
                          </a:solidFill>
                          <a:effectLst/>
                        </a:rPr>
                        <a:t> ein </a:t>
                      </a:r>
                      <a:r>
                        <a:rPr lang="de-DE" sz="1800" b="0" u="none" dirty="0">
                          <a:solidFill>
                            <a:srgbClr val="00B050"/>
                          </a:solidFill>
                          <a:effectLst/>
                        </a:rPr>
                        <a:t>überwiegend differenziertes </a:t>
                      </a:r>
                      <a:r>
                        <a:rPr lang="de-DE" sz="1800" b="0" u="none" dirty="0">
                          <a:solidFill>
                            <a:srgbClr val="0070C0"/>
                          </a:solidFill>
                          <a:effectLst/>
                        </a:rPr>
                        <a:t>Re-</a:t>
                      </a:r>
                      <a:r>
                        <a:rPr lang="de-DE" sz="1800" b="0" u="none" dirty="0" err="1">
                          <a:solidFill>
                            <a:srgbClr val="0070C0"/>
                          </a:solidFill>
                          <a:effectLst/>
                        </a:rPr>
                        <a:t>pertoire</a:t>
                      </a:r>
                      <a:r>
                        <a:rPr lang="de-DE" sz="1800" b="0" u="none" dirty="0">
                          <a:solidFill>
                            <a:srgbClr val="0070C0"/>
                          </a:solidFill>
                          <a:effectLst/>
                        </a:rPr>
                        <a:t> an themenunabhängigen Redemitteln, um Texte zu analysieren und interpretieren</a:t>
                      </a:r>
                      <a:endParaRPr lang="de-DE" sz="1800" b="0" u="none" dirty="0">
                        <a:solidFill>
                          <a:srgbClr val="0070C0"/>
                        </a:solidFill>
                        <a:effectLst/>
                        <a:latin typeface="Arial" panose="020B0604020202020204" pitchFamily="34" charset="0"/>
                        <a:ea typeface="Calibri" panose="020F0502020204030204" pitchFamily="34" charset="0"/>
                      </a:endParaRPr>
                    </a:p>
                  </a:txBody>
                  <a:tcPr marL="68580" marR="68580" marT="0" marB="0">
                    <a:solidFill>
                      <a:schemeClr val="bg1"/>
                    </a:solidFill>
                  </a:tcPr>
                </a:tc>
                <a:extLst>
                  <a:ext uri="{0D108BD9-81ED-4DB2-BD59-A6C34878D82A}">
                    <a16:rowId xmlns:a16="http://schemas.microsoft.com/office/drawing/2014/main" val="76287780"/>
                  </a:ext>
                </a:extLst>
              </a:tr>
            </a:tbl>
          </a:graphicData>
        </a:graphic>
      </p:graphicFrame>
    </p:spTree>
    <p:extLst>
      <p:ext uri="{BB962C8B-B14F-4D97-AF65-F5344CB8AC3E}">
        <p14:creationId xmlns:p14="http://schemas.microsoft.com/office/powerpoint/2010/main" val="2934930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428718" y="100012"/>
            <a:ext cx="9603275" cy="576236"/>
          </a:xfrm>
        </p:spPr>
        <p:txBody>
          <a:bodyPr>
            <a:normAutofit fontScale="90000"/>
          </a:bodyPr>
          <a:lstStyle/>
          <a:p>
            <a:pPr algn="ctr"/>
            <a:br>
              <a:rPr lang="de-DE" b="1" i="1" dirty="0"/>
            </a:br>
            <a:br>
              <a:rPr lang="de-DE" b="1" i="1" dirty="0"/>
            </a:br>
            <a:r>
              <a:rPr lang="de-DE" b="1" dirty="0"/>
              <a:t>Unterrichtsbeispiel: </a:t>
            </a:r>
            <a:r>
              <a:rPr lang="de-DE" b="1" i="1" dirty="0"/>
              <a:t>Gran Torino </a:t>
            </a:r>
            <a:r>
              <a:rPr lang="de-DE" b="1" dirty="0"/>
              <a:t>(DS 6)</a:t>
            </a:r>
            <a:br>
              <a:rPr lang="de-DE" b="1" dirty="0"/>
            </a:br>
            <a:br>
              <a:rPr lang="de-DE" b="1" dirty="0"/>
            </a:br>
            <a:endParaRPr lang="de-DE" dirty="0"/>
          </a:p>
        </p:txBody>
      </p:sp>
      <p:sp>
        <p:nvSpPr>
          <p:cNvPr id="6" name="Textfeld 5">
            <a:extLst>
              <a:ext uri="{FF2B5EF4-FFF2-40B4-BE49-F238E27FC236}">
                <a16:creationId xmlns:a16="http://schemas.microsoft.com/office/drawing/2014/main" id="{F6F1890E-690E-4BB9-90D9-17B394883BA5}"/>
              </a:ext>
            </a:extLst>
          </p:cNvPr>
          <p:cNvSpPr txBox="1"/>
          <p:nvPr/>
        </p:nvSpPr>
        <p:spPr>
          <a:xfrm>
            <a:off x="6774750" y="5105070"/>
            <a:ext cx="4508498" cy="1077218"/>
          </a:xfrm>
          <a:prstGeom prst="rect">
            <a:avLst/>
          </a:prstGeom>
          <a:noFill/>
        </p:spPr>
        <p:txBody>
          <a:bodyPr wrap="square" rtlCol="0">
            <a:spAutoFit/>
          </a:bodyPr>
          <a:lstStyle/>
          <a:p>
            <a:r>
              <a:rPr lang="de-DE" sz="1600" dirty="0"/>
              <a:t>Basisfach</a:t>
            </a:r>
          </a:p>
          <a:p>
            <a:pPr marL="285750" indent="-285750">
              <a:buFont typeface="Arial" panose="020B0604020202020204" pitchFamily="34" charset="0"/>
              <a:buChar char="•"/>
            </a:pPr>
            <a:r>
              <a:rPr lang="de-DE" sz="1600" dirty="0"/>
              <a:t>mehr Anleitung/ Hilfestellung bei der Analyse der Textstellen durch kleinschrittigeren Arbeitsauftrag und die Tabelle</a:t>
            </a:r>
          </a:p>
        </p:txBody>
      </p:sp>
      <p:sp>
        <p:nvSpPr>
          <p:cNvPr id="20" name="Textfeld 19">
            <a:extLst>
              <a:ext uri="{FF2B5EF4-FFF2-40B4-BE49-F238E27FC236}">
                <a16:creationId xmlns:a16="http://schemas.microsoft.com/office/drawing/2014/main" id="{0AC31873-C44A-4410-B7DE-D12912B02AA2}"/>
              </a:ext>
            </a:extLst>
          </p:cNvPr>
          <p:cNvSpPr txBox="1"/>
          <p:nvPr/>
        </p:nvSpPr>
        <p:spPr>
          <a:xfrm>
            <a:off x="1085077" y="5127152"/>
            <a:ext cx="4508498" cy="1323439"/>
          </a:xfrm>
          <a:prstGeom prst="rect">
            <a:avLst/>
          </a:prstGeom>
          <a:noFill/>
        </p:spPr>
        <p:txBody>
          <a:bodyPr wrap="square" rtlCol="0">
            <a:spAutoFit/>
          </a:bodyPr>
          <a:lstStyle/>
          <a:p>
            <a:r>
              <a:rPr lang="de-DE" sz="1600" dirty="0"/>
              <a:t>Leistungsfach </a:t>
            </a:r>
          </a:p>
          <a:p>
            <a:pPr marL="285750" indent="-285750">
              <a:buFont typeface="Arial" panose="020B0604020202020204" pitchFamily="34" charset="0"/>
              <a:buChar char="•"/>
            </a:pPr>
            <a:r>
              <a:rPr lang="de-DE" sz="1600" dirty="0"/>
              <a:t>weniger Anleitung und Hilfestellung bei der Textanalyse </a:t>
            </a:r>
          </a:p>
          <a:p>
            <a:pPr marL="285750" indent="-285750">
              <a:buFont typeface="Arial" panose="020B0604020202020204" pitchFamily="34" charset="0"/>
              <a:buChar char="•"/>
            </a:pPr>
            <a:r>
              <a:rPr lang="de-DE" sz="1600" dirty="0"/>
              <a:t>Einbezug vertiefter historischer Bezüge </a:t>
            </a:r>
          </a:p>
          <a:p>
            <a:pPr marL="285750" indent="-285750">
              <a:buFont typeface="Arial" panose="020B0604020202020204" pitchFamily="34" charset="0"/>
              <a:buChar char="•"/>
            </a:pPr>
            <a:endParaRPr lang="de-DE" sz="1600" i="1" dirty="0"/>
          </a:p>
        </p:txBody>
      </p:sp>
      <p:pic>
        <p:nvPicPr>
          <p:cNvPr id="10" name="Grafik 9">
            <a:extLst>
              <a:ext uri="{FF2B5EF4-FFF2-40B4-BE49-F238E27FC236}">
                <a16:creationId xmlns:a16="http://schemas.microsoft.com/office/drawing/2014/main" id="{BB4B72C1-5091-4C2C-BC82-B4AF0BFCAFF1}"/>
              </a:ext>
            </a:extLst>
          </p:cNvPr>
          <p:cNvPicPr>
            <a:picLocks noChangeAspect="1"/>
          </p:cNvPicPr>
          <p:nvPr/>
        </p:nvPicPr>
        <p:blipFill>
          <a:blip r:embed="rId3"/>
          <a:stretch>
            <a:fillRect/>
          </a:stretch>
        </p:blipFill>
        <p:spPr>
          <a:xfrm>
            <a:off x="764517" y="1052400"/>
            <a:ext cx="5149619" cy="2280835"/>
          </a:xfrm>
          <a:prstGeom prst="rect">
            <a:avLst/>
          </a:prstGeom>
        </p:spPr>
      </p:pic>
      <p:pic>
        <p:nvPicPr>
          <p:cNvPr id="13" name="Grafik 12">
            <a:extLst>
              <a:ext uri="{FF2B5EF4-FFF2-40B4-BE49-F238E27FC236}">
                <a16:creationId xmlns:a16="http://schemas.microsoft.com/office/drawing/2014/main" id="{69CCDEC7-6F95-4D4C-B366-77D93ACF0DD5}"/>
              </a:ext>
            </a:extLst>
          </p:cNvPr>
          <p:cNvPicPr>
            <a:picLocks noChangeAspect="1"/>
          </p:cNvPicPr>
          <p:nvPr/>
        </p:nvPicPr>
        <p:blipFill>
          <a:blip r:embed="rId4"/>
          <a:stretch>
            <a:fillRect/>
          </a:stretch>
        </p:blipFill>
        <p:spPr>
          <a:xfrm>
            <a:off x="6562024" y="1052400"/>
            <a:ext cx="4933950" cy="3705225"/>
          </a:xfrm>
          <a:prstGeom prst="rect">
            <a:avLst/>
          </a:prstGeom>
        </p:spPr>
      </p:pic>
      <p:grpSp>
        <p:nvGrpSpPr>
          <p:cNvPr id="14" name="Gruppieren 13">
            <a:extLst>
              <a:ext uri="{FF2B5EF4-FFF2-40B4-BE49-F238E27FC236}">
                <a16:creationId xmlns:a16="http://schemas.microsoft.com/office/drawing/2014/main" id="{62004AD1-B67C-4E83-BB42-5A5DD1146B7A}"/>
              </a:ext>
            </a:extLst>
          </p:cNvPr>
          <p:cNvGrpSpPr/>
          <p:nvPr/>
        </p:nvGrpSpPr>
        <p:grpSpPr>
          <a:xfrm>
            <a:off x="3100292" y="2453508"/>
            <a:ext cx="7236583" cy="903008"/>
            <a:chOff x="4259391" y="2781090"/>
            <a:chExt cx="7236583" cy="903008"/>
          </a:xfrm>
        </p:grpSpPr>
        <p:cxnSp>
          <p:nvCxnSpPr>
            <p:cNvPr id="9" name="Gerade Verbindung mit Pfeil 8">
              <a:extLst>
                <a:ext uri="{FF2B5EF4-FFF2-40B4-BE49-F238E27FC236}">
                  <a16:creationId xmlns:a16="http://schemas.microsoft.com/office/drawing/2014/main" id="{84DA11B5-83B3-4D46-A475-080C0BEBED3E}"/>
                </a:ext>
              </a:extLst>
            </p:cNvPr>
            <p:cNvCxnSpPr/>
            <p:nvPr/>
          </p:nvCxnSpPr>
          <p:spPr>
            <a:xfrm flipH="1" flipV="1">
              <a:off x="4259391" y="3173899"/>
              <a:ext cx="977462" cy="51019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7567D60E-6CE4-4057-A7B5-D98A4AD660C4}"/>
                </a:ext>
              </a:extLst>
            </p:cNvPr>
            <p:cNvCxnSpPr/>
            <p:nvPr/>
          </p:nvCxnSpPr>
          <p:spPr>
            <a:xfrm flipH="1" flipV="1">
              <a:off x="10518512" y="2781090"/>
              <a:ext cx="977462" cy="51019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9766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428718" y="100012"/>
            <a:ext cx="9603275" cy="576236"/>
          </a:xfrm>
        </p:spPr>
        <p:txBody>
          <a:bodyPr>
            <a:normAutofit fontScale="90000"/>
          </a:bodyPr>
          <a:lstStyle/>
          <a:p>
            <a:pPr algn="ctr"/>
            <a:br>
              <a:rPr lang="de-DE" b="1" i="1" dirty="0"/>
            </a:br>
            <a:br>
              <a:rPr lang="de-DE" b="1" i="1" dirty="0"/>
            </a:br>
            <a:r>
              <a:rPr lang="de-DE" b="1" dirty="0"/>
              <a:t>Unterrichtsbeispiel: </a:t>
            </a:r>
            <a:r>
              <a:rPr lang="de-DE" b="1" i="1" dirty="0"/>
              <a:t>Gran Torino </a:t>
            </a:r>
            <a:r>
              <a:rPr lang="de-DE" b="1" dirty="0"/>
              <a:t>(DS 6)</a:t>
            </a:r>
            <a:br>
              <a:rPr lang="de-DE" b="1" dirty="0"/>
            </a:br>
            <a:br>
              <a:rPr lang="de-DE" b="1" dirty="0"/>
            </a:br>
            <a:endParaRPr lang="de-DE" dirty="0"/>
          </a:p>
        </p:txBody>
      </p:sp>
      <p:pic>
        <p:nvPicPr>
          <p:cNvPr id="3" name="Grafik 2">
            <a:extLst>
              <a:ext uri="{FF2B5EF4-FFF2-40B4-BE49-F238E27FC236}">
                <a16:creationId xmlns:a16="http://schemas.microsoft.com/office/drawing/2014/main" id="{E8B79396-D332-4407-A067-1DC29B7E4745}"/>
              </a:ext>
            </a:extLst>
          </p:cNvPr>
          <p:cNvPicPr>
            <a:picLocks noChangeAspect="1"/>
          </p:cNvPicPr>
          <p:nvPr/>
        </p:nvPicPr>
        <p:blipFill>
          <a:blip r:embed="rId3"/>
          <a:stretch>
            <a:fillRect/>
          </a:stretch>
        </p:blipFill>
        <p:spPr>
          <a:xfrm>
            <a:off x="2074423" y="1097336"/>
            <a:ext cx="8705898" cy="5348288"/>
          </a:xfrm>
          <a:prstGeom prst="rect">
            <a:avLst/>
          </a:prstGeom>
        </p:spPr>
      </p:pic>
    </p:spTree>
    <p:extLst>
      <p:ext uri="{BB962C8B-B14F-4D97-AF65-F5344CB8AC3E}">
        <p14:creationId xmlns:p14="http://schemas.microsoft.com/office/powerpoint/2010/main" val="317741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608463" y="203104"/>
            <a:ext cx="9603275" cy="1045661"/>
          </a:xfrm>
        </p:spPr>
        <p:txBody>
          <a:bodyPr>
            <a:normAutofit fontScale="90000"/>
          </a:bodyPr>
          <a:lstStyle/>
          <a:p>
            <a:pPr algn="ctr"/>
            <a:br>
              <a:rPr lang="de-DE" b="1" i="1" dirty="0"/>
            </a:br>
            <a:r>
              <a:rPr lang="de-DE" b="1" dirty="0"/>
              <a:t>Unterrichtsbeispiel: </a:t>
            </a:r>
            <a:r>
              <a:rPr lang="de-DE" b="1" i="1" dirty="0"/>
              <a:t>Gran Torino</a:t>
            </a:r>
            <a:br>
              <a:rPr lang="de-DE" b="1" i="1" dirty="0"/>
            </a:br>
            <a:r>
              <a:rPr lang="de-DE" sz="2700" b="1" i="1" dirty="0"/>
              <a:t>Anlehnung an die Materialien der Schwerpunktthemen-Kommission</a:t>
            </a:r>
            <a:br>
              <a:rPr lang="de-DE" b="1" dirty="0"/>
            </a:br>
            <a:endParaRPr lang="de-DE" dirty="0"/>
          </a:p>
        </p:txBody>
      </p:sp>
      <p:sp>
        <p:nvSpPr>
          <p:cNvPr id="18" name="Titel 1">
            <a:extLst>
              <a:ext uri="{FF2B5EF4-FFF2-40B4-BE49-F238E27FC236}">
                <a16:creationId xmlns:a16="http://schemas.microsoft.com/office/drawing/2014/main" id="{70E0080C-0966-474C-B9D5-645C73DBA6B2}"/>
              </a:ext>
            </a:extLst>
          </p:cNvPr>
          <p:cNvSpPr txBox="1">
            <a:spLocks/>
          </p:cNvSpPr>
          <p:nvPr/>
        </p:nvSpPr>
        <p:spPr>
          <a:xfrm>
            <a:off x="422910" y="1248765"/>
            <a:ext cx="7235189" cy="5406131"/>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de-DE" i="1" dirty="0"/>
            </a:br>
            <a:r>
              <a:rPr lang="de-DE" b="1" dirty="0">
                <a:solidFill>
                  <a:srgbClr val="0070C0"/>
                </a:solidFill>
              </a:rPr>
              <a:t>Die Unterrichtssequenz </a:t>
            </a:r>
          </a:p>
          <a:p>
            <a:endParaRPr lang="de-DE" dirty="0">
              <a:solidFill>
                <a:srgbClr val="0070C0"/>
              </a:solidFill>
            </a:endParaRPr>
          </a:p>
          <a:p>
            <a:pPr marL="571500" indent="-571500">
              <a:buFont typeface="Arial" panose="020B0604020202020204" pitchFamily="34" charset="0"/>
              <a:buChar char="•"/>
            </a:pPr>
            <a:r>
              <a:rPr lang="de-DE" sz="3400" dirty="0">
                <a:solidFill>
                  <a:srgbClr val="0070C0"/>
                </a:solidFill>
              </a:rPr>
              <a:t>verfolgt bezüglich des Schwerpunktthemas die gleichen Ziele wie von der SPT-Kommission vorgeschlagen (vgl. Reader S. 3)</a:t>
            </a:r>
          </a:p>
          <a:p>
            <a:endParaRPr lang="de-DE" sz="3400" dirty="0">
              <a:solidFill>
                <a:srgbClr val="0070C0"/>
              </a:solidFill>
            </a:endParaRPr>
          </a:p>
          <a:p>
            <a:pPr marL="571500" indent="-571500">
              <a:buFont typeface="Arial" panose="020B0604020202020204" pitchFamily="34" charset="0"/>
              <a:buChar char="•"/>
            </a:pPr>
            <a:r>
              <a:rPr lang="de-DE" sz="3400" dirty="0">
                <a:solidFill>
                  <a:srgbClr val="0070C0"/>
                </a:solidFill>
              </a:rPr>
              <a:t>folgt auch der inhaltlichen Vorgehensweise und Einteilung in Filmsequenzen (</a:t>
            </a:r>
            <a:r>
              <a:rPr lang="de-DE" sz="3400" i="1" dirty="0" err="1">
                <a:solidFill>
                  <a:srgbClr val="0070C0"/>
                </a:solidFill>
              </a:rPr>
              <a:t>thematic</a:t>
            </a:r>
            <a:r>
              <a:rPr lang="de-DE" sz="3400" i="1" dirty="0">
                <a:solidFill>
                  <a:srgbClr val="0070C0"/>
                </a:solidFill>
              </a:rPr>
              <a:t> </a:t>
            </a:r>
            <a:r>
              <a:rPr lang="de-DE" sz="3400" i="1" dirty="0" err="1">
                <a:solidFill>
                  <a:srgbClr val="0070C0"/>
                </a:solidFill>
              </a:rPr>
              <a:t>approach</a:t>
            </a:r>
            <a:r>
              <a:rPr lang="de-DE" sz="3400" dirty="0">
                <a:solidFill>
                  <a:srgbClr val="0070C0"/>
                </a:solidFill>
              </a:rPr>
              <a:t>)</a:t>
            </a:r>
          </a:p>
          <a:p>
            <a:pPr marL="571500" indent="-571500">
              <a:buFont typeface="Arial" panose="020B0604020202020204" pitchFamily="34" charset="0"/>
              <a:buChar char="•"/>
            </a:pPr>
            <a:endParaRPr lang="de-DE" sz="3400" dirty="0">
              <a:solidFill>
                <a:srgbClr val="0070C0"/>
              </a:solidFill>
            </a:endParaRPr>
          </a:p>
          <a:p>
            <a:pPr marL="571500" indent="-571500">
              <a:buFont typeface="Arial" panose="020B0604020202020204" pitchFamily="34" charset="0"/>
              <a:buChar char="•"/>
            </a:pPr>
            <a:r>
              <a:rPr lang="de-DE" sz="3400" dirty="0">
                <a:solidFill>
                  <a:srgbClr val="0070C0"/>
                </a:solidFill>
              </a:rPr>
              <a:t>bezieht bereits vorhandenes Material mit ein</a:t>
            </a:r>
          </a:p>
          <a:p>
            <a:pPr marL="571500" indent="-571500">
              <a:buFont typeface="Arial" panose="020B0604020202020204" pitchFamily="34" charset="0"/>
              <a:buChar char="•"/>
            </a:pPr>
            <a:endParaRPr lang="de-DE" b="1" dirty="0">
              <a:solidFill>
                <a:srgbClr val="0070C0"/>
              </a:solidFill>
            </a:endParaRPr>
          </a:p>
        </p:txBody>
      </p:sp>
      <p:sp>
        <p:nvSpPr>
          <p:cNvPr id="3" name="Textfeld 2">
            <a:extLst>
              <a:ext uri="{FF2B5EF4-FFF2-40B4-BE49-F238E27FC236}">
                <a16:creationId xmlns:a16="http://schemas.microsoft.com/office/drawing/2014/main" id="{1740FCEA-B9B1-4083-8BD2-862BF74BCF41}"/>
              </a:ext>
            </a:extLst>
          </p:cNvPr>
          <p:cNvSpPr txBox="1"/>
          <p:nvPr/>
        </p:nvSpPr>
        <p:spPr>
          <a:xfrm>
            <a:off x="8488680" y="2428336"/>
            <a:ext cx="3280410" cy="2677656"/>
          </a:xfrm>
          <a:prstGeom prst="rect">
            <a:avLst/>
          </a:prstGeom>
          <a:solidFill>
            <a:schemeClr val="accent4"/>
          </a:solidFill>
        </p:spPr>
        <p:txBody>
          <a:bodyPr wrap="square" rtlCol="0">
            <a:spAutoFit/>
          </a:bodyPr>
          <a:lstStyle/>
          <a:p>
            <a:r>
              <a:rPr lang="de-DE" sz="2400" dirty="0">
                <a:solidFill>
                  <a:srgbClr val="0070C0"/>
                </a:solidFill>
              </a:rPr>
              <a:t>Veranschaulicht </a:t>
            </a:r>
            <a:r>
              <a:rPr lang="de-DE" sz="2400" b="1" dirty="0">
                <a:solidFill>
                  <a:srgbClr val="0070C0"/>
                </a:solidFill>
              </a:rPr>
              <a:t>Möglichkeiten zur Abstufung </a:t>
            </a:r>
            <a:r>
              <a:rPr lang="de-DE" sz="2400" dirty="0">
                <a:solidFill>
                  <a:srgbClr val="0070C0"/>
                </a:solidFill>
              </a:rPr>
              <a:t>für das Basisfach (BP 2018) an einem </a:t>
            </a:r>
            <a:r>
              <a:rPr lang="de-DE" sz="2400" b="1" dirty="0">
                <a:solidFill>
                  <a:srgbClr val="0070C0"/>
                </a:solidFill>
              </a:rPr>
              <a:t>bekannten Text </a:t>
            </a:r>
            <a:r>
              <a:rPr lang="de-DE" sz="2400" dirty="0">
                <a:solidFill>
                  <a:srgbClr val="0070C0"/>
                </a:solidFill>
              </a:rPr>
              <a:t>und </a:t>
            </a:r>
            <a:r>
              <a:rPr lang="de-DE" sz="2400" b="1" dirty="0">
                <a:solidFill>
                  <a:srgbClr val="0070C0"/>
                </a:solidFill>
              </a:rPr>
              <a:t>bekanntem Material</a:t>
            </a:r>
          </a:p>
        </p:txBody>
      </p:sp>
      <p:sp>
        <p:nvSpPr>
          <p:cNvPr id="4" name="Geschweifte Klammer rechts 3">
            <a:extLst>
              <a:ext uri="{FF2B5EF4-FFF2-40B4-BE49-F238E27FC236}">
                <a16:creationId xmlns:a16="http://schemas.microsoft.com/office/drawing/2014/main" id="{666C6AD5-F174-474A-9935-D66F161342FC}"/>
              </a:ext>
            </a:extLst>
          </p:cNvPr>
          <p:cNvSpPr/>
          <p:nvPr/>
        </p:nvSpPr>
        <p:spPr>
          <a:xfrm>
            <a:off x="7452360" y="1611630"/>
            <a:ext cx="800100" cy="4754880"/>
          </a:xfrm>
          <a:prstGeom prst="rightBrace">
            <a:avLst/>
          </a:prstGeom>
          <a:ln w="5715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244510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24D5407B-3558-489C-9DB5-1CE212B25D16}"/>
              </a:ext>
            </a:extLst>
          </p:cNvPr>
          <p:cNvPicPr>
            <a:picLocks noChangeAspect="1"/>
          </p:cNvPicPr>
          <p:nvPr/>
        </p:nvPicPr>
        <p:blipFill>
          <a:blip r:embed="rId3"/>
          <a:stretch>
            <a:fillRect/>
          </a:stretch>
        </p:blipFill>
        <p:spPr>
          <a:xfrm>
            <a:off x="1548950" y="797227"/>
            <a:ext cx="3507868" cy="4580337"/>
          </a:xfrm>
          <a:prstGeom prst="rect">
            <a:avLst/>
          </a:prstGeom>
        </p:spPr>
      </p:pic>
      <p:pic>
        <p:nvPicPr>
          <p:cNvPr id="4" name="Grafik 3">
            <a:extLst>
              <a:ext uri="{FF2B5EF4-FFF2-40B4-BE49-F238E27FC236}">
                <a16:creationId xmlns:a16="http://schemas.microsoft.com/office/drawing/2014/main" id="{CA6093A0-F52D-4870-BFD3-E850A762D7C3}"/>
              </a:ext>
            </a:extLst>
          </p:cNvPr>
          <p:cNvPicPr>
            <a:picLocks noChangeAspect="1"/>
          </p:cNvPicPr>
          <p:nvPr/>
        </p:nvPicPr>
        <p:blipFill>
          <a:blip r:embed="rId4"/>
          <a:stretch>
            <a:fillRect/>
          </a:stretch>
        </p:blipFill>
        <p:spPr>
          <a:xfrm>
            <a:off x="6445493" y="797228"/>
            <a:ext cx="3917890" cy="4625796"/>
          </a:xfrm>
          <a:prstGeom prst="rect">
            <a:avLst/>
          </a:prstGeom>
        </p:spPr>
      </p:pic>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428718" y="100012"/>
            <a:ext cx="9603275" cy="576236"/>
          </a:xfrm>
        </p:spPr>
        <p:txBody>
          <a:bodyPr>
            <a:normAutofit fontScale="90000"/>
          </a:bodyPr>
          <a:lstStyle/>
          <a:p>
            <a:pPr algn="ctr"/>
            <a:br>
              <a:rPr lang="de-DE" b="1" i="1" dirty="0"/>
            </a:br>
            <a:br>
              <a:rPr lang="de-DE" b="1" i="1" dirty="0"/>
            </a:br>
            <a:r>
              <a:rPr lang="de-DE" b="1" dirty="0"/>
              <a:t>Unterrichtsbeispiel: </a:t>
            </a:r>
            <a:r>
              <a:rPr lang="de-DE" b="1" i="1" dirty="0"/>
              <a:t>Gran Torino </a:t>
            </a:r>
            <a:r>
              <a:rPr lang="de-DE" b="1" dirty="0"/>
              <a:t>(DS 6)</a:t>
            </a:r>
            <a:br>
              <a:rPr lang="de-DE" b="1" dirty="0"/>
            </a:br>
            <a:br>
              <a:rPr lang="de-DE" b="1" dirty="0"/>
            </a:br>
            <a:endParaRPr lang="de-DE" dirty="0"/>
          </a:p>
        </p:txBody>
      </p:sp>
      <p:sp>
        <p:nvSpPr>
          <p:cNvPr id="6" name="Textfeld 5">
            <a:extLst>
              <a:ext uri="{FF2B5EF4-FFF2-40B4-BE49-F238E27FC236}">
                <a16:creationId xmlns:a16="http://schemas.microsoft.com/office/drawing/2014/main" id="{F6F1890E-690E-4BB9-90D9-17B394883BA5}"/>
              </a:ext>
            </a:extLst>
          </p:cNvPr>
          <p:cNvSpPr txBox="1"/>
          <p:nvPr/>
        </p:nvSpPr>
        <p:spPr>
          <a:xfrm>
            <a:off x="6362465" y="5363817"/>
            <a:ext cx="4508498" cy="1077218"/>
          </a:xfrm>
          <a:prstGeom prst="rect">
            <a:avLst/>
          </a:prstGeom>
          <a:noFill/>
        </p:spPr>
        <p:txBody>
          <a:bodyPr wrap="square" rtlCol="0">
            <a:spAutoFit/>
          </a:bodyPr>
          <a:lstStyle/>
          <a:p>
            <a:r>
              <a:rPr lang="de-DE" sz="1600" dirty="0"/>
              <a:t>Basisfach</a:t>
            </a:r>
          </a:p>
          <a:p>
            <a:pPr marL="285750" indent="-285750">
              <a:buFont typeface="Arial" panose="020B0604020202020204" pitchFamily="34" charset="0"/>
              <a:buChar char="•"/>
            </a:pPr>
            <a:r>
              <a:rPr lang="de-DE" sz="1600" dirty="0"/>
              <a:t>mehr Anleitung/ Hilfestellung durch vorgegebene Reihenfolge und bereits eingetragenen </a:t>
            </a:r>
            <a:r>
              <a:rPr lang="de-DE" sz="1600" i="1" dirty="0" err="1"/>
              <a:t>language</a:t>
            </a:r>
            <a:r>
              <a:rPr lang="de-DE" sz="1600" i="1" dirty="0"/>
              <a:t> support </a:t>
            </a:r>
          </a:p>
        </p:txBody>
      </p:sp>
      <p:sp>
        <p:nvSpPr>
          <p:cNvPr id="20" name="Textfeld 19">
            <a:extLst>
              <a:ext uri="{FF2B5EF4-FFF2-40B4-BE49-F238E27FC236}">
                <a16:creationId xmlns:a16="http://schemas.microsoft.com/office/drawing/2014/main" id="{0AC31873-C44A-4410-B7DE-D12912B02AA2}"/>
              </a:ext>
            </a:extLst>
          </p:cNvPr>
          <p:cNvSpPr txBox="1"/>
          <p:nvPr/>
        </p:nvSpPr>
        <p:spPr>
          <a:xfrm>
            <a:off x="1321038" y="5377564"/>
            <a:ext cx="4508498" cy="1569660"/>
          </a:xfrm>
          <a:prstGeom prst="rect">
            <a:avLst/>
          </a:prstGeom>
          <a:noFill/>
        </p:spPr>
        <p:txBody>
          <a:bodyPr wrap="square" rtlCol="0">
            <a:spAutoFit/>
          </a:bodyPr>
          <a:lstStyle/>
          <a:p>
            <a:r>
              <a:rPr lang="de-DE" sz="1600" dirty="0"/>
              <a:t>Leistungsfach </a:t>
            </a:r>
          </a:p>
          <a:p>
            <a:pPr marL="285750" indent="-285750">
              <a:buFont typeface="Arial" panose="020B0604020202020204" pitchFamily="34" charset="0"/>
              <a:buChar char="•"/>
            </a:pPr>
            <a:r>
              <a:rPr lang="de-DE" sz="1600" dirty="0" err="1"/>
              <a:t>SuS</a:t>
            </a:r>
            <a:r>
              <a:rPr lang="de-DE" sz="1600" dirty="0"/>
              <a:t> müssen selbst eine sinnvolle Reihenfolge wählen</a:t>
            </a:r>
          </a:p>
          <a:p>
            <a:pPr marL="285750" indent="-285750">
              <a:buFont typeface="Arial" panose="020B0604020202020204" pitchFamily="34" charset="0"/>
              <a:buChar char="•"/>
            </a:pPr>
            <a:r>
              <a:rPr lang="de-DE" sz="1600" i="1" dirty="0" err="1"/>
              <a:t>language</a:t>
            </a:r>
            <a:r>
              <a:rPr lang="de-DE" sz="1600" i="1" dirty="0"/>
              <a:t> support </a:t>
            </a:r>
            <a:r>
              <a:rPr lang="de-DE" sz="1600" dirty="0"/>
              <a:t>erfolgt hier als differenzierendes </a:t>
            </a:r>
            <a:r>
              <a:rPr lang="de-DE" sz="1600" dirty="0" err="1"/>
              <a:t>Hilfeangbot</a:t>
            </a:r>
            <a:endParaRPr lang="de-DE" sz="1600" dirty="0"/>
          </a:p>
          <a:p>
            <a:pPr marL="285750" indent="-285750">
              <a:buFont typeface="Arial" panose="020B0604020202020204" pitchFamily="34" charset="0"/>
              <a:buChar char="•"/>
            </a:pPr>
            <a:endParaRPr lang="de-DE" sz="1600" i="1" dirty="0"/>
          </a:p>
        </p:txBody>
      </p:sp>
      <p:grpSp>
        <p:nvGrpSpPr>
          <p:cNvPr id="25" name="Gruppieren 24">
            <a:extLst>
              <a:ext uri="{FF2B5EF4-FFF2-40B4-BE49-F238E27FC236}">
                <a16:creationId xmlns:a16="http://schemas.microsoft.com/office/drawing/2014/main" id="{8DFF370A-278F-4A7E-8E29-02BDDB92A5A1}"/>
              </a:ext>
            </a:extLst>
          </p:cNvPr>
          <p:cNvGrpSpPr/>
          <p:nvPr/>
        </p:nvGrpSpPr>
        <p:grpSpPr>
          <a:xfrm>
            <a:off x="2605215" y="3434897"/>
            <a:ext cx="8426778" cy="987974"/>
            <a:chOff x="2605215" y="3777495"/>
            <a:chExt cx="8426778" cy="987974"/>
          </a:xfrm>
        </p:grpSpPr>
        <p:cxnSp>
          <p:nvCxnSpPr>
            <p:cNvPr id="5" name="Gerade Verbindung mit Pfeil 4">
              <a:extLst>
                <a:ext uri="{FF2B5EF4-FFF2-40B4-BE49-F238E27FC236}">
                  <a16:creationId xmlns:a16="http://schemas.microsoft.com/office/drawing/2014/main" id="{1C55DA40-6748-4514-93C2-20EAFBF353DA}"/>
                </a:ext>
              </a:extLst>
            </p:cNvPr>
            <p:cNvCxnSpPr>
              <a:cxnSpLocks/>
            </p:cNvCxnSpPr>
            <p:nvPr/>
          </p:nvCxnSpPr>
          <p:spPr>
            <a:xfrm flipH="1" flipV="1">
              <a:off x="4334956" y="4271482"/>
              <a:ext cx="721862" cy="49398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AC20B6DD-7B50-458D-BB9F-DC303A622AC7}"/>
                </a:ext>
              </a:extLst>
            </p:cNvPr>
            <p:cNvCxnSpPr>
              <a:cxnSpLocks/>
            </p:cNvCxnSpPr>
            <p:nvPr/>
          </p:nvCxnSpPr>
          <p:spPr>
            <a:xfrm flipH="1" flipV="1">
              <a:off x="2605215" y="3777495"/>
              <a:ext cx="721862" cy="49398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DF0782E6-BBF7-42FC-9EBC-ACD241AB3DB5}"/>
                </a:ext>
              </a:extLst>
            </p:cNvPr>
            <p:cNvCxnSpPr>
              <a:cxnSpLocks/>
            </p:cNvCxnSpPr>
            <p:nvPr/>
          </p:nvCxnSpPr>
          <p:spPr>
            <a:xfrm flipH="1" flipV="1">
              <a:off x="7682576" y="3872093"/>
              <a:ext cx="721862" cy="49398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E5960425-9D92-4D29-8D31-4E07E05E9D87}"/>
                </a:ext>
              </a:extLst>
            </p:cNvPr>
            <p:cNvCxnSpPr>
              <a:cxnSpLocks/>
            </p:cNvCxnSpPr>
            <p:nvPr/>
          </p:nvCxnSpPr>
          <p:spPr>
            <a:xfrm flipH="1" flipV="1">
              <a:off x="10310131" y="4271481"/>
              <a:ext cx="721862" cy="49398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2444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608463" y="203104"/>
            <a:ext cx="9603275" cy="1045661"/>
          </a:xfrm>
        </p:spPr>
        <p:txBody>
          <a:bodyPr>
            <a:normAutofit fontScale="90000"/>
          </a:bodyPr>
          <a:lstStyle/>
          <a:p>
            <a:pPr algn="ctr"/>
            <a:br>
              <a:rPr lang="de-DE" b="1" i="1" dirty="0"/>
            </a:br>
            <a:r>
              <a:rPr lang="de-DE" b="1" dirty="0"/>
              <a:t>Unterrichtsbeispiel: </a:t>
            </a:r>
            <a:r>
              <a:rPr lang="de-DE" b="1" i="1" dirty="0"/>
              <a:t>Gran Torino</a:t>
            </a:r>
            <a:br>
              <a:rPr lang="de-DE" b="1" i="1" dirty="0"/>
            </a:br>
            <a:r>
              <a:rPr lang="de-DE" sz="2700" b="1" i="1" dirty="0"/>
              <a:t>Anlehnung an die Materialien der SPT-</a:t>
            </a:r>
            <a:r>
              <a:rPr lang="de-DE" sz="2700" b="1" i="1" dirty="0" err="1"/>
              <a:t>Komission</a:t>
            </a:r>
            <a:br>
              <a:rPr lang="de-DE" b="1" dirty="0"/>
            </a:br>
            <a:endParaRPr lang="de-DE" dirty="0"/>
          </a:p>
        </p:txBody>
      </p:sp>
      <p:sp>
        <p:nvSpPr>
          <p:cNvPr id="18" name="Titel 1">
            <a:extLst>
              <a:ext uri="{FF2B5EF4-FFF2-40B4-BE49-F238E27FC236}">
                <a16:creationId xmlns:a16="http://schemas.microsoft.com/office/drawing/2014/main" id="{70E0080C-0966-474C-B9D5-645C73DBA6B2}"/>
              </a:ext>
            </a:extLst>
          </p:cNvPr>
          <p:cNvSpPr txBox="1">
            <a:spLocks/>
          </p:cNvSpPr>
          <p:nvPr/>
        </p:nvSpPr>
        <p:spPr>
          <a:xfrm>
            <a:off x="949243" y="1414130"/>
            <a:ext cx="10480757" cy="5240766"/>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5300" b="1" dirty="0">
                <a:solidFill>
                  <a:srgbClr val="0070C0"/>
                </a:solidFill>
              </a:rPr>
              <a:t>Lernziele in Bezug auf das Schwerpunktthema:</a:t>
            </a:r>
          </a:p>
          <a:p>
            <a:r>
              <a:rPr lang="de-DE" sz="3400" dirty="0">
                <a:solidFill>
                  <a:srgbClr val="0070C0"/>
                </a:solidFill>
              </a:rPr>
              <a:t>(Reader der Schwerpunktthemen-</a:t>
            </a:r>
            <a:r>
              <a:rPr lang="de-DE" sz="3400" dirty="0" err="1">
                <a:solidFill>
                  <a:srgbClr val="0070C0"/>
                </a:solidFill>
              </a:rPr>
              <a:t>Komission</a:t>
            </a:r>
            <a:r>
              <a:rPr lang="de-DE" sz="3400" dirty="0">
                <a:solidFill>
                  <a:srgbClr val="0070C0"/>
                </a:solidFill>
              </a:rPr>
              <a:t> zu Gran Torino, S. 3)</a:t>
            </a:r>
          </a:p>
          <a:p>
            <a:endParaRPr lang="de-DE" sz="3400" dirty="0">
              <a:solidFill>
                <a:srgbClr val="0070C0"/>
              </a:solidFill>
            </a:endParaRPr>
          </a:p>
          <a:p>
            <a:r>
              <a:rPr lang="de-DE" dirty="0"/>
              <a:t>Die Schülerinnen und Schüler</a:t>
            </a:r>
          </a:p>
          <a:p>
            <a:endParaRPr lang="de-DE" dirty="0"/>
          </a:p>
          <a:p>
            <a:pPr marL="571500" lvl="0" indent="-571500">
              <a:buFont typeface="Arial" panose="020B0604020202020204" pitchFamily="34" charset="0"/>
              <a:buChar char="•"/>
            </a:pPr>
            <a:r>
              <a:rPr lang="de-DE" dirty="0"/>
              <a:t>kennen die wesentlichen Elemente der Handlungsentwicklung und die Protagonisten in Gran Torino.</a:t>
            </a:r>
          </a:p>
          <a:p>
            <a:pPr lvl="0"/>
            <a:endParaRPr lang="de-DE" dirty="0"/>
          </a:p>
          <a:p>
            <a:pPr marL="571500" lvl="0" indent="-571500">
              <a:buFont typeface="Arial" panose="020B0604020202020204" pitchFamily="34" charset="0"/>
              <a:buChar char="•"/>
            </a:pPr>
            <a:r>
              <a:rPr lang="de-DE" dirty="0"/>
              <a:t>kennen die wesentlichen Faktoren, die das Zugehörigkeitsgefühl der Protagonisten zu einer bestimmten Gruppe ausmachen. </a:t>
            </a:r>
          </a:p>
          <a:p>
            <a:pPr lvl="0"/>
            <a:endParaRPr lang="de-DE" dirty="0"/>
          </a:p>
          <a:p>
            <a:pPr marL="571500" lvl="0" indent="-571500">
              <a:buFont typeface="Arial" panose="020B0604020202020204" pitchFamily="34" charset="0"/>
              <a:buChar char="•"/>
            </a:pPr>
            <a:r>
              <a:rPr lang="de-DE" dirty="0"/>
              <a:t>können hierbei unterschiedliche Mechanismen und Folgen von Ab- und Ausgrenzen (</a:t>
            </a:r>
            <a:r>
              <a:rPr lang="de-DE" i="1" dirty="0" err="1"/>
              <a:t>dissociation</a:t>
            </a:r>
            <a:r>
              <a:rPr lang="de-DE" i="1" dirty="0"/>
              <a:t>/ </a:t>
            </a:r>
            <a:r>
              <a:rPr lang="de-DE" i="1" dirty="0" err="1"/>
              <a:t>ostracism</a:t>
            </a:r>
            <a:r>
              <a:rPr lang="de-DE" dirty="0"/>
              <a:t>) erkennen.</a:t>
            </a:r>
          </a:p>
          <a:p>
            <a:pPr lvl="0"/>
            <a:endParaRPr lang="de-DE" dirty="0"/>
          </a:p>
          <a:p>
            <a:pPr marL="571500" lvl="0" indent="-571500">
              <a:buFont typeface="Arial" panose="020B0604020202020204" pitchFamily="34" charset="0"/>
              <a:buChar char="•"/>
            </a:pPr>
            <a:r>
              <a:rPr lang="de-DE" dirty="0"/>
              <a:t>können die Bewältigungsstrategien der Protagonisten (</a:t>
            </a:r>
            <a:r>
              <a:rPr lang="de-DE" i="1" dirty="0" err="1"/>
              <a:t>coping</a:t>
            </a:r>
            <a:r>
              <a:rPr lang="de-DE" i="1" dirty="0"/>
              <a:t> </a:t>
            </a:r>
            <a:r>
              <a:rPr lang="de-DE" i="1" dirty="0" err="1"/>
              <a:t>strategies</a:t>
            </a:r>
            <a:r>
              <a:rPr lang="de-DE" dirty="0"/>
              <a:t>) analysieren und bewerten.</a:t>
            </a:r>
          </a:p>
          <a:p>
            <a:pPr lvl="0"/>
            <a:endParaRPr lang="de-DE" dirty="0"/>
          </a:p>
          <a:p>
            <a:pPr marL="571500" lvl="0" indent="-571500">
              <a:buFont typeface="Arial" panose="020B0604020202020204" pitchFamily="34" charset="0"/>
              <a:buChar char="•"/>
            </a:pPr>
            <a:r>
              <a:rPr lang="de-DE" dirty="0"/>
              <a:t>können Bezüge zur eigenen Lebenswelt (</a:t>
            </a:r>
            <a:r>
              <a:rPr lang="de-DE" i="1" dirty="0"/>
              <a:t>individual and </a:t>
            </a:r>
            <a:r>
              <a:rPr lang="de-DE" i="1" dirty="0" err="1"/>
              <a:t>society</a:t>
            </a:r>
            <a:r>
              <a:rPr lang="de-DE" dirty="0"/>
              <a:t>) herstellen und kritisch Stellung nehmen.</a:t>
            </a:r>
          </a:p>
          <a:p>
            <a:pPr marL="571500" indent="-571500">
              <a:buFont typeface="Arial" panose="020B0604020202020204" pitchFamily="34" charset="0"/>
              <a:buChar char="•"/>
            </a:pPr>
            <a:endParaRPr lang="de-DE" b="1" dirty="0">
              <a:solidFill>
                <a:srgbClr val="0070C0"/>
              </a:solidFill>
            </a:endParaRPr>
          </a:p>
        </p:txBody>
      </p:sp>
    </p:spTree>
    <p:extLst>
      <p:ext uri="{BB962C8B-B14F-4D97-AF65-F5344CB8AC3E}">
        <p14:creationId xmlns:p14="http://schemas.microsoft.com/office/powerpoint/2010/main" val="116038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472727" y="391885"/>
            <a:ext cx="10515600" cy="1325563"/>
          </a:xfrm>
        </p:spPr>
        <p:txBody>
          <a:bodyPr>
            <a:normAutofit fontScale="90000"/>
          </a:bodyPr>
          <a:lstStyle/>
          <a:p>
            <a:pPr algn="ctr"/>
            <a:br>
              <a:rPr lang="de-DE" b="1" dirty="0"/>
            </a:br>
            <a:br>
              <a:rPr lang="de-DE" b="1" dirty="0"/>
            </a:br>
            <a:r>
              <a:rPr lang="de-DE" b="1" i="1" dirty="0"/>
              <a:t>Gran Torino</a:t>
            </a:r>
            <a:br>
              <a:rPr lang="de-DE" b="1" dirty="0"/>
            </a:br>
            <a:r>
              <a:rPr lang="de-DE" sz="3100" b="1" dirty="0"/>
              <a:t>situativer Rahmen der Unterrichtseinheit (Basisfach, Leistungsfach)</a:t>
            </a:r>
            <a:br>
              <a:rPr lang="de-DE" dirty="0"/>
            </a:br>
            <a:br>
              <a:rPr lang="de-DE" b="1" dirty="0"/>
            </a:br>
            <a:endParaRPr lang="de-DE" dirty="0"/>
          </a:p>
        </p:txBody>
      </p:sp>
      <p:sp>
        <p:nvSpPr>
          <p:cNvPr id="5" name="Textfeld 4">
            <a:extLst>
              <a:ext uri="{FF2B5EF4-FFF2-40B4-BE49-F238E27FC236}">
                <a16:creationId xmlns:a16="http://schemas.microsoft.com/office/drawing/2014/main" id="{FA588A84-F28E-4BFD-A2FB-C0D32E95B5F3}"/>
              </a:ext>
            </a:extLst>
          </p:cNvPr>
          <p:cNvSpPr txBox="1"/>
          <p:nvPr/>
        </p:nvSpPr>
        <p:spPr>
          <a:xfrm>
            <a:off x="1203672" y="1955460"/>
            <a:ext cx="9784655" cy="3970318"/>
          </a:xfrm>
          <a:prstGeom prst="rect">
            <a:avLst/>
          </a:prstGeom>
          <a:noFill/>
        </p:spPr>
        <p:txBody>
          <a:bodyPr wrap="square" rtlCol="0">
            <a:spAutoFit/>
          </a:bodyPr>
          <a:lstStyle/>
          <a:p>
            <a:r>
              <a:rPr lang="en-US" sz="2600" b="1" dirty="0">
                <a:solidFill>
                  <a:srgbClr val="0070C0"/>
                </a:solidFill>
              </a:rPr>
              <a:t>Please the boss </a:t>
            </a:r>
            <a:r>
              <a:rPr lang="en-GB" sz="2600" i="1" dirty="0">
                <a:solidFill>
                  <a:srgbClr val="0070C0"/>
                </a:solidFill>
              </a:rPr>
              <a:t> </a:t>
            </a:r>
            <a:endParaRPr lang="de-DE" sz="2600" dirty="0">
              <a:solidFill>
                <a:srgbClr val="0070C0"/>
              </a:solidFill>
            </a:endParaRPr>
          </a:p>
          <a:p>
            <a:r>
              <a:rPr lang="en-GB" sz="2600" i="1" dirty="0">
                <a:solidFill>
                  <a:srgbClr val="0070C0"/>
                </a:solidFill>
              </a:rPr>
              <a:t>You are doing an apprenticeship at </a:t>
            </a:r>
            <a:r>
              <a:rPr lang="en-GB" sz="2600" dirty="0">
                <a:solidFill>
                  <a:srgbClr val="0070C0"/>
                </a:solidFill>
              </a:rPr>
              <a:t>Film Matters Magazine</a:t>
            </a:r>
            <a:r>
              <a:rPr lang="en-GB" sz="2600" i="1" dirty="0">
                <a:solidFill>
                  <a:srgbClr val="0070C0"/>
                </a:solidFill>
              </a:rPr>
              <a:t> (</a:t>
            </a:r>
            <a:r>
              <a:rPr lang="en-GB" sz="2600" i="1" u="sng" dirty="0">
                <a:solidFill>
                  <a:srgbClr val="0070C0"/>
                </a:solidFill>
                <a:hlinkClick r:id="rId3">
                  <a:extLst>
                    <a:ext uri="{A12FA001-AC4F-418D-AE19-62706E023703}">
                      <ahyp:hlinkClr xmlns:ahyp="http://schemas.microsoft.com/office/drawing/2018/hyperlinkcolor" val="tx"/>
                    </a:ext>
                  </a:extLst>
                </a:hlinkClick>
              </a:rPr>
              <a:t>http://www.filmmattersmagazine.com</a:t>
            </a:r>
            <a:r>
              <a:rPr lang="en-GB" sz="2600" i="1" dirty="0">
                <a:solidFill>
                  <a:srgbClr val="0070C0"/>
                </a:solidFill>
              </a:rPr>
              <a:t>). In its next issue, there will be a section on films for young adults that deal with “The Ambiguity of Belonging”. The chief editor has to decide which films to include, but since he can’t watch all the films, he needs a preselection.</a:t>
            </a:r>
            <a:endParaRPr lang="de-DE" sz="2600" dirty="0">
              <a:solidFill>
                <a:srgbClr val="0070C0"/>
              </a:solidFill>
            </a:endParaRPr>
          </a:p>
          <a:p>
            <a:r>
              <a:rPr lang="en-GB" sz="2600" i="1" dirty="0">
                <a:solidFill>
                  <a:srgbClr val="0070C0"/>
                </a:solidFill>
              </a:rPr>
              <a:t>That’s why you are asked to watch “Gran Torino” and give a short presentation (5 minutes), in which you explain why the film is a worthy candidate for the next issue.</a:t>
            </a:r>
            <a:endParaRPr lang="de-DE" sz="2600" dirty="0">
              <a:solidFill>
                <a:srgbClr val="0070C0"/>
              </a:solidFill>
            </a:endParaRPr>
          </a:p>
          <a:p>
            <a:endParaRPr lang="de-DE" dirty="0"/>
          </a:p>
        </p:txBody>
      </p:sp>
    </p:spTree>
    <p:extLst>
      <p:ext uri="{BB962C8B-B14F-4D97-AF65-F5344CB8AC3E}">
        <p14:creationId xmlns:p14="http://schemas.microsoft.com/office/powerpoint/2010/main" val="412924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838200" y="-66788"/>
            <a:ext cx="10515600" cy="1325563"/>
          </a:xfrm>
        </p:spPr>
        <p:txBody>
          <a:bodyPr>
            <a:normAutofit fontScale="90000"/>
          </a:bodyPr>
          <a:lstStyle/>
          <a:p>
            <a:pPr algn="ctr"/>
            <a:br>
              <a:rPr lang="de-DE" b="1" dirty="0"/>
            </a:br>
            <a:br>
              <a:rPr lang="de-DE" b="1" dirty="0"/>
            </a:br>
            <a:r>
              <a:rPr lang="de-DE" b="1" i="1" dirty="0"/>
              <a:t>Gran Torino</a:t>
            </a:r>
            <a:br>
              <a:rPr lang="de-DE" b="1" dirty="0"/>
            </a:br>
            <a:r>
              <a:rPr lang="de-DE" sz="3100" b="1" dirty="0"/>
              <a:t>Zielsetzungen der Unterrichtssequenz (BF und LF)</a:t>
            </a:r>
            <a:br>
              <a:rPr lang="de-DE" dirty="0"/>
            </a:br>
            <a:br>
              <a:rPr lang="de-DE" b="1" dirty="0"/>
            </a:br>
            <a:endParaRPr lang="de-DE" dirty="0"/>
          </a:p>
        </p:txBody>
      </p:sp>
      <p:graphicFrame>
        <p:nvGraphicFramePr>
          <p:cNvPr id="3" name="Diagramm 2">
            <a:extLst>
              <a:ext uri="{FF2B5EF4-FFF2-40B4-BE49-F238E27FC236}">
                <a16:creationId xmlns:a16="http://schemas.microsoft.com/office/drawing/2014/main" id="{112E3D99-416E-4150-A3D4-AEA1B62930BD}"/>
              </a:ext>
            </a:extLst>
          </p:cNvPr>
          <p:cNvGraphicFramePr/>
          <p:nvPr>
            <p:extLst>
              <p:ext uri="{D42A27DB-BD31-4B8C-83A1-F6EECF244321}">
                <p14:modId xmlns:p14="http://schemas.microsoft.com/office/powerpoint/2010/main" val="2759248389"/>
              </p:ext>
            </p:extLst>
          </p:nvPr>
        </p:nvGraphicFramePr>
        <p:xfrm>
          <a:off x="2258491" y="1204945"/>
          <a:ext cx="8581574" cy="54318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Pfeil: nach rechts 7">
            <a:extLst>
              <a:ext uri="{FF2B5EF4-FFF2-40B4-BE49-F238E27FC236}">
                <a16:creationId xmlns:a16="http://schemas.microsoft.com/office/drawing/2014/main" id="{DE30AF58-65B5-4461-B036-116B9B6833D5}"/>
              </a:ext>
            </a:extLst>
          </p:cNvPr>
          <p:cNvSpPr/>
          <p:nvPr/>
        </p:nvSpPr>
        <p:spPr>
          <a:xfrm>
            <a:off x="107685" y="1063938"/>
            <a:ext cx="3274142" cy="1607574"/>
          </a:xfrm>
          <a:prstGeom prst="rightArrow">
            <a:avLst/>
          </a:prstGeom>
          <a:solidFill>
            <a:schemeClr val="accent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a:solidFill>
                <a:schemeClr val="tx1"/>
              </a:solidFill>
            </a:endParaRPr>
          </a:p>
          <a:p>
            <a:pPr algn="ctr"/>
            <a:r>
              <a:rPr lang="de-DE" sz="2400" dirty="0">
                <a:solidFill>
                  <a:schemeClr val="tx1"/>
                </a:solidFill>
              </a:rPr>
              <a:t>Die </a:t>
            </a:r>
            <a:r>
              <a:rPr lang="de-DE" sz="2400" dirty="0" err="1">
                <a:solidFill>
                  <a:schemeClr val="tx1"/>
                </a:solidFill>
              </a:rPr>
              <a:t>SuS</a:t>
            </a:r>
            <a:r>
              <a:rPr lang="de-DE" sz="2400" dirty="0">
                <a:solidFill>
                  <a:schemeClr val="tx1"/>
                </a:solidFill>
              </a:rPr>
              <a:t> können</a:t>
            </a:r>
          </a:p>
          <a:p>
            <a:pPr algn="ctr"/>
            <a:endParaRPr lang="de-DE" dirty="0"/>
          </a:p>
        </p:txBody>
      </p:sp>
      <p:sp>
        <p:nvSpPr>
          <p:cNvPr id="9" name="Ellipse 8">
            <a:extLst>
              <a:ext uri="{FF2B5EF4-FFF2-40B4-BE49-F238E27FC236}">
                <a16:creationId xmlns:a16="http://schemas.microsoft.com/office/drawing/2014/main" id="{B8D5AB37-8746-405E-A19D-8716000C15A2}"/>
              </a:ext>
            </a:extLst>
          </p:cNvPr>
          <p:cNvSpPr/>
          <p:nvPr/>
        </p:nvSpPr>
        <p:spPr>
          <a:xfrm>
            <a:off x="3381827" y="1258775"/>
            <a:ext cx="2075076" cy="944793"/>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a:p>
            <a:pPr algn="ctr"/>
            <a:r>
              <a:rPr lang="de-DE" sz="1600" dirty="0">
                <a:solidFill>
                  <a:schemeClr val="tx1"/>
                </a:solidFill>
              </a:rPr>
              <a:t>Textstellen inhaltlich einordnen</a:t>
            </a:r>
          </a:p>
          <a:p>
            <a:pPr algn="ctr"/>
            <a:endParaRPr lang="de-DE" dirty="0">
              <a:ln>
                <a:solidFill>
                  <a:schemeClr val="bg1"/>
                </a:solidFill>
              </a:ln>
            </a:endParaRPr>
          </a:p>
        </p:txBody>
      </p:sp>
      <p:sp>
        <p:nvSpPr>
          <p:cNvPr id="4" name="Rechteck 3">
            <a:extLst>
              <a:ext uri="{FF2B5EF4-FFF2-40B4-BE49-F238E27FC236}">
                <a16:creationId xmlns:a16="http://schemas.microsoft.com/office/drawing/2014/main" id="{8FE42952-59CB-4EF5-AFFB-748FC2CD9067}"/>
              </a:ext>
            </a:extLst>
          </p:cNvPr>
          <p:cNvSpPr/>
          <p:nvPr/>
        </p:nvSpPr>
        <p:spPr>
          <a:xfrm>
            <a:off x="3909060" y="5977890"/>
            <a:ext cx="5440680" cy="56007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defRPr/>
            </a:pPr>
            <a:r>
              <a:rPr lang="de-DE" dirty="0">
                <a:solidFill>
                  <a:schemeClr val="tx1"/>
                </a:solidFill>
              </a:rPr>
              <a:t>in einem zusammenhängenden, strukturierten Vortrag</a:t>
            </a:r>
            <a:endParaRPr lang="de-DE" sz="900" dirty="0"/>
          </a:p>
        </p:txBody>
      </p:sp>
      <p:grpSp>
        <p:nvGrpSpPr>
          <p:cNvPr id="22" name="Gruppieren 21">
            <a:extLst>
              <a:ext uri="{FF2B5EF4-FFF2-40B4-BE49-F238E27FC236}">
                <a16:creationId xmlns:a16="http://schemas.microsoft.com/office/drawing/2014/main" id="{F6B5C160-3E37-47F9-84D6-C01E2C22CCC0}"/>
              </a:ext>
            </a:extLst>
          </p:cNvPr>
          <p:cNvGrpSpPr/>
          <p:nvPr/>
        </p:nvGrpSpPr>
        <p:grpSpPr>
          <a:xfrm>
            <a:off x="4976037" y="1775637"/>
            <a:ext cx="3033823" cy="1733107"/>
            <a:chOff x="4976037" y="1775637"/>
            <a:chExt cx="3033823" cy="1733107"/>
          </a:xfrm>
        </p:grpSpPr>
        <p:cxnSp>
          <p:nvCxnSpPr>
            <p:cNvPr id="16" name="Gerade Verbindung mit Pfeil 15">
              <a:extLst>
                <a:ext uri="{FF2B5EF4-FFF2-40B4-BE49-F238E27FC236}">
                  <a16:creationId xmlns:a16="http://schemas.microsoft.com/office/drawing/2014/main" id="{75D22ACD-2402-4A71-9701-F41561E97C6C}"/>
                </a:ext>
              </a:extLst>
            </p:cNvPr>
            <p:cNvCxnSpPr/>
            <p:nvPr/>
          </p:nvCxnSpPr>
          <p:spPr>
            <a:xfrm>
              <a:off x="4976037" y="1775637"/>
              <a:ext cx="414670" cy="374101"/>
            </a:xfrm>
            <a:prstGeom prst="straightConnector1">
              <a:avLst/>
            </a:prstGeom>
            <a:ln w="38100">
              <a:tailEnd type="triangle"/>
            </a:ln>
          </p:spPr>
          <p:style>
            <a:lnRef idx="1">
              <a:schemeClr val="accent4"/>
            </a:lnRef>
            <a:fillRef idx="0">
              <a:schemeClr val="accent4"/>
            </a:fillRef>
            <a:effectRef idx="0">
              <a:schemeClr val="accent4"/>
            </a:effectRef>
            <a:fontRef idx="minor">
              <a:schemeClr val="tx1"/>
            </a:fontRef>
          </p:style>
        </p:cxnSp>
        <p:cxnSp>
          <p:nvCxnSpPr>
            <p:cNvPr id="17" name="Gerade Verbindung mit Pfeil 16">
              <a:extLst>
                <a:ext uri="{FF2B5EF4-FFF2-40B4-BE49-F238E27FC236}">
                  <a16:creationId xmlns:a16="http://schemas.microsoft.com/office/drawing/2014/main" id="{B0F30D57-4F32-4824-A51D-0A415D7DCD5C}"/>
                </a:ext>
              </a:extLst>
            </p:cNvPr>
            <p:cNvCxnSpPr>
              <a:cxnSpLocks/>
            </p:cNvCxnSpPr>
            <p:nvPr/>
          </p:nvCxnSpPr>
          <p:spPr>
            <a:xfrm flipV="1">
              <a:off x="6629400" y="2530508"/>
              <a:ext cx="909084" cy="141004"/>
            </a:xfrm>
            <a:prstGeom prst="straightConnector1">
              <a:avLst/>
            </a:prstGeom>
            <a:ln w="38100">
              <a:tailEnd type="triangle"/>
            </a:ln>
          </p:spPr>
          <p:style>
            <a:lnRef idx="1">
              <a:schemeClr val="accent4"/>
            </a:lnRef>
            <a:fillRef idx="0">
              <a:schemeClr val="accent4"/>
            </a:fillRef>
            <a:effectRef idx="0">
              <a:schemeClr val="accent4"/>
            </a:effectRef>
            <a:fontRef idx="minor">
              <a:schemeClr val="tx1"/>
            </a:fontRef>
          </p:style>
        </p:cxnSp>
        <p:cxnSp>
          <p:nvCxnSpPr>
            <p:cNvPr id="20" name="Gerade Verbindung mit Pfeil 19">
              <a:extLst>
                <a:ext uri="{FF2B5EF4-FFF2-40B4-BE49-F238E27FC236}">
                  <a16:creationId xmlns:a16="http://schemas.microsoft.com/office/drawing/2014/main" id="{4BB3AF0B-2765-42C5-854D-0283E9033AF8}"/>
                </a:ext>
              </a:extLst>
            </p:cNvPr>
            <p:cNvCxnSpPr>
              <a:cxnSpLocks/>
            </p:cNvCxnSpPr>
            <p:nvPr/>
          </p:nvCxnSpPr>
          <p:spPr>
            <a:xfrm flipH="1">
              <a:off x="7083942" y="3241949"/>
              <a:ext cx="925918" cy="266795"/>
            </a:xfrm>
            <a:prstGeom prst="straightConnector1">
              <a:avLst/>
            </a:prstGeom>
            <a:ln w="38100">
              <a:tailEnd type="triangle"/>
            </a:ln>
          </p:spPr>
          <p:style>
            <a:lnRef idx="1">
              <a:schemeClr val="accent4"/>
            </a:lnRef>
            <a:fillRef idx="0">
              <a:schemeClr val="accent4"/>
            </a:fillRef>
            <a:effectRef idx="0">
              <a:schemeClr val="accent4"/>
            </a:effectRef>
            <a:fontRef idx="minor">
              <a:schemeClr val="tx1"/>
            </a:fontRef>
          </p:style>
        </p:cxnSp>
      </p:grpSp>
    </p:spTree>
    <p:extLst>
      <p:ext uri="{BB962C8B-B14F-4D97-AF65-F5344CB8AC3E}">
        <p14:creationId xmlns:p14="http://schemas.microsoft.com/office/powerpoint/2010/main" val="249521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additive="base">
                                        <p:cTn id="18" dur="500" fill="hold"/>
                                        <p:tgtEl>
                                          <p:spTgt spid="22"/>
                                        </p:tgtEl>
                                        <p:attrNameLst>
                                          <p:attrName>ppt_x</p:attrName>
                                        </p:attrNameLst>
                                      </p:cBhvr>
                                      <p:tavLst>
                                        <p:tav tm="0">
                                          <p:val>
                                            <p:strVal val="#ppt_x"/>
                                          </p:val>
                                        </p:tav>
                                        <p:tav tm="100000">
                                          <p:val>
                                            <p:strVal val="#ppt_x"/>
                                          </p:val>
                                        </p:tav>
                                      </p:tavLst>
                                    </p:anim>
                                    <p:anim calcmode="lin" valueType="num">
                                      <p:cBhvr additive="base">
                                        <p:cTn id="19" dur="500" fill="hold"/>
                                        <p:tgtEl>
                                          <p:spTgt spid="22"/>
                                        </p:tgtEl>
                                        <p:attrNameLst>
                                          <p:attrName>ppt_y</p:attrName>
                                        </p:attrNameLst>
                                      </p:cBhvr>
                                      <p:tavLst>
                                        <p:tav tm="0">
                                          <p:val>
                                            <p:strVal val="1+#ppt_h/2"/>
                                          </p:val>
                                        </p:tav>
                                        <p:tav tm="100000">
                                          <p:val>
                                            <p:strVal val="#ppt_y"/>
                                          </p:val>
                                        </p:tav>
                                      </p:tavLst>
                                    </p:anim>
                                  </p:childTnLst>
                                </p:cTn>
                              </p:par>
                              <p:par>
                                <p:cTn id="20" presetID="22" presetClass="entr" presetSubtype="4"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8" grpId="0" animBg="1"/>
      <p:bldP spid="9"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838200" y="215223"/>
            <a:ext cx="10515600" cy="1325563"/>
          </a:xfrm>
        </p:spPr>
        <p:txBody>
          <a:bodyPr>
            <a:normAutofit fontScale="90000"/>
          </a:bodyPr>
          <a:lstStyle/>
          <a:p>
            <a:pPr algn="ctr"/>
            <a:br>
              <a:rPr lang="de-DE" b="1" dirty="0"/>
            </a:br>
            <a:br>
              <a:rPr lang="de-DE" b="1" dirty="0"/>
            </a:br>
            <a:r>
              <a:rPr lang="de-DE" b="1" i="1" dirty="0"/>
              <a:t>Gran Torino</a:t>
            </a:r>
            <a:br>
              <a:rPr lang="de-DE" b="1" dirty="0"/>
            </a:br>
            <a:r>
              <a:rPr lang="de-DE" sz="3100" b="1" dirty="0"/>
              <a:t>Schwerpunktkompetenzen Basisfach und Leistungsfach</a:t>
            </a:r>
            <a:br>
              <a:rPr lang="de-DE" dirty="0"/>
            </a:br>
            <a:br>
              <a:rPr lang="de-DE" b="1" dirty="0"/>
            </a:br>
            <a:endParaRPr lang="de-DE" dirty="0"/>
          </a:p>
        </p:txBody>
      </p:sp>
      <p:sp>
        <p:nvSpPr>
          <p:cNvPr id="5" name="Textfeld 4"/>
          <p:cNvSpPr txBox="1"/>
          <p:nvPr/>
        </p:nvSpPr>
        <p:spPr>
          <a:xfrm>
            <a:off x="6385809" y="1770139"/>
            <a:ext cx="5216576" cy="1846659"/>
          </a:xfrm>
          <a:prstGeom prst="rect">
            <a:avLst/>
          </a:prstGeom>
          <a:noFill/>
          <a:ln w="38100">
            <a:solidFill>
              <a:srgbClr val="FFC000"/>
            </a:solidFill>
          </a:ln>
        </p:spPr>
        <p:txBody>
          <a:bodyPr wrap="square" rtlCol="0">
            <a:spAutoFit/>
          </a:bodyPr>
          <a:lstStyle/>
          <a:p>
            <a:r>
              <a:rPr lang="de-DE" sz="2400" b="1" dirty="0" err="1"/>
              <a:t>Outputorientierung</a:t>
            </a:r>
            <a:endParaRPr lang="de-DE" sz="2400" b="1" dirty="0"/>
          </a:p>
          <a:p>
            <a:r>
              <a:rPr lang="de-DE" sz="2400" dirty="0"/>
              <a:t>bedeutet, dass Inhalte nicht nur erschlossen/ analysiert sondern auch versprachlicht werden</a:t>
            </a:r>
          </a:p>
          <a:p>
            <a:endParaRPr lang="de-DE" dirty="0"/>
          </a:p>
        </p:txBody>
      </p:sp>
      <p:sp>
        <p:nvSpPr>
          <p:cNvPr id="6" name="Textfeld 5"/>
          <p:cNvSpPr txBox="1"/>
          <p:nvPr/>
        </p:nvSpPr>
        <p:spPr>
          <a:xfrm>
            <a:off x="6385809" y="3912513"/>
            <a:ext cx="5216577" cy="2308324"/>
          </a:xfrm>
          <a:prstGeom prst="rect">
            <a:avLst/>
          </a:prstGeom>
          <a:noFill/>
          <a:ln w="38100">
            <a:solidFill>
              <a:srgbClr val="FFC000"/>
            </a:solidFill>
          </a:ln>
        </p:spPr>
        <p:txBody>
          <a:bodyPr wrap="square" rtlCol="0">
            <a:spAutoFit/>
          </a:bodyPr>
          <a:lstStyle/>
          <a:p>
            <a:r>
              <a:rPr lang="de-DE" sz="2400" b="1" dirty="0"/>
              <a:t>Prozessorientierung</a:t>
            </a:r>
          </a:p>
          <a:p>
            <a:r>
              <a:rPr lang="de-DE" sz="2400" dirty="0"/>
              <a:t>bedeutet, dass die </a:t>
            </a:r>
            <a:r>
              <a:rPr lang="de-DE" sz="2400" dirty="0" err="1"/>
              <a:t>SuS</a:t>
            </a:r>
            <a:r>
              <a:rPr lang="de-DE" sz="2400" dirty="0"/>
              <a:t> nicht „irgendwie“ über die Inhalte kommunizieren  , sondern Redemittel und kommunikative Strategien kennenlernen, üben, anwenden und reflektieren</a:t>
            </a:r>
          </a:p>
        </p:txBody>
      </p:sp>
      <p:sp>
        <p:nvSpPr>
          <p:cNvPr id="7" name="Ellipse 6"/>
          <p:cNvSpPr/>
          <p:nvPr/>
        </p:nvSpPr>
        <p:spPr>
          <a:xfrm>
            <a:off x="201245" y="1770139"/>
            <a:ext cx="5489116" cy="44692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mj-lt"/>
              <a:buAutoNum type="arabicPeriod"/>
            </a:pPr>
            <a:r>
              <a:rPr lang="de-DE" sz="4000" dirty="0"/>
              <a:t>HSV</a:t>
            </a:r>
          </a:p>
          <a:p>
            <a:pPr marL="514350" indent="-514350">
              <a:buFont typeface="+mj-lt"/>
              <a:buAutoNum type="arabicPeriod"/>
            </a:pPr>
            <a:r>
              <a:rPr lang="de-DE" sz="4000" dirty="0">
                <a:solidFill>
                  <a:srgbClr val="FFC000"/>
                </a:solidFill>
              </a:rPr>
              <a:t>TMK</a:t>
            </a:r>
          </a:p>
          <a:p>
            <a:pPr marL="514350" indent="-514350">
              <a:buFont typeface="+mj-lt"/>
              <a:buAutoNum type="arabicPeriod"/>
            </a:pPr>
            <a:r>
              <a:rPr lang="de-DE" sz="4000" dirty="0">
                <a:solidFill>
                  <a:srgbClr val="FFC000"/>
                </a:solidFill>
              </a:rPr>
              <a:t>Sprechen</a:t>
            </a:r>
          </a:p>
          <a:p>
            <a:r>
              <a:rPr lang="de-DE" sz="4000" dirty="0">
                <a:solidFill>
                  <a:srgbClr val="FFC000"/>
                </a:solidFill>
              </a:rPr>
              <a:t>(monologisch)</a:t>
            </a:r>
          </a:p>
          <a:p>
            <a:pPr algn="ctr"/>
            <a:endParaRPr lang="de-DE" dirty="0"/>
          </a:p>
        </p:txBody>
      </p:sp>
      <p:cxnSp>
        <p:nvCxnSpPr>
          <p:cNvPr id="10" name="Gerade Verbindung mit Pfeil 9"/>
          <p:cNvCxnSpPr>
            <a:cxnSpLocks/>
          </p:cNvCxnSpPr>
          <p:nvPr/>
        </p:nvCxnSpPr>
        <p:spPr>
          <a:xfrm flipH="1">
            <a:off x="5417820" y="2633143"/>
            <a:ext cx="967990" cy="487247"/>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a:cxnSpLocks/>
          </p:cNvCxnSpPr>
          <p:nvPr/>
        </p:nvCxnSpPr>
        <p:spPr>
          <a:xfrm flipH="1" flipV="1">
            <a:off x="5417820" y="4869180"/>
            <a:ext cx="967990" cy="257458"/>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6" name="Ellipse 15">
            <a:extLst>
              <a:ext uri="{FF2B5EF4-FFF2-40B4-BE49-F238E27FC236}">
                <a16:creationId xmlns:a16="http://schemas.microsoft.com/office/drawing/2014/main" id="{A75DB26E-FB65-4875-8215-0A1F1C05A3BC}"/>
              </a:ext>
            </a:extLst>
          </p:cNvPr>
          <p:cNvSpPr/>
          <p:nvPr/>
        </p:nvSpPr>
        <p:spPr>
          <a:xfrm>
            <a:off x="3520440" y="2948940"/>
            <a:ext cx="2011680" cy="157734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dirty="0" err="1">
                <a:solidFill>
                  <a:srgbClr val="0070C0"/>
                </a:solidFill>
              </a:rPr>
              <a:t>themenun</a:t>
            </a:r>
            <a:r>
              <a:rPr lang="de-DE" dirty="0">
                <a:solidFill>
                  <a:srgbClr val="0070C0"/>
                </a:solidFill>
              </a:rPr>
              <a:t>-abhängiger Wortschatz</a:t>
            </a:r>
          </a:p>
        </p:txBody>
      </p:sp>
    </p:spTree>
    <p:extLst>
      <p:ext uri="{BB962C8B-B14F-4D97-AF65-F5344CB8AC3E}">
        <p14:creationId xmlns:p14="http://schemas.microsoft.com/office/powerpoint/2010/main" val="382614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ppt_x"/>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1000" fill="hold"/>
                                        <p:tgtEl>
                                          <p:spTgt spid="6"/>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1451578" y="305892"/>
            <a:ext cx="9603275" cy="576236"/>
          </a:xfrm>
        </p:spPr>
        <p:txBody>
          <a:bodyPr>
            <a:normAutofit fontScale="90000"/>
          </a:bodyPr>
          <a:lstStyle/>
          <a:p>
            <a:pPr algn="ctr"/>
            <a:br>
              <a:rPr lang="de-DE" b="1" i="1" dirty="0"/>
            </a:br>
            <a:br>
              <a:rPr lang="de-DE" b="1" i="1" dirty="0"/>
            </a:br>
            <a:r>
              <a:rPr lang="de-DE" sz="4000" b="1" i="1" dirty="0"/>
              <a:t>Gran Torino</a:t>
            </a:r>
            <a:br>
              <a:rPr lang="de-DE" sz="4000" b="1" i="1" dirty="0"/>
            </a:br>
            <a:r>
              <a:rPr lang="de-DE" sz="4000" b="1" dirty="0"/>
              <a:t>Progression der Schwerpunktkompetenzen (BF, LF)</a:t>
            </a:r>
            <a:br>
              <a:rPr lang="de-DE" b="1" dirty="0"/>
            </a:br>
            <a:br>
              <a:rPr lang="de-DE" b="1" dirty="0"/>
            </a:br>
            <a:endParaRPr lang="de-DE" dirty="0"/>
          </a:p>
        </p:txBody>
      </p:sp>
      <p:graphicFrame>
        <p:nvGraphicFramePr>
          <p:cNvPr id="3" name="Diagramm 2">
            <a:extLst>
              <a:ext uri="{FF2B5EF4-FFF2-40B4-BE49-F238E27FC236}">
                <a16:creationId xmlns:a16="http://schemas.microsoft.com/office/drawing/2014/main" id="{26377CBD-F158-4074-B0C7-5A334A7E3774}"/>
              </a:ext>
            </a:extLst>
          </p:cNvPr>
          <p:cNvGraphicFramePr/>
          <p:nvPr>
            <p:extLst>
              <p:ext uri="{D42A27DB-BD31-4B8C-83A1-F6EECF244321}">
                <p14:modId xmlns:p14="http://schemas.microsoft.com/office/powerpoint/2010/main" val="3192054799"/>
              </p:ext>
            </p:extLst>
          </p:nvPr>
        </p:nvGraphicFramePr>
        <p:xfrm>
          <a:off x="98849" y="1209950"/>
          <a:ext cx="7112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2" name="Gruppieren 21">
            <a:extLst>
              <a:ext uri="{FF2B5EF4-FFF2-40B4-BE49-F238E27FC236}">
                <a16:creationId xmlns:a16="http://schemas.microsoft.com/office/drawing/2014/main" id="{1293D44D-CBE0-4048-8297-B388851988A7}"/>
              </a:ext>
            </a:extLst>
          </p:cNvPr>
          <p:cNvGrpSpPr/>
          <p:nvPr/>
        </p:nvGrpSpPr>
        <p:grpSpPr>
          <a:xfrm>
            <a:off x="1954480" y="1555153"/>
            <a:ext cx="5719357" cy="1059442"/>
            <a:chOff x="5038896" y="720736"/>
            <a:chExt cx="2444194" cy="977677"/>
          </a:xfrm>
          <a:solidFill>
            <a:schemeClr val="accent4">
              <a:lumMod val="60000"/>
              <a:lumOff val="40000"/>
            </a:schemeClr>
          </a:solidFill>
        </p:grpSpPr>
        <p:sp>
          <p:nvSpPr>
            <p:cNvPr id="23" name="Pfeil: Chevron 22">
              <a:extLst>
                <a:ext uri="{FF2B5EF4-FFF2-40B4-BE49-F238E27FC236}">
                  <a16:creationId xmlns:a16="http://schemas.microsoft.com/office/drawing/2014/main" id="{2D88AC99-EAE4-48A5-AD57-0FDCF7C5A1B8}"/>
                </a:ext>
              </a:extLst>
            </p:cNvPr>
            <p:cNvSpPr/>
            <p:nvPr/>
          </p:nvSpPr>
          <p:spPr>
            <a:xfrm>
              <a:off x="5038896" y="720736"/>
              <a:ext cx="2444194" cy="977677"/>
            </a:xfrm>
            <a:prstGeom prst="chevron">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Pfeil: Chevron 4">
              <a:extLst>
                <a:ext uri="{FF2B5EF4-FFF2-40B4-BE49-F238E27FC236}">
                  <a16:creationId xmlns:a16="http://schemas.microsoft.com/office/drawing/2014/main" id="{0BC8F365-7B89-4250-A7B6-890AB55751C5}"/>
                </a:ext>
              </a:extLst>
            </p:cNvPr>
            <p:cNvSpPr txBox="1"/>
            <p:nvPr/>
          </p:nvSpPr>
          <p:spPr>
            <a:xfrm>
              <a:off x="5356499" y="919866"/>
              <a:ext cx="1880893" cy="77854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780" tIns="8890" rIns="0" bIns="8890" numCol="1" spcCol="1270" anchor="ctr" anchorCtr="0">
              <a:noAutofit/>
            </a:bodyPr>
            <a:lstStyle/>
            <a:p>
              <a:pPr algn="ctr" defTabSz="622300">
                <a:lnSpc>
                  <a:spcPct val="90000"/>
                </a:lnSpc>
                <a:spcBef>
                  <a:spcPct val="0"/>
                </a:spcBef>
                <a:spcAft>
                  <a:spcPct val="35000"/>
                </a:spcAft>
              </a:pPr>
              <a:r>
                <a:rPr lang="de-DE" sz="1600" dirty="0"/>
                <a:t>Hauptaussagen, Details, Haltungen und Beziehungen der Figuren untereinander verstehen</a:t>
              </a:r>
            </a:p>
            <a:p>
              <a:pPr marL="0" lvl="0" indent="0" algn="ctr" defTabSz="622300">
                <a:lnSpc>
                  <a:spcPct val="90000"/>
                </a:lnSpc>
                <a:spcBef>
                  <a:spcPct val="0"/>
                </a:spcBef>
                <a:spcAft>
                  <a:spcPct val="35000"/>
                </a:spcAft>
                <a:buNone/>
              </a:pPr>
              <a:endParaRPr lang="de-DE" sz="1400" kern="1200" dirty="0"/>
            </a:p>
          </p:txBody>
        </p:sp>
      </p:grpSp>
      <p:sp>
        <p:nvSpPr>
          <p:cNvPr id="29" name="Pfeil: Chevron 28">
            <a:extLst>
              <a:ext uri="{FF2B5EF4-FFF2-40B4-BE49-F238E27FC236}">
                <a16:creationId xmlns:a16="http://schemas.microsoft.com/office/drawing/2014/main" id="{E735318D-2A7C-40B8-B4F3-483E3542B76F}"/>
              </a:ext>
            </a:extLst>
          </p:cNvPr>
          <p:cNvSpPr/>
          <p:nvPr/>
        </p:nvSpPr>
        <p:spPr>
          <a:xfrm>
            <a:off x="3805740" y="3503543"/>
            <a:ext cx="2522756" cy="1077218"/>
          </a:xfrm>
          <a:prstGeom prst="chevron">
            <a:avLst/>
          </a:prstGeom>
          <a:solidFill>
            <a:schemeClr val="accent4">
              <a:lumMod val="40000"/>
              <a:lumOff val="60000"/>
              <a:alpha val="90000"/>
            </a:scheme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de-DE" sz="1400" dirty="0"/>
          </a:p>
        </p:txBody>
      </p:sp>
      <p:grpSp>
        <p:nvGrpSpPr>
          <p:cNvPr id="31" name="Gruppieren 30">
            <a:extLst>
              <a:ext uri="{FF2B5EF4-FFF2-40B4-BE49-F238E27FC236}">
                <a16:creationId xmlns:a16="http://schemas.microsoft.com/office/drawing/2014/main" id="{EE63D949-E9AD-4852-9CBA-65BABF5F2C57}"/>
              </a:ext>
            </a:extLst>
          </p:cNvPr>
          <p:cNvGrpSpPr/>
          <p:nvPr/>
        </p:nvGrpSpPr>
        <p:grpSpPr>
          <a:xfrm>
            <a:off x="4080781" y="5094054"/>
            <a:ext cx="2982464" cy="1077218"/>
            <a:chOff x="4667805" y="3543012"/>
            <a:chExt cx="2444194" cy="977677"/>
          </a:xfrm>
          <a:solidFill>
            <a:schemeClr val="accent4">
              <a:lumMod val="40000"/>
              <a:lumOff val="60000"/>
            </a:schemeClr>
          </a:solidFill>
        </p:grpSpPr>
        <p:sp>
          <p:nvSpPr>
            <p:cNvPr id="32" name="Pfeil: Chevron 31">
              <a:extLst>
                <a:ext uri="{FF2B5EF4-FFF2-40B4-BE49-F238E27FC236}">
                  <a16:creationId xmlns:a16="http://schemas.microsoft.com/office/drawing/2014/main" id="{FE64A8CE-3073-4BB2-8E78-7017E3E08D7B}"/>
                </a:ext>
              </a:extLst>
            </p:cNvPr>
            <p:cNvSpPr/>
            <p:nvPr/>
          </p:nvSpPr>
          <p:spPr>
            <a:xfrm>
              <a:off x="4667805" y="3543012"/>
              <a:ext cx="2444194" cy="977677"/>
            </a:xfrm>
            <a:prstGeom prst="chevron">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3" name="Pfeil: Chevron 4">
              <a:extLst>
                <a:ext uri="{FF2B5EF4-FFF2-40B4-BE49-F238E27FC236}">
                  <a16:creationId xmlns:a16="http://schemas.microsoft.com/office/drawing/2014/main" id="{3B630F2C-E9FA-4D41-AB79-3F6EDA5B4C2C}"/>
                </a:ext>
              </a:extLst>
            </p:cNvPr>
            <p:cNvSpPr txBox="1"/>
            <p:nvPr/>
          </p:nvSpPr>
          <p:spPr>
            <a:xfrm>
              <a:off x="5156644" y="3543012"/>
              <a:ext cx="1466517" cy="97767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de-DE" sz="1600" kern="1200" dirty="0"/>
                <a:t>Darstellung komplexerer Text- und Unterrichtsinhalte</a:t>
              </a:r>
            </a:p>
          </p:txBody>
        </p:sp>
      </p:grpSp>
      <p:sp>
        <p:nvSpPr>
          <p:cNvPr id="37" name="Pfeil: Chevron 36">
            <a:extLst>
              <a:ext uri="{FF2B5EF4-FFF2-40B4-BE49-F238E27FC236}">
                <a16:creationId xmlns:a16="http://schemas.microsoft.com/office/drawing/2014/main" id="{621ECBD1-9CD9-4FB4-88F4-43132522F9FA}"/>
              </a:ext>
            </a:extLst>
          </p:cNvPr>
          <p:cNvSpPr/>
          <p:nvPr/>
        </p:nvSpPr>
        <p:spPr>
          <a:xfrm>
            <a:off x="5929329" y="3491010"/>
            <a:ext cx="2103186" cy="1089751"/>
          </a:xfrm>
          <a:prstGeom prst="chevron">
            <a:avLst/>
          </a:prstGeom>
          <a:solidFill>
            <a:schemeClr val="accent4">
              <a:lumMod val="40000"/>
              <a:lumOff val="60000"/>
              <a:alpha val="90000"/>
            </a:scheme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r>
              <a:rPr lang="de-DE" sz="1400" dirty="0">
                <a:ln>
                  <a:solidFill>
                    <a:sysClr val="windowText" lastClr="000000"/>
                  </a:solidFill>
                </a:ln>
              </a:rPr>
              <a:t> </a:t>
            </a:r>
          </a:p>
        </p:txBody>
      </p:sp>
      <p:sp>
        <p:nvSpPr>
          <p:cNvPr id="4" name="Textfeld 3">
            <a:extLst>
              <a:ext uri="{FF2B5EF4-FFF2-40B4-BE49-F238E27FC236}">
                <a16:creationId xmlns:a16="http://schemas.microsoft.com/office/drawing/2014/main" id="{E6D8FB4D-8873-45D5-8CFC-4DE04498DB24}"/>
              </a:ext>
            </a:extLst>
          </p:cNvPr>
          <p:cNvSpPr txBox="1"/>
          <p:nvPr/>
        </p:nvSpPr>
        <p:spPr>
          <a:xfrm>
            <a:off x="2431506" y="3560103"/>
            <a:ext cx="1562435" cy="707886"/>
          </a:xfrm>
          <a:prstGeom prst="rect">
            <a:avLst/>
          </a:prstGeom>
          <a:noFill/>
        </p:spPr>
        <p:txBody>
          <a:bodyPr wrap="square" rtlCol="0">
            <a:spAutoFit/>
          </a:bodyPr>
          <a:lstStyle/>
          <a:p>
            <a:r>
              <a:rPr lang="de-DE" sz="2000" dirty="0"/>
              <a:t>Charaktere,</a:t>
            </a:r>
            <a:endParaRPr lang="de-DE" sz="1600" dirty="0"/>
          </a:p>
          <a:p>
            <a:pPr lvl="0"/>
            <a:r>
              <a:rPr lang="de-DE" sz="2000"/>
              <a:t>Inhalt</a:t>
            </a:r>
            <a:endParaRPr lang="de-DE" sz="2000" dirty="0"/>
          </a:p>
        </p:txBody>
      </p:sp>
      <p:sp>
        <p:nvSpPr>
          <p:cNvPr id="5" name="Textfeld 4">
            <a:extLst>
              <a:ext uri="{FF2B5EF4-FFF2-40B4-BE49-F238E27FC236}">
                <a16:creationId xmlns:a16="http://schemas.microsoft.com/office/drawing/2014/main" id="{168C796D-8A4B-45E6-919F-147E1D56813A}"/>
              </a:ext>
            </a:extLst>
          </p:cNvPr>
          <p:cNvSpPr txBox="1"/>
          <p:nvPr/>
        </p:nvSpPr>
        <p:spPr>
          <a:xfrm>
            <a:off x="6317653" y="3626654"/>
            <a:ext cx="1390954" cy="830997"/>
          </a:xfrm>
          <a:prstGeom prst="rect">
            <a:avLst/>
          </a:prstGeom>
          <a:noFill/>
        </p:spPr>
        <p:txBody>
          <a:bodyPr wrap="square" rtlCol="0">
            <a:spAutoFit/>
          </a:bodyPr>
          <a:lstStyle/>
          <a:p>
            <a:pPr algn="ctr"/>
            <a:r>
              <a:rPr lang="de-DE" sz="1600" dirty="0"/>
              <a:t>Beziehungen,</a:t>
            </a:r>
            <a:r>
              <a:rPr lang="de-DE" sz="1600" i="1" dirty="0"/>
              <a:t> </a:t>
            </a:r>
            <a:r>
              <a:rPr lang="de-DE" sz="1600" i="1" dirty="0" err="1"/>
              <a:t>ambiguity</a:t>
            </a:r>
            <a:r>
              <a:rPr lang="de-DE" sz="1600" i="1" dirty="0"/>
              <a:t> </a:t>
            </a:r>
            <a:r>
              <a:rPr lang="de-DE" sz="1600" i="1" dirty="0" err="1"/>
              <a:t>of</a:t>
            </a:r>
            <a:r>
              <a:rPr lang="de-DE" sz="1600" i="1" dirty="0"/>
              <a:t> </a:t>
            </a:r>
            <a:r>
              <a:rPr lang="de-DE" sz="1600" i="1" dirty="0" err="1"/>
              <a:t>belonging</a:t>
            </a:r>
            <a:r>
              <a:rPr lang="de-DE" sz="1600" i="1" dirty="0"/>
              <a:t> </a:t>
            </a:r>
          </a:p>
        </p:txBody>
      </p:sp>
      <p:sp>
        <p:nvSpPr>
          <p:cNvPr id="6" name="Textfeld 5">
            <a:extLst>
              <a:ext uri="{FF2B5EF4-FFF2-40B4-BE49-F238E27FC236}">
                <a16:creationId xmlns:a16="http://schemas.microsoft.com/office/drawing/2014/main" id="{CF79C29A-379B-4E63-80D1-BF87C7B2492C}"/>
              </a:ext>
            </a:extLst>
          </p:cNvPr>
          <p:cNvSpPr txBox="1"/>
          <p:nvPr/>
        </p:nvSpPr>
        <p:spPr>
          <a:xfrm>
            <a:off x="4374360" y="3688209"/>
            <a:ext cx="1562874" cy="707886"/>
          </a:xfrm>
          <a:prstGeom prst="rect">
            <a:avLst/>
          </a:prstGeom>
          <a:noFill/>
        </p:spPr>
        <p:txBody>
          <a:bodyPr wrap="square" rtlCol="0">
            <a:spAutoFit/>
          </a:bodyPr>
          <a:lstStyle/>
          <a:p>
            <a:pPr algn="ctr"/>
            <a:r>
              <a:rPr lang="de-DE" sz="2000" i="1" dirty="0" err="1"/>
              <a:t>cinematic</a:t>
            </a:r>
            <a:r>
              <a:rPr lang="de-DE" sz="2000" i="1" dirty="0"/>
              <a:t> </a:t>
            </a:r>
            <a:r>
              <a:rPr lang="de-DE" sz="2000" i="1" dirty="0" err="1"/>
              <a:t>devices</a:t>
            </a:r>
            <a:r>
              <a:rPr lang="de-DE" sz="2000" i="1" dirty="0"/>
              <a:t> </a:t>
            </a:r>
          </a:p>
        </p:txBody>
      </p:sp>
      <p:grpSp>
        <p:nvGrpSpPr>
          <p:cNvPr id="40" name="Gruppieren 39">
            <a:extLst>
              <a:ext uri="{FF2B5EF4-FFF2-40B4-BE49-F238E27FC236}">
                <a16:creationId xmlns:a16="http://schemas.microsoft.com/office/drawing/2014/main" id="{B5410F0C-8612-4AC3-80B2-C9163B194F94}"/>
              </a:ext>
            </a:extLst>
          </p:cNvPr>
          <p:cNvGrpSpPr/>
          <p:nvPr/>
        </p:nvGrpSpPr>
        <p:grpSpPr>
          <a:xfrm>
            <a:off x="9264089" y="3533768"/>
            <a:ext cx="2927911" cy="1082866"/>
            <a:chOff x="1797615" y="3557071"/>
            <a:chExt cx="2596829" cy="1082866"/>
          </a:xfrm>
          <a:solidFill>
            <a:schemeClr val="accent4">
              <a:lumMod val="60000"/>
              <a:lumOff val="40000"/>
            </a:schemeClr>
          </a:solidFill>
        </p:grpSpPr>
        <p:sp>
          <p:nvSpPr>
            <p:cNvPr id="41" name="Pfeil: Chevron 40">
              <a:extLst>
                <a:ext uri="{FF2B5EF4-FFF2-40B4-BE49-F238E27FC236}">
                  <a16:creationId xmlns:a16="http://schemas.microsoft.com/office/drawing/2014/main" id="{D3A0AC06-5C42-4892-B04D-C2BB4ED36C23}"/>
                </a:ext>
              </a:extLst>
            </p:cNvPr>
            <p:cNvSpPr/>
            <p:nvPr/>
          </p:nvSpPr>
          <p:spPr>
            <a:xfrm>
              <a:off x="1797615" y="3557071"/>
              <a:ext cx="2596829" cy="1082866"/>
            </a:xfrm>
            <a:prstGeom prst="chevron">
              <a:avLst/>
            </a:prstGeom>
            <a:solidFill>
              <a:schemeClr val="accent4"/>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2" name="Pfeil: Chevron 4">
              <a:extLst>
                <a:ext uri="{FF2B5EF4-FFF2-40B4-BE49-F238E27FC236}">
                  <a16:creationId xmlns:a16="http://schemas.microsoft.com/office/drawing/2014/main" id="{0D1E94F2-8A81-4FBA-A0EA-10B8254F38EC}"/>
                </a:ext>
              </a:extLst>
            </p:cNvPr>
            <p:cNvSpPr txBox="1"/>
            <p:nvPr/>
          </p:nvSpPr>
          <p:spPr>
            <a:xfrm>
              <a:off x="2325648" y="3557071"/>
              <a:ext cx="1583370" cy="1082866"/>
            </a:xfrm>
            <a:prstGeom prst="rect">
              <a:avLst/>
            </a:prstGeom>
            <a:solidFill>
              <a:schemeClr val="accent4"/>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de-DE" sz="1600" kern="1200" dirty="0"/>
                <a:t>Wechselwirkung Inhalt – Gestaltung, </a:t>
              </a:r>
              <a:r>
                <a:rPr lang="de-DE" sz="1600" i="1" kern="1200" dirty="0" err="1"/>
                <a:t>ambiguity</a:t>
              </a:r>
              <a:r>
                <a:rPr lang="de-DE" sz="1600" i="1" kern="1200" dirty="0"/>
                <a:t> </a:t>
              </a:r>
              <a:r>
                <a:rPr lang="de-DE" sz="1600" i="1" kern="1200" dirty="0" err="1"/>
                <a:t>of</a:t>
              </a:r>
              <a:r>
                <a:rPr lang="de-DE" sz="1600" i="1" kern="1200" dirty="0"/>
                <a:t> </a:t>
              </a:r>
              <a:r>
                <a:rPr lang="de-DE" sz="1600" i="1" kern="1200" dirty="0" err="1"/>
                <a:t>belonging</a:t>
              </a:r>
              <a:r>
                <a:rPr lang="de-DE" sz="1600" kern="1200" dirty="0"/>
                <a:t>, </a:t>
              </a:r>
              <a:r>
                <a:rPr lang="de-DE" sz="1600" dirty="0"/>
                <a:t>S</a:t>
              </a:r>
              <a:r>
                <a:rPr lang="de-DE" sz="1600" kern="1200" dirty="0"/>
                <a:t>ymbolik</a:t>
              </a:r>
            </a:p>
          </p:txBody>
        </p:sp>
      </p:grpSp>
      <p:sp>
        <p:nvSpPr>
          <p:cNvPr id="44" name="Pfeil: Chevron 43">
            <a:extLst>
              <a:ext uri="{FF2B5EF4-FFF2-40B4-BE49-F238E27FC236}">
                <a16:creationId xmlns:a16="http://schemas.microsoft.com/office/drawing/2014/main" id="{2E683F9F-53D9-4D8A-830B-41DC5D69014A}"/>
              </a:ext>
            </a:extLst>
          </p:cNvPr>
          <p:cNvSpPr/>
          <p:nvPr/>
        </p:nvSpPr>
        <p:spPr>
          <a:xfrm>
            <a:off x="7648147" y="3512389"/>
            <a:ext cx="2064132" cy="1082866"/>
          </a:xfrm>
          <a:prstGeom prst="chevron">
            <a:avLst/>
          </a:prstGeom>
          <a:solidFill>
            <a:schemeClr val="accent4">
              <a:lumMod val="60000"/>
              <a:lumOff val="40000"/>
            </a:scheme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de-DE" dirty="0"/>
          </a:p>
        </p:txBody>
      </p:sp>
      <p:sp>
        <p:nvSpPr>
          <p:cNvPr id="45" name="Pfeil: Chevron 4">
            <a:extLst>
              <a:ext uri="{FF2B5EF4-FFF2-40B4-BE49-F238E27FC236}">
                <a16:creationId xmlns:a16="http://schemas.microsoft.com/office/drawing/2014/main" id="{AA5DC24B-9571-4BBF-A5A9-D69D8F85501F}"/>
              </a:ext>
            </a:extLst>
          </p:cNvPr>
          <p:cNvSpPr txBox="1"/>
          <p:nvPr/>
        </p:nvSpPr>
        <p:spPr>
          <a:xfrm>
            <a:off x="8209507" y="3523114"/>
            <a:ext cx="981000" cy="1052652"/>
          </a:xfrm>
          <a:prstGeom prst="rect">
            <a:avLst/>
          </a:prstGeom>
          <a:solidFill>
            <a:schemeClr val="accent4">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de-DE" sz="1600" kern="1200" dirty="0"/>
              <a:t>Leitmotive/ </a:t>
            </a:r>
            <a:r>
              <a:rPr lang="de-DE" sz="1600" dirty="0"/>
              <a:t>S</a:t>
            </a:r>
            <a:r>
              <a:rPr lang="de-DE" sz="1600" kern="1200" dirty="0"/>
              <a:t>ymbolik</a:t>
            </a:r>
          </a:p>
        </p:txBody>
      </p:sp>
      <p:grpSp>
        <p:nvGrpSpPr>
          <p:cNvPr id="46" name="Gruppieren 45">
            <a:extLst>
              <a:ext uri="{FF2B5EF4-FFF2-40B4-BE49-F238E27FC236}">
                <a16:creationId xmlns:a16="http://schemas.microsoft.com/office/drawing/2014/main" id="{AF8963B6-EB09-432F-9BD4-42A0066536E1}"/>
              </a:ext>
            </a:extLst>
          </p:cNvPr>
          <p:cNvGrpSpPr/>
          <p:nvPr/>
        </p:nvGrpSpPr>
        <p:grpSpPr>
          <a:xfrm>
            <a:off x="6648004" y="5094054"/>
            <a:ext cx="5543996" cy="1077218"/>
            <a:chOff x="4667805" y="3543012"/>
            <a:chExt cx="2444194" cy="977677"/>
          </a:xfrm>
          <a:solidFill>
            <a:schemeClr val="accent4">
              <a:lumMod val="60000"/>
              <a:lumOff val="40000"/>
            </a:schemeClr>
          </a:solidFill>
        </p:grpSpPr>
        <p:sp>
          <p:nvSpPr>
            <p:cNvPr id="47" name="Pfeil: Chevron 46">
              <a:extLst>
                <a:ext uri="{FF2B5EF4-FFF2-40B4-BE49-F238E27FC236}">
                  <a16:creationId xmlns:a16="http://schemas.microsoft.com/office/drawing/2014/main" id="{9964DB61-A2D2-424A-AAC3-AC30E6E90A33}"/>
                </a:ext>
              </a:extLst>
            </p:cNvPr>
            <p:cNvSpPr/>
            <p:nvPr/>
          </p:nvSpPr>
          <p:spPr>
            <a:xfrm>
              <a:off x="4667805" y="3543012"/>
              <a:ext cx="2444194" cy="977677"/>
            </a:xfrm>
            <a:prstGeom prst="chevron">
              <a:avLst/>
            </a:prstGeom>
            <a:solidFill>
              <a:schemeClr val="accent4"/>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8" name="Pfeil: Chevron 4">
              <a:extLst>
                <a:ext uri="{FF2B5EF4-FFF2-40B4-BE49-F238E27FC236}">
                  <a16:creationId xmlns:a16="http://schemas.microsoft.com/office/drawing/2014/main" id="{323C08B0-D93F-4D77-9DAD-40243A45C3E9}"/>
                </a:ext>
              </a:extLst>
            </p:cNvPr>
            <p:cNvSpPr txBox="1"/>
            <p:nvPr/>
          </p:nvSpPr>
          <p:spPr>
            <a:xfrm>
              <a:off x="5156644" y="3543012"/>
              <a:ext cx="1466517" cy="977677"/>
            </a:xfrm>
            <a:prstGeom prst="rect">
              <a:avLst/>
            </a:prstGeom>
            <a:solidFill>
              <a:schemeClr val="accent4"/>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de-DE" sz="1600" dirty="0"/>
                <a:t>Darstellung und In-Beziehung-Setzen komplexerer Inhalte, Stellung beziehen</a:t>
              </a:r>
              <a:endParaRPr lang="de-DE" sz="1600" kern="1200" dirty="0"/>
            </a:p>
          </p:txBody>
        </p:sp>
      </p:grpSp>
      <p:sp>
        <p:nvSpPr>
          <p:cNvPr id="59" name="Pfeil: nach unten gekrümmt 58">
            <a:extLst>
              <a:ext uri="{FF2B5EF4-FFF2-40B4-BE49-F238E27FC236}">
                <a16:creationId xmlns:a16="http://schemas.microsoft.com/office/drawing/2014/main" id="{80DE1A9F-E19A-4EBF-895C-F29C6B5A8604}"/>
              </a:ext>
            </a:extLst>
          </p:cNvPr>
          <p:cNvSpPr/>
          <p:nvPr/>
        </p:nvSpPr>
        <p:spPr>
          <a:xfrm flipH="1">
            <a:off x="3155099" y="3092498"/>
            <a:ext cx="1800572" cy="43699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0" name="Pfeil: nach unten gekrümmt 59">
            <a:extLst>
              <a:ext uri="{FF2B5EF4-FFF2-40B4-BE49-F238E27FC236}">
                <a16:creationId xmlns:a16="http://schemas.microsoft.com/office/drawing/2014/main" id="{96564D83-E2F7-4255-BF1B-E1A54046769B}"/>
              </a:ext>
            </a:extLst>
          </p:cNvPr>
          <p:cNvSpPr/>
          <p:nvPr/>
        </p:nvSpPr>
        <p:spPr>
          <a:xfrm flipH="1">
            <a:off x="6773550" y="3136070"/>
            <a:ext cx="1800572" cy="41180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 name="Pfeil: nach unten 6">
            <a:extLst>
              <a:ext uri="{FF2B5EF4-FFF2-40B4-BE49-F238E27FC236}">
                <a16:creationId xmlns:a16="http://schemas.microsoft.com/office/drawing/2014/main" id="{6ED34A02-27A7-468D-9130-7588F493BA24}"/>
              </a:ext>
            </a:extLst>
          </p:cNvPr>
          <p:cNvSpPr/>
          <p:nvPr/>
        </p:nvSpPr>
        <p:spPr>
          <a:xfrm>
            <a:off x="867185" y="2583612"/>
            <a:ext cx="712465" cy="914899"/>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26" name="Pfeil: nach unten 25">
            <a:extLst>
              <a:ext uri="{FF2B5EF4-FFF2-40B4-BE49-F238E27FC236}">
                <a16:creationId xmlns:a16="http://schemas.microsoft.com/office/drawing/2014/main" id="{BDE9E046-60FB-4324-BA93-21A89FD2AECA}"/>
              </a:ext>
            </a:extLst>
          </p:cNvPr>
          <p:cNvSpPr/>
          <p:nvPr/>
        </p:nvSpPr>
        <p:spPr>
          <a:xfrm>
            <a:off x="861858" y="4616635"/>
            <a:ext cx="712465" cy="47742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634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down)">
                                      <p:cBhvr>
                                        <p:cTn id="10" dur="500"/>
                                        <p:tgtEl>
                                          <p:spTgt spid="2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wipe(down)">
                                      <p:cBhvr>
                                        <p:cTn id="16" dur="500"/>
                                        <p:tgtEl>
                                          <p:spTgt spid="2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down)">
                                      <p:cBhvr>
                                        <p:cTn id="19" dur="500"/>
                                        <p:tgtEl>
                                          <p:spTgt spid="59"/>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wipe(down)">
                                      <p:cBhvr>
                                        <p:cTn id="22" dur="500"/>
                                        <p:tgtEl>
                                          <p:spTgt spid="6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wipe(down)">
                                      <p:cBhvr>
                                        <p:cTn id="28" dur="500"/>
                                        <p:tgtEl>
                                          <p:spTgt spid="37"/>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down)">
                                      <p:cBhvr>
                                        <p:cTn id="31" dur="500"/>
                                        <p:tgtEl>
                                          <p:spTgt spid="44"/>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ipe(down)">
                                      <p:cBhvr>
                                        <p:cTn id="34" dur="500"/>
                                        <p:tgtEl>
                                          <p:spTgt spid="45"/>
                                        </p:tgtEl>
                                      </p:cBhvr>
                                    </p:animEffect>
                                  </p:childTnLst>
                                </p:cTn>
                              </p:par>
                              <p:par>
                                <p:cTn id="35" presetID="22" presetClass="entr" presetSubtype="4" fill="hold" nodeType="with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wipe(down)">
                                      <p:cBhvr>
                                        <p:cTn id="37" dur="500"/>
                                        <p:tgtEl>
                                          <p:spTgt spid="40"/>
                                        </p:tgtEl>
                                      </p:cBhvr>
                                    </p:animEffect>
                                  </p:childTnLst>
                                </p:cTn>
                              </p:par>
                              <p:par>
                                <p:cTn id="38" presetID="22" presetClass="entr" presetSubtype="4" fill="hold" nodeType="with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wipe(down)">
                                      <p:cBhvr>
                                        <p:cTn id="40" dur="500"/>
                                        <p:tgtEl>
                                          <p:spTgt spid="46"/>
                                        </p:tgtEl>
                                      </p:cBhvr>
                                    </p:animEffect>
                                  </p:childTnLst>
                                </p:cTn>
                              </p:par>
                              <p:par>
                                <p:cTn id="41" presetID="22" presetClass="entr" presetSubtype="4" fill="hold"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wipe(down)">
                                      <p:cBhvr>
                                        <p:cTn id="43" dur="500"/>
                                        <p:tgtEl>
                                          <p:spTgt spid="31"/>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down)">
                                      <p:cBhvr>
                                        <p:cTn id="46" dur="500"/>
                                        <p:tgtEl>
                                          <p:spTgt spid="2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down)">
                                      <p:cBhvr>
                                        <p:cTn id="49" dur="500"/>
                                        <p:tgtEl>
                                          <p:spTgt spid="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down)">
                                      <p:cBhvr>
                                        <p:cTn id="5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29" grpId="0" animBg="1"/>
      <p:bldP spid="37" grpId="0" animBg="1"/>
      <p:bldP spid="4" grpId="0"/>
      <p:bldP spid="5" grpId="0"/>
      <p:bldP spid="6" grpId="0"/>
      <p:bldP spid="44" grpId="0" animBg="1"/>
      <p:bldP spid="45" grpId="0" animBg="1"/>
      <p:bldP spid="59" grpId="0" animBg="1"/>
      <p:bldP spid="60" grpId="0" animBg="1"/>
      <p:bldP spid="7"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D1E83-8BBB-4FBC-BF38-9D30FF8D1918}"/>
              </a:ext>
            </a:extLst>
          </p:cNvPr>
          <p:cNvSpPr>
            <a:spLocks noGrp="1"/>
          </p:cNvSpPr>
          <p:nvPr>
            <p:ph type="title"/>
          </p:nvPr>
        </p:nvSpPr>
        <p:spPr>
          <a:xfrm>
            <a:off x="400626" y="519131"/>
            <a:ext cx="11232571" cy="658374"/>
          </a:xfrm>
        </p:spPr>
        <p:txBody>
          <a:bodyPr>
            <a:normAutofit fontScale="90000"/>
          </a:bodyPr>
          <a:lstStyle/>
          <a:p>
            <a:pPr algn="ctr"/>
            <a:r>
              <a:rPr lang="de-DE" sz="3600" b="1" i="1" dirty="0"/>
              <a:t>Gran Torino</a:t>
            </a:r>
            <a:r>
              <a:rPr lang="de-DE" sz="3600" b="1" dirty="0"/>
              <a:t> „weniger komplex“</a:t>
            </a:r>
            <a:br>
              <a:rPr lang="de-DE" sz="3600" b="1" dirty="0"/>
            </a:br>
            <a:r>
              <a:rPr lang="de-DE" sz="3600" b="1" dirty="0"/>
              <a:t>Möglichkeiten zur Abstufung</a:t>
            </a:r>
            <a:br>
              <a:rPr lang="de-DE" b="1" dirty="0"/>
            </a:br>
            <a:endParaRPr lang="de-DE" b="1" dirty="0"/>
          </a:p>
        </p:txBody>
      </p:sp>
      <p:graphicFrame>
        <p:nvGraphicFramePr>
          <p:cNvPr id="3" name="Tabelle 2">
            <a:extLst>
              <a:ext uri="{FF2B5EF4-FFF2-40B4-BE49-F238E27FC236}">
                <a16:creationId xmlns:a16="http://schemas.microsoft.com/office/drawing/2014/main" id="{F2AE25EC-A0D2-4437-82A6-9D66AC3B10AC}"/>
              </a:ext>
            </a:extLst>
          </p:cNvPr>
          <p:cNvGraphicFramePr>
            <a:graphicFrameLocks noGrp="1"/>
          </p:cNvGraphicFramePr>
          <p:nvPr>
            <p:extLst/>
          </p:nvPr>
        </p:nvGraphicFramePr>
        <p:xfrm>
          <a:off x="558803" y="1121166"/>
          <a:ext cx="11074401" cy="5564770"/>
        </p:xfrm>
        <a:graphic>
          <a:graphicData uri="http://schemas.openxmlformats.org/drawingml/2006/table">
            <a:tbl>
              <a:tblPr firstRow="1" firstCol="1" bandRow="1">
                <a:tableStyleId>{3C2FFA5D-87B4-456A-9821-1D502468CF0F}</a:tableStyleId>
              </a:tblPr>
              <a:tblGrid>
                <a:gridCol w="2359174">
                  <a:extLst>
                    <a:ext uri="{9D8B030D-6E8A-4147-A177-3AD203B41FA5}">
                      <a16:colId xmlns:a16="http://schemas.microsoft.com/office/drawing/2014/main" val="1136343128"/>
                    </a:ext>
                  </a:extLst>
                </a:gridCol>
                <a:gridCol w="4313601">
                  <a:extLst>
                    <a:ext uri="{9D8B030D-6E8A-4147-A177-3AD203B41FA5}">
                      <a16:colId xmlns:a16="http://schemas.microsoft.com/office/drawing/2014/main" val="631903553"/>
                    </a:ext>
                  </a:extLst>
                </a:gridCol>
                <a:gridCol w="4401626">
                  <a:extLst>
                    <a:ext uri="{9D8B030D-6E8A-4147-A177-3AD203B41FA5}">
                      <a16:colId xmlns:a16="http://schemas.microsoft.com/office/drawing/2014/main" val="1281930073"/>
                    </a:ext>
                  </a:extLst>
                </a:gridCol>
              </a:tblGrid>
              <a:tr h="459847">
                <a:tc>
                  <a:txBody>
                    <a:bodyPr/>
                    <a:lstStyle/>
                    <a:p>
                      <a:pPr>
                        <a:lnSpc>
                          <a:spcPct val="100000"/>
                        </a:lnSpc>
                        <a:spcAft>
                          <a:spcPts val="0"/>
                        </a:spcAft>
                      </a:pPr>
                      <a:endParaRPr lang="de-DE" sz="1800" dirty="0">
                        <a:solidFill>
                          <a:srgbClr val="002060"/>
                        </a:solidFill>
                        <a:effectLst/>
                      </a:endParaRPr>
                    </a:p>
                  </a:txBody>
                  <a:tcPr marL="48361" marR="48361" marT="0" marB="0">
                    <a:solidFill>
                      <a:schemeClr val="bg1"/>
                    </a:solidFill>
                  </a:tcPr>
                </a:tc>
                <a:tc>
                  <a:txBody>
                    <a:bodyPr/>
                    <a:lstStyle/>
                    <a:p>
                      <a:pPr marL="0" indent="0" algn="l">
                        <a:lnSpc>
                          <a:spcPct val="115000"/>
                        </a:lnSpc>
                        <a:spcAft>
                          <a:spcPts val="0"/>
                        </a:spcAft>
                      </a:pPr>
                      <a:r>
                        <a:rPr lang="de-DE" sz="2400" dirty="0">
                          <a:solidFill>
                            <a:srgbClr val="002060"/>
                          </a:solidFill>
                          <a:effectLst/>
                        </a:rPr>
                        <a:t>Leistungsfach</a:t>
                      </a:r>
                    </a:p>
                  </a:txBody>
                  <a:tcPr marL="48361" marR="48361" marT="0" marB="0">
                    <a:solidFill>
                      <a:schemeClr val="bg1"/>
                    </a:solidFill>
                  </a:tcPr>
                </a:tc>
                <a:tc>
                  <a:txBody>
                    <a:bodyPr/>
                    <a:lstStyle/>
                    <a:p>
                      <a:pPr>
                        <a:lnSpc>
                          <a:spcPct val="100000"/>
                        </a:lnSpc>
                        <a:spcAft>
                          <a:spcPts val="0"/>
                        </a:spcAft>
                      </a:pPr>
                      <a:r>
                        <a:rPr lang="de-DE" sz="2400" dirty="0">
                          <a:solidFill>
                            <a:srgbClr val="002060"/>
                          </a:solidFill>
                          <a:effectLst/>
                        </a:rPr>
                        <a:t>Basisfach</a:t>
                      </a:r>
                    </a:p>
                  </a:txBody>
                  <a:tcPr marL="48361" marR="48361" marT="0" marB="0">
                    <a:solidFill>
                      <a:schemeClr val="bg1"/>
                    </a:solidFill>
                  </a:tcPr>
                </a:tc>
                <a:extLst>
                  <a:ext uri="{0D108BD9-81ED-4DB2-BD59-A6C34878D82A}">
                    <a16:rowId xmlns:a16="http://schemas.microsoft.com/office/drawing/2014/main" val="4254898335"/>
                  </a:ext>
                </a:extLst>
              </a:tr>
              <a:tr h="5104923">
                <a:tc>
                  <a:txBody>
                    <a:bodyPr/>
                    <a:lstStyle/>
                    <a:p>
                      <a:pPr>
                        <a:lnSpc>
                          <a:spcPct val="100000"/>
                        </a:lnSpc>
                        <a:spcAft>
                          <a:spcPts val="0"/>
                        </a:spcAft>
                      </a:pPr>
                      <a:endParaRPr lang="de-DE" sz="1600" dirty="0">
                        <a:effectLst/>
                      </a:endParaRPr>
                    </a:p>
                    <a:p>
                      <a:pPr>
                        <a:lnSpc>
                          <a:spcPct val="100000"/>
                        </a:lnSpc>
                        <a:spcAft>
                          <a:spcPts val="0"/>
                        </a:spcAft>
                      </a:pPr>
                      <a:endParaRPr lang="de-DE" sz="1600" dirty="0">
                        <a:effectLst/>
                      </a:endParaRPr>
                    </a:p>
                    <a:p>
                      <a:pPr>
                        <a:lnSpc>
                          <a:spcPct val="100000"/>
                        </a:lnSpc>
                        <a:spcAft>
                          <a:spcPts val="0"/>
                        </a:spcAft>
                      </a:pPr>
                      <a:endParaRPr lang="de-DE" sz="1600" dirty="0">
                        <a:effectLst/>
                      </a:endParaRPr>
                    </a:p>
                    <a:p>
                      <a:pPr>
                        <a:lnSpc>
                          <a:spcPct val="100000"/>
                        </a:lnSpc>
                        <a:spcAft>
                          <a:spcPts val="0"/>
                        </a:spcAft>
                      </a:pPr>
                      <a:endParaRPr lang="de-DE" sz="1600" dirty="0">
                        <a:effectLst/>
                      </a:endParaRPr>
                    </a:p>
                    <a:p>
                      <a:pPr>
                        <a:lnSpc>
                          <a:spcPct val="100000"/>
                        </a:lnSpc>
                        <a:spcAft>
                          <a:spcPts val="0"/>
                        </a:spcAft>
                      </a:pPr>
                      <a:endParaRPr lang="de-DE" sz="1600" dirty="0">
                        <a:effectLst/>
                      </a:endParaRPr>
                    </a:p>
                    <a:p>
                      <a:pPr>
                        <a:lnSpc>
                          <a:spcPct val="100000"/>
                        </a:lnSpc>
                        <a:spcAft>
                          <a:spcPts val="0"/>
                        </a:spcAft>
                      </a:pPr>
                      <a:r>
                        <a:rPr lang="de-DE" sz="1600" dirty="0">
                          <a:solidFill>
                            <a:srgbClr val="FF0000"/>
                          </a:solidFill>
                          <a:effectLst/>
                        </a:rPr>
                        <a:t>Anzahl der Themen</a:t>
                      </a:r>
                    </a:p>
                    <a:p>
                      <a:pPr>
                        <a:lnSpc>
                          <a:spcPct val="100000"/>
                        </a:lnSpc>
                        <a:spcAft>
                          <a:spcPts val="0"/>
                        </a:spcAft>
                      </a:pPr>
                      <a:endParaRPr lang="de-DE" sz="1600" dirty="0">
                        <a:solidFill>
                          <a:srgbClr val="FF0000"/>
                        </a:solidFill>
                        <a:effectLst/>
                      </a:endParaRPr>
                    </a:p>
                    <a:p>
                      <a:pPr>
                        <a:lnSpc>
                          <a:spcPct val="100000"/>
                        </a:lnSpc>
                        <a:spcAft>
                          <a:spcPts val="0"/>
                        </a:spcAft>
                      </a:pPr>
                      <a:r>
                        <a:rPr lang="de-DE" sz="1600" dirty="0">
                          <a:solidFill>
                            <a:srgbClr val="FF00FF"/>
                          </a:solidFill>
                          <a:effectLst/>
                        </a:rPr>
                        <a:t>Anspruch der Aufgaben</a:t>
                      </a:r>
                    </a:p>
                    <a:p>
                      <a:pPr>
                        <a:lnSpc>
                          <a:spcPct val="100000"/>
                        </a:lnSpc>
                        <a:spcAft>
                          <a:spcPts val="0"/>
                        </a:spcAft>
                      </a:pPr>
                      <a:endParaRPr lang="de-DE" sz="1600" dirty="0">
                        <a:solidFill>
                          <a:srgbClr val="FF00FF"/>
                        </a:solidFill>
                        <a:effectLst/>
                      </a:endParaRPr>
                    </a:p>
                    <a:p>
                      <a:pPr>
                        <a:lnSpc>
                          <a:spcPct val="100000"/>
                        </a:lnSpc>
                        <a:spcAft>
                          <a:spcPts val="0"/>
                        </a:spcAft>
                      </a:pPr>
                      <a:r>
                        <a:rPr lang="de-DE" sz="1600" dirty="0">
                          <a:solidFill>
                            <a:srgbClr val="FF00FF"/>
                          </a:solidFill>
                          <a:effectLst/>
                        </a:rPr>
                        <a:t>Breite, Tiefe und Differenziertheit der Aufgabenbearbeitung</a:t>
                      </a:r>
                      <a:endParaRPr lang="de-DE" sz="1800" dirty="0">
                        <a:solidFill>
                          <a:srgbClr val="FF00FF"/>
                        </a:solidFill>
                        <a:effectLst/>
                      </a:endParaRPr>
                    </a:p>
                    <a:p>
                      <a:pPr>
                        <a:lnSpc>
                          <a:spcPct val="100000"/>
                        </a:lnSpc>
                        <a:spcAft>
                          <a:spcPts val="0"/>
                        </a:spcAft>
                      </a:pPr>
                      <a:endParaRPr lang="de-DE" sz="1600" dirty="0">
                        <a:solidFill>
                          <a:srgbClr val="00B050"/>
                        </a:solidFill>
                        <a:effectLst/>
                      </a:endParaRPr>
                    </a:p>
                    <a:p>
                      <a:pPr>
                        <a:lnSpc>
                          <a:spcPct val="100000"/>
                        </a:lnSpc>
                        <a:spcAft>
                          <a:spcPts val="0"/>
                        </a:spcAft>
                      </a:pPr>
                      <a:endParaRPr lang="de-DE" sz="1600" dirty="0">
                        <a:solidFill>
                          <a:srgbClr val="00B050"/>
                        </a:solidFill>
                        <a:effectLst/>
                      </a:endParaRPr>
                    </a:p>
                    <a:p>
                      <a:pPr>
                        <a:lnSpc>
                          <a:spcPct val="100000"/>
                        </a:lnSpc>
                        <a:spcAft>
                          <a:spcPts val="0"/>
                        </a:spcAft>
                      </a:pPr>
                      <a:r>
                        <a:rPr lang="de-DE" sz="1600" dirty="0">
                          <a:solidFill>
                            <a:srgbClr val="00B050"/>
                          </a:solidFill>
                          <a:effectLst/>
                        </a:rPr>
                        <a:t>Differenziertheit der Sprachproduktion/ </a:t>
                      </a:r>
                      <a:r>
                        <a:rPr lang="de-DE" sz="1600" dirty="0">
                          <a:solidFill>
                            <a:srgbClr val="FFC000"/>
                          </a:solidFill>
                          <a:effectLst/>
                        </a:rPr>
                        <a:t>themenunabhängiger Wortschatz</a:t>
                      </a:r>
                      <a:endParaRPr lang="de-DE" sz="1800" dirty="0">
                        <a:solidFill>
                          <a:srgbClr val="FFC000"/>
                        </a:solidFill>
                        <a:effectLst/>
                      </a:endParaRPr>
                    </a:p>
                  </a:txBody>
                  <a:tcPr marL="48361" marR="48361" marT="0" marB="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de-DE" sz="1800" dirty="0">
                          <a:solidFill>
                            <a:srgbClr val="002060"/>
                          </a:solidFill>
                          <a:effectLst/>
                        </a:rPr>
                        <a:t>Ziel ist die Vorbereitung auf </a:t>
                      </a:r>
                      <a:r>
                        <a:rPr lang="de-DE" sz="1800" u="none" dirty="0">
                          <a:solidFill>
                            <a:srgbClr val="002060"/>
                          </a:solidFill>
                          <a:effectLst/>
                        </a:rPr>
                        <a:t>den monologischen Teil der </a:t>
                      </a:r>
                      <a:r>
                        <a:rPr lang="de-DE" sz="1800" u="sng" dirty="0">
                          <a:solidFill>
                            <a:srgbClr val="002060"/>
                          </a:solidFill>
                          <a:effectLst/>
                        </a:rPr>
                        <a:t>Kommunikations-prüfung</a:t>
                      </a:r>
                      <a:r>
                        <a:rPr lang="de-DE" sz="1800" dirty="0">
                          <a:solidFill>
                            <a:srgbClr val="002060"/>
                          </a:solidFill>
                          <a:effectLst/>
                        </a:rPr>
                        <a:t>, wobei die </a:t>
                      </a:r>
                      <a:r>
                        <a:rPr lang="de-DE" sz="1800" dirty="0" err="1">
                          <a:solidFill>
                            <a:srgbClr val="002060"/>
                          </a:solidFill>
                          <a:effectLst/>
                        </a:rPr>
                        <a:t>SuS</a:t>
                      </a:r>
                      <a:endParaRPr lang="de-DE" sz="1800" dirty="0">
                        <a:solidFill>
                          <a:srgbClr val="002060"/>
                        </a:solidFill>
                        <a:effectLst/>
                      </a:endParaRP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endParaRPr lang="de-DE" sz="2000" dirty="0">
                        <a:solidFill>
                          <a:schemeClr val="bg1"/>
                        </a:solidFill>
                        <a:effectLst/>
                      </a:endParaRPr>
                    </a:p>
                    <a:p>
                      <a:pPr marL="342900" lvl="0" indent="-342900">
                        <a:lnSpc>
                          <a:spcPct val="100000"/>
                        </a:lnSpc>
                        <a:spcAft>
                          <a:spcPts val="0"/>
                        </a:spcAft>
                        <a:buFont typeface="Symbol" panose="05050102010706020507" pitchFamily="18" charset="2"/>
                        <a:buChar char=""/>
                      </a:pPr>
                      <a:r>
                        <a:rPr lang="de-DE" sz="1800" dirty="0">
                          <a:solidFill>
                            <a:schemeClr val="tx1"/>
                          </a:solidFill>
                          <a:effectLst/>
                        </a:rPr>
                        <a:t>Inhalte</a:t>
                      </a:r>
                      <a:r>
                        <a:rPr lang="de-DE" sz="1800" dirty="0">
                          <a:solidFill>
                            <a:srgbClr val="FFC000"/>
                          </a:solidFill>
                          <a:effectLst/>
                        </a:rPr>
                        <a:t> </a:t>
                      </a:r>
                      <a:r>
                        <a:rPr lang="de-DE" sz="1800" dirty="0">
                          <a:solidFill>
                            <a:srgbClr val="FF0000"/>
                          </a:solidFill>
                          <a:effectLst/>
                        </a:rPr>
                        <a:t>in größerer Bandbreite</a:t>
                      </a:r>
                    </a:p>
                    <a:p>
                      <a:pPr marL="0" lvl="0" indent="0">
                        <a:lnSpc>
                          <a:spcPct val="100000"/>
                        </a:lnSpc>
                        <a:spcAft>
                          <a:spcPts val="0"/>
                        </a:spcAft>
                        <a:buFont typeface="Symbol" panose="05050102010706020507" pitchFamily="18" charset="2"/>
                        <a:buNone/>
                      </a:pPr>
                      <a:endParaRPr lang="de-DE" sz="1800" dirty="0">
                        <a:solidFill>
                          <a:srgbClr val="FF0000"/>
                        </a:solidFill>
                        <a:effectLst/>
                      </a:endParaRPr>
                    </a:p>
                    <a:p>
                      <a:pPr marL="342900" lvl="0" indent="-342900">
                        <a:lnSpc>
                          <a:spcPct val="100000"/>
                        </a:lnSpc>
                        <a:spcAft>
                          <a:spcPts val="0"/>
                        </a:spcAft>
                        <a:buFont typeface="Symbol" panose="05050102010706020507" pitchFamily="18" charset="2"/>
                        <a:buChar char=""/>
                      </a:pPr>
                      <a:r>
                        <a:rPr lang="de-DE" sz="1800" dirty="0">
                          <a:solidFill>
                            <a:srgbClr val="FF00FF"/>
                          </a:solidFill>
                          <a:effectLst/>
                        </a:rPr>
                        <a:t>selbständig</a:t>
                      </a:r>
                      <a:r>
                        <a:rPr lang="de-DE" sz="1800" dirty="0">
                          <a:effectLst/>
                        </a:rPr>
                        <a:t> erschließen und analysieren</a:t>
                      </a:r>
                    </a:p>
                    <a:p>
                      <a:pPr marL="0" lvl="0" indent="0">
                        <a:lnSpc>
                          <a:spcPct val="100000"/>
                        </a:lnSpc>
                        <a:spcAft>
                          <a:spcPts val="0"/>
                        </a:spcAft>
                        <a:buFont typeface="Symbol" panose="05050102010706020507" pitchFamily="18" charset="2"/>
                        <a:buNone/>
                      </a:pPr>
                      <a:endParaRPr lang="de-DE" sz="1800" dirty="0">
                        <a:solidFill>
                          <a:srgbClr val="FF0000"/>
                        </a:solidFill>
                        <a:effectLst/>
                      </a:endParaRPr>
                    </a:p>
                    <a:p>
                      <a:pPr marL="342900" lvl="0" indent="-342900">
                        <a:lnSpc>
                          <a:spcPct val="100000"/>
                        </a:lnSpc>
                        <a:spcAft>
                          <a:spcPts val="0"/>
                        </a:spcAft>
                        <a:buFont typeface="Symbol" panose="05050102010706020507" pitchFamily="18" charset="2"/>
                        <a:buChar char=""/>
                      </a:pPr>
                      <a:r>
                        <a:rPr lang="de-DE" sz="1800" dirty="0">
                          <a:effectLst/>
                        </a:rPr>
                        <a:t>und unter Einbezug </a:t>
                      </a:r>
                      <a:r>
                        <a:rPr lang="de-DE" sz="1800" dirty="0">
                          <a:solidFill>
                            <a:srgbClr val="FF00FF"/>
                          </a:solidFill>
                          <a:effectLst/>
                        </a:rPr>
                        <a:t>aller zentraler Figuren</a:t>
                      </a:r>
                      <a:r>
                        <a:rPr lang="de-DE" sz="1800" dirty="0">
                          <a:solidFill>
                            <a:srgbClr val="FFFF00"/>
                          </a:solidFill>
                          <a:effectLst/>
                        </a:rPr>
                        <a:t> </a:t>
                      </a:r>
                      <a:r>
                        <a:rPr lang="de-DE" sz="1800" dirty="0">
                          <a:effectLst/>
                        </a:rPr>
                        <a:t>sowie gesellschaftlicher, interkultureller </a:t>
                      </a:r>
                      <a:r>
                        <a:rPr lang="de-DE" sz="1800" dirty="0">
                          <a:solidFill>
                            <a:srgbClr val="FF00FF"/>
                          </a:solidFill>
                          <a:effectLst/>
                        </a:rPr>
                        <a:t>und</a:t>
                      </a:r>
                      <a:r>
                        <a:rPr lang="de-DE" sz="1800" dirty="0">
                          <a:effectLst/>
                        </a:rPr>
                        <a:t> historischer Aspekte</a:t>
                      </a:r>
                    </a:p>
                    <a:p>
                      <a:pPr marL="0" lvl="0" indent="0">
                        <a:lnSpc>
                          <a:spcPct val="100000"/>
                        </a:lnSpc>
                        <a:spcAft>
                          <a:spcPts val="0"/>
                        </a:spcAft>
                        <a:buFont typeface="Symbol" panose="05050102010706020507" pitchFamily="18" charset="2"/>
                        <a:buNone/>
                      </a:pPr>
                      <a:r>
                        <a:rPr lang="de-DE" sz="1800" dirty="0">
                          <a:effectLst/>
                        </a:rPr>
                        <a:t> </a:t>
                      </a:r>
                    </a:p>
                    <a:p>
                      <a:pPr marL="342900" lvl="0" indent="-342900">
                        <a:lnSpc>
                          <a:spcPct val="100000"/>
                        </a:lnSpc>
                        <a:spcAft>
                          <a:spcPts val="0"/>
                        </a:spcAft>
                        <a:buFont typeface="Symbol" panose="05050102010706020507" pitchFamily="18" charset="2"/>
                        <a:buChar char=""/>
                      </a:pPr>
                      <a:r>
                        <a:rPr lang="de-DE" sz="1800" b="1" dirty="0">
                          <a:solidFill>
                            <a:srgbClr val="00B050"/>
                          </a:solidFill>
                          <a:effectLst/>
                        </a:rPr>
                        <a:t>durchgehend</a:t>
                      </a:r>
                      <a:r>
                        <a:rPr lang="de-DE" sz="1800" dirty="0">
                          <a:solidFill>
                            <a:srgbClr val="00B050"/>
                          </a:solidFill>
                          <a:effectLst/>
                        </a:rPr>
                        <a:t> </a:t>
                      </a:r>
                      <a:r>
                        <a:rPr lang="de-DE" sz="1800" dirty="0">
                          <a:solidFill>
                            <a:schemeClr val="tx1"/>
                          </a:solidFill>
                          <a:effectLst/>
                        </a:rPr>
                        <a:t>(sprachlich und inhaltlich</a:t>
                      </a:r>
                      <a:r>
                        <a:rPr lang="de-DE" sz="1800">
                          <a:solidFill>
                            <a:schemeClr val="tx1"/>
                          </a:solidFill>
                          <a:effectLst/>
                        </a:rPr>
                        <a:t>) </a:t>
                      </a:r>
                      <a:r>
                        <a:rPr lang="de-DE" sz="1800" b="1">
                          <a:solidFill>
                            <a:srgbClr val="00B050"/>
                          </a:solidFill>
                          <a:effectLst/>
                        </a:rPr>
                        <a:t>differenziert</a:t>
                      </a:r>
                      <a:endParaRPr lang="de-DE" sz="2000" b="1" dirty="0">
                        <a:solidFill>
                          <a:srgbClr val="00B050"/>
                        </a:solidFill>
                        <a:effectLst/>
                      </a:endParaRPr>
                    </a:p>
                    <a:p>
                      <a:pPr marL="342900" lvl="0" indent="-342900">
                        <a:lnSpc>
                          <a:spcPct val="100000"/>
                        </a:lnSpc>
                        <a:spcAft>
                          <a:spcPts val="0"/>
                        </a:spcAft>
                        <a:buFont typeface="Symbol" panose="05050102010706020507" pitchFamily="18" charset="2"/>
                        <a:buChar char=""/>
                      </a:pPr>
                      <a:r>
                        <a:rPr lang="de-DE" sz="1800" dirty="0">
                          <a:effectLst/>
                        </a:rPr>
                        <a:t>zusammenhängend und strukturiert </a:t>
                      </a:r>
                    </a:p>
                    <a:p>
                      <a:pPr marL="342900" lvl="0" indent="-342900">
                        <a:lnSpc>
                          <a:spcPct val="100000"/>
                        </a:lnSpc>
                        <a:spcAft>
                          <a:spcPts val="0"/>
                        </a:spcAft>
                        <a:buFont typeface="Symbol" panose="05050102010706020507" pitchFamily="18" charset="2"/>
                        <a:buChar char=""/>
                      </a:pPr>
                      <a:r>
                        <a:rPr lang="de-DE" sz="1800" dirty="0">
                          <a:effectLst/>
                        </a:rPr>
                        <a:t>darstellen, zusammenfassen, in Beziehung setzen</a:t>
                      </a:r>
                    </a:p>
                    <a:p>
                      <a:pPr marL="342900" lvl="0" indent="-342900">
                        <a:lnSpc>
                          <a:spcPct val="100000"/>
                        </a:lnSpc>
                        <a:spcAft>
                          <a:spcPts val="0"/>
                        </a:spcAft>
                        <a:buFont typeface="Symbol" panose="05050102010706020507" pitchFamily="18" charset="2"/>
                        <a:buChar char=""/>
                      </a:pPr>
                      <a:r>
                        <a:rPr lang="de-DE" sz="1800" dirty="0">
                          <a:effectLst/>
                        </a:rPr>
                        <a:t>und Stellung beziehen</a:t>
                      </a:r>
                    </a:p>
                  </a:txBody>
                  <a:tcPr marL="48361" marR="48361" marT="0" marB="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de-DE" sz="1800" dirty="0">
                          <a:solidFill>
                            <a:srgbClr val="002060"/>
                          </a:solidFill>
                          <a:effectLst/>
                        </a:rPr>
                        <a:t>Ziel ist die Vorbereitung auf den monologischen Teil der </a:t>
                      </a:r>
                      <a:r>
                        <a:rPr lang="de-DE" sz="1800" u="sng" dirty="0">
                          <a:solidFill>
                            <a:srgbClr val="002060"/>
                          </a:solidFill>
                          <a:effectLst/>
                        </a:rPr>
                        <a:t>zusätzlichen mündlichen Leistung</a:t>
                      </a:r>
                      <a:r>
                        <a:rPr lang="de-DE" sz="1800" dirty="0">
                          <a:solidFill>
                            <a:srgbClr val="002060"/>
                          </a:solidFill>
                          <a:effectLst/>
                        </a:rPr>
                        <a:t>, wobei die </a:t>
                      </a:r>
                      <a:r>
                        <a:rPr lang="de-DE" sz="1800" dirty="0" err="1">
                          <a:solidFill>
                            <a:srgbClr val="002060"/>
                          </a:solidFill>
                          <a:effectLst/>
                        </a:rPr>
                        <a:t>SuS</a:t>
                      </a:r>
                      <a:endParaRPr lang="de-DE" sz="1800" dirty="0">
                        <a:solidFill>
                          <a:srgbClr val="002060"/>
                        </a:solidFill>
                        <a:effectLst/>
                      </a:endParaRP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endParaRPr lang="de-DE" sz="2000" dirty="0">
                        <a:solidFill>
                          <a:schemeClr val="bg1"/>
                        </a:solidFill>
                        <a:effectLst/>
                      </a:endParaRPr>
                    </a:p>
                    <a:p>
                      <a:pPr marL="342900" lvl="0" indent="-342900">
                        <a:lnSpc>
                          <a:spcPct val="100000"/>
                        </a:lnSpc>
                        <a:spcAft>
                          <a:spcPts val="0"/>
                        </a:spcAft>
                        <a:buFont typeface="Symbol" panose="05050102010706020507" pitchFamily="18" charset="2"/>
                        <a:buChar char=""/>
                      </a:pPr>
                      <a:r>
                        <a:rPr lang="de-DE" sz="1800" dirty="0">
                          <a:solidFill>
                            <a:schemeClr val="tx1"/>
                          </a:solidFill>
                          <a:effectLst/>
                        </a:rPr>
                        <a:t>Inhalte</a:t>
                      </a:r>
                      <a:r>
                        <a:rPr lang="de-DE" sz="1800" dirty="0">
                          <a:solidFill>
                            <a:srgbClr val="FFC000"/>
                          </a:solidFill>
                          <a:effectLst/>
                        </a:rPr>
                        <a:t> </a:t>
                      </a:r>
                      <a:r>
                        <a:rPr lang="de-DE" sz="1800" dirty="0">
                          <a:solidFill>
                            <a:srgbClr val="FF0000"/>
                          </a:solidFill>
                          <a:effectLst/>
                        </a:rPr>
                        <a:t>in geringerer Bandbreite</a:t>
                      </a:r>
                    </a:p>
                    <a:p>
                      <a:pPr marL="0" lvl="0" indent="0">
                        <a:lnSpc>
                          <a:spcPct val="100000"/>
                        </a:lnSpc>
                        <a:spcAft>
                          <a:spcPts val="0"/>
                        </a:spcAft>
                        <a:buFont typeface="Symbol" panose="05050102010706020507" pitchFamily="18" charset="2"/>
                        <a:buNone/>
                      </a:pPr>
                      <a:endParaRPr lang="de-DE" sz="1800" dirty="0">
                        <a:solidFill>
                          <a:srgbClr val="FF0000"/>
                        </a:solidFill>
                        <a:effectLst/>
                      </a:endParaRPr>
                    </a:p>
                    <a:p>
                      <a:pPr marL="342900" lvl="0" indent="-342900">
                        <a:lnSpc>
                          <a:spcPct val="100000"/>
                        </a:lnSpc>
                        <a:spcAft>
                          <a:spcPts val="0"/>
                        </a:spcAft>
                        <a:buFont typeface="Symbol" panose="05050102010706020507" pitchFamily="18" charset="2"/>
                        <a:buChar char=""/>
                      </a:pPr>
                      <a:r>
                        <a:rPr lang="de-DE" sz="1800" dirty="0">
                          <a:solidFill>
                            <a:srgbClr val="FF00FF"/>
                          </a:solidFill>
                          <a:effectLst/>
                        </a:rPr>
                        <a:t>teilweise angeleitet </a:t>
                      </a:r>
                      <a:r>
                        <a:rPr lang="de-DE" sz="1800" dirty="0">
                          <a:effectLst/>
                        </a:rPr>
                        <a:t>erschließen und analysieren</a:t>
                      </a:r>
                      <a:endParaRPr lang="de-DE" sz="2000" dirty="0">
                        <a:effectLst/>
                      </a:endParaRPr>
                    </a:p>
                    <a:p>
                      <a:pPr marL="342900" lvl="0" indent="-342900">
                        <a:lnSpc>
                          <a:spcPct val="100000"/>
                        </a:lnSpc>
                        <a:spcAft>
                          <a:spcPts val="0"/>
                        </a:spcAft>
                        <a:buFont typeface="Symbol" panose="05050102010706020507" pitchFamily="18" charset="2"/>
                        <a:buChar char=""/>
                      </a:pPr>
                      <a:r>
                        <a:rPr lang="de-DE" sz="1800" dirty="0">
                          <a:effectLst/>
                        </a:rPr>
                        <a:t>und unter Einbezug</a:t>
                      </a:r>
                      <a:r>
                        <a:rPr lang="de-DE" sz="1800" dirty="0">
                          <a:solidFill>
                            <a:srgbClr val="FF00FF"/>
                          </a:solidFill>
                          <a:effectLst/>
                        </a:rPr>
                        <a:t> der Protagonisten </a:t>
                      </a:r>
                      <a:r>
                        <a:rPr lang="de-DE" sz="1800" dirty="0">
                          <a:effectLst/>
                        </a:rPr>
                        <a:t>sowie </a:t>
                      </a:r>
                      <a:r>
                        <a:rPr lang="de-DE" sz="1800" dirty="0">
                          <a:solidFill>
                            <a:srgbClr val="FF00FF"/>
                          </a:solidFill>
                          <a:effectLst/>
                        </a:rPr>
                        <a:t>z. B. </a:t>
                      </a:r>
                      <a:r>
                        <a:rPr lang="de-DE" sz="1800" dirty="0">
                          <a:effectLst/>
                        </a:rPr>
                        <a:t>gesellschaftlicher, interkultureller, historischer Aspekte</a:t>
                      </a:r>
                    </a:p>
                    <a:p>
                      <a:pPr>
                        <a:lnSpc>
                          <a:spcPct val="100000"/>
                        </a:lnSpc>
                        <a:spcAft>
                          <a:spcPts val="0"/>
                        </a:spcAft>
                      </a:pPr>
                      <a:r>
                        <a:rPr lang="de-DE" sz="1800" dirty="0">
                          <a:effectLst/>
                        </a:rPr>
                        <a:t> </a:t>
                      </a:r>
                      <a:endParaRPr lang="de-DE" sz="2000" dirty="0">
                        <a:effectLst/>
                      </a:endParaRPr>
                    </a:p>
                    <a:p>
                      <a:pPr marL="342900" lvl="0" indent="-342900">
                        <a:lnSpc>
                          <a:spcPct val="100000"/>
                        </a:lnSpc>
                        <a:spcAft>
                          <a:spcPts val="0"/>
                        </a:spcAft>
                        <a:buFont typeface="Symbol" panose="05050102010706020507" pitchFamily="18" charset="2"/>
                        <a:buChar char=""/>
                      </a:pPr>
                      <a:r>
                        <a:rPr lang="de-DE" sz="1800" b="1" dirty="0">
                          <a:solidFill>
                            <a:srgbClr val="00B050"/>
                          </a:solidFill>
                          <a:effectLst/>
                        </a:rPr>
                        <a:t>überwiegend</a:t>
                      </a:r>
                      <a:r>
                        <a:rPr lang="de-DE" sz="1800" dirty="0">
                          <a:solidFill>
                            <a:srgbClr val="00B050"/>
                          </a:solidFill>
                          <a:effectLst/>
                        </a:rPr>
                        <a:t> </a:t>
                      </a:r>
                      <a:r>
                        <a:rPr lang="de-DE" sz="1800" dirty="0">
                          <a:solidFill>
                            <a:schemeClr val="tx1"/>
                          </a:solidFill>
                          <a:effectLst/>
                        </a:rPr>
                        <a:t>(sprachlich und inhaltlich) </a:t>
                      </a:r>
                      <a:r>
                        <a:rPr lang="de-DE" sz="1800" b="1" dirty="0">
                          <a:solidFill>
                            <a:srgbClr val="00B050"/>
                          </a:solidFill>
                          <a:effectLst/>
                        </a:rPr>
                        <a:t>differenziert</a:t>
                      </a:r>
                      <a:endParaRPr lang="de-DE" sz="2000" b="1" dirty="0">
                        <a:solidFill>
                          <a:srgbClr val="00B050"/>
                        </a:solidFill>
                        <a:effectLst/>
                      </a:endParaRPr>
                    </a:p>
                    <a:p>
                      <a:pPr marL="342900" lvl="0" indent="-342900">
                        <a:lnSpc>
                          <a:spcPct val="100000"/>
                        </a:lnSpc>
                        <a:spcAft>
                          <a:spcPts val="0"/>
                        </a:spcAft>
                        <a:buFont typeface="Symbol" panose="05050102010706020507" pitchFamily="18" charset="2"/>
                        <a:buChar char=""/>
                      </a:pPr>
                      <a:r>
                        <a:rPr lang="de-DE" sz="1800" dirty="0">
                          <a:effectLst/>
                        </a:rPr>
                        <a:t>zusammenhängend und strukturiert </a:t>
                      </a:r>
                    </a:p>
                    <a:p>
                      <a:pPr marL="342900" lvl="0" indent="-342900">
                        <a:lnSpc>
                          <a:spcPct val="100000"/>
                        </a:lnSpc>
                        <a:spcAft>
                          <a:spcPts val="0"/>
                        </a:spcAft>
                        <a:buFont typeface="Symbol" panose="05050102010706020507" pitchFamily="18" charset="2"/>
                        <a:buChar char=""/>
                      </a:pPr>
                      <a:r>
                        <a:rPr lang="de-DE" sz="1800" dirty="0">
                          <a:effectLst/>
                        </a:rPr>
                        <a:t>darstellen, zusammenfassen, in Beziehung setzen</a:t>
                      </a:r>
                    </a:p>
                    <a:p>
                      <a:pPr marL="342900" lvl="0" indent="-342900">
                        <a:lnSpc>
                          <a:spcPct val="100000"/>
                        </a:lnSpc>
                        <a:spcAft>
                          <a:spcPts val="0"/>
                        </a:spcAft>
                        <a:buFont typeface="Symbol" panose="05050102010706020507" pitchFamily="18" charset="2"/>
                        <a:buChar char=""/>
                      </a:pPr>
                      <a:r>
                        <a:rPr lang="de-DE" sz="1800" dirty="0">
                          <a:effectLst/>
                        </a:rPr>
                        <a:t>und Stellung beziehen</a:t>
                      </a:r>
                    </a:p>
                  </a:txBody>
                  <a:tcPr marL="48361" marR="48361" marT="0" marB="0">
                    <a:solidFill>
                      <a:schemeClr val="bg1"/>
                    </a:solidFill>
                  </a:tcPr>
                </a:tc>
                <a:extLst>
                  <a:ext uri="{0D108BD9-81ED-4DB2-BD59-A6C34878D82A}">
                    <a16:rowId xmlns:a16="http://schemas.microsoft.com/office/drawing/2014/main" val="2817957448"/>
                  </a:ext>
                </a:extLst>
              </a:tr>
            </a:tbl>
          </a:graphicData>
        </a:graphic>
      </p:graphicFrame>
    </p:spTree>
    <p:extLst>
      <p:ext uri="{BB962C8B-B14F-4D97-AF65-F5344CB8AC3E}">
        <p14:creationId xmlns:p14="http://schemas.microsoft.com/office/powerpoint/2010/main" val="92961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90D242CD-6A4E-4B9F-8435-ACAB09F92A17}"/>
              </a:ext>
            </a:extLst>
          </p:cNvPr>
          <p:cNvSpPr>
            <a:spLocks noGrp="1"/>
          </p:cNvSpPr>
          <p:nvPr>
            <p:ph type="title"/>
          </p:nvPr>
        </p:nvSpPr>
        <p:spPr>
          <a:xfrm>
            <a:off x="1451578" y="305892"/>
            <a:ext cx="9603275" cy="576236"/>
          </a:xfrm>
        </p:spPr>
        <p:txBody>
          <a:bodyPr>
            <a:normAutofit fontScale="90000"/>
          </a:bodyPr>
          <a:lstStyle/>
          <a:p>
            <a:pPr algn="ctr"/>
            <a:br>
              <a:rPr lang="de-DE" b="1" i="1" dirty="0"/>
            </a:br>
            <a:br>
              <a:rPr lang="de-DE" b="1" i="1" dirty="0"/>
            </a:br>
            <a:r>
              <a:rPr lang="de-DE" b="1" dirty="0"/>
              <a:t>3) </a:t>
            </a:r>
            <a:r>
              <a:rPr lang="de-DE" b="1" i="1" dirty="0"/>
              <a:t>Gran Torino: </a:t>
            </a:r>
            <a:r>
              <a:rPr lang="de-DE" b="1" dirty="0"/>
              <a:t>Die Unterrichtseinheit</a:t>
            </a:r>
            <a:br>
              <a:rPr lang="de-DE" b="1" dirty="0"/>
            </a:br>
            <a:br>
              <a:rPr lang="de-DE" b="1" dirty="0"/>
            </a:br>
            <a:endParaRPr lang="de-DE" dirty="0"/>
          </a:p>
        </p:txBody>
      </p:sp>
      <p:sp>
        <p:nvSpPr>
          <p:cNvPr id="4" name="Textfeld 3">
            <a:extLst>
              <a:ext uri="{FF2B5EF4-FFF2-40B4-BE49-F238E27FC236}">
                <a16:creationId xmlns:a16="http://schemas.microsoft.com/office/drawing/2014/main" id="{134C98F8-8414-424E-9378-D160C6CF8499}"/>
              </a:ext>
            </a:extLst>
          </p:cNvPr>
          <p:cNvSpPr txBox="1"/>
          <p:nvPr/>
        </p:nvSpPr>
        <p:spPr>
          <a:xfrm>
            <a:off x="860258" y="1383627"/>
            <a:ext cx="2430378" cy="584775"/>
          </a:xfrm>
          <a:prstGeom prst="rect">
            <a:avLst/>
          </a:prstGeom>
          <a:noFill/>
        </p:spPr>
        <p:txBody>
          <a:bodyPr wrap="square" rtlCol="0">
            <a:spAutoFit/>
          </a:bodyPr>
          <a:lstStyle/>
          <a:p>
            <a:r>
              <a:rPr lang="de-DE" sz="3200" b="1" dirty="0" err="1">
                <a:solidFill>
                  <a:srgbClr val="FFC000"/>
                </a:solidFill>
              </a:rPr>
              <a:t>Pre-viewing</a:t>
            </a:r>
            <a:endParaRPr lang="de-DE" sz="3200" b="1" dirty="0">
              <a:solidFill>
                <a:srgbClr val="FFC000"/>
              </a:solidFill>
            </a:endParaRPr>
          </a:p>
        </p:txBody>
      </p:sp>
      <p:sp>
        <p:nvSpPr>
          <p:cNvPr id="5" name="Textfeld 4">
            <a:extLst>
              <a:ext uri="{FF2B5EF4-FFF2-40B4-BE49-F238E27FC236}">
                <a16:creationId xmlns:a16="http://schemas.microsoft.com/office/drawing/2014/main" id="{3140F6A3-5399-4250-BB37-C7109E30ACF5}"/>
              </a:ext>
            </a:extLst>
          </p:cNvPr>
          <p:cNvSpPr txBox="1"/>
          <p:nvPr/>
        </p:nvSpPr>
        <p:spPr>
          <a:xfrm>
            <a:off x="986590" y="2081463"/>
            <a:ext cx="2177715" cy="2246769"/>
          </a:xfrm>
          <a:prstGeom prst="rect">
            <a:avLst/>
          </a:prstGeom>
          <a:solidFill>
            <a:srgbClr val="FFC000"/>
          </a:solidFill>
        </p:spPr>
        <p:txBody>
          <a:bodyPr wrap="square" rtlCol="0">
            <a:spAutoFit/>
          </a:bodyPr>
          <a:lstStyle/>
          <a:p>
            <a:r>
              <a:rPr lang="de-DE" sz="2800" b="1" dirty="0">
                <a:solidFill>
                  <a:srgbClr val="0070C0"/>
                </a:solidFill>
              </a:rPr>
              <a:t>Zitate zum Thema</a:t>
            </a:r>
            <a:endParaRPr lang="de-DE" sz="2800" b="1" i="1" dirty="0">
              <a:solidFill>
                <a:srgbClr val="0070C0"/>
              </a:solidFill>
            </a:endParaRPr>
          </a:p>
          <a:p>
            <a:r>
              <a:rPr lang="de-DE" sz="2800" b="1" i="1" dirty="0" err="1">
                <a:solidFill>
                  <a:srgbClr val="0070C0"/>
                </a:solidFill>
              </a:rPr>
              <a:t>family</a:t>
            </a:r>
            <a:r>
              <a:rPr lang="de-DE" sz="2800" b="1" i="1" dirty="0">
                <a:solidFill>
                  <a:srgbClr val="0070C0"/>
                </a:solidFill>
              </a:rPr>
              <a:t>, </a:t>
            </a:r>
            <a:r>
              <a:rPr lang="de-DE" sz="2800" b="1" i="1" dirty="0" err="1">
                <a:solidFill>
                  <a:srgbClr val="0070C0"/>
                </a:solidFill>
              </a:rPr>
              <a:t>friends</a:t>
            </a:r>
            <a:r>
              <a:rPr lang="de-DE" sz="2800" b="1" i="1" dirty="0">
                <a:solidFill>
                  <a:srgbClr val="0070C0"/>
                </a:solidFill>
              </a:rPr>
              <a:t> and </a:t>
            </a:r>
            <a:r>
              <a:rPr lang="de-DE" sz="2800" b="1" i="1" dirty="0" err="1">
                <a:solidFill>
                  <a:srgbClr val="0070C0"/>
                </a:solidFill>
              </a:rPr>
              <a:t>neighbours</a:t>
            </a:r>
            <a:endParaRPr lang="de-DE" sz="2800" b="1" i="1" dirty="0">
              <a:solidFill>
                <a:srgbClr val="0070C0"/>
              </a:solidFill>
            </a:endParaRPr>
          </a:p>
        </p:txBody>
      </p:sp>
      <p:sp>
        <p:nvSpPr>
          <p:cNvPr id="6" name="Textfeld 5">
            <a:extLst>
              <a:ext uri="{FF2B5EF4-FFF2-40B4-BE49-F238E27FC236}">
                <a16:creationId xmlns:a16="http://schemas.microsoft.com/office/drawing/2014/main" id="{A0B064BC-0571-4676-B817-121ECACC574C}"/>
              </a:ext>
            </a:extLst>
          </p:cNvPr>
          <p:cNvSpPr txBox="1"/>
          <p:nvPr/>
        </p:nvSpPr>
        <p:spPr>
          <a:xfrm>
            <a:off x="4195012" y="1383629"/>
            <a:ext cx="2646948" cy="584775"/>
          </a:xfrm>
          <a:prstGeom prst="rect">
            <a:avLst/>
          </a:prstGeom>
          <a:noFill/>
        </p:spPr>
        <p:txBody>
          <a:bodyPr wrap="square" rtlCol="0">
            <a:spAutoFit/>
          </a:bodyPr>
          <a:lstStyle/>
          <a:p>
            <a:r>
              <a:rPr lang="de-DE" sz="3200" b="1" dirty="0" err="1">
                <a:solidFill>
                  <a:srgbClr val="FFC000"/>
                </a:solidFill>
              </a:rPr>
              <a:t>While-viewing</a:t>
            </a:r>
            <a:endParaRPr lang="de-DE" sz="3200" b="1" dirty="0">
              <a:solidFill>
                <a:srgbClr val="FFC000"/>
              </a:solidFill>
            </a:endParaRPr>
          </a:p>
        </p:txBody>
      </p:sp>
      <p:sp>
        <p:nvSpPr>
          <p:cNvPr id="7" name="Textfeld 6">
            <a:extLst>
              <a:ext uri="{FF2B5EF4-FFF2-40B4-BE49-F238E27FC236}">
                <a16:creationId xmlns:a16="http://schemas.microsoft.com/office/drawing/2014/main" id="{2CA8599D-339A-4720-B8D7-9DE12FF063DC}"/>
              </a:ext>
            </a:extLst>
          </p:cNvPr>
          <p:cNvSpPr txBox="1"/>
          <p:nvPr/>
        </p:nvSpPr>
        <p:spPr>
          <a:xfrm>
            <a:off x="3705727" y="2081462"/>
            <a:ext cx="3565357" cy="3108543"/>
          </a:xfrm>
          <a:prstGeom prst="rect">
            <a:avLst/>
          </a:prstGeom>
          <a:solidFill>
            <a:srgbClr val="FFC000"/>
          </a:solidFill>
        </p:spPr>
        <p:txBody>
          <a:bodyPr wrap="square" rtlCol="0">
            <a:spAutoFit/>
          </a:bodyPr>
          <a:lstStyle/>
          <a:p>
            <a:r>
              <a:rPr lang="de-DE" sz="2800" b="1" i="1" dirty="0" err="1">
                <a:solidFill>
                  <a:srgbClr val="0070C0"/>
                </a:solidFill>
              </a:rPr>
              <a:t>watching</a:t>
            </a:r>
            <a:r>
              <a:rPr lang="de-DE" sz="2800" b="1" i="1" dirty="0">
                <a:solidFill>
                  <a:srgbClr val="0070C0"/>
                </a:solidFill>
              </a:rPr>
              <a:t> </a:t>
            </a:r>
            <a:r>
              <a:rPr lang="de-DE" sz="2800" b="1" i="1" dirty="0" err="1">
                <a:solidFill>
                  <a:srgbClr val="0070C0"/>
                </a:solidFill>
              </a:rPr>
              <a:t>sequence</a:t>
            </a:r>
            <a:r>
              <a:rPr lang="de-DE" sz="2800" b="1" i="1" dirty="0">
                <a:solidFill>
                  <a:srgbClr val="0070C0"/>
                </a:solidFill>
              </a:rPr>
              <a:t> I</a:t>
            </a:r>
          </a:p>
          <a:p>
            <a:endParaRPr lang="de-DE" sz="2800" b="1" i="1" dirty="0">
              <a:solidFill>
                <a:srgbClr val="0070C0"/>
              </a:solidFill>
            </a:endParaRPr>
          </a:p>
          <a:p>
            <a:endParaRPr lang="de-DE" sz="2800" b="1" i="1" dirty="0">
              <a:solidFill>
                <a:srgbClr val="0070C0"/>
              </a:solidFill>
            </a:endParaRPr>
          </a:p>
          <a:p>
            <a:r>
              <a:rPr lang="de-DE" sz="2800" b="1" i="1" dirty="0" err="1">
                <a:solidFill>
                  <a:srgbClr val="0070C0"/>
                </a:solidFill>
              </a:rPr>
              <a:t>watching</a:t>
            </a:r>
            <a:r>
              <a:rPr lang="de-DE" sz="2800" b="1" i="1" dirty="0">
                <a:solidFill>
                  <a:srgbClr val="0070C0"/>
                </a:solidFill>
              </a:rPr>
              <a:t> </a:t>
            </a:r>
            <a:r>
              <a:rPr lang="de-DE" sz="2800" b="1" i="1" dirty="0" err="1">
                <a:solidFill>
                  <a:srgbClr val="0070C0"/>
                </a:solidFill>
              </a:rPr>
              <a:t>sequence</a:t>
            </a:r>
            <a:r>
              <a:rPr lang="de-DE" sz="2800" b="1" i="1" dirty="0">
                <a:solidFill>
                  <a:srgbClr val="0070C0"/>
                </a:solidFill>
              </a:rPr>
              <a:t> II</a:t>
            </a:r>
          </a:p>
          <a:p>
            <a:endParaRPr lang="de-DE" sz="2800" b="1" i="1" dirty="0">
              <a:solidFill>
                <a:srgbClr val="0070C0"/>
              </a:solidFill>
            </a:endParaRPr>
          </a:p>
          <a:p>
            <a:endParaRPr lang="de-DE" sz="2800" b="1" i="1" dirty="0">
              <a:solidFill>
                <a:srgbClr val="0070C0"/>
              </a:solidFill>
            </a:endParaRPr>
          </a:p>
          <a:p>
            <a:r>
              <a:rPr lang="de-DE" sz="2800" b="1" i="1" dirty="0" err="1">
                <a:solidFill>
                  <a:srgbClr val="0070C0"/>
                </a:solidFill>
              </a:rPr>
              <a:t>watching</a:t>
            </a:r>
            <a:r>
              <a:rPr lang="de-DE" sz="2800" b="1" i="1" dirty="0">
                <a:solidFill>
                  <a:srgbClr val="0070C0"/>
                </a:solidFill>
              </a:rPr>
              <a:t> </a:t>
            </a:r>
            <a:r>
              <a:rPr lang="de-DE" sz="2800" b="1" i="1" dirty="0" err="1">
                <a:solidFill>
                  <a:srgbClr val="0070C0"/>
                </a:solidFill>
              </a:rPr>
              <a:t>sequence</a:t>
            </a:r>
            <a:r>
              <a:rPr lang="de-DE" sz="2800" b="1" i="1" dirty="0">
                <a:solidFill>
                  <a:srgbClr val="0070C0"/>
                </a:solidFill>
              </a:rPr>
              <a:t> III</a:t>
            </a:r>
          </a:p>
        </p:txBody>
      </p:sp>
      <p:sp>
        <p:nvSpPr>
          <p:cNvPr id="8" name="Textfeld 7">
            <a:extLst>
              <a:ext uri="{FF2B5EF4-FFF2-40B4-BE49-F238E27FC236}">
                <a16:creationId xmlns:a16="http://schemas.microsoft.com/office/drawing/2014/main" id="{C5E2592E-1120-4D17-8B66-600681C35A23}"/>
              </a:ext>
            </a:extLst>
          </p:cNvPr>
          <p:cNvSpPr txBox="1"/>
          <p:nvPr/>
        </p:nvSpPr>
        <p:spPr>
          <a:xfrm>
            <a:off x="8271710" y="1383628"/>
            <a:ext cx="2646948" cy="584775"/>
          </a:xfrm>
          <a:prstGeom prst="rect">
            <a:avLst/>
          </a:prstGeom>
          <a:noFill/>
        </p:spPr>
        <p:txBody>
          <a:bodyPr wrap="square" rtlCol="0">
            <a:spAutoFit/>
          </a:bodyPr>
          <a:lstStyle/>
          <a:p>
            <a:r>
              <a:rPr lang="de-DE" sz="3200" b="1" dirty="0">
                <a:solidFill>
                  <a:srgbClr val="FFC000"/>
                </a:solidFill>
              </a:rPr>
              <a:t>Post-</a:t>
            </a:r>
            <a:r>
              <a:rPr lang="de-DE" sz="3200" b="1" dirty="0" err="1">
                <a:solidFill>
                  <a:srgbClr val="FFC000"/>
                </a:solidFill>
              </a:rPr>
              <a:t>viewing</a:t>
            </a:r>
            <a:endParaRPr lang="de-DE" sz="3200" b="1" dirty="0">
              <a:solidFill>
                <a:srgbClr val="FFC000"/>
              </a:solidFill>
            </a:endParaRPr>
          </a:p>
        </p:txBody>
      </p:sp>
      <p:sp>
        <p:nvSpPr>
          <p:cNvPr id="9" name="Textfeld 8">
            <a:extLst>
              <a:ext uri="{FF2B5EF4-FFF2-40B4-BE49-F238E27FC236}">
                <a16:creationId xmlns:a16="http://schemas.microsoft.com/office/drawing/2014/main" id="{34AA86CF-CC5F-4253-A5FE-3FFA7A2769CB}"/>
              </a:ext>
            </a:extLst>
          </p:cNvPr>
          <p:cNvSpPr txBox="1"/>
          <p:nvPr/>
        </p:nvSpPr>
        <p:spPr>
          <a:xfrm>
            <a:off x="7812506" y="2081462"/>
            <a:ext cx="3565357" cy="4401205"/>
          </a:xfrm>
          <a:prstGeom prst="rect">
            <a:avLst/>
          </a:prstGeom>
          <a:solidFill>
            <a:srgbClr val="FFC000"/>
          </a:solidFill>
        </p:spPr>
        <p:txBody>
          <a:bodyPr wrap="square" rtlCol="0">
            <a:spAutoFit/>
          </a:bodyPr>
          <a:lstStyle/>
          <a:p>
            <a:r>
              <a:rPr lang="de-DE" sz="2800" b="1" i="1" dirty="0" err="1">
                <a:solidFill>
                  <a:srgbClr val="0070C0"/>
                </a:solidFill>
              </a:rPr>
              <a:t>relationships</a:t>
            </a:r>
            <a:r>
              <a:rPr lang="de-DE" sz="2800" b="1" i="1" dirty="0">
                <a:solidFill>
                  <a:srgbClr val="0070C0"/>
                </a:solidFill>
              </a:rPr>
              <a:t> I</a:t>
            </a:r>
          </a:p>
          <a:p>
            <a:endParaRPr lang="de-DE" sz="2800" b="1" i="1" dirty="0">
              <a:solidFill>
                <a:srgbClr val="0070C0"/>
              </a:solidFill>
            </a:endParaRPr>
          </a:p>
          <a:p>
            <a:r>
              <a:rPr lang="de-DE" sz="2800" b="1" i="1" dirty="0" err="1">
                <a:solidFill>
                  <a:srgbClr val="0070C0"/>
                </a:solidFill>
              </a:rPr>
              <a:t>relationships</a:t>
            </a:r>
            <a:r>
              <a:rPr lang="de-DE" sz="2800" b="1" i="1" dirty="0">
                <a:solidFill>
                  <a:srgbClr val="0070C0"/>
                </a:solidFill>
              </a:rPr>
              <a:t> II</a:t>
            </a:r>
          </a:p>
          <a:p>
            <a:endParaRPr lang="de-DE" sz="2800" b="1" i="1" dirty="0">
              <a:solidFill>
                <a:srgbClr val="0070C0"/>
              </a:solidFill>
            </a:endParaRPr>
          </a:p>
          <a:p>
            <a:r>
              <a:rPr lang="de-DE" sz="2800" b="1" i="1" dirty="0" err="1">
                <a:solidFill>
                  <a:srgbClr val="0070C0"/>
                </a:solidFill>
              </a:rPr>
              <a:t>language</a:t>
            </a:r>
            <a:r>
              <a:rPr lang="de-DE" sz="2800" b="1" i="1" dirty="0">
                <a:solidFill>
                  <a:srgbClr val="0070C0"/>
                </a:solidFill>
              </a:rPr>
              <a:t> and </a:t>
            </a:r>
            <a:r>
              <a:rPr lang="de-DE" sz="2800" b="1" i="1" dirty="0" err="1">
                <a:solidFill>
                  <a:srgbClr val="0070C0"/>
                </a:solidFill>
              </a:rPr>
              <a:t>identity</a:t>
            </a:r>
            <a:endParaRPr lang="de-DE" sz="2800" b="1" i="1" dirty="0">
              <a:solidFill>
                <a:srgbClr val="0070C0"/>
              </a:solidFill>
            </a:endParaRPr>
          </a:p>
          <a:p>
            <a:endParaRPr lang="de-DE" sz="2800" b="1" i="1" dirty="0">
              <a:solidFill>
                <a:srgbClr val="0070C0"/>
              </a:solidFill>
            </a:endParaRPr>
          </a:p>
          <a:p>
            <a:r>
              <a:rPr lang="de-DE" sz="2800" b="1" i="1" dirty="0" err="1">
                <a:solidFill>
                  <a:srgbClr val="0070C0"/>
                </a:solidFill>
              </a:rPr>
              <a:t>symbols</a:t>
            </a:r>
            <a:r>
              <a:rPr lang="de-DE" sz="2800" b="1" i="1" dirty="0">
                <a:solidFill>
                  <a:srgbClr val="0070C0"/>
                </a:solidFill>
              </a:rPr>
              <a:t> and </a:t>
            </a:r>
            <a:r>
              <a:rPr lang="de-DE" sz="2800" b="1" i="1" dirty="0" err="1">
                <a:solidFill>
                  <a:srgbClr val="0070C0"/>
                </a:solidFill>
              </a:rPr>
              <a:t>leitmotifs</a:t>
            </a:r>
            <a:endParaRPr lang="de-DE" sz="2800" b="1" i="1" dirty="0">
              <a:solidFill>
                <a:srgbClr val="0070C0"/>
              </a:solidFill>
            </a:endParaRPr>
          </a:p>
          <a:p>
            <a:endParaRPr lang="de-DE" sz="2800" b="1" i="1" dirty="0">
              <a:solidFill>
                <a:srgbClr val="0070C0"/>
              </a:solidFill>
            </a:endParaRPr>
          </a:p>
          <a:p>
            <a:r>
              <a:rPr lang="de-DE" sz="2800" b="1" i="1" dirty="0" err="1">
                <a:solidFill>
                  <a:srgbClr val="0070C0"/>
                </a:solidFill>
              </a:rPr>
              <a:t>putting</a:t>
            </a:r>
            <a:r>
              <a:rPr lang="de-DE" sz="2800" b="1" i="1" dirty="0">
                <a:solidFill>
                  <a:srgbClr val="0070C0"/>
                </a:solidFill>
              </a:rPr>
              <a:t> </a:t>
            </a:r>
            <a:r>
              <a:rPr lang="de-DE" sz="2800" b="1" i="1" dirty="0" err="1">
                <a:solidFill>
                  <a:srgbClr val="0070C0"/>
                </a:solidFill>
              </a:rPr>
              <a:t>it</a:t>
            </a:r>
            <a:r>
              <a:rPr lang="de-DE" sz="2800" b="1" i="1" dirty="0">
                <a:solidFill>
                  <a:srgbClr val="0070C0"/>
                </a:solidFill>
              </a:rPr>
              <a:t> all </a:t>
            </a:r>
            <a:r>
              <a:rPr lang="de-DE" sz="2800" b="1" i="1" dirty="0" err="1">
                <a:solidFill>
                  <a:srgbClr val="0070C0"/>
                </a:solidFill>
              </a:rPr>
              <a:t>together</a:t>
            </a:r>
            <a:endParaRPr lang="de-DE" sz="2800" b="1" i="1" dirty="0">
              <a:solidFill>
                <a:srgbClr val="0070C0"/>
              </a:solidFill>
            </a:endParaRPr>
          </a:p>
          <a:p>
            <a:endParaRPr lang="de-DE" sz="2800" b="1" i="1" dirty="0">
              <a:solidFill>
                <a:srgbClr val="0070C0"/>
              </a:solidFill>
            </a:endParaRPr>
          </a:p>
        </p:txBody>
      </p:sp>
    </p:spTree>
    <p:extLst>
      <p:ext uri="{BB962C8B-B14F-4D97-AF65-F5344CB8AC3E}">
        <p14:creationId xmlns:p14="http://schemas.microsoft.com/office/powerpoint/2010/main" val="197897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1043</Words>
  <Application>Microsoft Office PowerPoint</Application>
  <PresentationFormat>Breitbild</PresentationFormat>
  <Paragraphs>221</Paragraphs>
  <Slides>20</Slides>
  <Notes>20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Calibri Light</vt:lpstr>
      <vt:lpstr>Symbol</vt:lpstr>
      <vt:lpstr>Office Theme</vt:lpstr>
      <vt:lpstr>  Gran Torino „weniger komplex“  </vt:lpstr>
      <vt:lpstr> Unterrichtsbeispiel: Gran Torino Anlehnung an die Materialien der Schwerpunktthemen-Kommission </vt:lpstr>
      <vt:lpstr> Unterrichtsbeispiel: Gran Torino Anlehnung an die Materialien der SPT-Komission </vt:lpstr>
      <vt:lpstr>  Gran Torino situativer Rahmen der Unterrichtseinheit (Basisfach, Leistungsfach)  </vt:lpstr>
      <vt:lpstr>  Gran Torino Zielsetzungen der Unterrichtssequenz (BF und LF)  </vt:lpstr>
      <vt:lpstr>  Gran Torino Schwerpunktkompetenzen Basisfach und Leistungsfach  </vt:lpstr>
      <vt:lpstr>  Gran Torino Progression der Schwerpunktkompetenzen (BF, LF)  </vt:lpstr>
      <vt:lpstr>Gran Torino „weniger komplex“ Möglichkeiten zur Abstufung </vt:lpstr>
      <vt:lpstr>  3) Gran Torino: Die Unterrichtseinheit  </vt:lpstr>
      <vt:lpstr>  Gran Torino Abstufung anhand von 3 Stundenbeispielen  </vt:lpstr>
      <vt:lpstr>  Gran Torino: Doppelstunde 2  </vt:lpstr>
      <vt:lpstr>  Unterrichtsbeispiel: Gran Torino (DS 2)  </vt:lpstr>
      <vt:lpstr>  Unterrichtsbeispiel: Gran Torino (DS 2)  </vt:lpstr>
      <vt:lpstr>  Unterrichtsbeispiel: Gran Torino (DS 2)  </vt:lpstr>
      <vt:lpstr>  Gran Torino: Doppelstunde 4  </vt:lpstr>
      <vt:lpstr>  Unterrichtsbeispiel: Gran Torino (DS 4)  </vt:lpstr>
      <vt:lpstr>  Gran Torino: Doppelstunde 6  </vt:lpstr>
      <vt:lpstr>  Unterrichtsbeispiel: Gran Torino (DS 6)  </vt:lpstr>
      <vt:lpstr>  Unterrichtsbeispiel: Gran Torino (DS 6)  </vt:lpstr>
      <vt:lpstr>  Unterrichtsbeispiel: Gran Torino (DS 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 Giebeler</dc:creator>
  <cp:lastModifiedBy>listen</cp:lastModifiedBy>
  <cp:revision>165</cp:revision>
  <cp:lastPrinted>2018-11-27T11:46:45Z</cp:lastPrinted>
  <dcterms:created xsi:type="dcterms:W3CDTF">2018-08-14T14:35:22Z</dcterms:created>
  <dcterms:modified xsi:type="dcterms:W3CDTF">2019-05-02T17:25:29Z</dcterms:modified>
</cp:coreProperties>
</file>