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 id="260" r:id="rId3"/>
    <p:sldId id="261" r:id="rId4"/>
    <p:sldId id="262" r:id="rId5"/>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1" d="100"/>
          <a:sy n="81" d="100"/>
        </p:scale>
        <p:origin x="-186"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smtClean="0"/>
              <a:t>Titelmasterformat durch Klicken bearbeiten</a:t>
            </a:r>
            <a:endParaRPr lang="de-DE"/>
          </a:p>
        </p:txBody>
      </p:sp>
      <p:sp>
        <p:nvSpPr>
          <p:cNvPr id="3" name="Unt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smtClean="0"/>
              <a:t>Formatvorlage des Untertitelmasters durch Klicken bearbeiten</a:t>
            </a:r>
            <a:endParaRPr lang="de-DE"/>
          </a:p>
        </p:txBody>
      </p:sp>
      <p:sp>
        <p:nvSpPr>
          <p:cNvPr id="4" name="Datumsplatzhalter 3"/>
          <p:cNvSpPr>
            <a:spLocks noGrp="1"/>
          </p:cNvSpPr>
          <p:nvPr>
            <p:ph type="dt" sz="half" idx="10"/>
          </p:nvPr>
        </p:nvSpPr>
        <p:spPr/>
        <p:txBody>
          <a:bodyPr/>
          <a:lstStyle/>
          <a:p>
            <a:fld id="{1D807C50-D11F-4C28-B32C-4E7F85E086EC}" type="datetimeFigureOut">
              <a:rPr lang="de-DE" smtClean="0"/>
              <a:pPr/>
              <a:t>25.02.2013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705339A9-6891-4394-BAC4-B12C5AAC3C29}" type="slidenum">
              <a:rPr lang="de-DE" smtClean="0"/>
              <a:pPr/>
              <a:t>‹Nr.›</a:t>
            </a:fld>
            <a:endParaRPr lang="de-D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1D807C50-D11F-4C28-B32C-4E7F85E086EC}" type="datetimeFigureOut">
              <a:rPr lang="de-DE" smtClean="0"/>
              <a:pPr/>
              <a:t>25.02.2013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705339A9-6891-4394-BAC4-B12C5AAC3C29}" type="slidenum">
              <a:rPr lang="de-DE" smtClean="0"/>
              <a:pPr/>
              <a:t>‹Nr.›</a:t>
            </a:fld>
            <a:endParaRPr lang="de-D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1D807C50-D11F-4C28-B32C-4E7F85E086EC}" type="datetimeFigureOut">
              <a:rPr lang="de-DE" smtClean="0"/>
              <a:pPr/>
              <a:t>25.02.2013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705339A9-6891-4394-BAC4-B12C5AAC3C29}" type="slidenum">
              <a:rPr lang="de-DE" smtClean="0"/>
              <a:pPr/>
              <a:t>‹Nr.›</a:t>
            </a:fld>
            <a:endParaRPr lang="de-D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1D807C50-D11F-4C28-B32C-4E7F85E086EC}" type="datetimeFigureOut">
              <a:rPr lang="de-DE" smtClean="0"/>
              <a:pPr/>
              <a:t>25.02.2013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705339A9-6891-4394-BAC4-B12C5AAC3C29}" type="slidenum">
              <a:rPr lang="de-DE" smtClean="0"/>
              <a:pPr/>
              <a:t>‹Nr.›</a:t>
            </a:fld>
            <a:endParaRPr lang="de-D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smtClean="0"/>
              <a:t>Textmasterformate durch Klicken bearbeiten</a:t>
            </a:r>
          </a:p>
        </p:txBody>
      </p:sp>
      <p:sp>
        <p:nvSpPr>
          <p:cNvPr id="4" name="Datumsplatzhalter 3"/>
          <p:cNvSpPr>
            <a:spLocks noGrp="1"/>
          </p:cNvSpPr>
          <p:nvPr>
            <p:ph type="dt" sz="half" idx="10"/>
          </p:nvPr>
        </p:nvSpPr>
        <p:spPr/>
        <p:txBody>
          <a:bodyPr/>
          <a:lstStyle/>
          <a:p>
            <a:fld id="{1D807C50-D11F-4C28-B32C-4E7F85E086EC}" type="datetimeFigureOut">
              <a:rPr lang="de-DE" smtClean="0"/>
              <a:pPr/>
              <a:t>25.02.2013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705339A9-6891-4394-BAC4-B12C5AAC3C29}" type="slidenum">
              <a:rPr lang="de-DE" smtClean="0"/>
              <a:pPr/>
              <a:t>‹Nr.›</a:t>
            </a:fld>
            <a:endParaRPr lang="de-D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Datumsplatzhalter 4"/>
          <p:cNvSpPr>
            <a:spLocks noGrp="1"/>
          </p:cNvSpPr>
          <p:nvPr>
            <p:ph type="dt" sz="half" idx="10"/>
          </p:nvPr>
        </p:nvSpPr>
        <p:spPr/>
        <p:txBody>
          <a:bodyPr/>
          <a:lstStyle/>
          <a:p>
            <a:fld id="{1D807C50-D11F-4C28-B32C-4E7F85E086EC}" type="datetimeFigureOut">
              <a:rPr lang="de-DE" smtClean="0"/>
              <a:pPr/>
              <a:t>25.02.2013</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705339A9-6891-4394-BAC4-B12C5AAC3C29}" type="slidenum">
              <a:rPr lang="de-DE" smtClean="0"/>
              <a:pPr/>
              <a:t>‹Nr.›</a:t>
            </a:fld>
            <a:endParaRPr lang="de-D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Datumsplatzhalter 6"/>
          <p:cNvSpPr>
            <a:spLocks noGrp="1"/>
          </p:cNvSpPr>
          <p:nvPr>
            <p:ph type="dt" sz="half" idx="10"/>
          </p:nvPr>
        </p:nvSpPr>
        <p:spPr/>
        <p:txBody>
          <a:bodyPr/>
          <a:lstStyle/>
          <a:p>
            <a:fld id="{1D807C50-D11F-4C28-B32C-4E7F85E086EC}" type="datetimeFigureOut">
              <a:rPr lang="de-DE" smtClean="0"/>
              <a:pPr/>
              <a:t>25.02.2013</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705339A9-6891-4394-BAC4-B12C5AAC3C29}" type="slidenum">
              <a:rPr lang="de-DE" smtClean="0"/>
              <a:pPr/>
              <a:t>‹Nr.›</a:t>
            </a:fld>
            <a:endParaRPr lang="de-D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Datumsplatzhalter 2"/>
          <p:cNvSpPr>
            <a:spLocks noGrp="1"/>
          </p:cNvSpPr>
          <p:nvPr>
            <p:ph type="dt" sz="half" idx="10"/>
          </p:nvPr>
        </p:nvSpPr>
        <p:spPr/>
        <p:txBody>
          <a:bodyPr/>
          <a:lstStyle/>
          <a:p>
            <a:fld id="{1D807C50-D11F-4C28-B32C-4E7F85E086EC}" type="datetimeFigureOut">
              <a:rPr lang="de-DE" smtClean="0"/>
              <a:pPr/>
              <a:t>25.02.2013</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705339A9-6891-4394-BAC4-B12C5AAC3C29}" type="slidenum">
              <a:rPr lang="de-DE" smtClean="0"/>
              <a:pPr/>
              <a:t>‹Nr.›</a:t>
            </a:fld>
            <a:endParaRPr lang="de-D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1D807C50-D11F-4C28-B32C-4E7F85E086EC}" type="datetimeFigureOut">
              <a:rPr lang="de-DE" smtClean="0"/>
              <a:pPr/>
              <a:t>25.02.2013</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705339A9-6891-4394-BAC4-B12C5AAC3C29}" type="slidenum">
              <a:rPr lang="de-DE" smtClean="0"/>
              <a:pPr/>
              <a:t>‹Nr.›</a:t>
            </a:fld>
            <a:endParaRPr lang="de-D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Datumsplatzhalter 4"/>
          <p:cNvSpPr>
            <a:spLocks noGrp="1"/>
          </p:cNvSpPr>
          <p:nvPr>
            <p:ph type="dt" sz="half" idx="10"/>
          </p:nvPr>
        </p:nvSpPr>
        <p:spPr/>
        <p:txBody>
          <a:bodyPr/>
          <a:lstStyle/>
          <a:p>
            <a:fld id="{1D807C50-D11F-4C28-B32C-4E7F85E086EC}" type="datetimeFigureOut">
              <a:rPr lang="de-DE" smtClean="0"/>
              <a:pPr/>
              <a:t>25.02.2013</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705339A9-6891-4394-BAC4-B12C5AAC3C29}" type="slidenum">
              <a:rPr lang="de-DE" smtClean="0"/>
              <a:pPr/>
              <a:t>‹Nr.›</a:t>
            </a:fld>
            <a:endParaRPr lang="de-D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Datumsplatzhalter 4"/>
          <p:cNvSpPr>
            <a:spLocks noGrp="1"/>
          </p:cNvSpPr>
          <p:nvPr>
            <p:ph type="dt" sz="half" idx="10"/>
          </p:nvPr>
        </p:nvSpPr>
        <p:spPr/>
        <p:txBody>
          <a:bodyPr/>
          <a:lstStyle/>
          <a:p>
            <a:fld id="{1D807C50-D11F-4C28-B32C-4E7F85E086EC}" type="datetimeFigureOut">
              <a:rPr lang="de-DE" smtClean="0"/>
              <a:pPr/>
              <a:t>25.02.2013</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705339A9-6891-4394-BAC4-B12C5AAC3C29}" type="slidenum">
              <a:rPr lang="de-DE" smtClean="0"/>
              <a:pPr/>
              <a:t>‹Nr.›</a:t>
            </a:fld>
            <a:endParaRPr lang="de-D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e-DE" smtClean="0"/>
              <a:t>Titelmasterformat durch Klicken bearbeiten</a:t>
            </a:r>
            <a:endParaRPr lang="de-DE"/>
          </a:p>
        </p:txBody>
      </p:sp>
      <p:sp>
        <p:nvSpPr>
          <p:cNvPr id="3" name="Textplatzhalt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07C50-D11F-4C28-B32C-4E7F85E086EC}" type="datetimeFigureOut">
              <a:rPr lang="de-DE" smtClean="0"/>
              <a:pPr/>
              <a:t>25.02.2013</a:t>
            </a:fld>
            <a:endParaRPr lang="de-DE"/>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05339A9-6891-4394-BAC4-B12C5AAC3C29}" type="slidenum">
              <a:rPr lang="de-DE" smtClean="0"/>
              <a:pPr/>
              <a:t>‹Nr.›</a:t>
            </a:fld>
            <a:endParaRPr lang="de-D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2011354"/>
          </a:xfrm>
        </p:spPr>
        <p:txBody>
          <a:bodyPr anchor="t">
            <a:normAutofit fontScale="90000"/>
          </a:bodyPr>
          <a:lstStyle/>
          <a:p>
            <a:pPr algn="l"/>
            <a:r>
              <a:rPr lang="de-DE" sz="2400" dirty="0" smtClean="0"/>
              <a:t>Liebe Schülerin, lieber Schüler,</a:t>
            </a:r>
            <a:br>
              <a:rPr lang="de-DE" sz="2400" dirty="0" smtClean="0"/>
            </a:br>
            <a:r>
              <a:rPr lang="de-DE" sz="2400" dirty="0"/>
              <a:t/>
            </a:r>
            <a:br>
              <a:rPr lang="de-DE" sz="2400" dirty="0"/>
            </a:br>
            <a:r>
              <a:rPr lang="de-DE" sz="2400" dirty="0" smtClean="0"/>
              <a:t>deine Lernaufgabe:</a:t>
            </a:r>
            <a:br>
              <a:rPr lang="de-DE" sz="2400" dirty="0" smtClean="0"/>
            </a:br>
            <a:r>
              <a:rPr lang="de-DE" sz="2400" dirty="0"/>
              <a:t>	</a:t>
            </a:r>
            <a:r>
              <a:rPr lang="de-DE" sz="2400" dirty="0" smtClean="0"/>
              <a:t>	</a:t>
            </a:r>
            <a:br>
              <a:rPr lang="de-DE" sz="2400" dirty="0" smtClean="0"/>
            </a:br>
            <a:r>
              <a:rPr lang="de-DE" sz="2400" b="1" dirty="0" smtClean="0"/>
              <a:t> einen Besuch in einer französischen Bäckerei-Konditorei </a:t>
            </a:r>
            <a:br>
              <a:rPr lang="de-DE" sz="2400" b="1" dirty="0" smtClean="0"/>
            </a:br>
            <a:r>
              <a:rPr lang="de-DE" sz="2400" b="1" dirty="0" smtClean="0"/>
              <a:t>durchführen können</a:t>
            </a:r>
            <a:br>
              <a:rPr lang="de-DE" sz="2400" b="1" dirty="0" smtClean="0"/>
            </a:br>
            <a:r>
              <a:rPr lang="de-DE" sz="2400" b="1" dirty="0"/>
              <a:t/>
            </a:r>
            <a:br>
              <a:rPr lang="de-DE" sz="2400" b="1" dirty="0"/>
            </a:br>
            <a:r>
              <a:rPr lang="de-DE" sz="2400" b="1" dirty="0" smtClean="0"/>
              <a:t/>
            </a:r>
            <a:br>
              <a:rPr lang="de-DE" sz="2400" b="1" dirty="0" smtClean="0"/>
            </a:br>
            <a:r>
              <a:rPr lang="de-DE" sz="2400" b="1" dirty="0" smtClean="0"/>
              <a:t/>
            </a:r>
            <a:br>
              <a:rPr lang="de-DE" sz="2400" b="1" dirty="0" smtClean="0"/>
            </a:br>
            <a:r>
              <a:rPr lang="de-DE" sz="2400" dirty="0" smtClean="0"/>
              <a:t>Das </a:t>
            </a:r>
            <a:r>
              <a:rPr lang="de-DE" sz="2400" dirty="0"/>
              <a:t>solltest du </a:t>
            </a:r>
            <a:r>
              <a:rPr lang="de-DE" sz="2400" dirty="0" smtClean="0"/>
              <a:t>zu </a:t>
            </a:r>
            <a:r>
              <a:rPr lang="de-DE" sz="2400" dirty="0"/>
              <a:t>Beginn </a:t>
            </a:r>
            <a:r>
              <a:rPr lang="de-DE" sz="2400" dirty="0" smtClean="0"/>
              <a:t>der Lernaufgabe können:</a:t>
            </a:r>
            <a:br>
              <a:rPr lang="de-DE" sz="2400" dirty="0" smtClean="0"/>
            </a:br>
            <a:r>
              <a:rPr lang="de-DE" sz="2400" dirty="0"/>
              <a:t/>
            </a:r>
            <a:br>
              <a:rPr lang="de-DE" sz="2400" dirty="0"/>
            </a:br>
            <a:r>
              <a:rPr lang="de-DE" sz="2400" dirty="0" smtClean="0"/>
              <a:t> -  die Zahlen von 0 bis 20</a:t>
            </a:r>
            <a:br>
              <a:rPr lang="de-DE" sz="2400" dirty="0" smtClean="0"/>
            </a:br>
            <a:r>
              <a:rPr lang="de-DE" sz="2400" dirty="0" smtClean="0"/>
              <a:t/>
            </a:r>
            <a:br>
              <a:rPr lang="de-DE" sz="2400" dirty="0" smtClean="0"/>
            </a:br>
            <a:r>
              <a:rPr lang="de-DE" sz="2400" dirty="0" smtClean="0"/>
              <a:t>  - die Formen der regelmäßigen Verben auf – er </a:t>
            </a:r>
            <a:br>
              <a:rPr lang="de-DE" sz="2400" dirty="0" smtClean="0"/>
            </a:br>
            <a:r>
              <a:rPr lang="de-DE" sz="2400" dirty="0" smtClean="0"/>
              <a:t/>
            </a:r>
            <a:br>
              <a:rPr lang="de-DE" sz="2400" dirty="0" smtClean="0"/>
            </a:br>
            <a:r>
              <a:rPr lang="de-DE" sz="2400" dirty="0"/>
              <a:t> </a:t>
            </a:r>
            <a:r>
              <a:rPr lang="de-DE" sz="2400" dirty="0" smtClean="0"/>
              <a:t> </a:t>
            </a:r>
            <a:br>
              <a:rPr lang="de-DE" sz="2400" dirty="0" smtClean="0"/>
            </a:br>
            <a:r>
              <a:rPr lang="de-DE" sz="2400" dirty="0" smtClean="0"/>
              <a:t/>
            </a:r>
            <a:br>
              <a:rPr lang="de-DE" sz="2400" dirty="0" smtClean="0"/>
            </a:br>
            <a:r>
              <a:rPr lang="de-DE" sz="2400" dirty="0" smtClean="0"/>
              <a:t/>
            </a:r>
            <a:br>
              <a:rPr lang="de-DE" sz="2400" dirty="0" smtClean="0"/>
            </a:br>
            <a:endParaRPr lang="de-DE" sz="24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1+#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011222"/>
          </a:xfrm>
        </p:spPr>
        <p:txBody>
          <a:bodyPr anchor="t">
            <a:normAutofit fontScale="90000"/>
          </a:bodyPr>
          <a:lstStyle/>
          <a:p>
            <a:pPr algn="l"/>
            <a:r>
              <a:rPr lang="de-DE" sz="2400" b="1" dirty="0" smtClean="0"/>
              <a:t>Den Besuch in einer französischen Bäckerei- Konditorei                vorbereiten</a:t>
            </a:r>
            <a:br>
              <a:rPr lang="de-DE" sz="2400" b="1" dirty="0" smtClean="0"/>
            </a:br>
            <a:r>
              <a:rPr lang="de-DE" sz="2400" b="1" dirty="0"/>
              <a:t/>
            </a:r>
            <a:br>
              <a:rPr lang="de-DE" sz="2400" b="1" dirty="0"/>
            </a:br>
            <a:r>
              <a:rPr lang="de-DE" sz="2400" b="1" dirty="0" smtClean="0"/>
              <a:t/>
            </a:r>
            <a:br>
              <a:rPr lang="de-DE" sz="2400" b="1" dirty="0" smtClean="0"/>
            </a:br>
            <a:r>
              <a:rPr lang="de-DE" sz="2400" b="1" dirty="0" smtClean="0"/>
              <a:t/>
            </a:r>
            <a:br>
              <a:rPr lang="de-DE" sz="2400" b="1" dirty="0" smtClean="0"/>
            </a:br>
            <a:endParaRPr lang="de-DE" sz="2400" b="1" dirty="0"/>
          </a:p>
        </p:txBody>
      </p:sp>
      <p:sp>
        <p:nvSpPr>
          <p:cNvPr id="4" name="Rechteck 3"/>
          <p:cNvSpPr/>
          <p:nvPr/>
        </p:nvSpPr>
        <p:spPr>
          <a:xfrm>
            <a:off x="428596" y="1285860"/>
            <a:ext cx="8715404" cy="6986528"/>
          </a:xfrm>
          <a:prstGeom prst="rect">
            <a:avLst/>
          </a:prstGeom>
        </p:spPr>
        <p:txBody>
          <a:bodyPr wrap="square">
            <a:spAutoFit/>
          </a:bodyPr>
          <a:lstStyle/>
          <a:p>
            <a:r>
              <a:rPr lang="de-DE" dirty="0" smtClean="0"/>
              <a:t>Am Ende der Lernaufgabe wirst du also einen Besuch in einer französischen Bäckerei machen.</a:t>
            </a:r>
          </a:p>
          <a:p>
            <a:endParaRPr lang="de-DE" dirty="0" smtClean="0"/>
          </a:p>
          <a:p>
            <a:r>
              <a:rPr lang="de-DE" sz="1600" dirty="0" smtClean="0"/>
              <a:t>Vorher wirst du</a:t>
            </a:r>
          </a:p>
          <a:p>
            <a:endParaRPr lang="de-DE" sz="1600" dirty="0" smtClean="0"/>
          </a:p>
          <a:p>
            <a:pPr>
              <a:buFontTx/>
              <a:buChar char="-"/>
            </a:pPr>
            <a:r>
              <a:rPr lang="de-DE" sz="1600" dirty="0" smtClean="0"/>
              <a:t> kennenlernen, was in einer französischen Bäckerei-Konditorei verkauft wird.</a:t>
            </a:r>
          </a:p>
          <a:p>
            <a:endParaRPr lang="de-DE" sz="1600" dirty="0" smtClean="0"/>
          </a:p>
          <a:p>
            <a:pPr>
              <a:buFontTx/>
              <a:buChar char="-"/>
            </a:pPr>
            <a:r>
              <a:rPr lang="de-DE" sz="1600" dirty="0" smtClean="0"/>
              <a:t> lernen, wie du sagst, was du magst, lieber magst oder nicht magst.</a:t>
            </a:r>
          </a:p>
          <a:p>
            <a:pPr>
              <a:buFontTx/>
              <a:buChar char="-"/>
            </a:pPr>
            <a:endParaRPr lang="de-DE" sz="1600" dirty="0" smtClean="0"/>
          </a:p>
          <a:p>
            <a:pPr>
              <a:buFontTx/>
              <a:buChar char="-"/>
            </a:pPr>
            <a:r>
              <a:rPr lang="de-DE" sz="1600" dirty="0" smtClean="0"/>
              <a:t> eine Geschmacksumfrage in deiner Klasse machen.</a:t>
            </a:r>
          </a:p>
          <a:p>
            <a:pPr>
              <a:buFontTx/>
              <a:buChar char="-"/>
            </a:pPr>
            <a:endParaRPr lang="de-DE" sz="1600" dirty="0" smtClean="0"/>
          </a:p>
          <a:p>
            <a:pPr>
              <a:buFontTx/>
              <a:buChar char="-"/>
            </a:pPr>
            <a:r>
              <a:rPr lang="de-DE" sz="1600" dirty="0" smtClean="0"/>
              <a:t> die Zahlen zwischen 21 und 100 kennenlernen, um Preise auf Französisch verstehen und</a:t>
            </a:r>
          </a:p>
          <a:p>
            <a:r>
              <a:rPr lang="de-DE" sz="1600" dirty="0" smtClean="0"/>
              <a:t>   sagen zu können.</a:t>
            </a:r>
          </a:p>
          <a:p>
            <a:endParaRPr lang="de-DE" sz="1600" dirty="0" smtClean="0"/>
          </a:p>
          <a:p>
            <a:pPr>
              <a:buFontTx/>
              <a:buChar char="-"/>
            </a:pPr>
            <a:r>
              <a:rPr lang="de-DE" sz="1600" dirty="0" smtClean="0"/>
              <a:t> französische Kuchenrezepte kennenlernen.</a:t>
            </a:r>
          </a:p>
          <a:p>
            <a:pPr>
              <a:buFontTx/>
              <a:buChar char="-"/>
            </a:pPr>
            <a:endParaRPr lang="de-DE" sz="1600" dirty="0" smtClean="0"/>
          </a:p>
          <a:p>
            <a:pPr>
              <a:buFontTx/>
              <a:buChar char="-"/>
            </a:pPr>
            <a:r>
              <a:rPr lang="de-DE" sz="1600" dirty="0" smtClean="0"/>
              <a:t> eine französische Bäckerei-Konditorei in einem Werbevideo kennenlernen.</a:t>
            </a:r>
          </a:p>
          <a:p>
            <a:endParaRPr lang="de-DE" sz="1600" dirty="0" smtClean="0"/>
          </a:p>
          <a:p>
            <a:pPr>
              <a:buFontTx/>
              <a:buChar char="-"/>
            </a:pPr>
            <a:r>
              <a:rPr lang="de-DE" sz="1600" dirty="0" smtClean="0"/>
              <a:t> lernen, wie man ein Einkaufsgespräch als Kunde oder Verkäufer führt.</a:t>
            </a:r>
          </a:p>
          <a:p>
            <a:endParaRPr lang="de-DE" sz="1600" dirty="0" smtClean="0"/>
          </a:p>
          <a:p>
            <a:pPr>
              <a:buFontTx/>
              <a:buChar char="-"/>
            </a:pPr>
            <a:r>
              <a:rPr lang="de-DE" sz="1600" dirty="0" smtClean="0"/>
              <a:t> ein neues Verb kennenlernen, das dir bei deinem Einkaufsgespräch hilft, deine Wünsche zu äußern.</a:t>
            </a:r>
          </a:p>
          <a:p>
            <a:pPr>
              <a:buFontTx/>
              <a:buChar char="-"/>
            </a:pPr>
            <a:endParaRPr lang="de-DE" sz="1600" dirty="0" smtClean="0"/>
          </a:p>
          <a:p>
            <a:endParaRPr lang="de-DE" dirty="0" smtClean="0"/>
          </a:p>
          <a:p>
            <a:endParaRPr lang="de-DE" dirty="0" smtClean="0"/>
          </a:p>
          <a:p>
            <a:endParaRPr lang="de-DE" dirty="0" smtClean="0"/>
          </a:p>
          <a:p>
            <a:endParaRPr lang="de-DE" dirty="0" smtClean="0"/>
          </a:p>
          <a:p>
            <a:endParaRPr lang="de-DE"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1+#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6106690"/>
          </a:xfrm>
          <a:ln w="12700">
            <a:solidFill>
              <a:schemeClr val="tx1"/>
            </a:solidFill>
          </a:ln>
        </p:spPr>
        <p:txBody>
          <a:bodyPr anchor="t">
            <a:normAutofit/>
          </a:bodyPr>
          <a:lstStyle/>
          <a:p>
            <a:pPr algn="l"/>
            <a:r>
              <a:rPr lang="de-DE" sz="2000" dirty="0" smtClean="0"/>
              <a:t>Die nächste Folie gibt dir einen Überblick über deine Lernaufgabe.</a:t>
            </a:r>
            <a:br>
              <a:rPr lang="de-DE" sz="2000" dirty="0" smtClean="0"/>
            </a:br>
            <a:r>
              <a:rPr lang="de-DE" sz="2000" dirty="0" smtClean="0"/>
              <a:t/>
            </a:r>
            <a:br>
              <a:rPr lang="de-DE" sz="2000" dirty="0" smtClean="0"/>
            </a:br>
            <a:r>
              <a:rPr lang="de-DE" sz="2000" dirty="0" smtClean="0">
                <a:solidFill>
                  <a:srgbClr val="FF0000"/>
                </a:solidFill>
              </a:rPr>
              <a:t>Die roten Felder zeigen dir die Rahmenaufgabe deiner Lernaufgabe.</a:t>
            </a:r>
            <a:br>
              <a:rPr lang="de-DE" sz="2000" dirty="0" smtClean="0">
                <a:solidFill>
                  <a:srgbClr val="FF0000"/>
                </a:solidFill>
              </a:rPr>
            </a:br>
            <a:r>
              <a:rPr lang="de-DE" sz="2000" dirty="0" smtClean="0">
                <a:solidFill>
                  <a:srgbClr val="FFC000"/>
                </a:solidFill>
              </a:rPr>
              <a:t>Die gelben Felder sind Evaluationsfelder. Hier kannst du deine Kenntnisse einschätzen und überprüfen.</a:t>
            </a:r>
            <a:r>
              <a:rPr lang="de-DE" sz="2000" dirty="0" smtClean="0"/>
              <a:t/>
            </a:r>
            <a:br>
              <a:rPr lang="de-DE" sz="2000" dirty="0" smtClean="0"/>
            </a:br>
            <a:r>
              <a:rPr lang="de-DE" sz="2000" dirty="0" smtClean="0">
                <a:solidFill>
                  <a:srgbClr val="00B050"/>
                </a:solidFill>
              </a:rPr>
              <a:t>Die Aktivitäten in den grünen Feldern machst du gleichzeitig mit deinen Klassenkameraden.</a:t>
            </a:r>
            <a:r>
              <a:rPr lang="de-DE" sz="2000" dirty="0" smtClean="0"/>
              <a:t/>
            </a:r>
            <a:br>
              <a:rPr lang="de-DE" sz="2000" dirty="0" smtClean="0"/>
            </a:br>
            <a:r>
              <a:rPr lang="de-DE" sz="2000" dirty="0" smtClean="0">
                <a:solidFill>
                  <a:srgbClr val="0070C0"/>
                </a:solidFill>
              </a:rPr>
              <a:t>Bei den blauen Feldern arbeitest du in deinem Tempo am Computer und suchst dir die Reihenfolge selbst aus. </a:t>
            </a:r>
            <a:br>
              <a:rPr lang="de-DE" sz="2000" dirty="0" smtClean="0">
                <a:solidFill>
                  <a:srgbClr val="0070C0"/>
                </a:solidFill>
              </a:rPr>
            </a:br>
            <a:r>
              <a:rPr lang="de-DE" sz="2000" dirty="0" smtClean="0">
                <a:solidFill>
                  <a:srgbClr val="0070C0"/>
                </a:solidFill>
              </a:rPr>
              <a:t>Für eine Aktivität brauchst du allerdings einen Partner. </a:t>
            </a:r>
            <a:br>
              <a:rPr lang="de-DE" sz="2000" dirty="0" smtClean="0">
                <a:solidFill>
                  <a:srgbClr val="0070C0"/>
                </a:solidFill>
              </a:rPr>
            </a:br>
            <a:r>
              <a:rPr lang="de-DE" sz="2000" dirty="0" smtClean="0">
                <a:solidFill>
                  <a:srgbClr val="0070C0"/>
                </a:solidFill>
              </a:rPr>
              <a:t/>
            </a:r>
            <a:br>
              <a:rPr lang="de-DE" sz="2000" dirty="0" smtClean="0">
                <a:solidFill>
                  <a:srgbClr val="0070C0"/>
                </a:solidFill>
              </a:rPr>
            </a:br>
            <a:r>
              <a:rPr lang="de-DE" sz="2000" dirty="0" smtClean="0"/>
              <a:t>Für einige Übungen benötigst du Kopien in Papierform von deinem Lehrer/ deiner Lehrerin. </a:t>
            </a:r>
            <a:br>
              <a:rPr lang="de-DE" sz="2000" dirty="0" smtClean="0"/>
            </a:br>
            <a:r>
              <a:rPr lang="de-DE" sz="2000" dirty="0" smtClean="0"/>
              <a:t/>
            </a:r>
            <a:br>
              <a:rPr lang="de-DE" sz="2000" dirty="0" smtClean="0"/>
            </a:br>
            <a:r>
              <a:rPr lang="de-DE" sz="2000" dirty="0" smtClean="0"/>
              <a:t>Wenn du auf  das Lautsprechersymbol klickst, kannst du z.B. ein Verb auf Französisch hören. </a:t>
            </a:r>
            <a:br>
              <a:rPr lang="de-DE" sz="2000" dirty="0" smtClean="0"/>
            </a:br>
            <a:r>
              <a:rPr lang="de-DE" sz="2000" dirty="0" smtClean="0"/>
              <a:t/>
            </a:r>
            <a:br>
              <a:rPr lang="de-DE" sz="2000" dirty="0" smtClean="0"/>
            </a:br>
            <a:r>
              <a:rPr lang="de-DE" sz="2000" dirty="0" smtClean="0"/>
              <a:t>Kopfhörer auf und los geht`s! Viel Spaß! </a:t>
            </a:r>
            <a:endParaRPr lang="de-DE" sz="2000" dirty="0"/>
          </a:p>
        </p:txBody>
      </p:sp>
      <p:cxnSp>
        <p:nvCxnSpPr>
          <p:cNvPr id="12" name="Gerade Verbindung mit Pfeil 11"/>
          <p:cNvCxnSpPr/>
          <p:nvPr/>
        </p:nvCxnSpPr>
        <p:spPr>
          <a:xfrm>
            <a:off x="3779912" y="908720"/>
            <a:ext cx="0" cy="288032"/>
          </a:xfrm>
          <a:prstGeom prst="straightConnector1">
            <a:avLst/>
          </a:prstGeom>
          <a:ln w="12700">
            <a:headEnd type="none" w="med" len="med"/>
            <a:tailEnd type="triangle" w="med" len="med"/>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1043608" y="908720"/>
            <a:ext cx="6500857" cy="288925"/>
          </a:xfrm>
          <a:prstGeom prst="rect">
            <a:avLst/>
          </a:prstGeom>
          <a:solidFill>
            <a:srgbClr val="FFC00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fontAlgn="auto">
              <a:spcBef>
                <a:spcPts val="0"/>
              </a:spcBef>
              <a:spcAft>
                <a:spcPts val="0"/>
              </a:spcAft>
              <a:defRPr/>
            </a:pPr>
            <a:r>
              <a:rPr lang="de-DE" dirty="0" smtClean="0">
                <a:solidFill>
                  <a:schemeClr val="tx1"/>
                </a:solidFill>
              </a:rPr>
              <a:t>                            	      Was kann ich schon?</a:t>
            </a:r>
            <a:endParaRPr lang="de-DE" dirty="0">
              <a:solidFill>
                <a:schemeClr val="tx1"/>
              </a:solidFill>
            </a:endParaRPr>
          </a:p>
        </p:txBody>
      </p:sp>
      <p:sp>
        <p:nvSpPr>
          <p:cNvPr id="7" name="Rechteck 6"/>
          <p:cNvSpPr/>
          <p:nvPr/>
        </p:nvSpPr>
        <p:spPr>
          <a:xfrm>
            <a:off x="467544" y="214290"/>
            <a:ext cx="8352928" cy="360362"/>
          </a:xfrm>
          <a:prstGeom prst="rect">
            <a:avLst/>
          </a:prstGeom>
          <a:solidFill>
            <a:srgbClr val="FF000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de-DE" dirty="0" smtClean="0">
                <a:solidFill>
                  <a:schemeClr val="tx1"/>
                </a:solidFill>
              </a:rPr>
              <a:t>Lernaufgabe: einen </a:t>
            </a:r>
            <a:r>
              <a:rPr lang="de-DE" dirty="0">
                <a:solidFill>
                  <a:schemeClr val="tx1"/>
                </a:solidFill>
              </a:rPr>
              <a:t>Besuch in einer frz. </a:t>
            </a:r>
            <a:r>
              <a:rPr lang="de-DE" dirty="0" smtClean="0">
                <a:solidFill>
                  <a:schemeClr val="tx1"/>
                </a:solidFill>
              </a:rPr>
              <a:t>Bäckerei-Konditorei durchführen können</a:t>
            </a:r>
            <a:endParaRPr lang="de-DE" dirty="0">
              <a:solidFill>
                <a:schemeClr val="tx1"/>
              </a:solidFill>
            </a:endParaRPr>
          </a:p>
        </p:txBody>
      </p:sp>
      <p:sp>
        <p:nvSpPr>
          <p:cNvPr id="10" name="Rechteck 9"/>
          <p:cNvSpPr/>
          <p:nvPr/>
        </p:nvSpPr>
        <p:spPr>
          <a:xfrm>
            <a:off x="3143240" y="1285860"/>
            <a:ext cx="2520950" cy="431800"/>
          </a:xfrm>
          <a:prstGeom prst="rect">
            <a:avLst/>
          </a:prstGeom>
          <a:solidFill>
            <a:srgbClr val="92D05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de-DE" dirty="0" smtClean="0">
                <a:solidFill>
                  <a:schemeClr val="bg1"/>
                </a:solidFill>
              </a:rPr>
              <a:t>Lied</a:t>
            </a:r>
            <a:endParaRPr lang="de-DE" dirty="0">
              <a:solidFill>
                <a:schemeClr val="bg1"/>
              </a:solidFill>
            </a:endParaRPr>
          </a:p>
        </p:txBody>
      </p:sp>
      <p:sp>
        <p:nvSpPr>
          <p:cNvPr id="14" name="Rechteck 13"/>
          <p:cNvSpPr/>
          <p:nvPr/>
        </p:nvSpPr>
        <p:spPr>
          <a:xfrm>
            <a:off x="1979712" y="1988840"/>
            <a:ext cx="5112568" cy="444787"/>
          </a:xfrm>
          <a:prstGeom prst="rect">
            <a:avLst/>
          </a:prstGeom>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de-DE" dirty="0" smtClean="0">
                <a:solidFill>
                  <a:schemeClr val="bg1"/>
                </a:solidFill>
              </a:rPr>
              <a:t>Leckeres aus der frz. Bäckerei-Konditorei</a:t>
            </a:r>
            <a:endParaRPr lang="de-DE" dirty="0">
              <a:solidFill>
                <a:schemeClr val="bg1"/>
              </a:solidFill>
            </a:endParaRPr>
          </a:p>
        </p:txBody>
      </p:sp>
      <p:cxnSp>
        <p:nvCxnSpPr>
          <p:cNvPr id="24" name="Gerade Verbindung 23"/>
          <p:cNvCxnSpPr/>
          <p:nvPr/>
        </p:nvCxnSpPr>
        <p:spPr>
          <a:xfrm>
            <a:off x="2051050" y="2925763"/>
            <a:ext cx="0" cy="287337"/>
          </a:xfrm>
          <a:prstGeom prst="line">
            <a:avLst/>
          </a:prstGeom>
        </p:spPr>
        <p:style>
          <a:lnRef idx="1">
            <a:schemeClr val="accent1"/>
          </a:lnRef>
          <a:fillRef idx="0">
            <a:schemeClr val="accent1"/>
          </a:fillRef>
          <a:effectRef idx="0">
            <a:schemeClr val="accent1"/>
          </a:effectRef>
          <a:fontRef idx="minor">
            <a:schemeClr val="tx1"/>
          </a:fontRef>
        </p:style>
      </p:cxnSp>
      <p:cxnSp>
        <p:nvCxnSpPr>
          <p:cNvPr id="26" name="Gerade Verbindung 25"/>
          <p:cNvCxnSpPr/>
          <p:nvPr/>
        </p:nvCxnSpPr>
        <p:spPr>
          <a:xfrm>
            <a:off x="3419475" y="2997200"/>
            <a:ext cx="0" cy="2159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Gerade Verbindung 27"/>
          <p:cNvCxnSpPr/>
          <p:nvPr/>
        </p:nvCxnSpPr>
        <p:spPr>
          <a:xfrm>
            <a:off x="5292725" y="2997200"/>
            <a:ext cx="0" cy="215900"/>
          </a:xfrm>
          <a:prstGeom prst="line">
            <a:avLst/>
          </a:prstGeom>
        </p:spPr>
        <p:style>
          <a:lnRef idx="1">
            <a:schemeClr val="accent1"/>
          </a:lnRef>
          <a:fillRef idx="0">
            <a:schemeClr val="accent1"/>
          </a:fillRef>
          <a:effectRef idx="0">
            <a:schemeClr val="accent1"/>
          </a:effectRef>
          <a:fontRef idx="minor">
            <a:schemeClr val="tx1"/>
          </a:fontRef>
        </p:style>
      </p:cxnSp>
      <p:sp>
        <p:nvSpPr>
          <p:cNvPr id="32" name="Rechteck 31"/>
          <p:cNvSpPr/>
          <p:nvPr/>
        </p:nvSpPr>
        <p:spPr>
          <a:xfrm>
            <a:off x="2357422" y="2643183"/>
            <a:ext cx="1143009" cy="569918"/>
          </a:xfrm>
          <a:prstGeom prst="rect">
            <a:avLst/>
          </a:prstGeom>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de-DE" sz="1400" dirty="0">
                <a:solidFill>
                  <a:schemeClr val="bg1"/>
                </a:solidFill>
              </a:rPr>
              <a:t>Verb </a:t>
            </a:r>
            <a:r>
              <a:rPr lang="de-DE" sz="1400" i="1" dirty="0" err="1">
                <a:solidFill>
                  <a:schemeClr val="bg1"/>
                </a:solidFill>
              </a:rPr>
              <a:t>prendre</a:t>
            </a:r>
            <a:endParaRPr lang="de-DE" sz="1400" i="1" dirty="0">
              <a:solidFill>
                <a:schemeClr val="bg1"/>
              </a:solidFill>
            </a:endParaRPr>
          </a:p>
        </p:txBody>
      </p:sp>
      <p:sp>
        <p:nvSpPr>
          <p:cNvPr id="33" name="Rechteck 32"/>
          <p:cNvSpPr/>
          <p:nvPr/>
        </p:nvSpPr>
        <p:spPr>
          <a:xfrm>
            <a:off x="6516216" y="2641596"/>
            <a:ext cx="2088232" cy="571504"/>
          </a:xfrm>
          <a:prstGeom prst="rect">
            <a:avLst/>
          </a:prstGeom>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de-DE" sz="1400" dirty="0" smtClean="0"/>
              <a:t>Kuchenrezepte</a:t>
            </a:r>
            <a:endParaRPr lang="de-DE" sz="1400" dirty="0"/>
          </a:p>
        </p:txBody>
      </p:sp>
      <p:sp>
        <p:nvSpPr>
          <p:cNvPr id="39" name="Rechteck 38"/>
          <p:cNvSpPr/>
          <p:nvPr/>
        </p:nvSpPr>
        <p:spPr>
          <a:xfrm>
            <a:off x="571473" y="2643183"/>
            <a:ext cx="1500198" cy="569918"/>
          </a:xfrm>
          <a:prstGeom prst="rect">
            <a:avLst/>
          </a:prstGeom>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de-DE" sz="1400" dirty="0">
                <a:solidFill>
                  <a:schemeClr val="bg1"/>
                </a:solidFill>
              </a:rPr>
              <a:t>Zahlen 21-100</a:t>
            </a:r>
          </a:p>
        </p:txBody>
      </p:sp>
      <p:sp>
        <p:nvSpPr>
          <p:cNvPr id="40" name="Rechteck 39"/>
          <p:cNvSpPr/>
          <p:nvPr/>
        </p:nvSpPr>
        <p:spPr>
          <a:xfrm>
            <a:off x="3143240" y="3643314"/>
            <a:ext cx="2500330" cy="431800"/>
          </a:xfrm>
          <a:prstGeom prst="rect">
            <a:avLst/>
          </a:prstGeom>
          <a:solidFill>
            <a:srgbClr val="92D05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de-DE" dirty="0">
                <a:solidFill>
                  <a:schemeClr val="bg1"/>
                </a:solidFill>
              </a:rPr>
              <a:t>Umfrage</a:t>
            </a:r>
          </a:p>
        </p:txBody>
      </p:sp>
      <p:sp>
        <p:nvSpPr>
          <p:cNvPr id="41" name="Rechteck 40"/>
          <p:cNvSpPr/>
          <p:nvPr/>
        </p:nvSpPr>
        <p:spPr>
          <a:xfrm>
            <a:off x="3143240" y="4357694"/>
            <a:ext cx="2500330" cy="431800"/>
          </a:xfrm>
          <a:prstGeom prst="rect">
            <a:avLst/>
          </a:prstGeom>
          <a:solidFill>
            <a:srgbClr val="92D05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de-DE" dirty="0">
                <a:solidFill>
                  <a:schemeClr val="bg1"/>
                </a:solidFill>
              </a:rPr>
              <a:t>Video</a:t>
            </a:r>
          </a:p>
        </p:txBody>
      </p:sp>
      <p:sp>
        <p:nvSpPr>
          <p:cNvPr id="42" name="Rechteck 41"/>
          <p:cNvSpPr/>
          <p:nvPr/>
        </p:nvSpPr>
        <p:spPr>
          <a:xfrm>
            <a:off x="3714744" y="2643182"/>
            <a:ext cx="1928826" cy="576262"/>
          </a:xfrm>
          <a:prstGeom prst="rect">
            <a:avLst/>
          </a:prstGeom>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de-DE" sz="1400" dirty="0" smtClean="0">
                <a:solidFill>
                  <a:schemeClr val="bg1"/>
                </a:solidFill>
              </a:rPr>
              <a:t>Verben </a:t>
            </a:r>
            <a:r>
              <a:rPr lang="de-DE" sz="1400" i="1" dirty="0" err="1" smtClean="0">
                <a:solidFill>
                  <a:schemeClr val="bg1"/>
                </a:solidFill>
              </a:rPr>
              <a:t>aimer</a:t>
            </a:r>
            <a:r>
              <a:rPr lang="de-DE" sz="1400" i="1" dirty="0" smtClean="0">
                <a:solidFill>
                  <a:schemeClr val="bg1"/>
                </a:solidFill>
              </a:rPr>
              <a:t>, </a:t>
            </a:r>
            <a:r>
              <a:rPr lang="de-DE" sz="1400" i="1" dirty="0" err="1" smtClean="0">
                <a:solidFill>
                  <a:schemeClr val="bg1"/>
                </a:solidFill>
              </a:rPr>
              <a:t>détester</a:t>
            </a:r>
            <a:r>
              <a:rPr lang="de-DE" sz="1400" i="1" dirty="0" smtClean="0">
                <a:solidFill>
                  <a:schemeClr val="bg1"/>
                </a:solidFill>
              </a:rPr>
              <a:t>, </a:t>
            </a:r>
            <a:r>
              <a:rPr lang="de-DE" sz="1400" i="1" dirty="0" err="1" smtClean="0">
                <a:solidFill>
                  <a:schemeClr val="bg1"/>
                </a:solidFill>
              </a:rPr>
              <a:t>préférer</a:t>
            </a:r>
            <a:endParaRPr lang="de-DE" sz="1400" i="1" dirty="0">
              <a:solidFill>
                <a:schemeClr val="bg1"/>
              </a:solidFill>
            </a:endParaRPr>
          </a:p>
        </p:txBody>
      </p:sp>
      <p:sp>
        <p:nvSpPr>
          <p:cNvPr id="43" name="Rechteck 42"/>
          <p:cNvSpPr/>
          <p:nvPr/>
        </p:nvSpPr>
        <p:spPr>
          <a:xfrm>
            <a:off x="2000232" y="4929198"/>
            <a:ext cx="4968875" cy="503237"/>
          </a:xfrm>
          <a:prstGeom prst="rect">
            <a:avLst/>
          </a:prstGeom>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de-DE" dirty="0" smtClean="0">
                <a:solidFill>
                  <a:schemeClr val="bg1"/>
                </a:solidFill>
              </a:rPr>
              <a:t>Ausdrücke für ein Verkaufsgespräch</a:t>
            </a:r>
            <a:endParaRPr lang="de-DE" dirty="0">
              <a:solidFill>
                <a:schemeClr val="bg1"/>
              </a:solidFill>
            </a:endParaRPr>
          </a:p>
        </p:txBody>
      </p:sp>
      <p:sp>
        <p:nvSpPr>
          <p:cNvPr id="44" name="Rechteck 43"/>
          <p:cNvSpPr/>
          <p:nvPr/>
        </p:nvSpPr>
        <p:spPr>
          <a:xfrm>
            <a:off x="642910" y="5643578"/>
            <a:ext cx="7715304" cy="571504"/>
          </a:xfrm>
          <a:prstGeom prst="rect">
            <a:avLst/>
          </a:prstGeom>
          <a:solidFill>
            <a:srgbClr val="FF000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de-DE" dirty="0" smtClean="0">
                <a:solidFill>
                  <a:schemeClr val="tx1"/>
                </a:solidFill>
              </a:rPr>
              <a:t>Besuch in einer französischen Bäckerei-Konditorei</a:t>
            </a:r>
            <a:endParaRPr lang="de-DE" dirty="0">
              <a:solidFill>
                <a:schemeClr val="tx1"/>
              </a:solidFill>
            </a:endParaRPr>
          </a:p>
        </p:txBody>
      </p:sp>
      <p:sp>
        <p:nvSpPr>
          <p:cNvPr id="45" name="Rechteck 44"/>
          <p:cNvSpPr/>
          <p:nvPr/>
        </p:nvSpPr>
        <p:spPr>
          <a:xfrm>
            <a:off x="1214414" y="6286520"/>
            <a:ext cx="6500858" cy="285752"/>
          </a:xfrm>
          <a:prstGeom prst="rect">
            <a:avLst/>
          </a:prstGeom>
          <a:solidFill>
            <a:srgbClr val="FFC00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de-DE" dirty="0" smtClean="0">
                <a:solidFill>
                  <a:schemeClr val="tx1"/>
                </a:solidFill>
              </a:rPr>
              <a:t>Was kann ich jetzt? Wie war die Lernaufgabe?</a:t>
            </a:r>
            <a:endParaRPr lang="de-DE" dirty="0">
              <a:solidFill>
                <a:schemeClr val="tx1"/>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195</Words>
  <Application>Microsoft Office PowerPoint</Application>
  <PresentationFormat>Bildschirmpräsentation (4:3)</PresentationFormat>
  <Paragraphs>40</Paragraphs>
  <Slides>4</Slides>
  <Notes>0</Notes>
  <HiddenSlides>0</HiddenSlides>
  <MMClips>0</MMClips>
  <ScaleCrop>false</ScaleCrop>
  <HeadingPairs>
    <vt:vector size="4" baseType="variant">
      <vt:variant>
        <vt:lpstr>Design</vt:lpstr>
      </vt:variant>
      <vt:variant>
        <vt:i4>1</vt:i4>
      </vt:variant>
      <vt:variant>
        <vt:lpstr>Folientitel</vt:lpstr>
      </vt:variant>
      <vt:variant>
        <vt:i4>4</vt:i4>
      </vt:variant>
    </vt:vector>
  </HeadingPairs>
  <TitlesOfParts>
    <vt:vector size="5" baseType="lpstr">
      <vt:lpstr>Larissa-Design</vt:lpstr>
      <vt:lpstr>Liebe Schülerin, lieber Schüler,  deine Lernaufgabe:     einen Besuch in einer französischen Bäckerei-Konditorei  durchführen können    Das solltest du zu Beginn der Lernaufgabe können:   -  die Zahlen von 0 bis 20    - die Formen der regelmäßigen Verben auf – er        </vt:lpstr>
      <vt:lpstr>Den Besuch in einer französischen Bäckerei- Konditorei                vorbereiten    </vt:lpstr>
      <vt:lpstr>Die nächste Folie gibt dir einen Überblick über deine Lernaufgabe.  Die roten Felder zeigen dir die Rahmenaufgabe deiner Lernaufgabe. Die gelben Felder sind Evaluationsfelder. Hier kannst du deine Kenntnisse einschätzen und überprüfen. Die Aktivitäten in den grünen Feldern machst du gleichzeitig mit deinen Klassenkameraden. Bei den blauen Feldern arbeitest du in deinem Tempo am Computer und suchst dir die Reihenfolge selbst aus.  Für eine Aktivität brauchst du allerdings einen Partner.   Für einige Übungen benötigst du Kopien in Papierform von deinem Lehrer/ deiner Lehrerin.   Wenn du auf  das Lautsprechersymbol klickst, kannst du z.B. ein Verb auf Französisch hören.   Kopfhörer auf und los geht`s! Viel Spaß! </vt:lpstr>
      <vt:lpstr>Folie 4</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Admin</dc:creator>
  <cp:lastModifiedBy>Isabel</cp:lastModifiedBy>
  <cp:revision>29</cp:revision>
  <dcterms:created xsi:type="dcterms:W3CDTF">2013-01-11T14:42:04Z</dcterms:created>
  <dcterms:modified xsi:type="dcterms:W3CDTF">2013-02-25T17:36:34Z</dcterms:modified>
</cp:coreProperties>
</file>