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81" r:id="rId2"/>
    <p:sldId id="283" r:id="rId3"/>
    <p:sldId id="268" r:id="rId4"/>
    <p:sldId id="269" r:id="rId5"/>
    <p:sldId id="284" r:id="rId6"/>
    <p:sldId id="274" r:id="rId7"/>
    <p:sldId id="277" r:id="rId8"/>
    <p:sldId id="278" r:id="rId9"/>
    <p:sldId id="279" r:id="rId10"/>
  </p:sldIdLst>
  <p:sldSz cx="9144000" cy="6858000" type="screen4x3"/>
  <p:notesSz cx="6858000" cy="9144000"/>
  <p:custShowLst>
    <p:custShow name="Charlemagne" id="0">
      <p:sldLst/>
    </p:custShow>
  </p:custShow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18438-A960-44E3-935A-DAE2D5D9494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7BCA6-F553-4885-BEA4-4504348B88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0326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B5656-08CB-4D16-AA23-FCABEB4D0B35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8A22-7ACE-450C-B149-E5DB0B853C8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726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D7FFB-3DF3-4F9D-8B3B-D2885D72B168}" type="datetimeFigureOut">
              <a:rPr lang="de-DE" smtClean="0"/>
              <a:pPr/>
              <a:t>23.05.2014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69105-D9DB-45A6-A796-8F848613DC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Pascale%20Hugues.docx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de-DE" b="1" dirty="0" err="1" smtClean="0"/>
              <a:t>Vivre</a:t>
            </a:r>
            <a:r>
              <a:rPr lang="de-DE" b="1" dirty="0" smtClean="0"/>
              <a:t> en France, </a:t>
            </a:r>
            <a:r>
              <a:rPr lang="de-DE" b="1" dirty="0" err="1" smtClean="0"/>
              <a:t>vivre</a:t>
            </a:r>
            <a:r>
              <a:rPr lang="de-DE" b="1" dirty="0" smtClean="0"/>
              <a:t> en </a:t>
            </a:r>
            <a:r>
              <a:rPr lang="de-DE" b="1" dirty="0" err="1" smtClean="0"/>
              <a:t>Allemagne</a:t>
            </a:r>
            <a:r>
              <a:rPr lang="de-DE" b="1" dirty="0" smtClean="0"/>
              <a:t>:</a:t>
            </a:r>
            <a:br>
              <a:rPr lang="de-DE" b="1" dirty="0" smtClean="0"/>
            </a:br>
            <a:r>
              <a:rPr lang="de-DE" b="1" dirty="0" err="1" smtClean="0"/>
              <a:t>différentes</a:t>
            </a:r>
            <a:r>
              <a:rPr lang="de-DE" b="1" dirty="0" smtClean="0"/>
              <a:t> </a:t>
            </a:r>
            <a:r>
              <a:rPr lang="de-DE" b="1" dirty="0" err="1" smtClean="0"/>
              <a:t>approches</a:t>
            </a:r>
            <a:r>
              <a:rPr lang="de-DE" b="1" dirty="0" smtClean="0"/>
              <a:t> du </a:t>
            </a:r>
            <a:r>
              <a:rPr lang="de-DE" b="1" dirty="0" err="1" smtClean="0"/>
              <a:t>monde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sz="1300" dirty="0" smtClean="0">
                <a:hlinkClick r:id="rId2" action="ppaction://hlinkfile"/>
              </a:rPr>
              <a:t>Pascale Hugues</a:t>
            </a:r>
            <a:endParaRPr lang="de-DE" sz="13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Pasale</a:t>
            </a:r>
            <a:r>
              <a:rPr lang="de-DE" dirty="0" smtClean="0"/>
              <a:t> Hugues,</a:t>
            </a:r>
          </a:p>
          <a:p>
            <a:r>
              <a:rPr lang="de-DE" i="1" dirty="0" smtClean="0"/>
              <a:t>La </a:t>
            </a:r>
            <a:r>
              <a:rPr lang="de-DE" i="1" dirty="0" err="1" smtClean="0"/>
              <a:t>robe</a:t>
            </a:r>
            <a:r>
              <a:rPr lang="de-DE" i="1" dirty="0" smtClean="0"/>
              <a:t> de Hannah</a:t>
            </a:r>
          </a:p>
          <a:p>
            <a:r>
              <a:rPr lang="de-DE" dirty="0" smtClean="0"/>
              <a:t>Berlin  1904 - 2014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Pascale Hugues,</a:t>
            </a:r>
          </a:p>
          <a:p>
            <a:r>
              <a:rPr lang="de-DE" i="1" dirty="0" smtClean="0"/>
              <a:t>Ruhige Straße in guter Wohnlage </a:t>
            </a:r>
            <a:r>
              <a:rPr lang="de-DE" dirty="0" smtClean="0"/>
              <a:t>– Die Geschichte meiner Nachbarn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85800"/>
            <a:ext cx="8077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llipse 2"/>
          <p:cNvSpPr/>
          <p:nvPr/>
        </p:nvSpPr>
        <p:spPr>
          <a:xfrm>
            <a:off x="0" y="2132856"/>
            <a:ext cx="3131840" cy="1944216"/>
          </a:xfrm>
          <a:prstGeom prst="ellipse">
            <a:avLst/>
          </a:prstGeom>
          <a:solidFill>
            <a:schemeClr val="tx1">
              <a:alpha val="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Ellipse 3"/>
          <p:cNvSpPr/>
          <p:nvPr/>
        </p:nvSpPr>
        <p:spPr>
          <a:xfrm>
            <a:off x="3347864" y="1052736"/>
            <a:ext cx="2210544" cy="864096"/>
          </a:xfrm>
          <a:prstGeom prst="ellipse">
            <a:avLst/>
          </a:prstGeom>
          <a:solidFill>
            <a:schemeClr val="tx1">
              <a:alpha val="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140968"/>
            <a:ext cx="7772400" cy="288032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Lektürebearbeitung im Kontext des Schwerpunktthemas mit gezielter Schulung von abiturrelevanten Teilkompetenzen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404664"/>
            <a:ext cx="7772400" cy="2520279"/>
          </a:xfrm>
        </p:spPr>
        <p:txBody>
          <a:bodyPr>
            <a:noAutofit/>
          </a:bodyPr>
          <a:lstStyle/>
          <a:p>
            <a:r>
              <a:rPr lang="de-DE" sz="4400" b="1" dirty="0" err="1" smtClean="0"/>
              <a:t>Vivre</a:t>
            </a:r>
            <a:r>
              <a:rPr lang="de-DE" sz="4400" b="1" dirty="0" smtClean="0"/>
              <a:t> en France, </a:t>
            </a:r>
          </a:p>
          <a:p>
            <a:r>
              <a:rPr lang="de-DE" sz="4400" b="1" dirty="0" err="1" smtClean="0"/>
              <a:t>vivre</a:t>
            </a:r>
            <a:r>
              <a:rPr lang="de-DE" sz="4400" b="1" dirty="0" smtClean="0"/>
              <a:t> en </a:t>
            </a:r>
            <a:r>
              <a:rPr lang="de-DE" sz="4400" b="1" dirty="0" err="1" smtClean="0"/>
              <a:t>Allemagne</a:t>
            </a:r>
            <a:r>
              <a:rPr lang="de-DE" sz="4400" b="1" dirty="0" smtClean="0"/>
              <a:t>:</a:t>
            </a:r>
          </a:p>
          <a:p>
            <a:r>
              <a:rPr lang="de-DE" sz="4400" b="1" dirty="0" err="1"/>
              <a:t>d</a:t>
            </a:r>
            <a:r>
              <a:rPr lang="de-DE" sz="4400" b="1" dirty="0" err="1" smtClean="0"/>
              <a:t>ifférentes</a:t>
            </a:r>
            <a:r>
              <a:rPr lang="de-DE" sz="4400" b="1" dirty="0" smtClean="0"/>
              <a:t> </a:t>
            </a:r>
            <a:r>
              <a:rPr lang="de-DE" sz="4400" b="1" dirty="0" err="1" smtClean="0"/>
              <a:t>approches</a:t>
            </a:r>
            <a:r>
              <a:rPr lang="de-DE" sz="4400" b="1" dirty="0" smtClean="0"/>
              <a:t> du </a:t>
            </a:r>
            <a:r>
              <a:rPr lang="de-DE" sz="4400" b="1" dirty="0" err="1" smtClean="0"/>
              <a:t>monde</a:t>
            </a:r>
            <a:endParaRPr lang="de-DE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r>
              <a:rPr lang="de-DE" b="1" i="1" dirty="0" smtClean="0"/>
              <a:t>Entre les </a:t>
            </a:r>
            <a:r>
              <a:rPr lang="de-DE" b="1" i="1" dirty="0" err="1" smtClean="0"/>
              <a:t>murs</a:t>
            </a:r>
            <a:r>
              <a:rPr lang="de-DE" b="1" i="1" dirty="0" smtClean="0"/>
              <a:t/>
            </a:r>
            <a:br>
              <a:rPr lang="de-DE" b="1" i="1" dirty="0" smtClean="0"/>
            </a:br>
            <a:r>
              <a:rPr lang="de-DE" b="1" i="1" dirty="0"/>
              <a:t/>
            </a:r>
            <a:br>
              <a:rPr lang="de-DE" b="1" i="1" dirty="0"/>
            </a:br>
            <a:r>
              <a:rPr lang="de-DE" b="1" i="1" dirty="0" smtClean="0"/>
              <a:t>Simple</a:t>
            </a:r>
            <a:br>
              <a:rPr lang="de-DE" b="1" i="1" dirty="0" smtClean="0"/>
            </a:br>
            <a:r>
              <a:rPr lang="de-DE" b="1" i="1" dirty="0"/>
              <a:t/>
            </a:r>
            <a:br>
              <a:rPr lang="de-DE" b="1" i="1" dirty="0"/>
            </a:br>
            <a:r>
              <a:rPr lang="de-DE" b="1" i="1" dirty="0" err="1" smtClean="0"/>
              <a:t>Un</a:t>
            </a:r>
            <a:r>
              <a:rPr lang="de-DE" b="1" i="1" dirty="0" smtClean="0"/>
              <a:t> </a:t>
            </a:r>
            <a:r>
              <a:rPr lang="de-DE" b="1" i="1" dirty="0" err="1" smtClean="0"/>
              <a:t>été</a:t>
            </a:r>
            <a:r>
              <a:rPr lang="de-DE" b="1" i="1" dirty="0" smtClean="0"/>
              <a:t> </a:t>
            </a:r>
            <a:r>
              <a:rPr lang="de-DE" b="1" i="1" dirty="0" err="1" smtClean="0"/>
              <a:t>outremer</a:t>
            </a:r>
            <a:r>
              <a:rPr lang="de-DE" b="1" dirty="0" smtClean="0"/>
              <a:t/>
            </a:r>
            <a:br>
              <a:rPr lang="de-DE" b="1" dirty="0" smtClean="0"/>
            </a:b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88640"/>
            <a:ext cx="5832648" cy="3816424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077072"/>
            <a:ext cx="3496669" cy="24910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0" name="Ellipse 9"/>
          <p:cNvSpPr/>
          <p:nvPr/>
        </p:nvSpPr>
        <p:spPr>
          <a:xfrm>
            <a:off x="899592" y="2564904"/>
            <a:ext cx="2160240" cy="1152128"/>
          </a:xfrm>
          <a:prstGeom prst="ellipse">
            <a:avLst/>
          </a:prstGeom>
          <a:solidFill>
            <a:srgbClr val="92D05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5148064" y="2492896"/>
            <a:ext cx="2016224" cy="115212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Nach rechts gekrümmter Pfeil 7"/>
          <p:cNvSpPr/>
          <p:nvPr/>
        </p:nvSpPr>
        <p:spPr>
          <a:xfrm>
            <a:off x="899592" y="3717032"/>
            <a:ext cx="1080120" cy="1728192"/>
          </a:xfrm>
          <a:prstGeom prst="curvedRightArrow">
            <a:avLst>
              <a:gd name="adj1" fmla="val 12854"/>
              <a:gd name="adj2" fmla="val 50000"/>
              <a:gd name="adj3" fmla="val 2584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Nach links gekrümmter Pfeil 10"/>
          <p:cNvSpPr/>
          <p:nvPr/>
        </p:nvSpPr>
        <p:spPr>
          <a:xfrm>
            <a:off x="6300192" y="3717032"/>
            <a:ext cx="936104" cy="1728192"/>
          </a:xfrm>
          <a:prstGeom prst="curvedLeftArrow">
            <a:avLst>
              <a:gd name="adj1" fmla="val 16111"/>
              <a:gd name="adj2" fmla="val 50000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6671" y="404664"/>
            <a:ext cx="8328643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/>
          <a:lstStyle/>
          <a:p>
            <a:pPr>
              <a:buNone/>
            </a:pPr>
            <a:r>
              <a:rPr lang="de-DE" sz="4000" b="1" dirty="0" smtClean="0"/>
              <a:t>				  Schule 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b="1" dirty="0" smtClean="0"/>
              <a:t>          </a:t>
            </a:r>
            <a:r>
              <a:rPr lang="de-DE" dirty="0" smtClean="0"/>
              <a:t>am Beispiel von </a:t>
            </a:r>
            <a:r>
              <a:rPr lang="de-DE" b="1" i="1" dirty="0" smtClean="0"/>
              <a:t>Entre les </a:t>
            </a:r>
            <a:r>
              <a:rPr lang="de-DE" b="1" i="1" dirty="0" err="1" smtClean="0"/>
              <a:t>murs</a:t>
            </a:r>
            <a:endParaRPr lang="de-DE" b="1" i="1" dirty="0" smtClean="0"/>
          </a:p>
          <a:p>
            <a:endParaRPr lang="de-DE" b="1" i="1" dirty="0" smtClean="0"/>
          </a:p>
          <a:p>
            <a:pPr>
              <a:buNone/>
            </a:pPr>
            <a:r>
              <a:rPr lang="de-DE" sz="4000" b="1" dirty="0" smtClean="0"/>
              <a:t>			    „Normalität“ 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b="1" dirty="0" smtClean="0"/>
              <a:t>              </a:t>
            </a:r>
            <a:r>
              <a:rPr lang="de-DE" dirty="0" smtClean="0"/>
              <a:t>am Beispiel von </a:t>
            </a:r>
            <a:r>
              <a:rPr lang="de-DE" b="1" i="1" dirty="0" smtClean="0"/>
              <a:t>Simple</a:t>
            </a:r>
          </a:p>
          <a:p>
            <a:endParaRPr lang="de-DE" b="1" i="1" dirty="0" smtClean="0"/>
          </a:p>
          <a:p>
            <a:pPr>
              <a:buNone/>
            </a:pPr>
            <a:r>
              <a:rPr lang="de-DE" sz="4000" b="1" dirty="0" smtClean="0"/>
              <a:t>			Identitätsfindung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b="1" dirty="0" smtClean="0"/>
              <a:t>     </a:t>
            </a:r>
            <a:r>
              <a:rPr lang="de-DE" dirty="0" smtClean="0"/>
              <a:t>am Beispiel von  </a:t>
            </a:r>
            <a:r>
              <a:rPr lang="de-DE" b="1" i="1" dirty="0" err="1" smtClean="0"/>
              <a:t>Un</a:t>
            </a:r>
            <a:r>
              <a:rPr lang="de-DE" b="1" i="1" dirty="0" smtClean="0"/>
              <a:t> </a:t>
            </a:r>
            <a:r>
              <a:rPr lang="de-DE" b="1" i="1" dirty="0" err="1" smtClean="0"/>
              <a:t>été</a:t>
            </a:r>
            <a:r>
              <a:rPr lang="de-DE" b="1" i="1" dirty="0" smtClean="0"/>
              <a:t> </a:t>
            </a:r>
            <a:r>
              <a:rPr lang="de-DE" b="1" i="1" dirty="0" err="1" smtClean="0"/>
              <a:t>outremer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de-DE" b="1" u="sng" dirty="0" smtClean="0"/>
              <a:t>Umgang mit den Lektürebeispielen</a:t>
            </a:r>
            <a:endParaRPr lang="de-DE" b="1" u="sng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764704"/>
            <a:ext cx="8686800" cy="60932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de-DE" sz="2400" b="1" dirty="0" smtClean="0"/>
              <a:t>1. Werkimmanenter Zugang</a:t>
            </a:r>
          </a:p>
          <a:p>
            <a:pPr lvl="2">
              <a:buNone/>
            </a:pPr>
            <a:r>
              <a:rPr lang="de-DE" b="1" dirty="0" smtClean="0"/>
              <a:t>	Arbeit mit der Ganzschrift</a:t>
            </a:r>
            <a:endParaRPr lang="de-DE" dirty="0" smtClean="0"/>
          </a:p>
          <a:p>
            <a:pPr>
              <a:buNone/>
            </a:pPr>
            <a:r>
              <a:rPr lang="de-DE" sz="4000" b="1" dirty="0" smtClean="0"/>
              <a:t>2. Exemplarischer thematischer Zugang</a:t>
            </a:r>
          </a:p>
          <a:p>
            <a:pPr>
              <a:buNone/>
            </a:pPr>
            <a:r>
              <a:rPr lang="de-DE" sz="4000" b="1" dirty="0" smtClean="0"/>
              <a:t>		</a:t>
            </a:r>
            <a:r>
              <a:rPr lang="de-DE" b="1" dirty="0" smtClean="0"/>
              <a:t>Arbeit mit themenspezifischen 	Textauszügen (z.B. als unbekannte 	Textvorlage A für die 	Klausurerstellung )</a:t>
            </a:r>
          </a:p>
          <a:p>
            <a:pPr>
              <a:buNone/>
            </a:pPr>
            <a:r>
              <a:rPr lang="de-DE" sz="4000" b="1" dirty="0" smtClean="0"/>
              <a:t> </a:t>
            </a:r>
            <a:r>
              <a:rPr lang="de-DE" sz="4000" b="1" dirty="0" smtClean="0">
                <a:sym typeface="Wingdings" pitchFamily="2" charset="2"/>
              </a:rPr>
              <a:t></a:t>
            </a:r>
            <a:r>
              <a:rPr lang="de-DE" sz="4000" b="1" dirty="0" smtClean="0"/>
              <a:t>Zielsetzung</a:t>
            </a:r>
            <a:r>
              <a:rPr lang="de-DE" sz="3200" b="1" dirty="0" smtClean="0"/>
              <a:t>: </a:t>
            </a:r>
          </a:p>
          <a:p>
            <a:pPr>
              <a:buFont typeface="Wingdings" pitchFamily="2" charset="2"/>
              <a:buChar char="§"/>
            </a:pPr>
            <a:r>
              <a:rPr lang="de-DE" sz="2800" b="1" dirty="0" smtClean="0"/>
              <a:t>Anbahnung vielfältiger Lektüreerfahrung </a:t>
            </a:r>
          </a:p>
          <a:p>
            <a:pPr>
              <a:buFont typeface="Wingdings" pitchFamily="2" charset="2"/>
              <a:buChar char="§"/>
            </a:pPr>
            <a:r>
              <a:rPr lang="de-DE" sz="2800" b="1" dirty="0" smtClean="0"/>
              <a:t>Verknüpfung von Leseerfahrung und Weltwissen</a:t>
            </a:r>
          </a:p>
          <a:p>
            <a:pPr>
              <a:buFont typeface="Wingdings" pitchFamily="2" charset="2"/>
              <a:buChar char="§"/>
            </a:pPr>
            <a:r>
              <a:rPr lang="de-DE" sz="2800" b="1" dirty="0" smtClean="0"/>
              <a:t>Persönlichkeitsbildung im Sinne </a:t>
            </a:r>
            <a:r>
              <a:rPr lang="de-DE" sz="2800" b="1" dirty="0" err="1" smtClean="0"/>
              <a:t>Bieris</a:t>
            </a:r>
            <a:r>
              <a:rPr lang="de-DE" sz="2800" b="1" dirty="0" smtClean="0"/>
              <a:t>  </a:t>
            </a:r>
            <a:r>
              <a:rPr lang="de-DE" sz="2000" b="1" dirty="0" smtClean="0"/>
              <a:t>(„Wer ist gebildet?“)</a:t>
            </a:r>
          </a:p>
          <a:p>
            <a:pPr lvl="2">
              <a:buNone/>
            </a:pPr>
            <a:r>
              <a:rPr lang="de-DE" sz="3200" b="1" dirty="0" smtClean="0"/>
              <a:t>	</a:t>
            </a:r>
          </a:p>
          <a:p>
            <a:pPr lvl="2">
              <a:buNone/>
            </a:pPr>
            <a:r>
              <a:rPr lang="de-DE" sz="3200" b="1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8499203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Bildschirmpräsentation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  <vt:variant>
        <vt:lpstr>Zielgruppenorientierte Präsentationen</vt:lpstr>
      </vt:variant>
      <vt:variant>
        <vt:i4>1</vt:i4>
      </vt:variant>
    </vt:vector>
  </HeadingPairs>
  <TitlesOfParts>
    <vt:vector size="11" baseType="lpstr">
      <vt:lpstr>Larissa-Design</vt:lpstr>
      <vt:lpstr>Vivre en France, vivre en Allemagne: différentes approches du monde Pascale Hugues</vt:lpstr>
      <vt:lpstr>PowerPoint-Präsentation</vt:lpstr>
      <vt:lpstr>Lektürebearbeitung im Kontext des Schwerpunktthemas mit gezielter Schulung von abiturrelevanten Teilkompetenzen</vt:lpstr>
      <vt:lpstr>Entre les murs  Simple  Un été outremer </vt:lpstr>
      <vt:lpstr>PowerPoint-Präsentation</vt:lpstr>
      <vt:lpstr>PowerPoint-Präsentation</vt:lpstr>
      <vt:lpstr>PowerPoint-Präsentation</vt:lpstr>
      <vt:lpstr>Umgang mit den Lektürebeispielen</vt:lpstr>
      <vt:lpstr>PowerPoint-Präsentation</vt:lpstr>
      <vt:lpstr>Charlemagne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SACRÉ CHARLEMAGNE</dc:title>
  <dc:creator>Gisela Bastuck</dc:creator>
  <cp:lastModifiedBy>Job</cp:lastModifiedBy>
  <cp:revision>75</cp:revision>
  <dcterms:created xsi:type="dcterms:W3CDTF">2014-03-31T14:27:33Z</dcterms:created>
  <dcterms:modified xsi:type="dcterms:W3CDTF">2014-05-23T12:27:07Z</dcterms:modified>
</cp:coreProperties>
</file>