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124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9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78" r:id="rId14"/>
  </p:sldIdLst>
  <p:sldSz cx="12192000" cy="6858000"/>
  <p:notesSz cx="6865938" cy="9998075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AFB"/>
    <a:srgbClr val="CFFFD4"/>
    <a:srgbClr val="03C94E"/>
    <a:srgbClr val="00CC66"/>
    <a:srgbClr val="E1E8ED"/>
    <a:srgbClr val="47B9B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6" autoAdjust="0"/>
    <p:restoredTop sz="95488" autoAdjust="0"/>
  </p:normalViewPr>
  <p:slideViewPr>
    <p:cSldViewPr snapToGrid="0">
      <p:cViewPr varScale="1">
        <p:scale>
          <a:sx n="65" d="100"/>
          <a:sy n="65" d="100"/>
        </p:scale>
        <p:origin x="216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19" cy="50046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413" y="0"/>
            <a:ext cx="2974919" cy="50046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116B187D-8565-492A-914B-905217A68F39}" type="datetime1">
              <a:rPr lang="de-DE" smtClean="0"/>
              <a:t>18.12.2016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6013"/>
            <a:ext cx="2974919" cy="500463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413" y="9496013"/>
            <a:ext cx="2974919" cy="500463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85B292B0-52FD-4AAB-BF7A-CF694587A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606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38:18.952"/>
    </inkml:context>
    <inkml:brush xml:id="br0">
      <inkml:brushProperty name="width" value="0.02" units="cm"/>
      <inkml:brushProperty name="height" value="0.02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4BA1BA12-649B-41FD-956D-7B2226297872}" emma:medium="tactile" emma:mode="ink">
          <msink:context xmlns:msink="http://schemas.microsoft.com/ink/2010/main" type="inkDrawing"/>
        </emma:interpretation>
      </emma:emma>
    </inkml:annotationXML>
    <inkml:trace contextRef="#ctx0" brushRef="#br0">47462 11860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26.696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49935 5224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38:19.183"/>
    </inkml:context>
    <inkml:brush xml:id="br0">
      <inkml:brushProperty name="width" value="0.02" units="cm"/>
      <inkml:brushProperty name="height" value="0.02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2D62AEAB-31B0-415F-BE36-B3ACB340DD2A}" emma:medium="tactile" emma:mode="ink">
          <msink:context xmlns:msink="http://schemas.microsoft.com/ink/2010/main" type="inkDrawing"/>
        </emma:interpretation>
      </emma:emma>
    </inkml:annotationXML>
    <inkml:trace contextRef="#ctx0" brushRef="#br0">47462 11860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16.15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48748 15544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18.90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43525 12264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19.574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43475 11835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20.08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AE2A6C87-760F-45E7-8ABD-BFBB70AD0D3A}" emma:medium="tactile" emma:mode="ink">
          <msink:context xmlns:msink="http://schemas.microsoft.com/ink/2010/main" type="writingRegion" rotatedBoundingBox="30224,8899 30370,8789 30380,8803 30234,8912"/>
        </emma:interpretation>
      </emma:emma>
    </inkml:annotationXML>
    <inkml:traceGroup>
      <inkml:annotationXML>
        <emma:emma xmlns:emma="http://www.w3.org/2003/04/emma" version="1.0">
          <emma:interpretation id="{0FDA2DB3-681E-46B6-BAE3-890BB1A39262}" emma:medium="tactile" emma:mode="ink">
            <msink:context xmlns:msink="http://schemas.microsoft.com/ink/2010/main" type="paragraph" rotatedBoundingBox="30224,8899 30370,8789 30380,8803 30234,8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09FFA6-35A2-467C-B756-0410E06F9D0C}" emma:medium="tactile" emma:mode="ink">
              <msink:context xmlns:msink="http://schemas.microsoft.com/ink/2010/main" type="line" rotatedBoundingBox="30224,8899 30370,8789 30380,8803 30234,8913"/>
            </emma:interpretation>
          </emma:emma>
        </inkml:annotationXML>
        <inkml:traceGroup>
          <inkml:annotationXML>
            <emma:emma xmlns:emma="http://www.w3.org/2003/04/emma" version="1.0">
              <emma:interpretation id="{87C4524A-0187-4AA9-8C78-D53C6AA9ED18}" emma:medium="tactile" emma:mode="ink">
                <msink:context xmlns:msink="http://schemas.microsoft.com/ink/2010/main" type="inkWord" rotatedBoundingBox="30224,8899 30370,8789 30380,8803 30234,8913"/>
              </emma:interpretation>
            </emma:emma>
          </inkml:annotationXML>
          <inkml:trace contextRef="#ctx0" brushRef="#br0">48319 13651</inkml:trace>
          <inkml:trace contextRef="#ctx0" brushRef="#br0" timeOffset="584">48453 13550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21.56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6C1FA54A-A21C-457A-B847-0945BF578014}" emma:medium="tactile" emma:mode="ink">
          <msink:context xmlns:msink="http://schemas.microsoft.com/ink/2010/main" type="writingRegion" rotatedBoundingBox="29906,11353 30022,11334 30025,11350 29909,11369"/>
        </emma:interpretation>
      </emma:emma>
    </inkml:annotationXML>
    <inkml:traceGroup>
      <inkml:annotationXML>
        <emma:emma xmlns:emma="http://www.w3.org/2003/04/emma" version="1.0">
          <emma:interpretation id="{BA85516E-46E8-4DC2-8421-B645695AC533}" emma:medium="tactile" emma:mode="ink">
            <msink:context xmlns:msink="http://schemas.microsoft.com/ink/2010/main" type="paragraph" rotatedBoundingBox="29906,11353 30022,11334 30025,11350 29909,11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941B21-C9AE-4F87-960D-BD7EE7F8E630}" emma:medium="tactile" emma:mode="ink">
              <msink:context xmlns:msink="http://schemas.microsoft.com/ink/2010/main" type="line" rotatedBoundingBox="29906,11353 30022,11334 30025,11350 29909,11369"/>
            </emma:interpretation>
          </emma:emma>
        </inkml:annotationXML>
        <inkml:traceGroup>
          <inkml:annotationXML>
            <emma:emma xmlns:emma="http://www.w3.org/2003/04/emma" version="1.0">
              <emma:interpretation id="{EA279023-813B-4B16-8189-50A9AE6EDCE5}" emma:medium="tactile" emma:mode="ink">
                <msink:context xmlns:msink="http://schemas.microsoft.com/ink/2010/main" type="inkWord" rotatedBoundingBox="29906,11353 30022,11334 30025,11350 29909,11369"/>
              </emma:interpretation>
            </emma:emma>
          </inkml:annotationXML>
          <inkml:trace contextRef="#ctx0" brushRef="#br0">47992 17309</inkml:trace>
          <inkml:trace contextRef="#ctx0" brushRef="#br0" timeOffset="178">47992 17309</inkml:trace>
          <inkml:trace contextRef="#ctx0" brushRef="#br0" timeOffset="1747">47891 17326</inkml:trace>
          <inkml:trace contextRef="#ctx0" brushRef="#br0" timeOffset="1944">47891 17326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24.45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E3DC87F2-05E5-4349-BF8D-DB481357CF8F}" emma:medium="tactile" emma:mode="ink">
          <msink:context xmlns:msink="http://schemas.microsoft.com/ink/2010/main" type="writingRegion" rotatedBoundingBox="27081,8141 27096,8141 27096,8156 27081,8156"/>
        </emma:interpretation>
      </emma:emma>
    </inkml:annotationXML>
    <inkml:traceGroup>
      <inkml:annotationXML>
        <emma:emma xmlns:emma="http://www.w3.org/2003/04/emma" version="1.0">
          <emma:interpretation id="{F5650812-CD4D-4E7D-BB16-55AD646559CA}" emma:medium="tactile" emma:mode="ink">
            <msink:context xmlns:msink="http://schemas.microsoft.com/ink/2010/main" type="paragraph" rotatedBoundingBox="27081,8141 27096,8141 27096,8156 27081,8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F376C-1DFD-4393-98C8-000B0A23B424}" emma:medium="tactile" emma:mode="ink">
              <msink:context xmlns:msink="http://schemas.microsoft.com/ink/2010/main" type="line" rotatedBoundingBox="27081,8141 27096,8141 27096,8156 27081,8156"/>
            </emma:interpretation>
          </emma:emma>
        </inkml:annotationXML>
        <inkml:traceGroup>
          <inkml:annotationXML>
            <emma:emma xmlns:emma="http://www.w3.org/2003/04/emma" version="1.0">
              <emma:interpretation id="{6D3514A2-191B-4353-A775-9FCFCAB9C8FF}" emma:medium="tactile" emma:mode="ink">
                <msink:context xmlns:msink="http://schemas.microsoft.com/ink/2010/main" type="inkWord" rotatedBoundingBox="27081,8141 27096,8141 27096,8156 27081,8156"/>
              </emma:interpretation>
            </emma:emma>
          </inkml:annotationXML>
          <inkml:trace contextRef="#ctx0" brushRef="#br0">43602 12515</inkml:trace>
          <inkml:trace contextRef="#ctx0" brushRef="#br0" timeOffset="263">43602 12515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3T07:41:26.44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49935 5224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501640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13E9FEDD-1A6D-4652-8744-D89ABB388AAC}" type="datetime1">
              <a:rPr lang="de-DE" smtClean="0"/>
              <a:t>18.12.2016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5995988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3"/>
            <a:ext cx="5492750" cy="3936742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8"/>
            <a:ext cx="2975240" cy="501639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10" y="9496438"/>
            <a:ext cx="2975240" cy="501639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A3308F06-704B-4BBC-97C3-1F59BE43AA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4393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6FB1D8-CE78-471C-A04C-8BAE9E7579C8}" type="datetime1">
              <a:rPr lang="de-DE" smtClean="0"/>
              <a:t>18.12.2016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37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44" indent="-173044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62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812461" y="6475511"/>
            <a:ext cx="45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3726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6.xml"/><Relationship Id="rId12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5" Type="http://schemas.openxmlformats.org/officeDocument/2006/relationships/customXml" Target="../ink/ink4.xml"/><Relationship Id="rId10" Type="http://schemas.openxmlformats.org/officeDocument/2006/relationships/customXml" Target="../ink/ink9.xml"/><Relationship Id="rId4" Type="http://schemas.openxmlformats.org/officeDocument/2006/relationships/customXml" Target="../ink/ink3.xml"/><Relationship Id="rId9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hrerfortbildung-bw.de/unterricht/mlf/organizer/" TargetMode="External"/><Relationship Id="rId2" Type="http://schemas.openxmlformats.org/officeDocument/2006/relationships/hyperlink" Target="http://www.netnet.org/instructors/design/goalsobjectives/advance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ethodenpool.uni-koeln.de/" TargetMode="External"/><Relationship Id="rId4" Type="http://schemas.openxmlformats.org/officeDocument/2006/relationships/hyperlink" Target="http://www.csus.edu/indiv/p/pfeiferj/edte226/advance%20organizer/aopres/inde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6">
              <a:srgbClr val="EFFAFB"/>
            </a:gs>
            <a:gs pos="77000">
              <a:schemeClr val="accent5">
                <a:lumMod val="20000"/>
                <a:lumOff val="80000"/>
              </a:schemeClr>
            </a:gs>
            <a:gs pos="100000">
              <a:srgbClr val="92D050"/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73859" y="282038"/>
            <a:ext cx="10591060" cy="1412520"/>
          </a:xfrm>
        </p:spPr>
        <p:txBody>
          <a:bodyPr>
            <a:noAutofit/>
          </a:bodyPr>
          <a:lstStyle/>
          <a:p>
            <a:pPr algn="ctr"/>
            <a:r>
              <a:rPr lang="de-DE" sz="5400" b="1" cap="none" dirty="0">
                <a:solidFill>
                  <a:schemeClr val="tx1"/>
                </a:solidFill>
              </a:rPr>
              <a:t>Für ein nachhaltiges strukturiertes Lernen</a:t>
            </a:r>
            <a:endParaRPr lang="de-DE" sz="5400" b="1" dirty="0">
              <a:solidFill>
                <a:schemeClr val="tx1"/>
              </a:solidFill>
            </a:endParaRPr>
          </a:p>
          <a:p>
            <a:pPr algn="ctr"/>
            <a:r>
              <a:rPr lang="de-DE" sz="3600" cap="none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– Advance Organizer –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57" y="2636520"/>
            <a:ext cx="6366356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5.4 </a:t>
            </a:r>
            <a:r>
              <a:rPr lang="de-DE" sz="4000" i="1" dirty="0"/>
              <a:t>Gefahr bei der Erstellung</a:t>
            </a:r>
          </a:p>
        </p:txBody>
      </p:sp>
      <p:sp>
        <p:nvSpPr>
          <p:cNvPr id="3" name="Rechteck 2"/>
          <p:cNvSpPr/>
          <p:nvPr/>
        </p:nvSpPr>
        <p:spPr>
          <a:xfrm>
            <a:off x="938623" y="1265626"/>
            <a:ext cx="10978855" cy="501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Die Visualisierung des Lehrers bildet die </a:t>
            </a:r>
            <a:r>
              <a:rPr lang="de-DE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Wahrnehmung des Lehrers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ab und </a:t>
            </a:r>
            <a:r>
              <a:rPr lang="de-DE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steuert die Wahrnehmung der </a:t>
            </a:r>
            <a:r>
              <a:rPr lang="de-DE" sz="2800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d.h. das kognitive Konstrukt mit Betonungen, Auslassungen, Verkürzungen, … des Lehrers steuert die Vorstellungen der </a:t>
            </a:r>
            <a:r>
              <a:rPr lang="de-D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Verantwortung des Lehrers bei der Konzeption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Tendenz zur Schematisierung durch den begrenzten Raum der Darstellung und die beschränkte Komplexität wegen der notwendigen abstrahierenden Reduktion: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sorgfältige Prüfung von Reduktionsgrad und Problemtiefe, </a:t>
            </a:r>
            <a:b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in der gearbeitet werden soll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5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  Ziel der Arbeit mit einem Advance Organizer</a:t>
            </a:r>
          </a:p>
        </p:txBody>
      </p:sp>
      <p:sp>
        <p:nvSpPr>
          <p:cNvPr id="3" name="Rechteck 2"/>
          <p:cNvSpPr/>
          <p:nvPr/>
        </p:nvSpPr>
        <p:spPr>
          <a:xfrm>
            <a:off x="872011" y="1295905"/>
            <a:ext cx="10936466" cy="484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Der AO ist mehr als nur eine Visualisierung von bekanntem und neu zu erwerbendem Wissen: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Er soll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Überblick über das geben, was gelernt werden soll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den größeren Zusammenhang verdeutlichen, in dem das neue Wissen steht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neues Wissen konkret bearbeiten, gestalten, deuten und auf Anwendungen beziehen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d.h. er soll </a:t>
            </a:r>
            <a:r>
              <a:rPr lang="de-DE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Handlungskompetenz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anbahnen</a:t>
            </a:r>
            <a:endParaRPr lang="de-DE" sz="28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2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/>
              <p14:cNvContentPartPr/>
              <p14:nvPr/>
            </p14:nvContentPartPr>
            <p14:xfrm>
              <a:off x="10675980" y="2525068"/>
              <a:ext cx="144" cy="144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/>
              <p14:cNvContentPartPr/>
              <p14:nvPr/>
            </p14:nvContentPartPr>
            <p14:xfrm>
              <a:off x="10675980" y="2525068"/>
              <a:ext cx="144" cy="144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/>
            <p:spPr/>
          </p:pic>
        </mc:Fallback>
      </mc:AlternateContent>
      <p:sp>
        <p:nvSpPr>
          <p:cNvPr id="11" name="Textfeld 10"/>
          <p:cNvSpPr txBox="1"/>
          <p:nvPr/>
        </p:nvSpPr>
        <p:spPr>
          <a:xfrm>
            <a:off x="928943" y="192170"/>
            <a:ext cx="1048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Advance Organizer der Bildungsplanfortbildungen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Freihand 15"/>
              <p14:cNvContentPartPr/>
              <p14:nvPr/>
            </p14:nvContentPartPr>
            <p14:xfrm>
              <a:off x="10984860" y="3657508"/>
              <a:ext cx="144" cy="144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/>
              <p14:cNvContentPartPr/>
              <p14:nvPr/>
            </p14:nvContentPartPr>
            <p14:xfrm>
              <a:off x="9731340" y="2870260"/>
              <a:ext cx="144" cy="144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Freihand 17"/>
              <p14:cNvContentPartPr/>
              <p14:nvPr/>
            </p14:nvContentPartPr>
            <p14:xfrm>
              <a:off x="9719244" y="2767300"/>
              <a:ext cx="144" cy="144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Freihand 19"/>
              <p14:cNvContentPartPr/>
              <p14:nvPr/>
            </p14:nvContentPartPr>
            <p14:xfrm>
              <a:off x="10881900" y="3167044"/>
              <a:ext cx="48528" cy="36432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Freihand 22"/>
              <p14:cNvContentPartPr/>
              <p14:nvPr/>
            </p14:nvContentPartPr>
            <p14:xfrm>
              <a:off x="10766844" y="4081444"/>
              <a:ext cx="36432" cy="6192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Freihand 27"/>
              <p14:cNvContentPartPr/>
              <p14:nvPr/>
            </p14:nvContentPartPr>
            <p14:xfrm>
              <a:off x="9749484" y="2930884"/>
              <a:ext cx="144" cy="144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Freihand 29"/>
              <p14:cNvContentPartPr/>
              <p14:nvPr/>
            </p14:nvContentPartPr>
            <p14:xfrm>
              <a:off x="11269404" y="1180708"/>
              <a:ext cx="144" cy="144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Freihand 30"/>
              <p14:cNvContentPartPr/>
              <p14:nvPr/>
            </p14:nvContentPartPr>
            <p14:xfrm>
              <a:off x="11269404" y="1180708"/>
              <a:ext cx="144" cy="144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/>
            <p:spPr/>
          </p:pic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1376" y="815031"/>
            <a:ext cx="9623484" cy="54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7  Literaturauswahl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87068" y="1217181"/>
            <a:ext cx="105912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err="1"/>
              <a:t>Ausubel</a:t>
            </a:r>
            <a:r>
              <a:rPr lang="de-DE" dirty="0"/>
              <a:t>, David P.,  </a:t>
            </a:r>
            <a:r>
              <a:rPr lang="de-DE" i="1" dirty="0"/>
              <a:t>The </a:t>
            </a:r>
            <a:r>
              <a:rPr lang="de-DE" i="1" dirty="0" err="1"/>
              <a:t>use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advance</a:t>
            </a:r>
            <a:r>
              <a:rPr lang="de-DE" i="1" dirty="0"/>
              <a:t> </a:t>
            </a:r>
            <a:r>
              <a:rPr lang="de-DE" i="1" dirty="0" err="1"/>
              <a:t>organizers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retention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meaningful</a:t>
            </a:r>
            <a:r>
              <a:rPr lang="de-DE" i="1" dirty="0"/>
              <a:t> verbal material</a:t>
            </a:r>
            <a:r>
              <a:rPr lang="de-DE" dirty="0"/>
              <a:t>. Journal </a:t>
            </a:r>
            <a:r>
              <a:rPr lang="de-DE" dirty="0" err="1"/>
              <a:t>of</a:t>
            </a:r>
            <a:r>
              <a:rPr lang="de-DE" dirty="0"/>
              <a:t> Educational </a:t>
            </a:r>
            <a:r>
              <a:rPr lang="de-DE" dirty="0" err="1"/>
              <a:t>Psychology</a:t>
            </a:r>
            <a:r>
              <a:rPr lang="de-DE" dirty="0"/>
              <a:t>, 51, 267-272 (</a:t>
            </a:r>
            <a:r>
              <a:rPr lang="de-DE" dirty="0">
                <a:highlight>
                  <a:srgbClr val="E1E8ED"/>
                </a:highlight>
              </a:rPr>
              <a:t>1960</a:t>
            </a:r>
            <a:r>
              <a:rPr lang="de-DE" dirty="0"/>
              <a:t>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/>
              <a:t>David, P. </a:t>
            </a:r>
            <a:r>
              <a:rPr lang="de-DE" dirty="0" err="1"/>
              <a:t>Ausubel</a:t>
            </a:r>
            <a:r>
              <a:rPr lang="de-DE" dirty="0"/>
              <a:t>, </a:t>
            </a:r>
            <a:r>
              <a:rPr lang="de-DE" i="1" dirty="0"/>
              <a:t>Learning </a:t>
            </a:r>
            <a:r>
              <a:rPr lang="de-DE" i="1" dirty="0" err="1"/>
              <a:t>Theory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classroom</a:t>
            </a:r>
            <a:r>
              <a:rPr lang="de-DE" i="1" dirty="0"/>
              <a:t> Practice</a:t>
            </a:r>
            <a:r>
              <a:rPr lang="de-DE" dirty="0"/>
              <a:t>. Ontario: The Ontario Institute </a:t>
            </a:r>
            <a:r>
              <a:rPr lang="de-DE" dirty="0" err="1"/>
              <a:t>For</a:t>
            </a:r>
            <a:r>
              <a:rPr lang="de-DE" dirty="0"/>
              <a:t> Studies In Education (</a:t>
            </a:r>
            <a:r>
              <a:rPr lang="de-DE" dirty="0">
                <a:highlight>
                  <a:srgbClr val="E1E8ED"/>
                </a:highlight>
              </a:rPr>
              <a:t>1967</a:t>
            </a:r>
            <a:r>
              <a:rPr lang="de-DE" dirty="0"/>
              <a:t>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err="1"/>
              <a:t>Thol</a:t>
            </a:r>
            <a:r>
              <a:rPr lang="de-DE" dirty="0"/>
              <a:t>, Norbert J., </a:t>
            </a:r>
            <a:r>
              <a:rPr lang="de-DE" i="1" dirty="0"/>
              <a:t>Möglichkeiten und Grenzen der </a:t>
            </a:r>
            <a:r>
              <a:rPr lang="de-DE" i="1" dirty="0" err="1"/>
              <a:t>Ausubelschen</a:t>
            </a:r>
            <a:r>
              <a:rPr lang="de-DE" i="1" dirty="0"/>
              <a:t> Assimilationstheorie für Lern- und </a:t>
            </a:r>
            <a:r>
              <a:rPr lang="de-DE" i="1" dirty="0" err="1"/>
              <a:t>Behaltensleistungen</a:t>
            </a:r>
            <a:r>
              <a:rPr lang="de-DE" i="1" dirty="0"/>
              <a:t>. Eine Untersuchung zur Erprobung des ‚</a:t>
            </a:r>
            <a:r>
              <a:rPr lang="de-DE" i="1" dirty="0" err="1"/>
              <a:t>advance</a:t>
            </a:r>
            <a:r>
              <a:rPr lang="de-DE" i="1" dirty="0"/>
              <a:t> </a:t>
            </a:r>
            <a:r>
              <a:rPr lang="de-DE" i="1" dirty="0" err="1"/>
              <a:t>organizer‘s</a:t>
            </a:r>
            <a:r>
              <a:rPr lang="de-DE" i="1" dirty="0"/>
              <a:t>‘ in der Sekundarstufe II eines deutschen Gymnasiums </a:t>
            </a:r>
            <a:r>
              <a:rPr lang="de-DE" dirty="0"/>
              <a:t>(</a:t>
            </a:r>
            <a:r>
              <a:rPr lang="de-DE" dirty="0">
                <a:highlight>
                  <a:srgbClr val="E1E8ED"/>
                </a:highlight>
              </a:rPr>
              <a:t>1984</a:t>
            </a:r>
            <a:r>
              <a:rPr lang="de-DE" dirty="0"/>
              <a:t>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/>
              <a:t>Hepting, Roland, </a:t>
            </a:r>
            <a:r>
              <a:rPr lang="de-DE" i="1" dirty="0"/>
              <a:t>Zeitgemäße Methodenkompetenz im Unterricht. Eine praxisnahe Einführung in neue Formen des Lehrens und Lernens</a:t>
            </a:r>
            <a:r>
              <a:rPr lang="de-DE" dirty="0"/>
              <a:t> (</a:t>
            </a:r>
            <a:r>
              <a:rPr lang="de-DE" dirty="0">
                <a:highlight>
                  <a:srgbClr val="E1E8ED"/>
                </a:highlight>
              </a:rPr>
              <a:t>2004</a:t>
            </a:r>
            <a:r>
              <a:rPr lang="de-DE" dirty="0"/>
              <a:t>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/>
              <a:t>Wahl, Diethelm, </a:t>
            </a:r>
            <a:r>
              <a:rPr lang="de-DE" i="1" dirty="0"/>
              <a:t>Lernumgebungen erfolgreich gestalten. Vom trägen Wissen zum kompetenten Handeln </a:t>
            </a:r>
            <a:r>
              <a:rPr lang="de-DE" dirty="0"/>
              <a:t>(</a:t>
            </a:r>
            <a:r>
              <a:rPr lang="de-DE" dirty="0">
                <a:highlight>
                  <a:srgbClr val="E1E8ED"/>
                </a:highlight>
              </a:rPr>
              <a:t>2013</a:t>
            </a:r>
            <a:r>
              <a:rPr lang="de-DE" dirty="0"/>
              <a:t>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dirty="0"/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dirty="0"/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87068" y="4644668"/>
            <a:ext cx="1065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70C0"/>
                </a:solidFill>
                <a:hlinkClick r:id="rId2"/>
              </a:rPr>
              <a:t>  http://www.netnet.org/instructors/design/goalsobjectives/advance.htm</a:t>
            </a:r>
            <a:endParaRPr lang="de-DE" dirty="0">
              <a:solidFill>
                <a:srgbClr val="0070C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70C0"/>
                </a:solidFill>
                <a:hlinkClick r:id="rId3"/>
              </a:rPr>
              <a:t>  http://lehrerfortbildung-bw.de/unterricht/mlf/organizer/</a:t>
            </a:r>
            <a:endParaRPr lang="de-DE" dirty="0">
              <a:solidFill>
                <a:srgbClr val="0070C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70C0"/>
                </a:solidFill>
                <a:hlinkClick r:id="rId4"/>
              </a:rPr>
              <a:t>  http://www.csus.edu/indiv/p/pfeiferj/edte226/advance%20organizer/aopres/index.htm</a:t>
            </a:r>
            <a:endParaRPr lang="de-DE" dirty="0">
              <a:solidFill>
                <a:srgbClr val="0070C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70C0"/>
                </a:solidFill>
                <a:hlinkClick r:id="rId5"/>
              </a:rPr>
              <a:t>  http://methodenpool.uni-koeln.de/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4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78169" y="735596"/>
            <a:ext cx="8316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/>
              <a:t>Gliederung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78169" y="1505037"/>
            <a:ext cx="1031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dirty="0"/>
              <a:t>Didaktische Wurzeln des Advance Organizer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/>
              <a:t>Definition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/>
              <a:t>Thesen aus der Unterrichtspraxis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/>
              <a:t>Wesen des Advance Organizer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/>
              <a:t>Fertigung eines Advance Organizer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/>
              <a:t>Ziel der Arbeit mit einem Advance Organizer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/>
              <a:t>Literaturauswahl</a:t>
            </a:r>
          </a:p>
        </p:txBody>
      </p:sp>
    </p:spTree>
    <p:extLst>
      <p:ext uri="{BB962C8B-B14F-4D97-AF65-F5344CB8AC3E}">
        <p14:creationId xmlns:p14="http://schemas.microsoft.com/office/powerpoint/2010/main" val="310945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90466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1  Didaktische Wurzeln des Advance Organizer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348353" y="1186904"/>
            <a:ext cx="1063183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Entwicklung von </a:t>
            </a:r>
            <a:r>
              <a:rPr lang="de-DE" sz="2800" b="1" dirty="0">
                <a:solidFill>
                  <a:srgbClr val="0070C0"/>
                </a:solidFill>
              </a:rPr>
              <a:t>David P. </a:t>
            </a:r>
            <a:r>
              <a:rPr lang="de-DE" sz="2800" b="1" dirty="0" err="1">
                <a:solidFill>
                  <a:srgbClr val="0070C0"/>
                </a:solidFill>
              </a:rPr>
              <a:t>Ausubel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000" dirty="0"/>
              <a:t>(US-amerikanischer Pädagoge)</a:t>
            </a:r>
            <a:r>
              <a:rPr lang="de-DE" sz="2800" dirty="0"/>
              <a:t> in den 60er und 70er Jahren im Rahmen der kognitivistischen Lerntheorien;</a:t>
            </a:r>
          </a:p>
          <a:p>
            <a:r>
              <a:rPr lang="de-DE" sz="2800" i="1" dirty="0"/>
              <a:t>Ausgangsthese:</a:t>
            </a:r>
            <a:r>
              <a:rPr lang="de-DE" sz="2800" dirty="0"/>
              <a:t>  </a:t>
            </a:r>
            <a:r>
              <a:rPr lang="de-DE" sz="2800" i="1" dirty="0"/>
              <a:t>Neues muss an vorhandene Wissensstrukturen anknüpfen</a:t>
            </a:r>
          </a:p>
          <a:p>
            <a:endParaRPr lang="de-DE" sz="1000" dirty="0"/>
          </a:p>
          <a:p>
            <a:r>
              <a:rPr lang="de-DE" sz="2800" dirty="0"/>
              <a:t>Weiterentwicklung durch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Bruner</a:t>
            </a:r>
            <a:r>
              <a:rPr lang="de-DE" sz="2800" dirty="0"/>
              <a:t>, J.S. </a:t>
            </a:r>
            <a:r>
              <a:rPr lang="de-DE" sz="2000" dirty="0"/>
              <a:t>(US-amerikanischer Psychologe mit </a:t>
            </a:r>
            <a:r>
              <a:rPr lang="de-DE" sz="2000" dirty="0" err="1"/>
              <a:t>pädagog</a:t>
            </a:r>
            <a:r>
              <a:rPr lang="de-DE" sz="2000" dirty="0"/>
              <a:t>. Schwerpunkt) </a:t>
            </a:r>
            <a:r>
              <a:rPr lang="de-DE" sz="2800" dirty="0"/>
              <a:t>, mit Fokus auf selbstständigem Problemlösen</a:t>
            </a:r>
          </a:p>
          <a:p>
            <a:r>
              <a:rPr lang="de-DE" sz="2800" dirty="0">
                <a:sym typeface="Symbol" panose="05050102010706020507" pitchFamily="18" charset="2"/>
              </a:rPr>
              <a:t> in anglophonen Ländern weit verbreitete Praxis</a:t>
            </a:r>
            <a:endParaRPr lang="de-DE" sz="2800" dirty="0"/>
          </a:p>
          <a:p>
            <a:endParaRPr lang="de-DE" sz="1200" dirty="0"/>
          </a:p>
          <a:p>
            <a:r>
              <a:rPr lang="de-DE" sz="2800" dirty="0"/>
              <a:t>In Deutschland Weiterentwicklung durch</a:t>
            </a:r>
            <a:br>
              <a:rPr lang="de-DE" sz="2800" dirty="0"/>
            </a:br>
            <a:r>
              <a:rPr lang="de-DE" sz="2800" dirty="0"/>
              <a:t>Prof. Wahl, Weingarten, in den 90er Jahren und</a:t>
            </a:r>
          </a:p>
          <a:p>
            <a:r>
              <a:rPr lang="de-DE" sz="2800" dirty="0"/>
              <a:t>Dr. Roland Hepting, Markdorf, Anfang der 2000er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4084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2  Definition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999178" y="1519964"/>
            <a:ext cx="11027301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Lehr- und Lernstrategie zur Verbesserung der strukturierten Aufnahme von Inhalten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eine Art + eine Phase des Lernens im Einstieg in ein neues Thema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mit kurzem Lehrervortrag und Visualisierung des zu Lernenden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unter Einbeziehung von bereits bekannten Sachverhalten und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Herstellung des Gesamtzusammenhangs, in dem der Wissenszuwachs steht</a:t>
            </a:r>
            <a:endParaRPr lang="de-DE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8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3  Thesen aus der Unterrichtspraxis</a:t>
            </a:r>
          </a:p>
        </p:txBody>
      </p:sp>
      <p:sp>
        <p:nvSpPr>
          <p:cNvPr id="3" name="Rechteck 2"/>
          <p:cNvSpPr/>
          <p:nvPr/>
        </p:nvSpPr>
        <p:spPr>
          <a:xfrm>
            <a:off x="962846" y="1127325"/>
            <a:ext cx="10827465" cy="465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Lernen ist dann 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erfolgreicher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, wenn </a:t>
            </a:r>
            <a:r>
              <a:rPr lang="de-D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verstehen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in welchem Kontext 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warum				sie lernen</a:t>
            </a:r>
          </a:p>
          <a:p>
            <a:pPr marL="1714500" lvl="3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mit welchem Ziel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Lernen ist dann 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einfacher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, wenn </a:t>
            </a:r>
            <a:r>
              <a:rPr lang="de-D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ein klares Bild davon haben,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welche Bedeutung das Vorwissen hat und</a:t>
            </a:r>
          </a:p>
          <a:p>
            <a:pPr marL="1714500" lvl="3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welche Bedeutung und </a:t>
            </a:r>
            <a:b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welchen Anwendungsbezug das neue Wissen hat.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eschweifte Klammer rechts 3"/>
          <p:cNvSpPr/>
          <p:nvPr/>
        </p:nvSpPr>
        <p:spPr>
          <a:xfrm>
            <a:off x="5625679" y="1816689"/>
            <a:ext cx="587396" cy="1265626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4696" y="5130732"/>
            <a:ext cx="11899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a typeface="Calibri" panose="020F05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 Lernen = 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intentional organisierter Prozess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, in dessen Zentrum der</a:t>
            </a:r>
            <a:b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Kenntniserwerb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Anwendungsbezug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 der erworbenen Kenntnisse stehen.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0648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4  Wesen eines Advance Organizer</a:t>
            </a:r>
          </a:p>
        </p:txBody>
      </p:sp>
      <p:sp>
        <p:nvSpPr>
          <p:cNvPr id="3" name="Rechteck 2"/>
          <p:cNvSpPr/>
          <p:nvPr/>
        </p:nvSpPr>
        <p:spPr>
          <a:xfrm>
            <a:off x="872011" y="1083335"/>
            <a:ext cx="11037394" cy="591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Lehrervortrag: 5-15 Minuten, in Abhängigkeit von der Konzentrationsfähigkeit der </a:t>
            </a:r>
            <a:r>
              <a:rPr lang="de-DE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endParaRPr lang="de-D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Plakat oder Text zur Visualisierung und Strukturierung eines neuen Themas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Plakat, Text, etc. bleibt während der UE  im Raum präsent und ist für die Schüler jederzeit verfügbar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e-DE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arbige Markierungen im Plakat zeigen, an welcher Stelle des Lernprozesses die Schüler jeweils stehen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de-DE" sz="3000" dirty="0">
                <a:ea typeface="Calibri" panose="020F0502020204030204" pitchFamily="34" charset="0"/>
                <a:cs typeface="Times New Roman" panose="02020603050405020304" pitchFamily="18" charset="0"/>
              </a:rPr>
              <a:t>ein Abschluss-Organizer zieht die Bilanz des Lernerfolges</a:t>
            </a:r>
            <a:endParaRPr lang="de-DE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de-DE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feil: nach unten 3"/>
          <p:cNvSpPr/>
          <p:nvPr/>
        </p:nvSpPr>
        <p:spPr>
          <a:xfrm>
            <a:off x="7097199" y="3694963"/>
            <a:ext cx="835858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78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4008" y="375449"/>
            <a:ext cx="11299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5"/>
            </a:pPr>
            <a:r>
              <a:rPr lang="de-DE" sz="4000" dirty="0"/>
              <a:t>Fertigung eines Advance Organizer</a:t>
            </a:r>
          </a:p>
          <a:p>
            <a:endParaRPr lang="de-DE" sz="2000" dirty="0"/>
          </a:p>
          <a:p>
            <a:r>
              <a:rPr lang="de-DE" sz="3600" dirty="0"/>
              <a:t>5.1 </a:t>
            </a:r>
            <a:r>
              <a:rPr lang="de-DE" sz="3600" i="1" dirty="0"/>
              <a:t>Kreative Abstimmung des Vorwissens auf das neue Lernmaterial</a:t>
            </a:r>
          </a:p>
        </p:txBody>
      </p:sp>
      <p:sp>
        <p:nvSpPr>
          <p:cNvPr id="3" name="Rechteck 2"/>
          <p:cNvSpPr/>
          <p:nvPr/>
        </p:nvSpPr>
        <p:spPr>
          <a:xfrm>
            <a:off x="654008" y="2576397"/>
            <a:ext cx="11166580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mit möglichst unterschiedlichen Perspektiven und Zugängen: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multiperspektivisch:	unterschiedliche Sichtweisen ermöglichend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multimodal:		unterschiedliche Zugänge bietend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multiproduktiv:		unterschiedliche und vielschichtige Ergebnisse</a:t>
            </a:r>
            <a:b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				ermöglichend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(z.B. bei schriftlichen Textproduktionen)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2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7118" y="296726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5.2 </a:t>
            </a:r>
            <a:r>
              <a:rPr lang="de-DE" sz="4000" i="1" dirty="0"/>
              <a:t>Abstraktionsgrad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57118" y="1083335"/>
            <a:ext cx="114996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AO als visuell organisiertes Darstellungselement ist abhängig von</a:t>
            </a:r>
          </a:p>
          <a:p>
            <a:endParaRPr lang="de-DE" sz="10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Alter der </a:t>
            </a:r>
            <a:r>
              <a:rPr lang="de-DE" sz="2800" dirty="0" err="1"/>
              <a:t>SuS</a:t>
            </a:r>
            <a:endParaRPr lang="de-DE" sz="28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Vorkenntnissen		 je älter und leistungsfähiger die </a:t>
            </a:r>
            <a:r>
              <a:rPr lang="de-DE" sz="2800" dirty="0" err="1"/>
              <a:t>SuS</a:t>
            </a:r>
            <a:r>
              <a:rPr lang="de-DE" sz="2800" dirty="0"/>
              <a:t>,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Fähigkeiten der </a:t>
            </a:r>
            <a:r>
              <a:rPr lang="de-DE" sz="2800" dirty="0" err="1"/>
              <a:t>SuS</a:t>
            </a:r>
            <a:r>
              <a:rPr lang="de-DE" sz="2800" dirty="0"/>
              <a:t>	 desto höher der Abstraktionsgrad der Darstellung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Lernmaterial</a:t>
            </a:r>
          </a:p>
          <a:p>
            <a:endParaRPr lang="de-DE" sz="1000" dirty="0"/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2800" b="1" dirty="0">
                <a:solidFill>
                  <a:srgbClr val="0070C0"/>
                </a:solidFill>
                <a:sym typeface="Symbol" panose="05050102010706020507" pitchFamily="18" charset="2"/>
              </a:rPr>
              <a:t>Zu abstrakte Darstellung verhindert die Herstellung von Zusammenhängen! 	 </a:t>
            </a:r>
            <a:r>
              <a:rPr lang="de-DE" sz="2800" i="1" dirty="0">
                <a:sym typeface="Symbol" panose="05050102010706020507" pitchFamily="18" charset="2"/>
              </a:rPr>
              <a:t>Daher</a:t>
            </a:r>
            <a:r>
              <a:rPr lang="de-DE" sz="2800" dirty="0">
                <a:sym typeface="Symbol" panose="05050102010706020507" pitchFamily="18" charset="2"/>
              </a:rPr>
              <a:t>: </a:t>
            </a:r>
            <a:endParaRPr lang="de-DE" sz="28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endParaRPr lang="de-DE" sz="1000" dirty="0">
              <a:sym typeface="Symbol" panose="05050102010706020507" pitchFamily="18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immer für den </a:t>
            </a:r>
            <a:r>
              <a:rPr lang="de-DE" sz="2800" dirty="0">
                <a:solidFill>
                  <a:srgbClr val="0070C0"/>
                </a:solidFill>
              </a:rPr>
              <a:t>Durchschnitt</a:t>
            </a:r>
            <a:r>
              <a:rPr lang="de-DE" sz="2800" dirty="0"/>
              <a:t> der </a:t>
            </a:r>
            <a:r>
              <a:rPr lang="de-DE" sz="2800" dirty="0" err="1"/>
              <a:t>SuS</a:t>
            </a:r>
            <a:r>
              <a:rPr lang="de-DE" sz="2800" dirty="0"/>
              <a:t> bestimmt und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am </a:t>
            </a:r>
            <a:r>
              <a:rPr lang="de-DE" sz="2800" dirty="0">
                <a:solidFill>
                  <a:srgbClr val="0070C0"/>
                </a:solidFill>
              </a:rPr>
              <a:t>durchschnittlichen Wissensstand </a:t>
            </a:r>
            <a:r>
              <a:rPr lang="de-DE" sz="2800" dirty="0"/>
              <a:t>der Lerngruppe orientiert, </a:t>
            </a:r>
            <a:br>
              <a:rPr lang="de-DE" sz="2800" dirty="0"/>
            </a:br>
            <a:r>
              <a:rPr lang="de-DE" sz="2800" dirty="0"/>
              <a:t>um eine Verankerung/Vernetzung des neuartigen mit dem bekannten Wissen zu erreichen.</a:t>
            </a:r>
          </a:p>
          <a:p>
            <a:endParaRPr lang="de-DE" sz="2800" dirty="0">
              <a:sym typeface="Symbol" panose="05050102010706020507" pitchFamily="18" charset="2"/>
            </a:endParaRPr>
          </a:p>
        </p:txBody>
      </p:sp>
      <p:sp>
        <p:nvSpPr>
          <p:cNvPr id="6" name="Geschweifte Klammer rechts 5"/>
          <p:cNvSpPr/>
          <p:nvPr/>
        </p:nvSpPr>
        <p:spPr>
          <a:xfrm>
            <a:off x="3857436" y="1737966"/>
            <a:ext cx="393616" cy="164713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80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2011" y="375449"/>
            <a:ext cx="1052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5.3 </a:t>
            </a:r>
            <a:r>
              <a:rPr lang="de-DE" sz="4000" i="1" dirty="0"/>
              <a:t>Praktische Hinweise</a:t>
            </a:r>
          </a:p>
        </p:txBody>
      </p:sp>
      <p:sp>
        <p:nvSpPr>
          <p:cNvPr id="3" name="Rechteck 2"/>
          <p:cNvSpPr/>
          <p:nvPr/>
        </p:nvSpPr>
        <p:spPr>
          <a:xfrm>
            <a:off x="872011" y="1368480"/>
            <a:ext cx="10857743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AO setzen </a:t>
            </a:r>
            <a:r>
              <a:rPr lang="de-DE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kognitive Ankerpunkte</a:t>
            </a:r>
            <a:r>
              <a:rPr lang="de-DE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auf Lernlandkarten, an die altes und neues Wissen angedockt werden kann: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Grafiken, Bilder, Texte, Modelle, …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möglichst aktuell und farbig gestaltet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Übersicht über das Thema, besseres Verständnis der Problematik, längerfristiges Behalten der Informationen durch höheren Grad an Einprägung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dient immer wieder zur Zusammenfassung des Lernstandes und als Orientierung im Lernprozess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4822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664</Words>
  <Application>Microsoft Office PowerPoint</Application>
  <PresentationFormat>Breitbild</PresentationFormat>
  <Paragraphs>96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Symbol</vt:lpstr>
      <vt:lpstr>Calibri Light</vt:lpstr>
      <vt:lpstr>Calibri</vt:lpstr>
      <vt:lpstr>Times New Roman</vt:lpstr>
      <vt:lpstr>Wingdings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2016-10-28T13:06:49Z</dcterms:created>
  <dcterms:modified xsi:type="dcterms:W3CDTF">2016-12-18T10:42:31Z</dcterms:modified>
</cp:coreProperties>
</file>