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124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59" r:id="rId4"/>
    <p:sldId id="278" r:id="rId5"/>
    <p:sldId id="270" r:id="rId6"/>
    <p:sldId id="275" r:id="rId7"/>
    <p:sldId id="276" r:id="rId8"/>
    <p:sldId id="277" r:id="rId9"/>
    <p:sldId id="271" r:id="rId10"/>
    <p:sldId id="272" r:id="rId11"/>
    <p:sldId id="273" r:id="rId12"/>
    <p:sldId id="274" r:id="rId13"/>
  </p:sldIdLst>
  <p:sldSz cx="12192000" cy="6858000"/>
  <p:notesSz cx="6781800" cy="9926638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8ED"/>
    <a:srgbClr val="B2B2B2"/>
    <a:srgbClr val="CCFF66"/>
    <a:srgbClr val="47B9B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6" autoAdjust="0"/>
    <p:restoredTop sz="95488" autoAdjust="0"/>
  </p:normalViewPr>
  <p:slideViewPr>
    <p:cSldViewPr snapToGrid="0">
      <p:cViewPr varScale="1">
        <p:scale>
          <a:sx n="106" d="100"/>
          <a:sy n="106" d="100"/>
        </p:scale>
        <p:origin x="13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187D-8565-492A-914B-905217A68F39}" type="datetime1">
              <a:rPr lang="de-DE" smtClean="0"/>
              <a:t>21.12.2016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292B0-52FD-4AAB-BF7A-CF694587A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9FEDD-1A6D-4652-8744-D89ABB388AAC}" type="datetime1">
              <a:rPr lang="de-DE" smtClean="0"/>
              <a:t>21.12.2016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777194"/>
            <a:ext cx="54254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428585"/>
            <a:ext cx="293878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36FB1D8-CE78-471C-A04C-8BAE9E7579C8}" type="datetime1">
              <a:rPr lang="de-DE" smtClean="0"/>
              <a:t>21.12.2016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7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4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764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11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99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62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12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99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3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16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57449-A36D-4DA5-8837-2E6BC8342F59}" type="datetime1">
              <a:rPr lang="de-DE" smtClean="0"/>
              <a:t>21.12.2016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39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1" y="6475511"/>
            <a:ext cx="45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9772" y="173078"/>
            <a:ext cx="1218789" cy="12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3726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neriemontroyal.com/" TargetMode="External"/><Relationship Id="rId3" Type="http://schemas.openxmlformats.org/officeDocument/2006/relationships/hyperlink" Target="https://www.youtube.com/watch?v=PAfRjnKg8CE" TargetMode="External"/><Relationship Id="rId7" Type="http://schemas.openxmlformats.org/officeDocument/2006/relationships/hyperlink" Target="https://vimeo.com/13359355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irbnb.de/rooms/7578881?guests=5&amp;s=dsZFgPrh" TargetMode="External"/><Relationship Id="rId5" Type="http://schemas.openxmlformats.org/officeDocument/2006/relationships/hyperlink" Target="http://www.recettes.qc.ca/recettes/recette/pate-chinois-91" TargetMode="External"/><Relationship Id="rId4" Type="http://schemas.openxmlformats.org/officeDocument/2006/relationships/hyperlink" Target="http://streetviewing.fr/383+Avenue+du+Mont-Royal+E,+Montreal,+Qu&#233;bec" TargetMode="External"/><Relationship Id="rId9" Type="http://schemas.openxmlformats.org/officeDocument/2006/relationships/hyperlink" Target="http://www.circulaires.com/Supermarche-P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500">
              <a:schemeClr val="bg1">
                <a:alpha val="45000"/>
                <a:lumMod val="73000"/>
              </a:schemeClr>
            </a:gs>
            <a:gs pos="17000">
              <a:srgbClr val="E1E8ED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472240" y="2336363"/>
            <a:ext cx="10591060" cy="1412520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tx1"/>
                </a:solidFill>
              </a:rPr>
              <a:t>Vorschläge für eine aufgabenorientierte Unterrichtseinheit zum Thema </a:t>
            </a:r>
            <a:r>
              <a:rPr lang="de-DE" sz="4400" b="1" i="1" dirty="0" err="1">
                <a:solidFill>
                  <a:schemeClr val="tx1"/>
                </a:solidFill>
              </a:rPr>
              <a:t>Francophonie</a:t>
            </a:r>
            <a:endParaRPr lang="de-DE" sz="4400" dirty="0">
              <a:solidFill>
                <a:schemeClr val="tx1"/>
              </a:solidFill>
            </a:endParaRPr>
          </a:p>
          <a:p>
            <a:pPr algn="ctr"/>
            <a:endParaRPr lang="de-DE" sz="4400" b="1" dirty="0">
              <a:solidFill>
                <a:schemeClr val="tx1"/>
              </a:solidFill>
            </a:endParaRPr>
          </a:p>
          <a:p>
            <a:pPr algn="ctr"/>
            <a:endParaRPr lang="de-DE" sz="4400" cap="none" spc="-5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702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7983" y="353459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Medienbildung (Kurzreferate)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3331" y="1255595"/>
            <a:ext cx="10249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on choisit un clip qui présente la ville de Montréal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https://www.youtube.com/watch?v=PAfRjnKg8CE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notre coin de rue préféré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4"/>
              </a:rPr>
              <a:t>http://streetviewing.fr/383+Avenue+du+Mont-Royal+E%2C+Montreal%2C+Québec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notre recette préférée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http://www.recettes.qc.ca/recettes/recette/pate-chinois-91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on cherche un hôtel/un appartement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6"/>
              </a:rPr>
              <a:t>https://www.airbnb.de/rooms/7578881?guests=5&amp;s=dsZFgPrh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notre clip vidéo préféré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7"/>
              </a:rPr>
              <a:t>https://vimeo.com/133593551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on choisit un restaurant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8"/>
              </a:rPr>
              <a:t>http://www.labineriemontroyal.com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on fait des courses au supermarché</a:t>
            </a:r>
          </a:p>
          <a:p>
            <a:pPr marL="288000">
              <a:spcAft>
                <a:spcPts val="600"/>
              </a:spcAft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hlinkClick r:id="rId9"/>
              </a:rPr>
              <a:t>http://www.circulaires.com/Supermarche-PA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69623" y="4158279"/>
            <a:ext cx="5022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/>
              <a:t>Bitte sichten Sie eine der Anleitungen für die Referatsgruppen und diskutieren Sie die Anlage (Detailliertheit, Machbarkeit, Zugänglichkeit etc.).</a:t>
            </a:r>
          </a:p>
        </p:txBody>
      </p:sp>
    </p:spTree>
    <p:extLst>
      <p:ext uri="{BB962C8B-B14F-4D97-AF65-F5344CB8AC3E}">
        <p14:creationId xmlns:p14="http://schemas.microsoft.com/office/powerpoint/2010/main" val="26152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7983" y="353459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Medienbildung (Prezi)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3331" y="1255595"/>
            <a:ext cx="102494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Bearbeitung und Präsentation erfolgt online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keine einzelnen Folien, sondern Präsentationsfläche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interaktiv und dynamisch (keine verbindliche Abfolge)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frei im Internet zugänglich.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für Lehrer und Schüler: kostenlose Zugang zur "</a:t>
            </a:r>
            <a:r>
              <a:rPr lang="de-DE" sz="2400" b="1" dirty="0" err="1"/>
              <a:t>Edu</a:t>
            </a:r>
            <a:r>
              <a:rPr lang="de-DE" sz="2400" b="1" dirty="0"/>
              <a:t> </a:t>
            </a:r>
            <a:r>
              <a:rPr lang="de-DE" sz="2400" b="1" dirty="0" err="1"/>
              <a:t>Enjoy</a:t>
            </a:r>
            <a:r>
              <a:rPr lang="de-DE" sz="2400" b="1" dirty="0"/>
              <a:t>"-Lizenz </a:t>
            </a:r>
          </a:p>
          <a:p>
            <a:pPr>
              <a:spcAft>
                <a:spcPts val="600"/>
              </a:spcAft>
            </a:pPr>
            <a:r>
              <a:rPr lang="de-DE" sz="2400" b="1" dirty="0"/>
              <a:t>	</a:t>
            </a:r>
            <a:r>
              <a:rPr lang="de-DE" sz="2400" i="1" dirty="0"/>
              <a:t>nicht-öffentliche Präsentationen, Download zur offline-Nutzung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Kommentarfunktion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90" y="4290647"/>
            <a:ext cx="3795179" cy="195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2" y="4290647"/>
            <a:ext cx="3630042" cy="194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864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7983" y="353459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Praktische Hinweise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93669" y="1536949"/>
            <a:ext cx="1024947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Zeitliche Anlage und Arbeitslogistik: Parallelisierung von Arbeitsphasen außerhalb des Unterrichts und gemeinsame Arbeit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Integration von Lehrwerksarbeit: 	</a:t>
            </a:r>
            <a:r>
              <a:rPr lang="de-DE" sz="2400" b="1" dirty="0" err="1"/>
              <a:t>Découvertes</a:t>
            </a:r>
            <a:r>
              <a:rPr lang="de-DE" sz="2400" b="1" dirty="0"/>
              <a:t> 3: </a:t>
            </a:r>
            <a:r>
              <a:rPr lang="de-DE" sz="2400" b="1" dirty="0" err="1"/>
              <a:t>Francophonie</a:t>
            </a:r>
            <a:r>
              <a:rPr lang="de-DE" sz="2400" b="1" dirty="0"/>
              <a:t> allgemein </a:t>
            </a:r>
            <a:br>
              <a:rPr lang="de-DE" sz="2400" b="1" dirty="0"/>
            </a:br>
            <a:r>
              <a:rPr lang="de-DE" sz="2400" b="1" dirty="0"/>
              <a:t>					A+ 3: Eingliederung in die Jahresplanung</a:t>
            </a:r>
            <a:br>
              <a:rPr lang="de-DE" sz="2400" b="1" dirty="0"/>
            </a:br>
            <a:endParaRPr lang="de-DE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Verzahnung mit sprachlichen Mitteln (</a:t>
            </a:r>
            <a:r>
              <a:rPr lang="de-DE" sz="2400" b="1" dirty="0" err="1"/>
              <a:t>Découvertes</a:t>
            </a:r>
            <a:r>
              <a:rPr lang="de-DE" sz="2400" b="1" dirty="0"/>
              <a:t> 3): </a:t>
            </a:r>
          </a:p>
          <a:p>
            <a:pPr marL="914400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b="1" dirty="0"/>
              <a:t>Länder und Präpositionen (Lehrwerk) </a:t>
            </a:r>
          </a:p>
          <a:p>
            <a:pPr marL="914400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b="1" dirty="0"/>
              <a:t>Ortsangaben mit </a:t>
            </a:r>
            <a:r>
              <a:rPr lang="de-DE" sz="2400" b="1" i="1" dirty="0"/>
              <a:t>y</a:t>
            </a:r>
            <a:endParaRPr lang="de-DE" sz="2400" b="1" dirty="0"/>
          </a:p>
          <a:p>
            <a:pPr marL="914400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b="1" i="1" dirty="0" err="1"/>
              <a:t>vivre</a:t>
            </a:r>
            <a:r>
              <a:rPr lang="de-DE" sz="2400" b="1" dirty="0"/>
              <a:t> </a:t>
            </a:r>
          </a:p>
          <a:p>
            <a:pPr marL="914400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b="1" dirty="0"/>
              <a:t>Adverbien</a:t>
            </a:r>
          </a:p>
          <a:p>
            <a:pPr marL="914400" lvl="1" indent="-4572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b="1" i="1" dirty="0"/>
              <a:t>le </a:t>
            </a:r>
            <a:r>
              <a:rPr lang="de-DE" sz="2400" b="1" i="1" dirty="0" err="1"/>
              <a:t>français</a:t>
            </a:r>
            <a:r>
              <a:rPr lang="de-DE" sz="2400" b="1" i="1" dirty="0"/>
              <a:t> en </a:t>
            </a:r>
            <a:r>
              <a:rPr lang="de-DE" sz="2400" b="1" i="1" dirty="0" err="1"/>
              <a:t>classe</a:t>
            </a:r>
            <a:r>
              <a:rPr lang="de-DE" sz="2400" b="1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6078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032139" y="394402"/>
            <a:ext cx="3407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Basisdiagnose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46532" y="5649362"/>
            <a:ext cx="17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vgl. Dossier, </a:t>
            </a:r>
            <a:r>
              <a:rPr lang="de-DE" i="1" dirty="0" err="1"/>
              <a:t>fdt</a:t>
            </a:r>
            <a:r>
              <a:rPr lang="de-DE" i="1" dirty="0"/>
              <a:t> 1</a:t>
            </a:r>
          </a:p>
        </p:txBody>
      </p:sp>
      <p:pic>
        <p:nvPicPr>
          <p:cNvPr id="2" name="Picture 2" descr="C:\Users\post\AppData\Local\Temp\SNAGHTML7437c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18" y="1056185"/>
            <a:ext cx="6849828" cy="459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1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447411" y="394402"/>
            <a:ext cx="7583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err="1">
                <a:latin typeface="+mj-lt"/>
              </a:rPr>
              <a:t>Advance</a:t>
            </a:r>
            <a:r>
              <a:rPr lang="de-DE" sz="4400" b="1" dirty="0">
                <a:latin typeface="+mj-lt"/>
              </a:rPr>
              <a:t> </a:t>
            </a:r>
            <a:r>
              <a:rPr lang="de-DE" sz="4400" b="1" dirty="0" err="1">
                <a:latin typeface="+mj-lt"/>
              </a:rPr>
              <a:t>organizer</a:t>
            </a:r>
            <a:r>
              <a:rPr lang="de-DE" sz="4400" b="1" dirty="0">
                <a:latin typeface="+mj-lt"/>
              </a:rPr>
              <a:t>: </a:t>
            </a:r>
            <a:r>
              <a:rPr lang="de-DE" sz="4400" b="1" dirty="0" err="1">
                <a:latin typeface="+mj-lt"/>
              </a:rPr>
              <a:t>Einstiegsprezi</a:t>
            </a:r>
            <a:endParaRPr lang="de-DE" sz="4400" b="1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9" y="1423146"/>
            <a:ext cx="5775125" cy="4620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59856" y="1614216"/>
            <a:ext cx="5022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/>
              <a:t>Bitte reflektieren Sie in einer Kleingruppe das Aufgabenkonzept, das in der Prezi-Einführung entwickelt wurde.</a:t>
            </a:r>
          </a:p>
        </p:txBody>
      </p:sp>
    </p:spTree>
    <p:extLst>
      <p:ext uri="{BB962C8B-B14F-4D97-AF65-F5344CB8AC3E}">
        <p14:creationId xmlns:p14="http://schemas.microsoft.com/office/powerpoint/2010/main" val="31094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274628" y="408050"/>
            <a:ext cx="7615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Die komplexe Kompetenzaufgabe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34496" y="5694629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vgl. Dossier, </a:t>
            </a:r>
            <a:r>
              <a:rPr lang="de-DE" i="1" dirty="0" err="1"/>
              <a:t>fdt</a:t>
            </a:r>
            <a:r>
              <a:rPr lang="de-DE" i="1" dirty="0"/>
              <a:t> 14</a:t>
            </a:r>
          </a:p>
        </p:txBody>
      </p:sp>
      <p:pic>
        <p:nvPicPr>
          <p:cNvPr id="2052" name="Picture 4" descr="C:\Users\post\AppData\Local\Temp\SNAGHTML7469b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74" y="1177490"/>
            <a:ext cx="6885395" cy="459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7983" y="353459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Aspekt der interkulturellen 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3331" y="1446663"/>
            <a:ext cx="10249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BP 2016: Ausbildung der interkulturellen kommunikativen Kompetenz als übergeordnetes Ziel des Fremdsprachenlernens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Hohes Potential des Themenbereichs </a:t>
            </a:r>
            <a:r>
              <a:rPr lang="de-DE" sz="2400" b="1" i="1" dirty="0" err="1"/>
              <a:t>Francophonie</a:t>
            </a:r>
            <a:endParaRPr lang="de-DE" sz="2400" b="1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Praktische Umsetzung häufig: Faktenwissen, Kompetenzbereiche: Lesen und Schreiben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Reduktion: Fokus auf Montréal/Québec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Schülerzentrierung unterstützt individuelle Auseinandersetzung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Internet als Zugang zur alltäglichen Lebenswelt in entfernten Regionen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Interview mit zwei deutsch-kanadischen Jugendlichen als Brücke zwischen den Kulturkreisen </a:t>
            </a:r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89" y="5312893"/>
            <a:ext cx="1830265" cy="10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37732" y="477963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Interkulturelle Kompetenz (Interview)</a:t>
            </a:r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2" y="4628537"/>
            <a:ext cx="2019300" cy="14097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78319" y="2412641"/>
            <a:ext cx="5004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b="1" dirty="0"/>
              <a:t>Bitte lesen Sie das Interview (</a:t>
            </a:r>
            <a:r>
              <a:rPr lang="de-DE" sz="2000" b="1" dirty="0" err="1"/>
              <a:t>fdt</a:t>
            </a:r>
            <a:r>
              <a:rPr lang="de-DE" sz="2000" b="1" dirty="0"/>
              <a:t>. 8) und diskutieren Sie den Mehrwert gegenüber Unterrichtsmaterialien, die Sie aus Lehrwerken kennen.</a:t>
            </a:r>
          </a:p>
        </p:txBody>
      </p:sp>
      <p:pic>
        <p:nvPicPr>
          <p:cNvPr id="2" name="Picture 2" descr="C:\Users\post\AppData\Local\Temp\SNAGHTML749b1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" y="1543775"/>
            <a:ext cx="6906528" cy="377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73207" y="491610"/>
            <a:ext cx="98809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>
                <a:latin typeface="+mj-lt"/>
              </a:rPr>
              <a:t>Interkulturelle Kompetenz </a:t>
            </a:r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2" y="4628537"/>
            <a:ext cx="2019300" cy="14097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65840" y="5649362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vgl. Dossier, </a:t>
            </a:r>
            <a:r>
              <a:rPr lang="de-DE" i="1" dirty="0" err="1"/>
              <a:t>fdt</a:t>
            </a:r>
            <a:r>
              <a:rPr lang="de-DE" i="1" dirty="0"/>
              <a:t> 12</a:t>
            </a:r>
          </a:p>
        </p:txBody>
      </p:sp>
      <p:pic>
        <p:nvPicPr>
          <p:cNvPr id="1026" name="Picture 2" descr="C:\Users\post\AppData\Local\Temp\SNAGHTML28dd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2" y="1049447"/>
            <a:ext cx="5795288" cy="45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5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10884" y="3048282"/>
            <a:ext cx="100993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400" b="1" dirty="0"/>
              <a:t>Bitte sichten Sie die ausliegenden Bilder und wählen Sie nach Kriterien einige aus.</a:t>
            </a:r>
          </a:p>
          <a:p>
            <a:endParaRPr lang="de-DE" sz="1000" b="1" dirty="0"/>
          </a:p>
          <a:p>
            <a:r>
              <a:rPr lang="de-DE" sz="2400" b="1" dirty="0"/>
              <a:t>	Vorschläge für Kriterien: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b="1" dirty="0"/>
              <a:t>Eignung für Bildbeschreibung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b="1" dirty="0"/>
              <a:t>Interkulturelles Potential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b="1" dirty="0"/>
              <a:t>Ästhetische Dimension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b="1" dirty="0"/>
              <a:t>Offenheit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de-DE" sz="2400" b="1" dirty="0"/>
              <a:t>…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endParaRPr lang="de-DE" sz="2400" b="1" dirty="0"/>
          </a:p>
          <a:p>
            <a:endParaRPr lang="de-DE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4" y="1495048"/>
            <a:ext cx="1944690" cy="12964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3" y="1470719"/>
            <a:ext cx="1944690" cy="12964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14" y="1470719"/>
            <a:ext cx="1944690" cy="12964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3" y="1495048"/>
            <a:ext cx="1944690" cy="12964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25" y="1481470"/>
            <a:ext cx="1929968" cy="12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37983" y="448995"/>
            <a:ext cx="9034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latin typeface="+mj-lt"/>
              </a:rPr>
              <a:t>Aspekt der Medienbildung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22096" y="1872175"/>
            <a:ext cx="9294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Selbstständigkeit im Umgang mit dem Internet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Begründete Auswahl von Materialien als Ansatz der Medienkritik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Schulung des Medieneinsatzes bei Präsentationen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Erweiterung des Medieneinsatzes durch Prezi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b="1" dirty="0"/>
              <a:t>Diagnostische Maßnahmen unterstützen die Bewusstmachung</a:t>
            </a:r>
          </a:p>
        </p:txBody>
      </p:sp>
    </p:spTree>
    <p:extLst>
      <p:ext uri="{BB962C8B-B14F-4D97-AF65-F5344CB8AC3E}">
        <p14:creationId xmlns:p14="http://schemas.microsoft.com/office/powerpoint/2010/main" val="37104489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433</Words>
  <Application>Microsoft Office PowerPoint</Application>
  <PresentationFormat>Breitbild</PresentationFormat>
  <Paragraphs>90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Wingdings</vt:lpstr>
      <vt:lpstr>Calibri Light</vt:lpstr>
      <vt:lpstr>Calibri</vt:lpstr>
      <vt:lpstr>Symbol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2016-10-28T13:02:11Z</dcterms:created>
  <dcterms:modified xsi:type="dcterms:W3CDTF">2016-12-21T07:30:10Z</dcterms:modified>
</cp:coreProperties>
</file>