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124" r:id="rId1"/>
  </p:sldMasterIdLst>
  <p:notesMasterIdLst>
    <p:notesMasterId r:id="rId16"/>
  </p:notesMasterIdLst>
  <p:handoutMasterIdLst>
    <p:handoutMasterId r:id="rId17"/>
  </p:handoutMasterIdLst>
  <p:sldIdLst>
    <p:sldId id="268" r:id="rId2"/>
    <p:sldId id="270" r:id="rId3"/>
    <p:sldId id="283" r:id="rId4"/>
    <p:sldId id="272" r:id="rId5"/>
    <p:sldId id="285" r:id="rId6"/>
    <p:sldId id="286" r:id="rId7"/>
    <p:sldId id="287" r:id="rId8"/>
    <p:sldId id="288" r:id="rId9"/>
    <p:sldId id="289" r:id="rId10"/>
    <p:sldId id="290" r:id="rId11"/>
    <p:sldId id="291" r:id="rId12"/>
    <p:sldId id="292" r:id="rId13"/>
    <p:sldId id="294" r:id="rId14"/>
    <p:sldId id="284" r:id="rId15"/>
  </p:sldIdLst>
  <p:sldSz cx="12192000" cy="6858000"/>
  <p:notesSz cx="6781800" cy="9926638"/>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Palatino Linotype" panose="02040502050505030304" pitchFamily="18" charset="0"/>
      <p:regular r:id="rId24"/>
      <p:bold r:id="rId25"/>
      <p:italic r:id="rId26"/>
      <p:boldItalic r:id="rId27"/>
    </p:embeddedFont>
    <p:embeddedFont>
      <p:font typeface="Georgia" panose="02040502050405020303" pitchFamily="18"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E1E8ED"/>
    <a:srgbClr val="47B9B4"/>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56" autoAdjust="0"/>
    <p:restoredTop sz="74964" autoAdjust="0"/>
  </p:normalViewPr>
  <p:slideViewPr>
    <p:cSldViewPr snapToGrid="0">
      <p:cViewPr varScale="1">
        <p:scale>
          <a:sx n="69" d="100"/>
          <a:sy n="69" d="100"/>
        </p:scale>
        <p:origin x="566" y="62"/>
      </p:cViewPr>
      <p:guideLst>
        <p:guide orient="horz" pos="2160"/>
        <p:guide pos="384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75" d="100"/>
        <a:sy n="75" d="100"/>
      </p:scale>
      <p:origin x="0" y="0"/>
    </p:cViewPr>
  </p:sorterViewPr>
  <p:notesViewPr>
    <p:cSldViewPr snapToGrid="0">
      <p:cViewPr varScale="1">
        <p:scale>
          <a:sx n="87" d="100"/>
          <a:sy n="87"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38463"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1750" y="0"/>
            <a:ext cx="2938463" cy="496888"/>
          </a:xfrm>
          <a:prstGeom prst="rect">
            <a:avLst/>
          </a:prstGeom>
        </p:spPr>
        <p:txBody>
          <a:bodyPr vert="horz" lIns="91440" tIns="45720" rIns="91440" bIns="45720" rtlCol="0"/>
          <a:lstStyle>
            <a:lvl1pPr algn="r">
              <a:defRPr sz="1200"/>
            </a:lvl1pPr>
          </a:lstStyle>
          <a:p>
            <a:fld id="{116B187D-8565-492A-914B-905217A68F39}" type="datetime1">
              <a:rPr lang="de-DE" smtClean="0"/>
              <a:pPr/>
              <a:t>24.06.2017</a:t>
            </a:fld>
            <a:endParaRPr lang="de-DE"/>
          </a:p>
        </p:txBody>
      </p:sp>
      <p:sp>
        <p:nvSpPr>
          <p:cNvPr id="4" name="Fußzeilenplatzhalter 3"/>
          <p:cNvSpPr>
            <a:spLocks noGrp="1"/>
          </p:cNvSpPr>
          <p:nvPr>
            <p:ph type="ftr" sz="quarter" idx="2"/>
          </p:nvPr>
        </p:nvSpPr>
        <p:spPr>
          <a:xfrm>
            <a:off x="0" y="9428163"/>
            <a:ext cx="2938463" cy="4968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1750" y="9428163"/>
            <a:ext cx="2938463" cy="496887"/>
          </a:xfrm>
          <a:prstGeom prst="rect">
            <a:avLst/>
          </a:prstGeom>
        </p:spPr>
        <p:txBody>
          <a:bodyPr vert="horz" lIns="91440" tIns="45720" rIns="91440" bIns="45720" rtlCol="0" anchor="b"/>
          <a:lstStyle>
            <a:lvl1pPr algn="r">
              <a:defRPr sz="1200"/>
            </a:lvl1pPr>
          </a:lstStyle>
          <a:p>
            <a:fld id="{85B292B0-52FD-4AAB-BF7A-CF694587A1A6}" type="slidenum">
              <a:rPr lang="de-DE" smtClean="0"/>
              <a:pPr/>
              <a:t>‹Nr.›</a:t>
            </a:fld>
            <a:endParaRPr lang="de-DE"/>
          </a:p>
        </p:txBody>
      </p:sp>
    </p:spTree>
    <p:extLst>
      <p:ext uri="{BB962C8B-B14F-4D97-AF65-F5344CB8AC3E}">
        <p14:creationId xmlns:p14="http://schemas.microsoft.com/office/powerpoint/2010/main" val="426946068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38780" cy="498056"/>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41451" y="0"/>
            <a:ext cx="2938780" cy="498056"/>
          </a:xfrm>
          <a:prstGeom prst="rect">
            <a:avLst/>
          </a:prstGeom>
        </p:spPr>
        <p:txBody>
          <a:bodyPr vert="horz" lIns="91440" tIns="45720" rIns="91440" bIns="45720" rtlCol="0"/>
          <a:lstStyle>
            <a:lvl1pPr algn="r">
              <a:defRPr sz="1200"/>
            </a:lvl1pPr>
          </a:lstStyle>
          <a:p>
            <a:fld id="{13E9FEDD-1A6D-4652-8744-D89ABB388AAC}" type="datetime1">
              <a:rPr lang="de-DE" smtClean="0"/>
              <a:pPr/>
              <a:t>24.06.2017</a:t>
            </a:fld>
            <a:endParaRPr lang="de-DE" dirty="0"/>
          </a:p>
        </p:txBody>
      </p:sp>
      <p:sp>
        <p:nvSpPr>
          <p:cNvPr id="4" name="Folienbildplatzhalter 3"/>
          <p:cNvSpPr>
            <a:spLocks noGrp="1" noRot="1" noChangeAspect="1"/>
          </p:cNvSpPr>
          <p:nvPr>
            <p:ph type="sldImg" idx="2"/>
          </p:nvPr>
        </p:nvSpPr>
        <p:spPr>
          <a:xfrm>
            <a:off x="414338" y="1241425"/>
            <a:ext cx="5953125" cy="334962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8180" y="4777194"/>
            <a:ext cx="5425440" cy="3908614"/>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5"/>
            <a:ext cx="2938780" cy="498055"/>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41451" y="9428585"/>
            <a:ext cx="2938780" cy="498055"/>
          </a:xfrm>
          <a:prstGeom prst="rect">
            <a:avLst/>
          </a:prstGeom>
        </p:spPr>
        <p:txBody>
          <a:bodyPr vert="horz" lIns="91440" tIns="45720" rIns="91440" bIns="45720" rtlCol="0" anchor="b"/>
          <a:lstStyle>
            <a:lvl1pPr algn="r">
              <a:defRPr sz="1200"/>
            </a:lvl1pPr>
          </a:lstStyle>
          <a:p>
            <a:fld id="{A3308F06-704B-4BBC-97C3-1F59BE43AA4A}" type="slidenum">
              <a:rPr lang="de-DE" smtClean="0"/>
              <a:pPr/>
              <a:t>‹Nr.›</a:t>
            </a:fld>
            <a:endParaRPr lang="de-DE" dirty="0"/>
          </a:p>
        </p:txBody>
      </p:sp>
    </p:spTree>
    <p:extLst>
      <p:ext uri="{BB962C8B-B14F-4D97-AF65-F5344CB8AC3E}">
        <p14:creationId xmlns:p14="http://schemas.microsoft.com/office/powerpoint/2010/main" val="110343938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136FB1D8-CE78-471C-A04C-8BAE9E7579C8}" type="datetime1">
              <a:rPr lang="de-DE" smtClean="0"/>
              <a:pPr/>
              <a:t>24.06.2017</a:t>
            </a:fld>
            <a:endParaRPr lang="de-DE" dirty="0"/>
          </a:p>
        </p:txBody>
      </p:sp>
      <p:sp>
        <p:nvSpPr>
          <p:cNvPr id="5" name="Foliennummernplatzhalter 4"/>
          <p:cNvSpPr>
            <a:spLocks noGrp="1"/>
          </p:cNvSpPr>
          <p:nvPr>
            <p:ph type="sldNum" sz="quarter" idx="11"/>
          </p:nvPr>
        </p:nvSpPr>
        <p:spPr/>
        <p:txBody>
          <a:bodyPr/>
          <a:lstStyle/>
          <a:p>
            <a:fld id="{A3308F06-704B-4BBC-97C3-1F59BE43AA4A}" type="slidenum">
              <a:rPr lang="de-DE" smtClean="0"/>
              <a:pPr/>
              <a:t>1</a:t>
            </a:fld>
            <a:endParaRPr lang="de-DE" dirty="0"/>
          </a:p>
        </p:txBody>
      </p:sp>
    </p:spTree>
    <p:extLst>
      <p:ext uri="{BB962C8B-B14F-4D97-AF65-F5344CB8AC3E}">
        <p14:creationId xmlns:p14="http://schemas.microsoft.com/office/powerpoint/2010/main" val="886372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7BD85D-C149-4F8B-9684-3152BCE5DBCA}" type="slidenum">
              <a:rPr lang="de-DE" smtClean="0"/>
              <a:pPr/>
              <a:t>10</a:t>
            </a:fld>
            <a:endParaRPr lang="de-DE"/>
          </a:p>
        </p:txBody>
      </p:sp>
    </p:spTree>
    <p:extLst>
      <p:ext uri="{BB962C8B-B14F-4D97-AF65-F5344CB8AC3E}">
        <p14:creationId xmlns:p14="http://schemas.microsoft.com/office/powerpoint/2010/main" val="1526043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7BD85D-C149-4F8B-9684-3152BCE5DBCA}" type="slidenum">
              <a:rPr lang="de-DE" smtClean="0"/>
              <a:pPr/>
              <a:t>11</a:t>
            </a:fld>
            <a:endParaRPr lang="de-DE"/>
          </a:p>
        </p:txBody>
      </p:sp>
    </p:spTree>
    <p:extLst>
      <p:ext uri="{BB962C8B-B14F-4D97-AF65-F5344CB8AC3E}">
        <p14:creationId xmlns:p14="http://schemas.microsoft.com/office/powerpoint/2010/main" val="1265463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7BD85D-C149-4F8B-9684-3152BCE5DBCA}" type="slidenum">
              <a:rPr lang="de-DE" smtClean="0"/>
              <a:pPr/>
              <a:t>12</a:t>
            </a:fld>
            <a:endParaRPr lang="de-DE"/>
          </a:p>
        </p:txBody>
      </p:sp>
    </p:spTree>
    <p:extLst>
      <p:ext uri="{BB962C8B-B14F-4D97-AF65-F5344CB8AC3E}">
        <p14:creationId xmlns:p14="http://schemas.microsoft.com/office/powerpoint/2010/main" val="1631692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7BD85D-C149-4F8B-9684-3152BCE5DBCA}" type="slidenum">
              <a:rPr lang="de-DE" smtClean="0"/>
              <a:pPr/>
              <a:t>13</a:t>
            </a:fld>
            <a:endParaRPr lang="de-DE"/>
          </a:p>
        </p:txBody>
      </p:sp>
    </p:spTree>
    <p:extLst>
      <p:ext uri="{BB962C8B-B14F-4D97-AF65-F5344CB8AC3E}">
        <p14:creationId xmlns:p14="http://schemas.microsoft.com/office/powerpoint/2010/main" val="200533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7BD85D-C149-4F8B-9684-3152BCE5DBCA}" type="slidenum">
              <a:rPr lang="de-DE" smtClean="0"/>
              <a:pPr/>
              <a:t>14</a:t>
            </a:fld>
            <a:endParaRPr lang="de-DE"/>
          </a:p>
        </p:txBody>
      </p:sp>
    </p:spTree>
    <p:extLst>
      <p:ext uri="{BB962C8B-B14F-4D97-AF65-F5344CB8AC3E}">
        <p14:creationId xmlns:p14="http://schemas.microsoft.com/office/powerpoint/2010/main" val="3843959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7BD85D-C149-4F8B-9684-3152BCE5DBCA}" type="slidenum">
              <a:rPr lang="de-DE" smtClean="0"/>
              <a:pPr/>
              <a:t>2</a:t>
            </a:fld>
            <a:endParaRPr lang="de-DE"/>
          </a:p>
        </p:txBody>
      </p:sp>
    </p:spTree>
    <p:extLst>
      <p:ext uri="{BB962C8B-B14F-4D97-AF65-F5344CB8AC3E}">
        <p14:creationId xmlns:p14="http://schemas.microsoft.com/office/powerpoint/2010/main" val="2055905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B37BD85D-C149-4F8B-9684-3152BCE5DBCA}" type="slidenum">
              <a:rPr lang="de-DE" smtClean="0"/>
              <a:pPr/>
              <a:t>3</a:t>
            </a:fld>
            <a:endParaRPr lang="de-DE"/>
          </a:p>
        </p:txBody>
      </p:sp>
    </p:spTree>
    <p:extLst>
      <p:ext uri="{BB962C8B-B14F-4D97-AF65-F5344CB8AC3E}">
        <p14:creationId xmlns:p14="http://schemas.microsoft.com/office/powerpoint/2010/main" val="3880484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7BD85D-C149-4F8B-9684-3152BCE5DBCA}" type="slidenum">
              <a:rPr lang="de-DE" smtClean="0"/>
              <a:pPr/>
              <a:t>4</a:t>
            </a:fld>
            <a:endParaRPr lang="de-DE"/>
          </a:p>
        </p:txBody>
      </p:sp>
    </p:spTree>
    <p:extLst>
      <p:ext uri="{BB962C8B-B14F-4D97-AF65-F5344CB8AC3E}">
        <p14:creationId xmlns:p14="http://schemas.microsoft.com/office/powerpoint/2010/main" val="200533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B37BD85D-C149-4F8B-9684-3152BCE5DBCA}" type="slidenum">
              <a:rPr lang="de-DE" smtClean="0"/>
              <a:pPr/>
              <a:t>5</a:t>
            </a:fld>
            <a:endParaRPr lang="de-DE"/>
          </a:p>
        </p:txBody>
      </p:sp>
    </p:spTree>
    <p:extLst>
      <p:ext uri="{BB962C8B-B14F-4D97-AF65-F5344CB8AC3E}">
        <p14:creationId xmlns:p14="http://schemas.microsoft.com/office/powerpoint/2010/main" val="2499480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7BD85D-C149-4F8B-9684-3152BCE5DBCA}" type="slidenum">
              <a:rPr lang="de-DE" smtClean="0"/>
              <a:pPr/>
              <a:t>6</a:t>
            </a:fld>
            <a:endParaRPr lang="de-DE"/>
          </a:p>
        </p:txBody>
      </p:sp>
    </p:spTree>
    <p:extLst>
      <p:ext uri="{BB962C8B-B14F-4D97-AF65-F5344CB8AC3E}">
        <p14:creationId xmlns:p14="http://schemas.microsoft.com/office/powerpoint/2010/main" val="1247807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7BD85D-C149-4F8B-9684-3152BCE5DBCA}" type="slidenum">
              <a:rPr lang="de-DE" smtClean="0"/>
              <a:pPr/>
              <a:t>7</a:t>
            </a:fld>
            <a:endParaRPr lang="de-DE"/>
          </a:p>
        </p:txBody>
      </p:sp>
    </p:spTree>
    <p:extLst>
      <p:ext uri="{BB962C8B-B14F-4D97-AF65-F5344CB8AC3E}">
        <p14:creationId xmlns:p14="http://schemas.microsoft.com/office/powerpoint/2010/main" val="1633685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7BD85D-C149-4F8B-9684-3152BCE5DBCA}" type="slidenum">
              <a:rPr lang="de-DE" smtClean="0"/>
              <a:pPr/>
              <a:t>8</a:t>
            </a:fld>
            <a:endParaRPr lang="de-DE"/>
          </a:p>
        </p:txBody>
      </p:sp>
    </p:spTree>
    <p:extLst>
      <p:ext uri="{BB962C8B-B14F-4D97-AF65-F5344CB8AC3E}">
        <p14:creationId xmlns:p14="http://schemas.microsoft.com/office/powerpoint/2010/main" val="389896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7BD85D-C149-4F8B-9684-3152BCE5DBCA}" type="slidenum">
              <a:rPr lang="de-DE" smtClean="0"/>
              <a:pPr/>
              <a:t>9</a:t>
            </a:fld>
            <a:endParaRPr lang="de-DE"/>
          </a:p>
        </p:txBody>
      </p:sp>
    </p:spTree>
    <p:extLst>
      <p:ext uri="{BB962C8B-B14F-4D97-AF65-F5344CB8AC3E}">
        <p14:creationId xmlns:p14="http://schemas.microsoft.com/office/powerpoint/2010/main" val="1978094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Textfeld 20"/>
          <p:cNvSpPr txBox="1"/>
          <p:nvPr userDrawn="1"/>
        </p:nvSpPr>
        <p:spPr>
          <a:xfrm>
            <a:off x="3812461" y="6475511"/>
            <a:ext cx="45639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solidFill>
                  <a:schemeClr val="tx1">
                    <a:lumMod val="65000"/>
                    <a:lumOff val="35000"/>
                  </a:schemeClr>
                </a:solidFill>
              </a:rPr>
              <a:t>Bildungsplan 2016, Standard 8, Bad Wildbad 28.-30.11.2016</a:t>
            </a:r>
          </a:p>
        </p:txBody>
      </p:sp>
      <p:sp>
        <p:nvSpPr>
          <p:cNvPr id="23" name="Textfeld 22"/>
          <p:cNvSpPr txBox="1"/>
          <p:nvPr userDrawn="1"/>
        </p:nvSpPr>
        <p:spPr>
          <a:xfrm>
            <a:off x="11438965" y="6475511"/>
            <a:ext cx="753035" cy="307777"/>
          </a:xfrm>
          <a:prstGeom prst="rect">
            <a:avLst/>
          </a:prstGeom>
          <a:noFill/>
        </p:spPr>
        <p:txBody>
          <a:bodyPr wrap="square" rtlCol="0">
            <a:spAutoFit/>
          </a:bodyPr>
          <a:lstStyle/>
          <a:p>
            <a:fld id="{2A7868CA-D9DB-46C9-B49D-39B18CB7ABFF}" type="slidenum">
              <a:rPr lang="de-DE" sz="1400" smtClean="0">
                <a:solidFill>
                  <a:schemeClr val="tx1">
                    <a:lumMod val="65000"/>
                    <a:lumOff val="35000"/>
                  </a:schemeClr>
                </a:solidFill>
              </a:rPr>
              <a:pPr/>
              <a:t>‹Nr.›</a:t>
            </a:fld>
            <a:endParaRPr lang="de-DE" sz="1400" dirty="0">
              <a:solidFill>
                <a:schemeClr val="tx1">
                  <a:lumMod val="65000"/>
                  <a:lumOff val="35000"/>
                </a:schemeClr>
              </a:solidFill>
            </a:endParaRPr>
          </a:p>
        </p:txBody>
      </p:sp>
    </p:spTree>
    <p:extLst>
      <p:ext uri="{BB962C8B-B14F-4D97-AF65-F5344CB8AC3E}">
        <p14:creationId xmlns:p14="http://schemas.microsoft.com/office/powerpoint/2010/main" val="785494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6EE2F22E-B572-469C-8E2A-8F99ABB3BCCF}" type="datetimeFigureOut">
              <a:rPr lang="de-DE" smtClean="0"/>
              <a:pPr/>
              <a:t>24.06.2017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443EDCB-8F0D-45A9-A18A-F915DE83B800}" type="slidenum">
              <a:rPr lang="de-DE" smtClean="0"/>
              <a:pPr/>
              <a:t>‹Nr.›</a:t>
            </a:fld>
            <a:endParaRPr lang="de-DE"/>
          </a:p>
        </p:txBody>
      </p:sp>
    </p:spTree>
    <p:extLst>
      <p:ext uri="{BB962C8B-B14F-4D97-AF65-F5344CB8AC3E}">
        <p14:creationId xmlns:p14="http://schemas.microsoft.com/office/powerpoint/2010/main" val="3882785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6EE2F22E-B572-469C-8E2A-8F99ABB3BCCF}" type="datetimeFigureOut">
              <a:rPr lang="de-DE" smtClean="0"/>
              <a:pPr/>
              <a:t>24.06.2017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443EDCB-8F0D-45A9-A18A-F915DE83B800}" type="slidenum">
              <a:rPr lang="de-DE" smtClean="0"/>
              <a:pPr/>
              <a:t>‹Nr.›</a:t>
            </a:fld>
            <a:endParaRPr lang="de-DE"/>
          </a:p>
        </p:txBody>
      </p:sp>
    </p:spTree>
    <p:extLst>
      <p:ext uri="{BB962C8B-B14F-4D97-AF65-F5344CB8AC3E}">
        <p14:creationId xmlns:p14="http://schemas.microsoft.com/office/powerpoint/2010/main" val="3024199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6EE2F22E-B572-469C-8E2A-8F99ABB3BCCF}" type="datetimeFigureOut">
              <a:rPr lang="de-DE" smtClean="0"/>
              <a:pPr/>
              <a:t>24.06.2017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443EDCB-8F0D-45A9-A18A-F915DE83B800}" type="slidenum">
              <a:rPr lang="de-DE" smtClean="0"/>
              <a:pPr/>
              <a:t>‹Nr.›</a:t>
            </a:fld>
            <a:endParaRPr lang="de-DE"/>
          </a:p>
        </p:txBody>
      </p:sp>
    </p:spTree>
    <p:extLst>
      <p:ext uri="{BB962C8B-B14F-4D97-AF65-F5344CB8AC3E}">
        <p14:creationId xmlns:p14="http://schemas.microsoft.com/office/powerpoint/2010/main" val="4221223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828823B-9BE5-4408-A0A3-CE70DEAB31FD}" type="slidenum">
              <a:rPr lang="de-DE" smtClean="0"/>
              <a:pPr/>
              <a:t>‹Nr.›</a:t>
            </a:fld>
            <a:endParaRPr lang="de-DE"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Textfeld 7"/>
          <p:cNvSpPr txBox="1"/>
          <p:nvPr userDrawn="1"/>
        </p:nvSpPr>
        <p:spPr>
          <a:xfrm>
            <a:off x="3799572" y="6475511"/>
            <a:ext cx="47548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solidFill>
                  <a:schemeClr val="bg1"/>
                </a:solidFill>
              </a:rPr>
              <a:t>Bildungsplan 2016, Standard 8, Bad Wildbad 28.-30.11.2016</a:t>
            </a:r>
          </a:p>
        </p:txBody>
      </p:sp>
    </p:spTree>
    <p:extLst>
      <p:ext uri="{BB962C8B-B14F-4D97-AF65-F5344CB8AC3E}">
        <p14:creationId xmlns:p14="http://schemas.microsoft.com/office/powerpoint/2010/main" val="372627290"/>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8" r:id="rId3"/>
    <p:sldLayoutId id="2147484129" r:id="rId4"/>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81000">
              <a:schemeClr val="accent1">
                <a:lumMod val="28000"/>
                <a:lumOff val="72000"/>
              </a:schemeClr>
            </a:gs>
            <a:gs pos="31000">
              <a:srgbClr val="FFFFCC">
                <a:alpha val="62745"/>
              </a:srgbClr>
            </a:gs>
          </a:gsLst>
          <a:lin ang="5400000" scaled="1"/>
        </a:gradFill>
        <a:effectLst/>
      </p:bgPr>
    </p:bg>
    <p:spTree>
      <p:nvGrpSpPr>
        <p:cNvPr id="1" name=""/>
        <p:cNvGrpSpPr/>
        <p:nvPr/>
      </p:nvGrpSpPr>
      <p:grpSpPr>
        <a:xfrm>
          <a:off x="0" y="0"/>
          <a:ext cx="0" cy="0"/>
          <a:chOff x="0" y="0"/>
          <a:chExt cx="0" cy="0"/>
        </a:xfrm>
      </p:grpSpPr>
      <p:sp>
        <p:nvSpPr>
          <p:cNvPr id="3" name="Untertitel 2"/>
          <p:cNvSpPr>
            <a:spLocks noGrp="1"/>
          </p:cNvSpPr>
          <p:nvPr>
            <p:ph type="subTitle" idx="4294967295"/>
          </p:nvPr>
        </p:nvSpPr>
        <p:spPr>
          <a:xfrm>
            <a:off x="843379" y="2057401"/>
            <a:ext cx="10591060" cy="3810740"/>
          </a:xfrm>
        </p:spPr>
        <p:txBody>
          <a:bodyPr>
            <a:noAutofit/>
          </a:bodyPr>
          <a:lstStyle/>
          <a:p>
            <a:pPr algn="ctr"/>
            <a:r>
              <a:rPr lang="de-DE" sz="5400" b="1" dirty="0">
                <a:solidFill>
                  <a:schemeClr val="tx1"/>
                </a:solidFill>
              </a:rPr>
              <a:t>Bildungsplan Standard 8</a:t>
            </a:r>
          </a:p>
          <a:p>
            <a:pPr algn="ctr"/>
            <a:r>
              <a:rPr lang="de-DE" sz="3600" spc="-50" dirty="0">
                <a:solidFill>
                  <a:schemeClr val="tx1">
                    <a:lumMod val="85000"/>
                    <a:lumOff val="15000"/>
                  </a:schemeClr>
                </a:solidFill>
                <a:ea typeface="+mj-ea"/>
                <a:cs typeface="+mj-cs"/>
              </a:rPr>
              <a:t>Umgang mit authentischen Texten</a:t>
            </a:r>
          </a:p>
          <a:p>
            <a:pPr algn="ctr"/>
            <a:endParaRPr lang="de-DE" sz="3600" cap="none" spc="-50" dirty="0">
              <a:solidFill>
                <a:schemeClr val="tx1">
                  <a:lumMod val="85000"/>
                  <a:lumOff val="15000"/>
                </a:schemeClr>
              </a:solidFill>
              <a:ea typeface="+mj-ea"/>
              <a:cs typeface="+mj-cs"/>
            </a:endParaRPr>
          </a:p>
        </p:txBody>
      </p:sp>
    </p:spTree>
    <p:extLst>
      <p:ext uri="{BB962C8B-B14F-4D97-AF65-F5344CB8AC3E}">
        <p14:creationId xmlns:p14="http://schemas.microsoft.com/office/powerpoint/2010/main" val="647029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622402" y="425450"/>
            <a:ext cx="3061494" cy="771525"/>
          </a:xfrm>
        </p:spPr>
        <p:txBody>
          <a:bodyPr>
            <a:normAutofit fontScale="90000"/>
          </a:bodyPr>
          <a:lstStyle/>
          <a:p>
            <a:r>
              <a:rPr lang="de-DE" dirty="0">
                <a:solidFill>
                  <a:schemeClr val="accent1"/>
                </a:solidFill>
                <a:effectLst>
                  <a:outerShdw blurRad="38100" dist="38100" dir="2700000" algn="tl">
                    <a:srgbClr val="000000">
                      <a:alpha val="43137"/>
                    </a:srgbClr>
                  </a:outerShdw>
                </a:effectLst>
              </a:rPr>
              <a:t>Schülerarbeit</a:t>
            </a:r>
          </a:p>
        </p:txBody>
      </p:sp>
      <p:cxnSp>
        <p:nvCxnSpPr>
          <p:cNvPr id="5" name="Gerader Verbinder 4"/>
          <p:cNvCxnSpPr/>
          <p:nvPr/>
        </p:nvCxnSpPr>
        <p:spPr>
          <a:xfrm>
            <a:off x="742950" y="1089025"/>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104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3700462" y="317500"/>
            <a:ext cx="4905375" cy="771525"/>
          </a:xfrm>
        </p:spPr>
        <p:txBody>
          <a:bodyPr>
            <a:normAutofit fontScale="90000"/>
          </a:bodyPr>
          <a:lstStyle/>
          <a:p>
            <a:r>
              <a:rPr lang="de-DE" dirty="0">
                <a:solidFill>
                  <a:schemeClr val="accent1"/>
                </a:solidFill>
                <a:effectLst>
                  <a:outerShdw blurRad="38100" dist="38100" dir="2700000" algn="tl">
                    <a:srgbClr val="000000">
                      <a:alpha val="43137"/>
                    </a:srgbClr>
                  </a:outerShdw>
                </a:effectLst>
              </a:rPr>
              <a:t>Sprechen / Schreiben</a:t>
            </a:r>
          </a:p>
        </p:txBody>
      </p:sp>
      <p:sp>
        <p:nvSpPr>
          <p:cNvPr id="3" name="Inhaltsplatzhalter 2"/>
          <p:cNvSpPr>
            <a:spLocks noGrp="1"/>
          </p:cNvSpPr>
          <p:nvPr>
            <p:ph idx="4294967295"/>
          </p:nvPr>
        </p:nvSpPr>
        <p:spPr>
          <a:xfrm>
            <a:off x="1136650" y="2135188"/>
            <a:ext cx="9569450" cy="2830512"/>
          </a:xfrm>
        </p:spPr>
        <p:txBody>
          <a:bodyPr>
            <a:noAutofit/>
          </a:bodyPr>
          <a:lstStyle/>
          <a:p>
            <a:pPr lvl="1">
              <a:buFont typeface="Arial" panose="020B0604020202020204" pitchFamily="34" charset="0"/>
              <a:buChar char="•"/>
            </a:pPr>
            <a:r>
              <a:rPr lang="fr-FR" sz="2800" dirty="0"/>
              <a:t>Formez au moins 3 phrases qui commencent par </a:t>
            </a:r>
            <a:r>
              <a:rPr lang="fr-FR" sz="2800" dirty="0">
                <a:solidFill>
                  <a:schemeClr val="accent1"/>
                </a:solidFill>
              </a:rPr>
              <a:t>« Si……. »</a:t>
            </a:r>
            <a:br>
              <a:rPr lang="fr-FR" sz="2800" dirty="0"/>
            </a:br>
            <a:r>
              <a:rPr lang="fr-FR" sz="2800" dirty="0"/>
              <a:t>et qui se terminent par </a:t>
            </a:r>
            <a:r>
              <a:rPr lang="fr-FR" sz="2800" dirty="0">
                <a:solidFill>
                  <a:schemeClr val="accent1"/>
                </a:solidFill>
              </a:rPr>
              <a:t>« …je mettrai la table. »</a:t>
            </a:r>
          </a:p>
          <a:p>
            <a:pPr lvl="1">
              <a:buFont typeface="Arial" panose="020B0604020202020204" pitchFamily="34" charset="0"/>
              <a:buChar char="•"/>
            </a:pPr>
            <a:endParaRPr lang="de-DE" sz="2800" dirty="0"/>
          </a:p>
          <a:p>
            <a:pPr lvl="1">
              <a:buFont typeface="Arial" panose="020B0604020202020204" pitchFamily="34" charset="0"/>
              <a:buChar char="•"/>
            </a:pPr>
            <a:r>
              <a:rPr lang="fr-FR" sz="2800" dirty="0"/>
              <a:t>Formez au moins 3 phrases qui commencent par </a:t>
            </a:r>
            <a:r>
              <a:rPr lang="fr-FR" sz="2800" dirty="0">
                <a:solidFill>
                  <a:schemeClr val="accent1"/>
                </a:solidFill>
              </a:rPr>
              <a:t>« Si……. » </a:t>
            </a:r>
            <a:r>
              <a:rPr lang="fr-FR" sz="2800" dirty="0"/>
              <a:t>et qui se terminent par </a:t>
            </a:r>
            <a:r>
              <a:rPr lang="fr-FR" sz="2800" dirty="0">
                <a:solidFill>
                  <a:schemeClr val="accent1"/>
                </a:solidFill>
              </a:rPr>
              <a:t>« …je ferai mes devoirs toute de suite sans m’énerver. »</a:t>
            </a:r>
            <a:endParaRPr lang="de-DE" sz="2800" dirty="0">
              <a:solidFill>
                <a:schemeClr val="accent1"/>
              </a:solidFill>
            </a:endParaRPr>
          </a:p>
          <a:p>
            <a:endParaRPr lang="de-DE" dirty="0"/>
          </a:p>
        </p:txBody>
      </p:sp>
      <p:cxnSp>
        <p:nvCxnSpPr>
          <p:cNvPr id="5" name="Gerader Verbinder 4"/>
          <p:cNvCxnSpPr/>
          <p:nvPr/>
        </p:nvCxnSpPr>
        <p:spPr>
          <a:xfrm>
            <a:off x="742950" y="1089025"/>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199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3700462" y="317500"/>
            <a:ext cx="4905375" cy="771525"/>
          </a:xfrm>
        </p:spPr>
        <p:txBody>
          <a:bodyPr>
            <a:normAutofit fontScale="90000"/>
          </a:bodyPr>
          <a:lstStyle/>
          <a:p>
            <a:r>
              <a:rPr lang="de-DE" dirty="0">
                <a:solidFill>
                  <a:schemeClr val="accent1"/>
                </a:solidFill>
                <a:effectLst>
                  <a:outerShdw blurRad="38100" dist="38100" dir="2700000" algn="tl">
                    <a:srgbClr val="000000">
                      <a:alpha val="43137"/>
                    </a:srgbClr>
                  </a:outerShdw>
                </a:effectLst>
              </a:rPr>
              <a:t>Sprechen / Schreiben</a:t>
            </a:r>
          </a:p>
        </p:txBody>
      </p:sp>
      <p:sp>
        <p:nvSpPr>
          <p:cNvPr id="3" name="Inhaltsplatzhalter 2"/>
          <p:cNvSpPr>
            <a:spLocks noGrp="1"/>
          </p:cNvSpPr>
          <p:nvPr>
            <p:ph idx="4294967295"/>
          </p:nvPr>
        </p:nvSpPr>
        <p:spPr>
          <a:xfrm>
            <a:off x="1136650" y="2135188"/>
            <a:ext cx="9569450" cy="2830512"/>
          </a:xfrm>
        </p:spPr>
        <p:txBody>
          <a:bodyPr>
            <a:noAutofit/>
          </a:bodyPr>
          <a:lstStyle/>
          <a:p>
            <a:r>
              <a:rPr lang="de-DE" sz="3200" dirty="0">
                <a:solidFill>
                  <a:schemeClr val="accent1"/>
                </a:solidFill>
              </a:rPr>
              <a:t>Präsentation: </a:t>
            </a:r>
          </a:p>
          <a:p>
            <a:r>
              <a:rPr lang="de-DE" sz="2800" dirty="0"/>
              <a:t>Schülerpaare  lesen Si-Satz und Hauptsatz vor (ein Schüler liest den Si-Satz vor, der zweite findet einen passenden Hauptsatz) und sie unterstreichen ggf. mit Gesten die Aussagen ihres Satzes.</a:t>
            </a:r>
          </a:p>
        </p:txBody>
      </p:sp>
      <p:cxnSp>
        <p:nvCxnSpPr>
          <p:cNvPr id="5" name="Gerader Verbinder 4"/>
          <p:cNvCxnSpPr/>
          <p:nvPr/>
        </p:nvCxnSpPr>
        <p:spPr>
          <a:xfrm>
            <a:off x="742950" y="1089025"/>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401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2686050" y="317500"/>
            <a:ext cx="7353300" cy="771525"/>
          </a:xfrm>
        </p:spPr>
        <p:txBody>
          <a:bodyPr/>
          <a:lstStyle/>
          <a:p>
            <a:r>
              <a:rPr lang="de-DE" dirty="0">
                <a:solidFill>
                  <a:schemeClr val="accent1"/>
                </a:solidFill>
                <a:effectLst>
                  <a:outerShdw blurRad="38100" dist="38100" dir="2700000" algn="tl">
                    <a:srgbClr val="000000">
                      <a:alpha val="43137"/>
                    </a:srgbClr>
                  </a:outerShdw>
                </a:effectLst>
              </a:rPr>
              <a:t>Friot und der Bildungsplan (2)</a:t>
            </a:r>
          </a:p>
        </p:txBody>
      </p:sp>
      <p:sp>
        <p:nvSpPr>
          <p:cNvPr id="3" name="Inhaltsplatzhalter 2"/>
          <p:cNvSpPr>
            <a:spLocks noGrp="1"/>
          </p:cNvSpPr>
          <p:nvPr>
            <p:ph idx="4294967295"/>
          </p:nvPr>
        </p:nvSpPr>
        <p:spPr>
          <a:xfrm>
            <a:off x="1422400" y="1500188"/>
            <a:ext cx="9880600" cy="4424362"/>
          </a:xfrm>
        </p:spPr>
        <p:txBody>
          <a:bodyPr>
            <a:noAutofit/>
          </a:bodyPr>
          <a:lstStyle/>
          <a:p>
            <a:pPr lvl="1">
              <a:buFont typeface="Arial" panose="020B0604020202020204" pitchFamily="34" charset="0"/>
              <a:buChar char="•"/>
            </a:pPr>
            <a:r>
              <a:rPr lang="de-DE" sz="2400" b="1" dirty="0">
                <a:solidFill>
                  <a:schemeClr val="accent1"/>
                </a:solidFill>
                <a:latin typeface="Arial" pitchFamily="34" charset="0"/>
                <a:cs typeface="Arial" pitchFamily="34" charset="0"/>
              </a:rPr>
              <a:t>authentische</a:t>
            </a:r>
            <a:r>
              <a:rPr lang="de-DE" sz="2400" dirty="0">
                <a:latin typeface="Arial" pitchFamily="34" charset="0"/>
                <a:cs typeface="Arial" pitchFamily="34" charset="0"/>
              </a:rPr>
              <a:t> Texte</a:t>
            </a:r>
          </a:p>
          <a:p>
            <a:pPr marL="201168" lvl="1" indent="0">
              <a:buNone/>
            </a:pPr>
            <a:r>
              <a:rPr lang="de-DE" sz="2400" i="1" dirty="0">
                <a:latin typeface="Arial" pitchFamily="34" charset="0"/>
                <a:cs typeface="Arial" pitchFamily="34" charset="0"/>
              </a:rPr>
              <a:t>    	„….Daher ist darauf zu achten, bereits von Beginn an auch</a:t>
            </a:r>
          </a:p>
          <a:p>
            <a:pPr marL="201168" lvl="1" indent="0">
              <a:buNone/>
            </a:pPr>
            <a:r>
              <a:rPr lang="de-DE" sz="2400" i="1" dirty="0">
                <a:latin typeface="Arial" pitchFamily="34" charset="0"/>
                <a:cs typeface="Arial" pitchFamily="34" charset="0"/>
              </a:rPr>
              <a:t>          authentische Texte einzusetzen.“ (</a:t>
            </a:r>
            <a:r>
              <a:rPr lang="de-DE" sz="2400" i="1" dirty="0">
                <a:latin typeface="Arial" pitchFamily="34" charset="0"/>
                <a:cs typeface="Arial" pitchFamily="34" charset="0"/>
                <a:sym typeface="Symbol" panose="05050102010706020507" pitchFamily="18" charset="2"/>
              </a:rPr>
              <a:t> </a:t>
            </a:r>
            <a:r>
              <a:rPr lang="de-DE" sz="2400" i="1" dirty="0">
                <a:latin typeface="Arial" pitchFamily="34" charset="0"/>
                <a:cs typeface="Arial" pitchFamily="34" charset="0"/>
              </a:rPr>
              <a:t>BP Französisch 2.FS, S.9)</a:t>
            </a:r>
          </a:p>
          <a:p>
            <a:pPr lvl="1">
              <a:buNone/>
            </a:pPr>
            <a:endParaRPr lang="de-DE" sz="2400" i="1" dirty="0">
              <a:latin typeface="Arial" pitchFamily="34" charset="0"/>
              <a:cs typeface="Arial" pitchFamily="34" charset="0"/>
            </a:endParaRPr>
          </a:p>
          <a:p>
            <a:pPr lvl="1">
              <a:buFont typeface="Arial" panose="020B0604020202020204" pitchFamily="34" charset="0"/>
              <a:buChar char="•"/>
            </a:pPr>
            <a:r>
              <a:rPr lang="de-DE" sz="2400" dirty="0">
                <a:latin typeface="Arial" pitchFamily="34" charset="0"/>
                <a:cs typeface="Arial" pitchFamily="34" charset="0"/>
              </a:rPr>
              <a:t>„</a:t>
            </a:r>
            <a:r>
              <a:rPr lang="de-DE" sz="2400" i="1" dirty="0">
                <a:latin typeface="Arial" pitchFamily="34" charset="0"/>
                <a:cs typeface="Arial" pitchFamily="34" charset="0"/>
              </a:rPr>
              <a:t>Die Begegnung mit </a:t>
            </a:r>
            <a:r>
              <a:rPr lang="de-DE" sz="2400" b="1" i="1" dirty="0">
                <a:solidFill>
                  <a:schemeClr val="accent1"/>
                </a:solidFill>
                <a:latin typeface="Arial" pitchFamily="34" charset="0"/>
                <a:cs typeface="Arial" pitchFamily="34" charset="0"/>
              </a:rPr>
              <a:t>Literatur</a:t>
            </a:r>
            <a:r>
              <a:rPr lang="de-DE" sz="2400" i="1" dirty="0">
                <a:latin typeface="Arial" pitchFamily="34" charset="0"/>
                <a:cs typeface="Arial" pitchFamily="34" charset="0"/>
              </a:rPr>
              <a:t> ermöglicht es ihnen darüber hinaus in besonderem Maße, Sprache in ihrer ästhetischen Dimension und als Mittel schöpferischen Ausdrucks zu erfahren. Auf diese Weise entwickeln sie Sensibilität für Sprache und sprachlich vermittelte Kommunikation</a:t>
            </a:r>
            <a:r>
              <a:rPr lang="de-DE" sz="2400" dirty="0">
                <a:latin typeface="Arial" pitchFamily="34" charset="0"/>
                <a:cs typeface="Arial" pitchFamily="34" charset="0"/>
              </a:rPr>
              <a:t>.“ (S.13)</a:t>
            </a:r>
          </a:p>
          <a:p>
            <a:pPr lvl="1">
              <a:buFont typeface="Arial" panose="020B0604020202020204" pitchFamily="34" charset="0"/>
              <a:buChar char="•"/>
            </a:pPr>
            <a:endParaRPr lang="de-DE" sz="2400" dirty="0">
              <a:latin typeface="Arial" pitchFamily="34" charset="0"/>
              <a:cs typeface="Arial" pitchFamily="34" charset="0"/>
            </a:endParaRPr>
          </a:p>
          <a:p>
            <a:pPr lvl="1">
              <a:buFont typeface="Arial" panose="020B0604020202020204" pitchFamily="34" charset="0"/>
              <a:buChar char="•"/>
            </a:pPr>
            <a:r>
              <a:rPr lang="de-DE" sz="2400" dirty="0">
                <a:latin typeface="Arial" pitchFamily="34" charset="0"/>
                <a:cs typeface="Arial" pitchFamily="34" charset="0"/>
              </a:rPr>
              <a:t>Schreiben und Sprechen fördern</a:t>
            </a:r>
          </a:p>
          <a:p>
            <a:pPr lvl="1">
              <a:buFont typeface="Arial" panose="020B0604020202020204" pitchFamily="34" charset="0"/>
              <a:buChar char="•"/>
            </a:pPr>
            <a:endParaRPr lang="de-DE" sz="2000" dirty="0">
              <a:latin typeface="Arial" pitchFamily="34" charset="0"/>
              <a:cs typeface="Arial" pitchFamily="34" charset="0"/>
            </a:endParaRPr>
          </a:p>
          <a:p>
            <a:pPr lvl="1">
              <a:buNone/>
            </a:pPr>
            <a:endParaRPr lang="de-DE" sz="2000" dirty="0">
              <a:latin typeface="Arial" pitchFamily="34" charset="0"/>
              <a:cs typeface="Arial" pitchFamily="34" charset="0"/>
            </a:endParaRPr>
          </a:p>
          <a:p>
            <a:pPr lvl="0">
              <a:buNone/>
            </a:pPr>
            <a:endParaRPr lang="de-DE" dirty="0">
              <a:latin typeface="Arial" pitchFamily="34" charset="0"/>
              <a:cs typeface="Arial" pitchFamily="34" charset="0"/>
            </a:endParaRPr>
          </a:p>
          <a:p>
            <a:pPr lvl="0">
              <a:buNone/>
            </a:pPr>
            <a:endParaRPr lang="de-DE" dirty="0">
              <a:latin typeface="Arial" pitchFamily="34" charset="0"/>
              <a:cs typeface="Arial" pitchFamily="34" charset="0"/>
            </a:endParaRPr>
          </a:p>
          <a:p>
            <a:pPr lvl="0">
              <a:buNone/>
            </a:pPr>
            <a:endParaRPr lang="de-DE" dirty="0">
              <a:latin typeface="Arial" pitchFamily="34" charset="0"/>
              <a:cs typeface="Arial" pitchFamily="34" charset="0"/>
            </a:endParaRPr>
          </a:p>
          <a:p>
            <a:pPr lvl="0"/>
            <a:endParaRPr lang="de-DE" dirty="0"/>
          </a:p>
          <a:p>
            <a:pPr lvl="0"/>
            <a:endParaRPr lang="de-DE" dirty="0"/>
          </a:p>
          <a:p>
            <a:endParaRPr lang="de-DE" dirty="0"/>
          </a:p>
        </p:txBody>
      </p:sp>
      <p:cxnSp>
        <p:nvCxnSpPr>
          <p:cNvPr id="5" name="Gerader Verbinder 4"/>
          <p:cNvCxnSpPr/>
          <p:nvPr/>
        </p:nvCxnSpPr>
        <p:spPr>
          <a:xfrm>
            <a:off x="742950" y="1089025"/>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606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2686050" y="317500"/>
            <a:ext cx="7353300" cy="771525"/>
          </a:xfrm>
        </p:spPr>
        <p:txBody>
          <a:bodyPr/>
          <a:lstStyle/>
          <a:p>
            <a:r>
              <a:rPr lang="de-DE" dirty="0">
                <a:solidFill>
                  <a:schemeClr val="accent1"/>
                </a:solidFill>
                <a:effectLst>
                  <a:outerShdw blurRad="38100" dist="38100" dir="2700000" algn="tl">
                    <a:srgbClr val="000000">
                      <a:alpha val="43137"/>
                    </a:srgbClr>
                  </a:outerShdw>
                </a:effectLst>
              </a:rPr>
              <a:t>Friot und der Bildungsplan (3)</a:t>
            </a:r>
          </a:p>
        </p:txBody>
      </p:sp>
      <p:sp>
        <p:nvSpPr>
          <p:cNvPr id="3" name="Inhaltsplatzhalter 2"/>
          <p:cNvSpPr>
            <a:spLocks noGrp="1"/>
          </p:cNvSpPr>
          <p:nvPr>
            <p:ph idx="4294967295"/>
          </p:nvPr>
        </p:nvSpPr>
        <p:spPr>
          <a:xfrm>
            <a:off x="1422400" y="1500188"/>
            <a:ext cx="9880600" cy="4303712"/>
          </a:xfrm>
        </p:spPr>
        <p:txBody>
          <a:bodyPr>
            <a:noAutofit/>
          </a:bodyPr>
          <a:lstStyle/>
          <a:p>
            <a:pPr lvl="1">
              <a:buNone/>
            </a:pPr>
            <a:endParaRPr lang="de-DE" sz="2400" dirty="0">
              <a:latin typeface="Arial" panose="020B0604020202020204" pitchFamily="34" charset="0"/>
              <a:cs typeface="Arial" panose="020B0604020202020204" pitchFamily="34" charset="0"/>
            </a:endParaRPr>
          </a:p>
          <a:p>
            <a:pPr lvl="1">
              <a:buFont typeface="Arial" panose="020B0604020202020204" pitchFamily="34" charset="0"/>
              <a:buChar char="•"/>
            </a:pPr>
            <a:r>
              <a:rPr lang="de-DE" sz="2400" dirty="0">
                <a:latin typeface="Arial" panose="020B0604020202020204" pitchFamily="34" charset="0"/>
                <a:cs typeface="Arial" panose="020B0604020202020204" pitchFamily="34" charset="0"/>
              </a:rPr>
              <a:t>Anbindung an </a:t>
            </a:r>
            <a:r>
              <a:rPr lang="de-DE" sz="2400" dirty="0" err="1">
                <a:latin typeface="Arial" panose="020B0604020202020204" pitchFamily="34" charset="0"/>
                <a:cs typeface="Arial" panose="020B0604020202020204" pitchFamily="34" charset="0"/>
              </a:rPr>
              <a:t>Lektionsteile</a:t>
            </a:r>
            <a:endParaRPr lang="de-DE" sz="2400" dirty="0">
              <a:latin typeface="Arial" panose="020B0604020202020204" pitchFamily="34" charset="0"/>
              <a:cs typeface="Arial" panose="020B0604020202020204" pitchFamily="34" charset="0"/>
            </a:endParaRPr>
          </a:p>
          <a:p>
            <a:pPr lvl="4">
              <a:buFont typeface="Arial" panose="020B0604020202020204" pitchFamily="34" charset="0"/>
              <a:buChar char="•"/>
            </a:pPr>
            <a:r>
              <a:rPr lang="fr-FR" sz="2000" dirty="0">
                <a:solidFill>
                  <a:schemeClr val="accent1"/>
                </a:solidFill>
                <a:latin typeface="Arial" pitchFamily="34" charset="0"/>
                <a:cs typeface="Arial" pitchFamily="34" charset="0"/>
              </a:rPr>
              <a:t>Découvertes </a:t>
            </a:r>
            <a:r>
              <a:rPr lang="fr-FR" sz="2000" dirty="0">
                <a:solidFill>
                  <a:schemeClr val="tx1"/>
                </a:solidFill>
                <a:latin typeface="Arial" pitchFamily="34" charset="0"/>
                <a:cs typeface="Arial" pitchFamily="34" charset="0"/>
              </a:rPr>
              <a:t>3, unité 4, </a:t>
            </a:r>
            <a:r>
              <a:rPr lang="fr-FR" sz="2000" i="1" dirty="0">
                <a:solidFill>
                  <a:schemeClr val="tx1"/>
                </a:solidFill>
                <a:latin typeface="Arial" pitchFamily="34" charset="0"/>
                <a:cs typeface="Arial" pitchFamily="34" charset="0"/>
              </a:rPr>
              <a:t>futur simple</a:t>
            </a:r>
          </a:p>
          <a:p>
            <a:pPr lvl="4">
              <a:buFont typeface="Arial" panose="020B0604020202020204" pitchFamily="34" charset="0"/>
              <a:buChar char="•"/>
            </a:pPr>
            <a:r>
              <a:rPr lang="fr-FR" sz="2000" dirty="0">
                <a:solidFill>
                  <a:schemeClr val="accent1"/>
                </a:solidFill>
                <a:latin typeface="Arial" pitchFamily="34" charset="0"/>
                <a:cs typeface="Arial" pitchFamily="34" charset="0"/>
              </a:rPr>
              <a:t>À plus </a:t>
            </a:r>
            <a:r>
              <a:rPr lang="fr-FR" sz="2000" dirty="0">
                <a:latin typeface="Arial" pitchFamily="34" charset="0"/>
                <a:cs typeface="Arial" pitchFamily="34" charset="0"/>
              </a:rPr>
              <a:t>3, unité 5, module E: </a:t>
            </a:r>
            <a:r>
              <a:rPr lang="fr-FR" sz="2000" i="1" dirty="0">
                <a:latin typeface="Arial" pitchFamily="34" charset="0"/>
                <a:cs typeface="Arial" pitchFamily="34" charset="0"/>
              </a:rPr>
              <a:t>futur simple</a:t>
            </a:r>
            <a:r>
              <a:rPr lang="fr-FR" sz="2000" dirty="0">
                <a:latin typeface="Arial" pitchFamily="34" charset="0"/>
                <a:cs typeface="Arial" pitchFamily="34" charset="0"/>
              </a:rPr>
              <a:t>, </a:t>
            </a:r>
            <a:r>
              <a:rPr lang="de-DE" sz="2000" dirty="0">
                <a:latin typeface="Arial" pitchFamily="34" charset="0"/>
                <a:cs typeface="Arial" pitchFamily="34" charset="0"/>
              </a:rPr>
              <a:t>realer Bedingungssatz</a:t>
            </a:r>
            <a:br>
              <a:rPr lang="de-DE" sz="2000" dirty="0">
                <a:latin typeface="Arial" pitchFamily="34" charset="0"/>
                <a:cs typeface="Arial" pitchFamily="34" charset="0"/>
              </a:rPr>
            </a:br>
            <a:endParaRPr lang="de-DE" sz="2000" dirty="0">
              <a:latin typeface="Arial" pitchFamily="34" charset="0"/>
              <a:cs typeface="Arial" pitchFamily="34" charset="0"/>
            </a:endParaRPr>
          </a:p>
          <a:p>
            <a:pPr lvl="1">
              <a:buFont typeface="Arial" panose="020B0604020202020204" pitchFamily="34" charset="0"/>
              <a:buChar char="•"/>
            </a:pPr>
            <a:r>
              <a:rPr lang="de-DE" sz="2400" dirty="0">
                <a:latin typeface="Arial" panose="020B0604020202020204" pitchFamily="34" charset="0"/>
                <a:cs typeface="Arial" panose="020B0604020202020204" pitchFamily="34" charset="0"/>
              </a:rPr>
              <a:t>klare Erzählperspektive</a:t>
            </a:r>
            <a:br>
              <a:rPr lang="de-DE" sz="2400" dirty="0">
                <a:latin typeface="Arial" panose="020B0604020202020204" pitchFamily="34" charset="0"/>
                <a:cs typeface="Arial" panose="020B0604020202020204" pitchFamily="34" charset="0"/>
              </a:rPr>
            </a:br>
            <a:endParaRPr lang="de-DE" sz="2400" dirty="0">
              <a:latin typeface="Arial" panose="020B0604020202020204" pitchFamily="34" charset="0"/>
              <a:cs typeface="Arial" panose="020B0604020202020204" pitchFamily="34" charset="0"/>
            </a:endParaRPr>
          </a:p>
          <a:p>
            <a:pPr lvl="1">
              <a:buFont typeface="Arial" panose="020B0604020202020204" pitchFamily="34" charset="0"/>
              <a:buChar char="•"/>
            </a:pPr>
            <a:r>
              <a:rPr lang="de-DE" sz="2400" i="1" dirty="0">
                <a:latin typeface="Arial" panose="020B0604020202020204" pitchFamily="34" charset="0"/>
                <a:cs typeface="Arial" panose="020B0604020202020204" pitchFamily="34" charset="0"/>
              </a:rPr>
              <a:t>TMK 6: „Die Schüler können die Perspektive einer Figur in einem fiktionalen Text übernehmen und sich aus deren Sicht zu Ereignissen und Personen mündlich und/oder schriftlich äußern.“</a:t>
            </a:r>
            <a:br>
              <a:rPr lang="de-DE" sz="2400" i="1" dirty="0">
                <a:latin typeface="Arial" panose="020B0604020202020204" pitchFamily="34" charset="0"/>
                <a:cs typeface="Arial" panose="020B0604020202020204" pitchFamily="34" charset="0"/>
              </a:rPr>
            </a:br>
            <a:endParaRPr lang="de-DE" sz="2400" i="1" dirty="0">
              <a:latin typeface="Arial" panose="020B0604020202020204" pitchFamily="34" charset="0"/>
              <a:cs typeface="Arial" panose="020B0604020202020204" pitchFamily="34" charset="0"/>
            </a:endParaRPr>
          </a:p>
          <a:p>
            <a:pPr lvl="1">
              <a:buFont typeface="Arial" panose="020B0604020202020204" pitchFamily="34" charset="0"/>
              <a:buChar char="•"/>
            </a:pPr>
            <a:r>
              <a:rPr lang="de-DE" sz="2400" dirty="0">
                <a:latin typeface="Arial" panose="020B0604020202020204" pitchFamily="34" charset="0"/>
                <a:cs typeface="Arial" panose="020B0604020202020204" pitchFamily="34" charset="0"/>
              </a:rPr>
              <a:t>Kürze</a:t>
            </a:r>
          </a:p>
          <a:p>
            <a:pPr lvl="0">
              <a:buNone/>
            </a:pPr>
            <a:endParaRPr lang="de-DE" dirty="0">
              <a:latin typeface="Arial" pitchFamily="34" charset="0"/>
              <a:cs typeface="Arial" pitchFamily="34" charset="0"/>
            </a:endParaRPr>
          </a:p>
          <a:p>
            <a:pPr lvl="0">
              <a:buNone/>
            </a:pPr>
            <a:endParaRPr lang="de-DE" dirty="0">
              <a:latin typeface="Arial" pitchFamily="34" charset="0"/>
              <a:cs typeface="Arial" pitchFamily="34" charset="0"/>
            </a:endParaRPr>
          </a:p>
          <a:p>
            <a:pPr lvl="0"/>
            <a:endParaRPr lang="de-DE" dirty="0"/>
          </a:p>
          <a:p>
            <a:pPr lvl="0"/>
            <a:endParaRPr lang="de-DE" dirty="0"/>
          </a:p>
          <a:p>
            <a:endParaRPr lang="de-DE" dirty="0"/>
          </a:p>
        </p:txBody>
      </p:sp>
      <p:cxnSp>
        <p:nvCxnSpPr>
          <p:cNvPr id="5" name="Gerader Verbinder 4"/>
          <p:cNvCxnSpPr/>
          <p:nvPr/>
        </p:nvCxnSpPr>
        <p:spPr>
          <a:xfrm>
            <a:off x="742950" y="1089025"/>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4953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crollen: vertikal 2"/>
          <p:cNvSpPr/>
          <p:nvPr/>
        </p:nvSpPr>
        <p:spPr>
          <a:xfrm>
            <a:off x="1441450" y="330200"/>
            <a:ext cx="9620250" cy="5664200"/>
          </a:xfrm>
          <a:prstGeom prst="verticalScroll">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Palatino Linotype" panose="02040502050505030304" pitchFamily="18" charset="0"/>
                <a:cs typeface="Arial" pitchFamily="34" charset="0"/>
              </a:rPr>
              <a:t>Maman, vraiment, ça serait bien si tu m’aimais un peu moins. Ton amour, tu sais, c’est comme un gros gâteau écœurant. Un peu, ça va. Mais trop, ça rend malade.</a:t>
            </a:r>
            <a:endParaRPr lang="de-DE" sz="2400" dirty="0">
              <a:solidFill>
                <a:schemeClr val="tx1"/>
              </a:solidFill>
              <a:latin typeface="Palatino Linotype" panose="02040502050505030304" pitchFamily="18" charset="0"/>
              <a:cs typeface="Arial" pitchFamily="34" charset="0"/>
            </a:endParaRPr>
          </a:p>
          <a:p>
            <a:r>
              <a:rPr lang="fr-FR" sz="2400" dirty="0">
                <a:solidFill>
                  <a:schemeClr val="tx1"/>
                </a:solidFill>
                <a:latin typeface="Palatino Linotype" panose="02040502050505030304" pitchFamily="18" charset="0"/>
                <a:cs typeface="Arial" pitchFamily="34" charset="0"/>
              </a:rPr>
              <a:t>Le matin, quand je mange mes tartines, tu me serres très fort dans tes bras et tu m’appelles « mon petit canard », </a:t>
            </a:r>
            <a:br>
              <a:rPr lang="fr-FR" sz="2400" dirty="0">
                <a:solidFill>
                  <a:schemeClr val="tx1"/>
                </a:solidFill>
                <a:latin typeface="Palatino Linotype" panose="02040502050505030304" pitchFamily="18" charset="0"/>
                <a:cs typeface="Arial" pitchFamily="34" charset="0"/>
              </a:rPr>
            </a:br>
            <a:r>
              <a:rPr lang="fr-FR" sz="2400" dirty="0">
                <a:solidFill>
                  <a:schemeClr val="tx1"/>
                </a:solidFill>
                <a:latin typeface="Palatino Linotype" panose="02040502050505030304" pitchFamily="18" charset="0"/>
                <a:cs typeface="Arial" pitchFamily="34" charset="0"/>
              </a:rPr>
              <a:t>« mon cornichon adoré » , ma pupuce à moi toute seule »... C’est dangereux, maman. Un jour, je vais m’étrangler en avalant.</a:t>
            </a:r>
            <a:endParaRPr lang="de-DE" sz="2400" dirty="0">
              <a:solidFill>
                <a:schemeClr val="tx1"/>
              </a:solidFill>
              <a:latin typeface="Palatino Linotype" panose="02040502050505030304" pitchFamily="18" charset="0"/>
              <a:cs typeface="Arial" pitchFamily="34" charset="0"/>
            </a:endParaRPr>
          </a:p>
          <a:p>
            <a:r>
              <a:rPr lang="fr-FR" sz="2400" dirty="0">
                <a:solidFill>
                  <a:schemeClr val="tx1"/>
                </a:solidFill>
                <a:latin typeface="Palatino Linotype" panose="02040502050505030304" pitchFamily="18" charset="0"/>
                <a:cs typeface="Arial" pitchFamily="34" charset="0"/>
              </a:rPr>
              <a:t>Et à midi, à la sortie de l’école, tu te jettes sur moi et tu m’embrasses sur la bouche, devant tous mes copains. Tu ne te rends pas compte, maman. Un jour, j’en mourrai de honte. Ce</a:t>
            </a:r>
            <a:r>
              <a:rPr lang="fr-FR" sz="2400" i="1" dirty="0">
                <a:solidFill>
                  <a:schemeClr val="tx1"/>
                </a:solidFill>
                <a:latin typeface="Palatino Linotype" panose="02040502050505030304" pitchFamily="18" charset="0"/>
                <a:cs typeface="Arial" pitchFamily="34" charset="0"/>
              </a:rPr>
              <a:t> </a:t>
            </a:r>
            <a:r>
              <a:rPr lang="fr-FR" sz="2400" dirty="0">
                <a:solidFill>
                  <a:schemeClr val="tx1"/>
                </a:solidFill>
                <a:latin typeface="Palatino Linotype" panose="02040502050505030304" pitchFamily="18" charset="0"/>
                <a:cs typeface="Arial" pitchFamily="34" charset="0"/>
              </a:rPr>
              <a:t>sera de ta faute, je t’aurai prévenue.</a:t>
            </a:r>
            <a:endParaRPr lang="de-DE" sz="2400" dirty="0">
              <a:solidFill>
                <a:schemeClr val="tx1"/>
              </a:solidFill>
              <a:latin typeface="Palatino Linotype" panose="02040502050505030304" pitchFamily="18" charset="0"/>
              <a:cs typeface="Arial" pitchFamily="34" charset="0"/>
            </a:endParaRPr>
          </a:p>
        </p:txBody>
      </p:sp>
    </p:spTree>
    <p:extLst>
      <p:ext uri="{BB962C8B-B14F-4D97-AF65-F5344CB8AC3E}">
        <p14:creationId xmlns:p14="http://schemas.microsoft.com/office/powerpoint/2010/main" val="4163979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crollen: vertikal 2"/>
          <p:cNvSpPr/>
          <p:nvPr/>
        </p:nvSpPr>
        <p:spPr>
          <a:xfrm>
            <a:off x="1338211" y="204838"/>
            <a:ext cx="9620250" cy="6004232"/>
          </a:xfrm>
          <a:prstGeom prst="verticalScroll">
            <a:avLst>
              <a:gd name="adj" fmla="val 8570"/>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300" dirty="0">
                <a:solidFill>
                  <a:schemeClr val="tx1"/>
                </a:solidFill>
                <a:latin typeface="Palatino Linotype" panose="02040502050505030304" pitchFamily="18" charset="0"/>
                <a:cs typeface="Arial" pitchFamily="34" charset="0"/>
              </a:rPr>
              <a:t>Allons, allons, maman, arrête de pleurer. Écoute, j’ai une idée. Tout cet amour en trop on pourrait le partager. François, le gamin d'à côté, je suis sûr qu’il en prendrait un peu. Son père le bat quand il est soûl, et sa mère n’est jamais là. Et Sophie, c’est pareil. Son père est parti en Australie et sa mère s’est remariée avec un Anglais. Alors, une heure d’amour de temps en temps, je crois bien que ça l’intéresserait.</a:t>
            </a:r>
            <a:endParaRPr lang="de-DE" sz="2300" dirty="0">
              <a:solidFill>
                <a:schemeClr val="tx1"/>
              </a:solidFill>
              <a:latin typeface="Palatino Linotype" panose="02040502050505030304" pitchFamily="18" charset="0"/>
              <a:cs typeface="Arial" pitchFamily="34" charset="0"/>
            </a:endParaRPr>
          </a:p>
          <a:p>
            <a:r>
              <a:rPr lang="fr-FR" sz="2300" dirty="0">
                <a:solidFill>
                  <a:schemeClr val="tx1"/>
                </a:solidFill>
                <a:latin typeface="Palatino Linotype" panose="02040502050505030304" pitchFamily="18" charset="0"/>
                <a:cs typeface="Arial" pitchFamily="34" charset="0"/>
              </a:rPr>
              <a:t>Et puis, maman, si tu as tant d’amour en réserve, pourquoi tu n’en gardes pas un peu pour papa ? Tu sais, moi, ça ne me priverait pas. Et lui, je parie, il ne dirait pas non. Peut-être même qu’il reviendrait habiter chez nous, si tu l’aimais un peu, un tout petit peu. Tu ne crois pas ?</a:t>
            </a:r>
            <a:br>
              <a:rPr lang="fr-FR" sz="2300" dirty="0">
                <a:solidFill>
                  <a:schemeClr val="tx1"/>
                </a:solidFill>
                <a:latin typeface="Palatino Linotype" panose="02040502050505030304" pitchFamily="18" charset="0"/>
                <a:cs typeface="Arial" pitchFamily="34" charset="0"/>
              </a:rPr>
            </a:br>
            <a:endParaRPr lang="fr-FR" sz="2300" dirty="0">
              <a:solidFill>
                <a:schemeClr val="tx1"/>
              </a:solidFill>
              <a:latin typeface="Palatino Linotype" panose="02040502050505030304" pitchFamily="18" charset="0"/>
              <a:cs typeface="Arial" pitchFamily="34" charset="0"/>
            </a:endParaRPr>
          </a:p>
          <a:p>
            <a:r>
              <a:rPr lang="fr-FR" dirty="0">
                <a:solidFill>
                  <a:schemeClr val="tx1"/>
                </a:solidFill>
                <a:latin typeface="Palatino Linotype" panose="02040502050505030304" pitchFamily="18" charset="0"/>
                <a:cs typeface="Arial" pitchFamily="34" charset="0"/>
              </a:rPr>
              <a:t>Quelle:  </a:t>
            </a:r>
            <a:r>
              <a:rPr lang="fr-FR" dirty="0">
                <a:solidFill>
                  <a:schemeClr val="tx1"/>
                </a:solidFill>
              </a:rPr>
              <a:t>Bernard Friot, Nouvelles histoires </a:t>
            </a:r>
            <a:r>
              <a:rPr lang="fr-FR" dirty="0" err="1">
                <a:solidFill>
                  <a:schemeClr val="tx1"/>
                </a:solidFill>
              </a:rPr>
              <a:t>préssées</a:t>
            </a:r>
            <a:r>
              <a:rPr lang="fr-FR" dirty="0">
                <a:solidFill>
                  <a:schemeClr val="tx1"/>
                </a:solidFill>
              </a:rPr>
              <a:t>,  Editions Milan, 2000, p.71</a:t>
            </a:r>
            <a:endParaRPr lang="de-DE" dirty="0">
              <a:solidFill>
                <a:schemeClr val="tx1"/>
              </a:solidFill>
            </a:endParaRPr>
          </a:p>
        </p:txBody>
      </p:sp>
    </p:spTree>
    <p:extLst>
      <p:ext uri="{BB962C8B-B14F-4D97-AF65-F5344CB8AC3E}">
        <p14:creationId xmlns:p14="http://schemas.microsoft.com/office/powerpoint/2010/main" val="1092193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2686050" y="317500"/>
            <a:ext cx="7353300" cy="771525"/>
          </a:xfrm>
        </p:spPr>
        <p:txBody>
          <a:bodyPr/>
          <a:lstStyle/>
          <a:p>
            <a:r>
              <a:rPr lang="de-DE" i="1" dirty="0">
                <a:solidFill>
                  <a:schemeClr val="accent1"/>
                </a:solidFill>
                <a:effectLst>
                  <a:outerShdw blurRad="38100" dist="38100" dir="2700000" algn="tl">
                    <a:srgbClr val="000000">
                      <a:alpha val="43137"/>
                    </a:srgbClr>
                  </a:outerShdw>
                </a:effectLst>
              </a:rPr>
              <a:t>Friot</a:t>
            </a:r>
            <a:r>
              <a:rPr lang="de-DE" dirty="0">
                <a:solidFill>
                  <a:schemeClr val="accent1"/>
                </a:solidFill>
                <a:effectLst>
                  <a:outerShdw blurRad="38100" dist="38100" dir="2700000" algn="tl">
                    <a:srgbClr val="000000">
                      <a:alpha val="43137"/>
                    </a:srgbClr>
                  </a:outerShdw>
                </a:effectLst>
              </a:rPr>
              <a:t> und der Bildungsplan (1)</a:t>
            </a:r>
          </a:p>
        </p:txBody>
      </p:sp>
      <p:sp>
        <p:nvSpPr>
          <p:cNvPr id="3" name="Inhaltsplatzhalter 2"/>
          <p:cNvSpPr>
            <a:spLocks noGrp="1"/>
          </p:cNvSpPr>
          <p:nvPr>
            <p:ph idx="4294967295"/>
          </p:nvPr>
        </p:nvSpPr>
        <p:spPr>
          <a:xfrm>
            <a:off x="1422400" y="1500188"/>
            <a:ext cx="9880600" cy="4424362"/>
          </a:xfrm>
        </p:spPr>
        <p:txBody>
          <a:bodyPr>
            <a:noAutofit/>
          </a:bodyPr>
          <a:lstStyle/>
          <a:p>
            <a:pPr lvl="1">
              <a:buNone/>
            </a:pPr>
            <a:endParaRPr lang="de-DE" sz="2000" dirty="0">
              <a:latin typeface="Arial" pitchFamily="34" charset="0"/>
              <a:cs typeface="Arial" pitchFamily="34" charset="0"/>
            </a:endParaRPr>
          </a:p>
          <a:p>
            <a:pPr lvl="1">
              <a:buFont typeface="Arial" panose="020B0604020202020204" pitchFamily="34" charset="0"/>
              <a:buChar char="•"/>
            </a:pPr>
            <a:endParaRPr lang="de-DE" sz="2000" dirty="0">
              <a:latin typeface="Arial" pitchFamily="34" charset="0"/>
              <a:cs typeface="Arial" pitchFamily="34" charset="0"/>
            </a:endParaRPr>
          </a:p>
          <a:p>
            <a:pPr lvl="1">
              <a:buFont typeface="Arial" panose="020B0604020202020204" pitchFamily="34" charset="0"/>
              <a:buChar char="•"/>
            </a:pPr>
            <a:r>
              <a:rPr lang="de-DE" sz="2400" b="1" dirty="0">
                <a:solidFill>
                  <a:schemeClr val="accent1"/>
                </a:solidFill>
                <a:latin typeface="Arial" pitchFamily="34" charset="0"/>
                <a:cs typeface="Arial" pitchFamily="34" charset="0"/>
              </a:rPr>
              <a:t>vielfältige Themen</a:t>
            </a:r>
            <a:r>
              <a:rPr lang="de-DE" sz="2400" dirty="0">
                <a:latin typeface="Arial" pitchFamily="34" charset="0"/>
                <a:cs typeface="Arial" pitchFamily="34" charset="0"/>
              </a:rPr>
              <a:t>: hier das Thema </a:t>
            </a:r>
            <a:r>
              <a:rPr lang="fr-FR" sz="2400" i="1" dirty="0">
                <a:latin typeface="Arial" pitchFamily="34" charset="0"/>
                <a:cs typeface="Arial" pitchFamily="34" charset="0"/>
              </a:rPr>
              <a:t>« amour »</a:t>
            </a:r>
            <a:endParaRPr lang="fr-FR" sz="2400" dirty="0">
              <a:latin typeface="Arial" pitchFamily="34" charset="0"/>
              <a:cs typeface="Arial" pitchFamily="34" charset="0"/>
            </a:endParaRPr>
          </a:p>
          <a:p>
            <a:pPr lvl="1">
              <a:buFont typeface="Arial" panose="020B0604020202020204" pitchFamily="34" charset="0"/>
              <a:buChar char="•"/>
            </a:pPr>
            <a:endParaRPr lang="de-DE" sz="2400" dirty="0">
              <a:latin typeface="Arial" pitchFamily="34" charset="0"/>
              <a:cs typeface="Arial" pitchFamily="34" charset="0"/>
            </a:endParaRPr>
          </a:p>
          <a:p>
            <a:pPr marL="201168" lvl="1" indent="0">
              <a:buNone/>
            </a:pPr>
            <a:endParaRPr lang="de-DE" sz="2400" dirty="0">
              <a:latin typeface="Arial" pitchFamily="34" charset="0"/>
              <a:cs typeface="Arial" pitchFamily="34" charset="0"/>
            </a:endParaRPr>
          </a:p>
          <a:p>
            <a:pPr lvl="1">
              <a:buFont typeface="Arial" panose="020B0604020202020204" pitchFamily="34" charset="0"/>
              <a:buChar char="•"/>
            </a:pPr>
            <a:r>
              <a:rPr lang="de-DE" sz="2400" dirty="0">
                <a:latin typeface="Arial" pitchFamily="34" charset="0"/>
                <a:cs typeface="Arial" pitchFamily="34" charset="0"/>
              </a:rPr>
              <a:t>Das Thema </a:t>
            </a:r>
            <a:r>
              <a:rPr lang="de-DE" sz="2400" b="1" dirty="0">
                <a:solidFill>
                  <a:schemeClr val="accent1"/>
                </a:solidFill>
                <a:latin typeface="Arial" pitchFamily="34" charset="0"/>
                <a:cs typeface="Arial" pitchFamily="34" charset="0"/>
              </a:rPr>
              <a:t>„Liebe“ </a:t>
            </a:r>
            <a:r>
              <a:rPr lang="de-DE" sz="2400" dirty="0">
                <a:latin typeface="Arial" pitchFamily="34" charset="0"/>
                <a:cs typeface="Arial" pitchFamily="34" charset="0"/>
              </a:rPr>
              <a:t>wird ironisch und spielerisch dargestellt und daher aus einer gewissen Distanz betrachtet, so dass auch Schüler in einem sensiblen Alter damit umgehen können</a:t>
            </a:r>
          </a:p>
          <a:p>
            <a:pPr lvl="0">
              <a:buNone/>
            </a:pPr>
            <a:endParaRPr lang="de-DE" dirty="0">
              <a:latin typeface="Arial" pitchFamily="34" charset="0"/>
              <a:cs typeface="Arial" pitchFamily="34" charset="0"/>
            </a:endParaRPr>
          </a:p>
          <a:p>
            <a:pPr lvl="0">
              <a:buNone/>
            </a:pPr>
            <a:endParaRPr lang="de-DE" dirty="0">
              <a:latin typeface="Arial" pitchFamily="34" charset="0"/>
              <a:cs typeface="Arial" pitchFamily="34" charset="0"/>
            </a:endParaRPr>
          </a:p>
          <a:p>
            <a:pPr lvl="0">
              <a:buNone/>
            </a:pPr>
            <a:endParaRPr lang="de-DE" dirty="0">
              <a:latin typeface="Arial" pitchFamily="34" charset="0"/>
              <a:cs typeface="Arial" pitchFamily="34" charset="0"/>
            </a:endParaRPr>
          </a:p>
          <a:p>
            <a:pPr lvl="0"/>
            <a:endParaRPr lang="de-DE" dirty="0"/>
          </a:p>
          <a:p>
            <a:pPr lvl="0"/>
            <a:endParaRPr lang="de-DE" dirty="0"/>
          </a:p>
          <a:p>
            <a:endParaRPr lang="de-DE" dirty="0"/>
          </a:p>
        </p:txBody>
      </p:sp>
      <p:cxnSp>
        <p:nvCxnSpPr>
          <p:cNvPr id="5" name="Gerader Verbinder 4"/>
          <p:cNvCxnSpPr/>
          <p:nvPr/>
        </p:nvCxnSpPr>
        <p:spPr>
          <a:xfrm>
            <a:off x="742950" y="1089025"/>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606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5118100" y="292100"/>
            <a:ext cx="2070100" cy="771525"/>
          </a:xfrm>
        </p:spPr>
        <p:txBody>
          <a:bodyPr/>
          <a:lstStyle/>
          <a:p>
            <a:r>
              <a:rPr lang="de-DE" dirty="0">
                <a:solidFill>
                  <a:schemeClr val="accent1"/>
                </a:solidFill>
                <a:effectLst>
                  <a:outerShdw blurRad="38100" dist="38100" dir="2700000" algn="tl">
                    <a:srgbClr val="000000">
                      <a:alpha val="43137"/>
                    </a:srgbClr>
                  </a:outerShdw>
                </a:effectLst>
              </a:rPr>
              <a:t>Einstieg</a:t>
            </a:r>
          </a:p>
        </p:txBody>
      </p:sp>
      <p:sp>
        <p:nvSpPr>
          <p:cNvPr id="3" name="Inhaltsplatzhalter 2"/>
          <p:cNvSpPr>
            <a:spLocks noGrp="1"/>
          </p:cNvSpPr>
          <p:nvPr>
            <p:ph idx="4294967295"/>
          </p:nvPr>
        </p:nvSpPr>
        <p:spPr>
          <a:xfrm>
            <a:off x="1569720" y="1341438"/>
            <a:ext cx="10066020" cy="4729162"/>
          </a:xfrm>
        </p:spPr>
        <p:txBody>
          <a:bodyPr>
            <a:noAutofit/>
          </a:bodyPr>
          <a:lstStyle/>
          <a:p>
            <a:pPr>
              <a:buNone/>
            </a:pPr>
            <a:r>
              <a:rPr lang="fr-FR" sz="2800" b="1" dirty="0">
                <a:latin typeface="Arial" pitchFamily="34" charset="0"/>
                <a:cs typeface="Arial" pitchFamily="34" charset="0"/>
              </a:rPr>
              <a:t>Terminez les phrases !</a:t>
            </a:r>
            <a:endParaRPr lang="de-DE" sz="2800" dirty="0">
              <a:latin typeface="Arial" pitchFamily="34" charset="0"/>
              <a:cs typeface="Arial" pitchFamily="34" charset="0"/>
            </a:endParaRPr>
          </a:p>
          <a:p>
            <a:pPr lvl="3">
              <a:buNone/>
            </a:pPr>
            <a:r>
              <a:rPr lang="fr-FR" sz="3900" dirty="0">
                <a:latin typeface="Arial" pitchFamily="34" charset="0"/>
                <a:cs typeface="Arial" pitchFamily="34" charset="0"/>
              </a:rPr>
              <a:t> </a:t>
            </a:r>
            <a:r>
              <a:rPr lang="fr-FR" sz="2400" dirty="0">
                <a:latin typeface="Arial" pitchFamily="34" charset="0"/>
                <a:cs typeface="Arial" pitchFamily="34" charset="0"/>
              </a:rPr>
              <a:t>Si maman m’envoie chercher du pain…</a:t>
            </a:r>
            <a:br>
              <a:rPr lang="fr-FR" sz="2400" dirty="0">
                <a:latin typeface="Arial" pitchFamily="34" charset="0"/>
                <a:cs typeface="Arial" pitchFamily="34" charset="0"/>
              </a:rPr>
            </a:br>
            <a:endParaRPr lang="de-DE" sz="2400" dirty="0">
              <a:latin typeface="Arial" pitchFamily="34" charset="0"/>
              <a:cs typeface="Arial" pitchFamily="34" charset="0"/>
            </a:endParaRPr>
          </a:p>
          <a:p>
            <a:pPr marL="749808" lvl="4" indent="0">
              <a:buNone/>
            </a:pPr>
            <a:r>
              <a:rPr lang="fr-FR" sz="2400" dirty="0">
                <a:latin typeface="Arial" pitchFamily="34" charset="0"/>
                <a:cs typeface="Arial" pitchFamily="34" charset="0"/>
              </a:rPr>
              <a:t>Si je peux mettre mon nouveau pull bleu et blanc…</a:t>
            </a:r>
            <a:br>
              <a:rPr lang="fr-FR" sz="2400" dirty="0">
                <a:latin typeface="Arial" pitchFamily="34" charset="0"/>
                <a:cs typeface="Arial" pitchFamily="34" charset="0"/>
              </a:rPr>
            </a:br>
            <a:endParaRPr lang="de-DE" sz="2400" dirty="0">
              <a:latin typeface="Arial" pitchFamily="34" charset="0"/>
              <a:cs typeface="Arial" pitchFamily="34" charset="0"/>
            </a:endParaRPr>
          </a:p>
          <a:p>
            <a:pPr marL="749808" lvl="4" indent="0">
              <a:buNone/>
            </a:pPr>
            <a:r>
              <a:rPr lang="fr-FR" sz="2400" dirty="0">
                <a:latin typeface="Arial" pitchFamily="34" charset="0"/>
                <a:cs typeface="Arial" pitchFamily="34" charset="0"/>
              </a:rPr>
              <a:t>Si je rencontre Marie à la boulangerie…</a:t>
            </a:r>
            <a:br>
              <a:rPr lang="fr-FR" sz="2400" dirty="0">
                <a:latin typeface="Arial" pitchFamily="34" charset="0"/>
                <a:cs typeface="Arial" pitchFamily="34" charset="0"/>
              </a:rPr>
            </a:br>
            <a:endParaRPr lang="de-DE" sz="2400" dirty="0">
              <a:latin typeface="Arial" pitchFamily="34" charset="0"/>
              <a:cs typeface="Arial" pitchFamily="34" charset="0"/>
            </a:endParaRPr>
          </a:p>
          <a:p>
            <a:pPr marL="749808" lvl="4" indent="0">
              <a:buNone/>
            </a:pPr>
            <a:r>
              <a:rPr lang="fr-FR" sz="2400" dirty="0">
                <a:latin typeface="Arial" pitchFamily="34" charset="0"/>
                <a:cs typeface="Arial" pitchFamily="34" charset="0"/>
              </a:rPr>
              <a:t>Si elle est venue seule, sans sa petite sœur et sans son chien…</a:t>
            </a:r>
            <a:br>
              <a:rPr lang="fr-FR" sz="2400" dirty="0">
                <a:latin typeface="Arial" pitchFamily="34" charset="0"/>
                <a:cs typeface="Arial" pitchFamily="34" charset="0"/>
              </a:rPr>
            </a:br>
            <a:endParaRPr lang="de-DE" sz="2400" dirty="0">
              <a:latin typeface="Arial" pitchFamily="34" charset="0"/>
              <a:cs typeface="Arial" pitchFamily="34" charset="0"/>
            </a:endParaRPr>
          </a:p>
          <a:p>
            <a:pPr marL="749808" lvl="4" indent="0">
              <a:buNone/>
            </a:pPr>
            <a:r>
              <a:rPr lang="fr-FR" sz="2400" dirty="0">
                <a:latin typeface="Arial" pitchFamily="34" charset="0"/>
                <a:cs typeface="Arial" pitchFamily="34" charset="0"/>
              </a:rPr>
              <a:t>Si elle me sourit…</a:t>
            </a:r>
            <a:br>
              <a:rPr lang="fr-FR" sz="2400" dirty="0">
                <a:latin typeface="Arial" pitchFamily="34" charset="0"/>
                <a:cs typeface="Arial" pitchFamily="34" charset="0"/>
              </a:rPr>
            </a:br>
            <a:endParaRPr lang="de-DE" sz="2400" dirty="0">
              <a:latin typeface="Arial" pitchFamily="34" charset="0"/>
              <a:cs typeface="Arial" pitchFamily="34" charset="0"/>
            </a:endParaRPr>
          </a:p>
          <a:p>
            <a:pPr marL="749808" lvl="4" indent="0">
              <a:buNone/>
            </a:pPr>
            <a:r>
              <a:rPr lang="fr-FR" sz="2400" dirty="0">
                <a:latin typeface="Arial" pitchFamily="34" charset="0"/>
                <a:cs typeface="Arial" pitchFamily="34" charset="0"/>
              </a:rPr>
              <a:t>Si elle me demande de la raccompagner…</a:t>
            </a:r>
            <a:endParaRPr lang="de-DE" sz="2400" dirty="0">
              <a:latin typeface="Arial" pitchFamily="34" charset="0"/>
              <a:cs typeface="Arial" pitchFamily="34" charset="0"/>
            </a:endParaRPr>
          </a:p>
          <a:p>
            <a:pPr lvl="0">
              <a:buNone/>
            </a:pPr>
            <a:endParaRPr lang="de-DE" dirty="0">
              <a:latin typeface="Arial" pitchFamily="34" charset="0"/>
              <a:cs typeface="Arial" pitchFamily="34" charset="0"/>
            </a:endParaRPr>
          </a:p>
          <a:p>
            <a:pPr lvl="0">
              <a:buNone/>
            </a:pPr>
            <a:endParaRPr lang="de-DE" dirty="0">
              <a:latin typeface="Arial" pitchFamily="34" charset="0"/>
              <a:cs typeface="Arial" pitchFamily="34" charset="0"/>
            </a:endParaRPr>
          </a:p>
          <a:p>
            <a:pPr lvl="0"/>
            <a:endParaRPr lang="de-DE" dirty="0"/>
          </a:p>
          <a:p>
            <a:pPr lvl="0"/>
            <a:endParaRPr lang="de-DE" dirty="0"/>
          </a:p>
          <a:p>
            <a:endParaRPr lang="de-DE" dirty="0"/>
          </a:p>
        </p:txBody>
      </p:sp>
      <p:cxnSp>
        <p:nvCxnSpPr>
          <p:cNvPr id="5" name="Gerader Verbinder 4"/>
          <p:cNvCxnSpPr/>
          <p:nvPr/>
        </p:nvCxnSpPr>
        <p:spPr>
          <a:xfrm>
            <a:off x="742950" y="1089025"/>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8677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098925" y="317500"/>
            <a:ext cx="4108450" cy="771525"/>
          </a:xfrm>
        </p:spPr>
        <p:txBody>
          <a:bodyPr>
            <a:normAutofit/>
          </a:bodyPr>
          <a:lstStyle/>
          <a:p>
            <a:r>
              <a:rPr lang="de-DE" dirty="0">
                <a:solidFill>
                  <a:schemeClr val="accent1"/>
                </a:solidFill>
                <a:effectLst>
                  <a:outerShdw blurRad="38100" dist="38100" dir="2700000" algn="tl">
                    <a:srgbClr val="000000">
                      <a:alpha val="43137"/>
                    </a:srgbClr>
                  </a:outerShdw>
                </a:effectLst>
              </a:rPr>
              <a:t>Bernard Friot, </a:t>
            </a:r>
            <a:r>
              <a:rPr lang="de-DE" i="1" dirty="0">
                <a:solidFill>
                  <a:schemeClr val="accent1"/>
                </a:solidFill>
                <a:effectLst>
                  <a:outerShdw blurRad="38100" dist="38100" dir="2700000" algn="tl">
                    <a:srgbClr val="000000">
                      <a:alpha val="43137"/>
                    </a:srgbClr>
                  </a:outerShdw>
                </a:effectLst>
              </a:rPr>
              <a:t>Si</a:t>
            </a:r>
          </a:p>
        </p:txBody>
      </p:sp>
      <p:sp>
        <p:nvSpPr>
          <p:cNvPr id="3" name="Inhaltsplatzhalter 2"/>
          <p:cNvSpPr>
            <a:spLocks noGrp="1"/>
          </p:cNvSpPr>
          <p:nvPr>
            <p:ph idx="4294967295"/>
          </p:nvPr>
        </p:nvSpPr>
        <p:spPr>
          <a:xfrm>
            <a:off x="1612900" y="1525588"/>
            <a:ext cx="8718550" cy="4729162"/>
          </a:xfrm>
        </p:spPr>
        <p:txBody>
          <a:bodyPr>
            <a:noAutofit/>
          </a:bodyPr>
          <a:lstStyle/>
          <a:p>
            <a:pPr algn="just">
              <a:buNone/>
            </a:pPr>
            <a:r>
              <a:rPr lang="fr-FR" sz="2800" dirty="0">
                <a:latin typeface="Palatino Linotype" panose="02040502050505030304" pitchFamily="18" charset="0"/>
              </a:rPr>
              <a:t> Si maman m’envoie chercher du pain ; si je peux mettre mon nouveau pull bleu et blanc ; si je la rencontre à la boulangerie ; si elle est venue seule, sans sa petite sœur et sans son chien ; si elle me sourit ; si elle me demande de la raccompagner ; si on ne croise personne en chemin ; si on prend le raccourci à travers champs ; s’il y a un orage juste au moment où on passe devant la chapelle abandonnée ; s’il se met à pleuvoir à verse ; si on court se réfugier dans la chapelle ; si le tonnerre se met à gronder ; si la foudre tombe tout près de nous ; si elle a très peur et se met à crier...</a:t>
            </a:r>
            <a:endParaRPr lang="de-DE" dirty="0">
              <a:latin typeface="Arial" pitchFamily="34" charset="0"/>
              <a:cs typeface="Arial" pitchFamily="34" charset="0"/>
            </a:endParaRPr>
          </a:p>
          <a:p>
            <a:pPr lvl="0"/>
            <a:endParaRPr lang="de-DE" dirty="0"/>
          </a:p>
          <a:p>
            <a:pPr lvl="0"/>
            <a:endParaRPr lang="de-DE" dirty="0"/>
          </a:p>
          <a:p>
            <a:endParaRPr lang="de-DE" dirty="0"/>
          </a:p>
        </p:txBody>
      </p:sp>
      <p:cxnSp>
        <p:nvCxnSpPr>
          <p:cNvPr id="5" name="Gerader Verbinder 4"/>
          <p:cNvCxnSpPr/>
          <p:nvPr/>
        </p:nvCxnSpPr>
        <p:spPr>
          <a:xfrm>
            <a:off x="742950" y="1089025"/>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9728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3700462" y="317500"/>
            <a:ext cx="4905375" cy="771525"/>
          </a:xfrm>
        </p:spPr>
        <p:txBody>
          <a:bodyPr>
            <a:normAutofit fontScale="90000"/>
          </a:bodyPr>
          <a:lstStyle/>
          <a:p>
            <a:r>
              <a:rPr lang="de-DE" dirty="0">
                <a:solidFill>
                  <a:schemeClr val="accent1"/>
                </a:solidFill>
                <a:effectLst>
                  <a:outerShdw blurRad="38100" dist="38100" dir="2700000" algn="tl">
                    <a:srgbClr val="000000">
                      <a:alpha val="43137"/>
                    </a:srgbClr>
                  </a:outerShdw>
                </a:effectLst>
              </a:rPr>
              <a:t>Sprechen / Schreiben</a:t>
            </a:r>
          </a:p>
        </p:txBody>
      </p:sp>
      <p:sp>
        <p:nvSpPr>
          <p:cNvPr id="3" name="Inhaltsplatzhalter 2"/>
          <p:cNvSpPr>
            <a:spLocks noGrp="1"/>
          </p:cNvSpPr>
          <p:nvPr>
            <p:ph idx="4294967295"/>
          </p:nvPr>
        </p:nvSpPr>
        <p:spPr>
          <a:xfrm>
            <a:off x="1422400" y="1500188"/>
            <a:ext cx="10327640" cy="4572952"/>
          </a:xfrm>
        </p:spPr>
        <p:txBody>
          <a:bodyPr>
            <a:noAutofit/>
          </a:bodyPr>
          <a:lstStyle/>
          <a:p>
            <a:pPr lvl="1">
              <a:buFont typeface="Arial" panose="020B0604020202020204" pitchFamily="34" charset="0"/>
              <a:buChar char="•"/>
            </a:pPr>
            <a:r>
              <a:rPr lang="de-DE" sz="2800" dirty="0"/>
              <a:t> S. stellen Vermutungen über das Ende des Textes an – schriftlich</a:t>
            </a:r>
          </a:p>
          <a:p>
            <a:pPr marL="201168" lvl="1" indent="0">
              <a:buNone/>
            </a:pPr>
            <a:r>
              <a:rPr lang="de-DE" sz="2800" dirty="0"/>
              <a:t>   ggf. in Partnerarbeit – und stellen ihre Ergebnisse im Plenum vor</a:t>
            </a:r>
            <a:br>
              <a:rPr lang="de-DE" sz="2800" dirty="0"/>
            </a:br>
            <a:endParaRPr lang="de-DE" sz="2800" dirty="0"/>
          </a:p>
          <a:p>
            <a:pPr lvl="1">
              <a:buFont typeface="Arial" panose="020B0604020202020204" pitchFamily="34" charset="0"/>
              <a:buChar char="•"/>
            </a:pPr>
            <a:r>
              <a:rPr lang="de-DE" sz="2800" dirty="0"/>
              <a:t> Besprechung der Ergebnisse</a:t>
            </a:r>
            <a:br>
              <a:rPr lang="de-DE" sz="2800" dirty="0"/>
            </a:br>
            <a:endParaRPr lang="de-DE" sz="2800" dirty="0"/>
          </a:p>
          <a:p>
            <a:pPr lvl="1">
              <a:buFont typeface="Arial" panose="020B0604020202020204" pitchFamily="34" charset="0"/>
              <a:buChar char="•"/>
            </a:pPr>
            <a:r>
              <a:rPr lang="de-DE" sz="2800" dirty="0"/>
              <a:t> Lesen des gesamten Textes</a:t>
            </a:r>
            <a:br>
              <a:rPr lang="de-DE" sz="2800" dirty="0"/>
            </a:br>
            <a:endParaRPr lang="de-DE" sz="2800" dirty="0"/>
          </a:p>
          <a:p>
            <a:pPr lvl="1">
              <a:buFont typeface="Arial" panose="020B0604020202020204" pitchFamily="34" charset="0"/>
              <a:buChar char="•"/>
            </a:pPr>
            <a:r>
              <a:rPr lang="de-DE" sz="2800" dirty="0"/>
              <a:t> Fragen zum Ende der Geschichte:</a:t>
            </a:r>
          </a:p>
          <a:p>
            <a:pPr lvl="5"/>
            <a:r>
              <a:rPr lang="fr-FR" sz="2400" dirty="0"/>
              <a:t>Qu’est-ce que vous pensez de la fin de l’histoire? </a:t>
            </a:r>
          </a:p>
          <a:p>
            <a:pPr lvl="5"/>
            <a:r>
              <a:rPr lang="fr-FR" sz="2400" dirty="0"/>
              <a:t>Décrivez la relation entre le garçon et Marie !</a:t>
            </a:r>
            <a:endParaRPr lang="de-DE" sz="2400" dirty="0"/>
          </a:p>
          <a:p>
            <a:endParaRPr lang="de-DE" dirty="0"/>
          </a:p>
        </p:txBody>
      </p:sp>
      <p:cxnSp>
        <p:nvCxnSpPr>
          <p:cNvPr id="5" name="Gerader Verbinder 4"/>
          <p:cNvCxnSpPr/>
          <p:nvPr/>
        </p:nvCxnSpPr>
        <p:spPr>
          <a:xfrm>
            <a:off x="742950" y="1089025"/>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7704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3719512" y="317500"/>
            <a:ext cx="4905375" cy="771525"/>
          </a:xfrm>
        </p:spPr>
        <p:txBody>
          <a:bodyPr>
            <a:normAutofit fontScale="90000"/>
          </a:bodyPr>
          <a:lstStyle/>
          <a:p>
            <a:r>
              <a:rPr lang="de-DE" dirty="0">
                <a:solidFill>
                  <a:schemeClr val="accent1"/>
                </a:solidFill>
                <a:effectLst>
                  <a:outerShdw blurRad="38100" dist="38100" dir="2700000" algn="tl">
                    <a:srgbClr val="000000">
                      <a:alpha val="43137"/>
                    </a:srgbClr>
                  </a:outerShdw>
                </a:effectLst>
              </a:rPr>
              <a:t>Sprechen / Schreiben</a:t>
            </a:r>
          </a:p>
        </p:txBody>
      </p:sp>
      <p:cxnSp>
        <p:nvCxnSpPr>
          <p:cNvPr id="5" name="Gerader Verbinder 4"/>
          <p:cNvCxnSpPr/>
          <p:nvPr/>
        </p:nvCxnSpPr>
        <p:spPr>
          <a:xfrm>
            <a:off x="742950" y="1089025"/>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Rechteck 3"/>
          <p:cNvSpPr/>
          <p:nvPr/>
        </p:nvSpPr>
        <p:spPr>
          <a:xfrm>
            <a:off x="1377949" y="1308100"/>
            <a:ext cx="9934063" cy="5539978"/>
          </a:xfrm>
          <a:prstGeom prst="rect">
            <a:avLst/>
          </a:prstGeom>
        </p:spPr>
        <p:txBody>
          <a:bodyPr wrap="square">
            <a:spAutoFit/>
          </a:bodyPr>
          <a:lstStyle/>
          <a:p>
            <a:r>
              <a:rPr lang="fr-FR" sz="2600" dirty="0">
                <a:solidFill>
                  <a:schemeClr val="bg1">
                    <a:lumMod val="50000"/>
                  </a:schemeClr>
                </a:solidFill>
                <a:latin typeface="Palatino Linotype" panose="02040502050505030304" pitchFamily="18" charset="0"/>
              </a:rPr>
              <a:t>Si maman m’envoie chercher du pain ; si je peux mettre mon nouveau pull bleu et blanc ; si je la rencontre à la boulangerie ; si elle est venue seule, sans sa petite sœur et sans son chien ; si elle me sourit ; si elle me demande de la raccompagner ; si on ne croise personne en chemin ; si on prend le raccourci à travers champs ; s’il y a un orage juste au moment où on passe devant la chapelle abandonnée ; s’il se met à pleuvoir à verse ; si on court se réfugier dans la chapelle ; si le tonnerre se met à gronder ; si la foudre tombe tout près de nous ; si elle a très peur et se met à crier...</a:t>
            </a:r>
          </a:p>
          <a:p>
            <a:pPr>
              <a:spcBef>
                <a:spcPts val="1200"/>
              </a:spcBef>
            </a:pPr>
            <a:r>
              <a:rPr lang="fr-FR" sz="2800" b="1" dirty="0">
                <a:latin typeface="Palatino Linotype" panose="02040502050505030304" pitchFamily="18" charset="0"/>
                <a:ea typeface="Georgia" panose="02040502050405020303" pitchFamily="18" charset="0"/>
                <a:cs typeface="Arial" panose="020B0604020202020204" pitchFamily="34" charset="0"/>
              </a:rPr>
              <a:t>... je lui prendrai la main et je dirai: « Marie, tu sais, je t’aime bien. » </a:t>
            </a:r>
          </a:p>
          <a:p>
            <a:pPr algn="r">
              <a:spcBef>
                <a:spcPts val="600"/>
              </a:spcBef>
            </a:pPr>
            <a:r>
              <a:rPr lang="fr-FR" dirty="0"/>
              <a:t>Quelle: </a:t>
            </a:r>
            <a:r>
              <a:rPr lang="de-DE" dirty="0"/>
              <a:t>Bernard Friot, </a:t>
            </a:r>
            <a:r>
              <a:rPr lang="de-DE" dirty="0" err="1"/>
              <a:t>Nouvelles</a:t>
            </a:r>
            <a:r>
              <a:rPr lang="de-DE" dirty="0"/>
              <a:t> </a:t>
            </a:r>
            <a:r>
              <a:rPr lang="de-DE" dirty="0" err="1"/>
              <a:t>histoires</a:t>
            </a:r>
            <a:r>
              <a:rPr lang="de-DE" dirty="0"/>
              <a:t> </a:t>
            </a:r>
            <a:r>
              <a:rPr lang="de-DE" dirty="0" err="1"/>
              <a:t>préssées</a:t>
            </a:r>
            <a:r>
              <a:rPr lang="de-DE" dirty="0"/>
              <a:t>,  Editions Milan, 2000, p.93</a:t>
            </a:r>
            <a:endParaRPr lang="de-DE" sz="1400" dirty="0">
              <a:latin typeface="Palatino Linotype" panose="02040502050505030304" pitchFamily="18" charset="0"/>
              <a:ea typeface="Georgia" panose="02040502050405020303" pitchFamily="18" charset="0"/>
              <a:cs typeface="Arial" panose="020B0604020202020204" pitchFamily="34" charset="0"/>
            </a:endParaRPr>
          </a:p>
          <a:p>
            <a:endParaRPr lang="de-DE" sz="2600" dirty="0"/>
          </a:p>
        </p:txBody>
      </p:sp>
    </p:spTree>
    <p:extLst>
      <p:ext uri="{BB962C8B-B14F-4D97-AF65-F5344CB8AC3E}">
        <p14:creationId xmlns:p14="http://schemas.microsoft.com/office/powerpoint/2010/main" val="1549954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29956" y="368300"/>
            <a:ext cx="2598738" cy="771525"/>
          </a:xfrm>
        </p:spPr>
        <p:txBody>
          <a:bodyPr>
            <a:normAutofit/>
          </a:bodyPr>
          <a:lstStyle/>
          <a:p>
            <a:r>
              <a:rPr lang="de-DE" dirty="0">
                <a:solidFill>
                  <a:schemeClr val="accent1"/>
                </a:solidFill>
                <a:effectLst>
                  <a:outerShdw blurRad="38100" dist="38100" dir="2700000" algn="tl">
                    <a:srgbClr val="000000">
                      <a:alpha val="43137"/>
                    </a:srgbClr>
                  </a:outerShdw>
                </a:effectLst>
              </a:rPr>
              <a:t>Schreiben</a:t>
            </a:r>
          </a:p>
        </p:txBody>
      </p:sp>
      <p:cxnSp>
        <p:nvCxnSpPr>
          <p:cNvPr id="5" name="Gerader Verbinder 4"/>
          <p:cNvCxnSpPr/>
          <p:nvPr/>
        </p:nvCxnSpPr>
        <p:spPr>
          <a:xfrm>
            <a:off x="742950" y="1089025"/>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Rechteck 3"/>
          <p:cNvSpPr/>
          <p:nvPr/>
        </p:nvSpPr>
        <p:spPr>
          <a:xfrm>
            <a:off x="1020762" y="2209800"/>
            <a:ext cx="10264775" cy="3046988"/>
          </a:xfrm>
          <a:prstGeom prst="rect">
            <a:avLst/>
          </a:prstGeom>
        </p:spPr>
        <p:txBody>
          <a:bodyPr wrap="square">
            <a:spAutoFit/>
          </a:bodyPr>
          <a:lstStyle/>
          <a:p>
            <a:r>
              <a:rPr lang="fr-FR" sz="3200" dirty="0"/>
              <a:t>Imaginez que l’histoire se passe comme le garçon s’imagine. Le lendemain, il raconte à un ami ce qui s’est passé et comme il veut donner l’image d’un garçon fort et cool il en rajoute un peu …..</a:t>
            </a:r>
            <a:br>
              <a:rPr lang="fr-FR" sz="3200" dirty="0"/>
            </a:br>
            <a:br>
              <a:rPr lang="fr-FR" sz="3200" dirty="0"/>
            </a:br>
            <a:r>
              <a:rPr lang="fr-FR" sz="3200" dirty="0"/>
              <a:t>Ecris ce texte !</a:t>
            </a:r>
            <a:endParaRPr lang="de-DE" sz="3200" dirty="0"/>
          </a:p>
        </p:txBody>
      </p:sp>
    </p:spTree>
    <p:extLst>
      <p:ext uri="{BB962C8B-B14F-4D97-AF65-F5344CB8AC3E}">
        <p14:creationId xmlns:p14="http://schemas.microsoft.com/office/powerpoint/2010/main" val="2991443379"/>
      </p:ext>
    </p:extLst>
  </p:cSld>
  <p:clrMapOvr>
    <a:masterClrMapping/>
  </p:clrMapOvr>
</p:sld>
</file>

<file path=ppt/theme/theme1.xml><?xml version="1.0" encoding="utf-8"?>
<a:theme xmlns:a="http://schemas.openxmlformats.org/drawingml/2006/main" name="Rückblick">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ückblick">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TM02892315[[fn=Fetzen]]</Template>
  <TotalTime>0</TotalTime>
  <Words>732</Words>
  <Application>Microsoft Office PowerPoint</Application>
  <PresentationFormat>Breitbild</PresentationFormat>
  <Paragraphs>95</Paragraphs>
  <Slides>14</Slides>
  <Notes>14</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14</vt:i4>
      </vt:variant>
    </vt:vector>
  </HeadingPairs>
  <TitlesOfParts>
    <vt:vector size="21" baseType="lpstr">
      <vt:lpstr>Calibri</vt:lpstr>
      <vt:lpstr>Calibri Light</vt:lpstr>
      <vt:lpstr>Symbol</vt:lpstr>
      <vt:lpstr>Palatino Linotype</vt:lpstr>
      <vt:lpstr>Georgia</vt:lpstr>
      <vt:lpstr>Arial</vt:lpstr>
      <vt:lpstr>Rückblick</vt:lpstr>
      <vt:lpstr>PowerPoint-Präsentation</vt:lpstr>
      <vt:lpstr>PowerPoint-Präsentation</vt:lpstr>
      <vt:lpstr>PowerPoint-Präsentation</vt:lpstr>
      <vt:lpstr>Friot und der Bildungsplan (1)</vt:lpstr>
      <vt:lpstr>Einstieg</vt:lpstr>
      <vt:lpstr>Bernard Friot, Si</vt:lpstr>
      <vt:lpstr>Sprechen / Schreiben</vt:lpstr>
      <vt:lpstr>Sprechen / Schreiben</vt:lpstr>
      <vt:lpstr>Schreiben</vt:lpstr>
      <vt:lpstr>Schülerarbeit</vt:lpstr>
      <vt:lpstr>Sprechen / Schreiben</vt:lpstr>
      <vt:lpstr>Sprechen / Schreiben</vt:lpstr>
      <vt:lpstr>Friot und der Bildungsplan (2)</vt:lpstr>
      <vt:lpstr>Friot und der Bildungsplan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Riko Schmid</dc:creator>
  <cp:lastModifiedBy>L000387</cp:lastModifiedBy>
  <cp:revision>307</cp:revision>
  <cp:lastPrinted>2016-10-26T06:42:29Z</cp:lastPrinted>
  <dcterms:created xsi:type="dcterms:W3CDTF">2016-08-07T19:06:54Z</dcterms:created>
  <dcterms:modified xsi:type="dcterms:W3CDTF">2017-06-24T11:36:34Z</dcterms:modified>
</cp:coreProperties>
</file>