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4124" r:id="rId1"/>
  </p:sldMasterIdLst>
  <p:notesMasterIdLst>
    <p:notesMasterId r:id="rId13"/>
  </p:notesMasterIdLst>
  <p:handoutMasterIdLst>
    <p:handoutMasterId r:id="rId14"/>
  </p:handoutMasterIdLst>
  <p:sldIdLst>
    <p:sldId id="269" r:id="rId2"/>
    <p:sldId id="270" r:id="rId3"/>
    <p:sldId id="271" r:id="rId4"/>
    <p:sldId id="272" r:id="rId5"/>
    <p:sldId id="273" r:id="rId6"/>
    <p:sldId id="274" r:id="rId7"/>
    <p:sldId id="275" r:id="rId8"/>
    <p:sldId id="276" r:id="rId9"/>
    <p:sldId id="277" r:id="rId10"/>
    <p:sldId id="278" r:id="rId11"/>
    <p:sldId id="279" r:id="rId12"/>
  </p:sldIdLst>
  <p:sldSz cx="12192000" cy="6858000"/>
  <p:notesSz cx="6781800" cy="9926638"/>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8ED"/>
    <a:srgbClr val="47B9B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56" autoAdjust="0"/>
    <p:restoredTop sz="86467" autoAdjust="0"/>
  </p:normalViewPr>
  <p:slideViewPr>
    <p:cSldViewPr snapToGrid="0">
      <p:cViewPr varScale="1">
        <p:scale>
          <a:sx n="60" d="100"/>
          <a:sy n="60" d="100"/>
        </p:scale>
        <p:origin x="408" y="24"/>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116B187D-8565-492A-914B-905217A68F39}" type="datetime1">
              <a:rPr lang="de-DE" smtClean="0"/>
              <a:t>18.12.2016</a:t>
            </a:fld>
            <a:endParaRPr lang="de-DE"/>
          </a:p>
        </p:txBody>
      </p:sp>
      <p:sp>
        <p:nvSpPr>
          <p:cNvPr id="4" name="Fußzeilenplatzhalter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85B292B0-52FD-4AAB-BF7A-CF694587A1A6}" type="slidenum">
              <a:rPr lang="de-DE" smtClean="0"/>
              <a:t>‹Nr.›</a:t>
            </a:fld>
            <a:endParaRPr lang="de-DE"/>
          </a:p>
        </p:txBody>
      </p:sp>
    </p:spTree>
    <p:extLst>
      <p:ext uri="{BB962C8B-B14F-4D97-AF65-F5344CB8AC3E}">
        <p14:creationId xmlns:p14="http://schemas.microsoft.com/office/powerpoint/2010/main" val="4269460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8780"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1451" y="0"/>
            <a:ext cx="2938780" cy="498056"/>
          </a:xfrm>
          <a:prstGeom prst="rect">
            <a:avLst/>
          </a:prstGeom>
        </p:spPr>
        <p:txBody>
          <a:bodyPr vert="horz" lIns="91440" tIns="45720" rIns="91440" bIns="45720" rtlCol="0"/>
          <a:lstStyle>
            <a:lvl1pPr algn="r">
              <a:defRPr sz="1200"/>
            </a:lvl1pPr>
          </a:lstStyle>
          <a:p>
            <a:fld id="{13E9FEDD-1A6D-4652-8744-D89ABB388AAC}" type="datetime1">
              <a:rPr lang="de-DE" smtClean="0"/>
              <a:t>18.12.2016</a:t>
            </a:fld>
            <a:endParaRPr lang="de-DE" dirty="0"/>
          </a:p>
        </p:txBody>
      </p:sp>
      <p:sp>
        <p:nvSpPr>
          <p:cNvPr id="4" name="Folienbildplatzhalter 3"/>
          <p:cNvSpPr>
            <a:spLocks noGrp="1" noRot="1" noChangeAspect="1"/>
          </p:cNvSpPr>
          <p:nvPr>
            <p:ph type="sldImg" idx="2"/>
          </p:nvPr>
        </p:nvSpPr>
        <p:spPr>
          <a:xfrm>
            <a:off x="414338"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8180" y="4777194"/>
            <a:ext cx="54254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5"/>
            <a:ext cx="2938780"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1451" y="9428585"/>
            <a:ext cx="2938780" cy="498055"/>
          </a:xfrm>
          <a:prstGeom prst="rect">
            <a:avLst/>
          </a:prstGeom>
        </p:spPr>
        <p:txBody>
          <a:bodyPr vert="horz" lIns="91440" tIns="45720" rIns="91440" bIns="45720" rtlCol="0" anchor="b"/>
          <a:lstStyle>
            <a:lvl1pPr algn="r">
              <a:defRPr sz="1200"/>
            </a:lvl1pPr>
          </a:lstStyle>
          <a:p>
            <a:fld id="{A3308F06-704B-4BBC-97C3-1F59BE43AA4A}" type="slidenum">
              <a:rPr lang="de-DE" smtClean="0"/>
              <a:t>‹Nr.›</a:t>
            </a:fld>
            <a:endParaRPr lang="de-DE" dirty="0"/>
          </a:p>
        </p:txBody>
      </p:sp>
    </p:spTree>
    <p:extLst>
      <p:ext uri="{BB962C8B-B14F-4D97-AF65-F5344CB8AC3E}">
        <p14:creationId xmlns:p14="http://schemas.microsoft.com/office/powerpoint/2010/main" val="110343938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1707CCF-1DCA-497A-ADFD-96DBF627E210}" type="datetime1">
              <a:rPr lang="de-DE" smtClean="0"/>
              <a:t>18.12.2016</a:t>
            </a:fld>
            <a:endParaRPr lang="de-DE" dirty="0"/>
          </a:p>
        </p:txBody>
      </p:sp>
      <p:sp>
        <p:nvSpPr>
          <p:cNvPr id="5" name="Foliennummernplatzhalter 4"/>
          <p:cNvSpPr>
            <a:spLocks noGrp="1"/>
          </p:cNvSpPr>
          <p:nvPr>
            <p:ph type="sldNum" sz="quarter" idx="11"/>
          </p:nvPr>
        </p:nvSpPr>
        <p:spPr/>
        <p:txBody>
          <a:bodyPr/>
          <a:lstStyle/>
          <a:p>
            <a:fld id="{A3308F06-704B-4BBC-97C3-1F59BE43AA4A}" type="slidenum">
              <a:rPr lang="de-DE" smtClean="0"/>
              <a:t>1</a:t>
            </a:fld>
            <a:endParaRPr lang="de-DE" dirty="0"/>
          </a:p>
        </p:txBody>
      </p:sp>
    </p:spTree>
    <p:extLst>
      <p:ext uri="{BB962C8B-B14F-4D97-AF65-F5344CB8AC3E}">
        <p14:creationId xmlns:p14="http://schemas.microsoft.com/office/powerpoint/2010/main" val="2702954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Wie bei anderen Lektüren auch, bieten sich auch bei GRAND AIR weitere Möglichkeiten </a:t>
            </a:r>
          </a:p>
          <a:p>
            <a:r>
              <a:rPr lang="de-DE" baseline="0" dirty="0"/>
              <a:t>zur schriftlichen Textproduktion an, die nicht immer unmittelbar einer Textsorte </a:t>
            </a:r>
          </a:p>
          <a:p>
            <a:r>
              <a:rPr lang="de-DE" baseline="0" dirty="0"/>
              <a:t>zugeordnet werden können.</a:t>
            </a:r>
          </a:p>
          <a:p>
            <a:endParaRPr lang="de-DE" baseline="0" dirty="0"/>
          </a:p>
          <a:p>
            <a:r>
              <a:rPr lang="de-DE" b="0" i="1" baseline="0" dirty="0"/>
              <a:t>Klick auf „Kästchen“ mit Hyperlink.</a:t>
            </a:r>
          </a:p>
          <a:p>
            <a:r>
              <a:rPr lang="de-DE" baseline="0" dirty="0"/>
              <a:t>Anregungen, die alternativ, zusätzlich, oder zur </a:t>
            </a:r>
            <a:r>
              <a:rPr lang="de-DE" b="0" i="1" baseline="0" dirty="0"/>
              <a:t>Differenzierung</a:t>
            </a:r>
            <a:r>
              <a:rPr lang="de-DE" baseline="0" dirty="0"/>
              <a:t> für „schnellere“ </a:t>
            </a:r>
            <a:r>
              <a:rPr lang="de-DE" baseline="0" dirty="0" err="1"/>
              <a:t>SuS</a:t>
            </a:r>
            <a:endParaRPr lang="de-DE" baseline="0" dirty="0"/>
          </a:p>
          <a:p>
            <a:r>
              <a:rPr lang="de-DE" baseline="0" dirty="0"/>
              <a:t> geeignet sind, finden sich in der hinterlegten Datei.</a:t>
            </a: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A3308F06-704B-4BBC-97C3-1F59BE43AA4A}" type="slidenum">
              <a:rPr lang="de-DE" smtClean="0"/>
              <a:t>10</a:t>
            </a:fld>
            <a:endParaRPr lang="de-DE" dirty="0"/>
          </a:p>
        </p:txBody>
      </p:sp>
      <p:sp>
        <p:nvSpPr>
          <p:cNvPr id="5" name="Datumsplatzhalter 4"/>
          <p:cNvSpPr>
            <a:spLocks noGrp="1"/>
          </p:cNvSpPr>
          <p:nvPr>
            <p:ph type="dt" idx="11"/>
          </p:nvPr>
        </p:nvSpPr>
        <p:spPr/>
        <p:txBody>
          <a:bodyPr/>
          <a:lstStyle/>
          <a:p>
            <a:fld id="{805FA82C-774F-4D08-8482-A3C1E19D82D8}" type="datetime1">
              <a:rPr lang="de-DE" smtClean="0"/>
              <a:t>18.12.2016</a:t>
            </a:fld>
            <a:endParaRPr lang="de-DE" dirty="0"/>
          </a:p>
        </p:txBody>
      </p:sp>
    </p:spTree>
    <p:extLst>
      <p:ext uri="{BB962C8B-B14F-4D97-AF65-F5344CB8AC3E}">
        <p14:creationId xmlns:p14="http://schemas.microsoft.com/office/powerpoint/2010/main" val="21109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1" dirty="0"/>
              <a:t>Umgang mit Schülertexten</a:t>
            </a:r>
          </a:p>
          <a:p>
            <a:r>
              <a:rPr lang="de-DE" baseline="0" dirty="0"/>
              <a:t>Textproduktion wird häufig gleichgesetzt mit zeitintensiver Korrektur. </a:t>
            </a:r>
          </a:p>
          <a:p>
            <a:r>
              <a:rPr lang="de-DE" baseline="0" dirty="0"/>
              <a:t>Daher stellt sich die Frage nach den </a:t>
            </a:r>
            <a:r>
              <a:rPr lang="de-DE" dirty="0"/>
              <a:t>Alternativen.</a:t>
            </a:r>
          </a:p>
          <a:p>
            <a:endParaRPr lang="de-DE" dirty="0"/>
          </a:p>
          <a:p>
            <a:r>
              <a:rPr lang="de-DE" b="0" i="1" dirty="0"/>
              <a:t>Aktivierungsphase der Teilnehmer:  </a:t>
            </a:r>
          </a:p>
          <a:p>
            <a:endParaRPr lang="de-DE" b="0" i="1" dirty="0"/>
          </a:p>
          <a:p>
            <a:r>
              <a:rPr lang="de-DE" b="0" i="1" dirty="0"/>
              <a:t>Welche Möglichkeiten zum Umgang mit Schülertexten hat</a:t>
            </a:r>
            <a:r>
              <a:rPr lang="de-DE" b="0" i="1" baseline="0" dirty="0"/>
              <a:t> die Lehrkraft</a:t>
            </a:r>
            <a:r>
              <a:rPr lang="de-DE" b="0" i="1" dirty="0"/>
              <a:t>? </a:t>
            </a:r>
            <a:r>
              <a:rPr lang="de-DE" b="0" i="1" dirty="0">
                <a:sym typeface="Wingdings" panose="05000000000000000000" pitchFamily="2" charset="2"/>
              </a:rPr>
              <a:t> Plenum</a:t>
            </a:r>
            <a:endParaRPr lang="de-DE" b="0" i="1" dirty="0"/>
          </a:p>
          <a:p>
            <a:endParaRPr lang="de-DE" dirty="0"/>
          </a:p>
          <a:p>
            <a:pPr marL="0" indent="0">
              <a:buFontTx/>
              <a:buNone/>
            </a:pPr>
            <a:endParaRPr lang="fr-FR" dirty="0"/>
          </a:p>
        </p:txBody>
      </p:sp>
      <p:sp>
        <p:nvSpPr>
          <p:cNvPr id="4" name="Foliennummernplatzhalter 3"/>
          <p:cNvSpPr>
            <a:spLocks noGrp="1"/>
          </p:cNvSpPr>
          <p:nvPr>
            <p:ph type="sldNum" sz="quarter" idx="10"/>
          </p:nvPr>
        </p:nvSpPr>
        <p:spPr/>
        <p:txBody>
          <a:bodyPr/>
          <a:lstStyle/>
          <a:p>
            <a:fld id="{A3308F06-704B-4BBC-97C3-1F59BE43AA4A}" type="slidenum">
              <a:rPr lang="de-DE" smtClean="0"/>
              <a:t>11</a:t>
            </a:fld>
            <a:endParaRPr lang="de-DE" dirty="0"/>
          </a:p>
        </p:txBody>
      </p:sp>
      <p:sp>
        <p:nvSpPr>
          <p:cNvPr id="5" name="Datumsplatzhalter 4"/>
          <p:cNvSpPr>
            <a:spLocks noGrp="1"/>
          </p:cNvSpPr>
          <p:nvPr>
            <p:ph type="dt" idx="11"/>
          </p:nvPr>
        </p:nvSpPr>
        <p:spPr/>
        <p:txBody>
          <a:bodyPr/>
          <a:lstStyle/>
          <a:p>
            <a:fld id="{183AF53F-C574-4441-899F-5110C2F3925E}" type="datetime1">
              <a:rPr lang="de-DE" smtClean="0"/>
              <a:t>18.12.2016</a:t>
            </a:fld>
            <a:endParaRPr lang="de-DE" dirty="0"/>
          </a:p>
        </p:txBody>
      </p:sp>
    </p:spTree>
    <p:extLst>
      <p:ext uri="{BB962C8B-B14F-4D97-AF65-F5344CB8AC3E}">
        <p14:creationId xmlns:p14="http://schemas.microsoft.com/office/powerpoint/2010/main" val="104494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Kurzbeschreibung der ausgewählten Lektüre</a:t>
            </a:r>
          </a:p>
          <a:p>
            <a:pPr marL="171450" indent="-171450">
              <a:buFontTx/>
              <a:buChar char="-"/>
            </a:pPr>
            <a:r>
              <a:rPr lang="de-DE" dirty="0"/>
              <a:t>Allgemeine Überlegungen zur Gestaltung der Lektürearbeit</a:t>
            </a:r>
          </a:p>
          <a:p>
            <a:pPr marL="171450" indent="-171450">
              <a:buFontTx/>
              <a:buChar char="-"/>
            </a:pPr>
            <a:r>
              <a:rPr lang="de-DE" dirty="0"/>
              <a:t>Erarbeiten bzw. Festigen der Schreibkompetenz und</a:t>
            </a:r>
            <a:r>
              <a:rPr lang="de-DE" baseline="0" dirty="0"/>
              <a:t> konkrete lektürebasierte Schreibaufträge</a:t>
            </a:r>
          </a:p>
          <a:p>
            <a:pPr marL="171450" indent="-171450">
              <a:buFontTx/>
              <a:buChar char="-"/>
            </a:pPr>
            <a:r>
              <a:rPr lang="de-DE" baseline="0" dirty="0"/>
              <a:t>Kleiner Exkurs: Gedanken zum Umgang mit Schülertexten</a:t>
            </a: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2</a:t>
            </a:fld>
            <a:endParaRPr lang="de-DE" dirty="0"/>
          </a:p>
        </p:txBody>
      </p:sp>
      <p:sp>
        <p:nvSpPr>
          <p:cNvPr id="5" name="Datumsplatzhalter 4"/>
          <p:cNvSpPr>
            <a:spLocks noGrp="1"/>
          </p:cNvSpPr>
          <p:nvPr>
            <p:ph type="dt" idx="11"/>
          </p:nvPr>
        </p:nvSpPr>
        <p:spPr/>
        <p:txBody>
          <a:bodyPr/>
          <a:lstStyle/>
          <a:p>
            <a:fld id="{5DB2FA1E-8445-4FD7-A4CE-958C182CFDDB}" type="datetime1">
              <a:rPr lang="de-DE" smtClean="0"/>
              <a:t>18.12.2016</a:t>
            </a:fld>
            <a:endParaRPr lang="de-DE" dirty="0"/>
          </a:p>
        </p:txBody>
      </p:sp>
    </p:spTree>
    <p:extLst>
      <p:ext uri="{BB962C8B-B14F-4D97-AF65-F5344CB8AC3E}">
        <p14:creationId xmlns:p14="http://schemas.microsoft.com/office/powerpoint/2010/main" val="145316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1" dirty="0">
                <a:solidFill>
                  <a:srgbClr val="FF0000"/>
                </a:solidFill>
              </a:rPr>
              <a:t>Klick auf „Kästchen“ mit Hyperlink. </a:t>
            </a:r>
            <a:r>
              <a:rPr lang="de-DE" b="0" i="0" dirty="0">
                <a:solidFill>
                  <a:srgbClr val="FF0000"/>
                </a:solidFill>
                <a:sym typeface="Wingdings" panose="05000000000000000000" pitchFamily="2" charset="2"/>
              </a:rPr>
              <a:t>  Kurzbeschreibung der Lektüre</a:t>
            </a:r>
            <a:endParaRPr lang="de-DE" b="0" i="0" dirty="0">
              <a:solidFill>
                <a:srgbClr val="FF0000"/>
              </a:solidFill>
            </a:endParaRPr>
          </a:p>
          <a:p>
            <a:endParaRPr lang="de-DE" dirty="0"/>
          </a:p>
          <a:p>
            <a:r>
              <a:rPr lang="de-DE" dirty="0"/>
              <a:t>Diese Lektüre kann unabhängig vom eingeführten Lehrwerk an der Schule </a:t>
            </a:r>
            <a:r>
              <a:rPr lang="de-DE" baseline="0" dirty="0"/>
              <a:t>eingesetzt werden.</a:t>
            </a:r>
          </a:p>
          <a:p>
            <a:endParaRPr lang="de-DE" dirty="0"/>
          </a:p>
          <a:p>
            <a:r>
              <a:rPr lang="de-DE" b="0" i="1" dirty="0"/>
              <a:t>Lehrwerk</a:t>
            </a:r>
            <a:r>
              <a:rPr lang="de-DE" b="0" i="1" baseline="0" dirty="0"/>
              <a:t> À plus!3:</a:t>
            </a:r>
            <a:endParaRPr lang="de-DE" b="0" i="1" dirty="0"/>
          </a:p>
          <a:p>
            <a:r>
              <a:rPr lang="de-DE" sz="1200" kern="1200" dirty="0">
                <a:solidFill>
                  <a:schemeClr val="tx1"/>
                </a:solidFill>
                <a:effectLst/>
                <a:latin typeface="+mn-lt"/>
                <a:ea typeface="+mn-ea"/>
                <a:cs typeface="+mn-cs"/>
              </a:rPr>
              <a:t>Es kann </a:t>
            </a:r>
            <a:r>
              <a:rPr lang="de-DE" sz="1200" kern="1200" dirty="0">
                <a:solidFill>
                  <a:srgbClr val="0070C0"/>
                </a:solidFill>
                <a:effectLst/>
                <a:latin typeface="+mn-lt"/>
                <a:ea typeface="+mn-ea"/>
                <a:cs typeface="+mn-cs"/>
              </a:rPr>
              <a:t>sowohl</a:t>
            </a:r>
            <a:r>
              <a:rPr lang="de-DE" sz="1200" kern="1200" dirty="0">
                <a:solidFill>
                  <a:schemeClr val="tx1"/>
                </a:solidFill>
                <a:effectLst/>
                <a:latin typeface="+mn-lt"/>
                <a:ea typeface="+mn-ea"/>
                <a:cs typeface="+mn-cs"/>
              </a:rPr>
              <a:t> die Unité 5 </a:t>
            </a:r>
            <a:r>
              <a:rPr lang="de-DE" sz="1200" kern="1200" dirty="0">
                <a:solidFill>
                  <a:srgbClr val="0070C0"/>
                </a:solidFill>
                <a:effectLst/>
                <a:latin typeface="+mn-lt"/>
                <a:ea typeface="+mn-ea"/>
                <a:cs typeface="+mn-cs"/>
              </a:rPr>
              <a:t>als auch </a:t>
            </a:r>
            <a:r>
              <a:rPr lang="de-DE" sz="1200" kern="1200" dirty="0">
                <a:solidFill>
                  <a:schemeClr val="tx1"/>
                </a:solidFill>
                <a:effectLst/>
                <a:latin typeface="+mn-lt"/>
                <a:ea typeface="+mn-ea"/>
                <a:cs typeface="+mn-cs"/>
              </a:rPr>
              <a:t>das Module E des Schülerbuchs À plus! 3 (</a:t>
            </a:r>
            <a:r>
              <a:rPr lang="de-DE" sz="1200" kern="1200" dirty="0" err="1">
                <a:solidFill>
                  <a:schemeClr val="tx1"/>
                </a:solidFill>
                <a:effectLst/>
                <a:latin typeface="+mn-lt"/>
                <a:ea typeface="+mn-ea"/>
                <a:cs typeface="+mn-cs"/>
              </a:rPr>
              <a:t>Vacances</a:t>
            </a:r>
            <a:r>
              <a:rPr lang="de-DE" sz="1200" kern="1200" dirty="0">
                <a:solidFill>
                  <a:schemeClr val="tx1"/>
                </a:solidFill>
                <a:effectLst/>
                <a:latin typeface="+mn-lt"/>
                <a:ea typeface="+mn-ea"/>
                <a:cs typeface="+mn-cs"/>
              </a:rPr>
              <a:t> en Bretagne) ersetzt werden.</a:t>
            </a:r>
          </a:p>
          <a:p>
            <a:r>
              <a:rPr lang="de-DE" sz="1200" kern="1200" dirty="0">
                <a:solidFill>
                  <a:schemeClr val="tx1"/>
                </a:solidFill>
                <a:effectLst/>
                <a:latin typeface="+mn-lt"/>
                <a:ea typeface="+mn-ea"/>
                <a:cs typeface="+mn-cs"/>
              </a:rPr>
              <a:t>Zu erarbeitende Grammatik: </a:t>
            </a:r>
            <a:r>
              <a:rPr lang="de-DE" sz="1200" i="1" kern="1200" dirty="0">
                <a:solidFill>
                  <a:schemeClr val="tx1"/>
                </a:solidFill>
                <a:effectLst/>
                <a:latin typeface="+mn-lt"/>
                <a:ea typeface="+mn-ea"/>
                <a:cs typeface="+mn-cs"/>
              </a:rPr>
              <a:t>lequel, en, être en train de f. qc, venir de f. qc.</a:t>
            </a:r>
            <a:r>
              <a:rPr lang="de-DE" sz="1200" i="1" kern="1200" baseline="0" dirty="0">
                <a:solidFill>
                  <a:schemeClr val="tx1"/>
                </a:solidFill>
                <a:effectLst/>
                <a:latin typeface="+mn-lt"/>
                <a:ea typeface="+mn-ea"/>
                <a:cs typeface="+mn-cs"/>
              </a:rPr>
              <a:t> </a:t>
            </a:r>
          </a:p>
          <a:p>
            <a:r>
              <a:rPr lang="de-DE" sz="1200" i="0" kern="1200" baseline="0" dirty="0">
                <a:solidFill>
                  <a:schemeClr val="tx1"/>
                </a:solidFill>
                <a:effectLst/>
                <a:latin typeface="+mn-lt"/>
                <a:ea typeface="+mn-ea"/>
                <a:cs typeface="+mn-cs"/>
              </a:rPr>
              <a:t>Einsatzzeitraum gegen Ende Klasse 8.</a:t>
            </a:r>
            <a:endParaRPr lang="de-DE" sz="1200" i="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i="1" kern="1200" dirty="0">
                <a:solidFill>
                  <a:schemeClr val="tx1"/>
                </a:solidFill>
                <a:effectLst/>
                <a:latin typeface="+mn-lt"/>
                <a:ea typeface="+mn-ea"/>
                <a:cs typeface="+mn-cs"/>
              </a:rPr>
              <a:t>Lehrwerk </a:t>
            </a:r>
            <a:r>
              <a:rPr lang="de-DE" sz="1200" i="1" kern="1200" dirty="0" err="1">
                <a:solidFill>
                  <a:schemeClr val="tx1"/>
                </a:solidFill>
                <a:effectLst/>
                <a:latin typeface="+mn-lt"/>
                <a:ea typeface="+mn-ea"/>
                <a:cs typeface="+mn-cs"/>
              </a:rPr>
              <a:t>Découvertes</a:t>
            </a:r>
            <a:r>
              <a:rPr lang="de-DE" sz="1200" i="1" kern="1200" dirty="0">
                <a:solidFill>
                  <a:schemeClr val="tx1"/>
                </a:solidFill>
                <a:effectLst/>
                <a:latin typeface="+mn-lt"/>
                <a:ea typeface="+mn-ea"/>
                <a:cs typeface="+mn-cs"/>
              </a:rPr>
              <a:t> 3:</a:t>
            </a:r>
          </a:p>
          <a:p>
            <a:r>
              <a:rPr lang="de-DE" sz="1200" kern="1200" dirty="0">
                <a:solidFill>
                  <a:srgbClr val="0070C0"/>
                </a:solidFill>
                <a:effectLst/>
                <a:latin typeface="+mn-lt"/>
                <a:ea typeface="+mn-ea"/>
                <a:cs typeface="+mn-cs"/>
              </a:rPr>
              <a:t>Diese Lektüre eignet sich auch </a:t>
            </a:r>
            <a:r>
              <a:rPr lang="de-DE" sz="1200" kern="1200" dirty="0">
                <a:solidFill>
                  <a:schemeClr val="tx1"/>
                </a:solidFill>
                <a:effectLst/>
                <a:latin typeface="+mn-lt"/>
                <a:ea typeface="+mn-ea"/>
                <a:cs typeface="+mn-cs"/>
              </a:rPr>
              <a:t>für die Arbeit im Rahmen des Lehrwerkes Découvertes 3, </a:t>
            </a:r>
            <a:r>
              <a:rPr lang="de-DE" sz="1200" kern="1200" dirty="0" err="1">
                <a:solidFill>
                  <a:schemeClr val="tx1"/>
                </a:solidFill>
                <a:effectLst/>
                <a:latin typeface="+mn-lt"/>
                <a:ea typeface="+mn-ea"/>
                <a:cs typeface="+mn-cs"/>
              </a:rPr>
              <a:t>série</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jaune</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Sie kann z. B. nach Unité 1 </a:t>
            </a:r>
            <a:r>
              <a:rPr lang="de-DE" dirty="0"/>
              <a:t>(Erfahrungen von Jugendlichen mit</a:t>
            </a:r>
            <a:r>
              <a:rPr lang="de-DE" baseline="0" dirty="0"/>
              <a:t> „</a:t>
            </a:r>
            <a:r>
              <a:rPr lang="de-DE" baseline="0" dirty="0" err="1"/>
              <a:t>colos</a:t>
            </a:r>
            <a:r>
              <a:rPr lang="de-DE" baseline="0" dirty="0"/>
              <a:t>“) im Unterricht behandelt werden. </a:t>
            </a:r>
          </a:p>
          <a:p>
            <a:r>
              <a:rPr lang="de-DE" baseline="0" dirty="0"/>
              <a:t>Einsatzzeitraum noch vor oder nach den Herbstferien.</a:t>
            </a:r>
          </a:p>
          <a:p>
            <a:r>
              <a:rPr lang="de-DE" sz="1200" kern="1200" dirty="0">
                <a:solidFill>
                  <a:schemeClr val="tx1"/>
                </a:solidFill>
                <a:effectLst/>
                <a:latin typeface="+mn-lt"/>
                <a:ea typeface="+mn-ea"/>
                <a:cs typeface="+mn-cs"/>
              </a:rPr>
              <a:t>Das </a:t>
            </a:r>
            <a:r>
              <a:rPr lang="de-DE" sz="1200" i="1" kern="1200" dirty="0" err="1">
                <a:solidFill>
                  <a:schemeClr val="tx1"/>
                </a:solidFill>
                <a:effectLst/>
                <a:latin typeface="+mn-lt"/>
                <a:ea typeface="+mn-ea"/>
                <a:cs typeface="+mn-cs"/>
              </a:rPr>
              <a:t>imparfait</a:t>
            </a:r>
            <a:r>
              <a:rPr lang="de-DE" sz="1200" kern="1200" dirty="0">
                <a:solidFill>
                  <a:schemeClr val="tx1"/>
                </a:solidFill>
                <a:effectLst/>
                <a:latin typeface="+mn-lt"/>
                <a:ea typeface="+mn-ea"/>
                <a:cs typeface="+mn-cs"/>
              </a:rPr>
              <a:t> ist im Lehrwerk </a:t>
            </a:r>
            <a:r>
              <a:rPr lang="de-DE" sz="1200" kern="1200" dirty="0" err="1">
                <a:solidFill>
                  <a:schemeClr val="tx1"/>
                </a:solidFill>
                <a:effectLst/>
                <a:latin typeface="+mn-lt"/>
                <a:ea typeface="+mn-ea"/>
                <a:cs typeface="+mn-cs"/>
              </a:rPr>
              <a:t>série</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jaune</a:t>
            </a:r>
            <a:r>
              <a:rPr lang="de-DE" sz="1200" kern="1200" baseline="0" dirty="0">
                <a:solidFill>
                  <a:schemeClr val="tx1"/>
                </a:solidFill>
                <a:effectLst/>
                <a:latin typeface="+mn-lt"/>
                <a:ea typeface="+mn-ea"/>
                <a:cs typeface="+mn-cs"/>
              </a:rPr>
              <a:t> in der</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unité</a:t>
            </a:r>
            <a:r>
              <a:rPr lang="de-DE" sz="1200" kern="1200" dirty="0">
                <a:solidFill>
                  <a:schemeClr val="tx1"/>
                </a:solidFill>
                <a:effectLst/>
                <a:latin typeface="+mn-lt"/>
                <a:ea typeface="+mn-ea"/>
                <a:cs typeface="+mn-cs"/>
              </a:rPr>
              <a:t> 2 (von Ereignissen berichten) verortet. </a:t>
            </a:r>
          </a:p>
          <a:p>
            <a:r>
              <a:rPr lang="de-DE" sz="1200" kern="1200" dirty="0">
                <a:solidFill>
                  <a:schemeClr val="tx1"/>
                </a:solidFill>
                <a:effectLst/>
                <a:latin typeface="+mn-lt"/>
                <a:ea typeface="+mn-ea"/>
                <a:cs typeface="+mn-cs"/>
              </a:rPr>
              <a:t>Die Einführung des </a:t>
            </a:r>
            <a:r>
              <a:rPr lang="de-DE" sz="1200" i="1" kern="1200" dirty="0" err="1">
                <a:solidFill>
                  <a:schemeClr val="tx1"/>
                </a:solidFill>
                <a:effectLst/>
                <a:latin typeface="+mn-lt"/>
                <a:ea typeface="+mn-ea"/>
                <a:cs typeface="+mn-cs"/>
              </a:rPr>
              <a:t>imparfait</a:t>
            </a:r>
            <a:r>
              <a:rPr lang="de-DE" sz="1200" kern="1200" dirty="0">
                <a:solidFill>
                  <a:schemeClr val="tx1"/>
                </a:solidFill>
                <a:effectLst/>
                <a:latin typeface="+mn-lt"/>
                <a:ea typeface="+mn-ea"/>
                <a:cs typeface="+mn-cs"/>
              </a:rPr>
              <a:t> kann jedoch</a:t>
            </a:r>
            <a:r>
              <a:rPr lang="de-DE" sz="1200" kern="1200" baseline="0" dirty="0">
                <a:solidFill>
                  <a:schemeClr val="tx1"/>
                </a:solidFill>
                <a:effectLst/>
                <a:latin typeface="+mn-lt"/>
                <a:ea typeface="+mn-ea"/>
                <a:cs typeface="+mn-cs"/>
              </a:rPr>
              <a:t> aus funktionalen Gründen früher erfolgen, so dass für die Lektürearbeit</a:t>
            </a:r>
          </a:p>
          <a:p>
            <a:r>
              <a:rPr lang="de-DE" sz="1200" kern="1200" baseline="0" dirty="0">
                <a:solidFill>
                  <a:schemeClr val="tx1"/>
                </a:solidFill>
                <a:effectLst/>
                <a:latin typeface="+mn-lt"/>
                <a:ea typeface="+mn-ea"/>
                <a:cs typeface="+mn-cs"/>
              </a:rPr>
              <a:t>neben dem Zeitengefüge Präsens auch die Vergangenheit (</a:t>
            </a:r>
            <a:r>
              <a:rPr lang="de-DE" sz="1200" i="1" kern="1200" baseline="0" dirty="0">
                <a:solidFill>
                  <a:schemeClr val="tx1"/>
                </a:solidFill>
                <a:effectLst/>
                <a:latin typeface="+mn-lt"/>
                <a:ea typeface="+mn-ea"/>
                <a:cs typeface="+mn-cs"/>
              </a:rPr>
              <a:t>passé </a:t>
            </a:r>
            <a:r>
              <a:rPr lang="de-DE" sz="1200" i="1" kern="1200" baseline="0" dirty="0" err="1">
                <a:solidFill>
                  <a:schemeClr val="tx1"/>
                </a:solidFill>
                <a:effectLst/>
                <a:latin typeface="+mn-lt"/>
                <a:ea typeface="+mn-ea"/>
                <a:cs typeface="+mn-cs"/>
              </a:rPr>
              <a:t>composé</a:t>
            </a:r>
            <a:r>
              <a:rPr lang="de-DE" sz="1200" kern="1200" baseline="0" dirty="0">
                <a:solidFill>
                  <a:schemeClr val="tx1"/>
                </a:solidFill>
                <a:effectLst/>
                <a:latin typeface="+mn-lt"/>
                <a:ea typeface="+mn-ea"/>
                <a:cs typeface="+mn-cs"/>
              </a:rPr>
              <a:t> und </a:t>
            </a:r>
            <a:r>
              <a:rPr lang="de-DE" sz="1200" i="1" kern="1200" baseline="0" dirty="0" err="1">
                <a:solidFill>
                  <a:schemeClr val="tx1"/>
                </a:solidFill>
                <a:effectLst/>
                <a:latin typeface="+mn-lt"/>
                <a:ea typeface="+mn-ea"/>
                <a:cs typeface="+mn-cs"/>
              </a:rPr>
              <a:t>imparfait</a:t>
            </a:r>
            <a:r>
              <a:rPr lang="de-DE" sz="1200" kern="1200" baseline="0" dirty="0">
                <a:solidFill>
                  <a:schemeClr val="tx1"/>
                </a:solidFill>
                <a:effectLst/>
                <a:latin typeface="+mn-lt"/>
                <a:ea typeface="+mn-ea"/>
                <a:cs typeface="+mn-cs"/>
              </a:rPr>
              <a:t>) verfügbar ist.</a:t>
            </a:r>
            <a:r>
              <a:rPr lang="de-DE" sz="1200" kern="1200" dirty="0">
                <a:solidFill>
                  <a:schemeClr val="tx1"/>
                </a:solidFill>
                <a:effectLst/>
                <a:latin typeface="+mn-lt"/>
                <a:ea typeface="+mn-ea"/>
                <a:cs typeface="+mn-cs"/>
              </a:rPr>
              <a:t> </a:t>
            </a:r>
          </a:p>
          <a:p>
            <a:endParaRPr lang="de-DE" baseline="0" dirty="0"/>
          </a:p>
          <a:p>
            <a:r>
              <a:rPr lang="de-DE" baseline="0" dirty="0"/>
              <a:t>GRAND AIR kann aber auch nach </a:t>
            </a:r>
            <a:r>
              <a:rPr lang="de-DE" baseline="0" dirty="0" err="1"/>
              <a:t>unité</a:t>
            </a:r>
            <a:r>
              <a:rPr lang="de-DE" baseline="0" dirty="0"/>
              <a:t> 3, z.B. im Zeitraum zwischen den Faschingsferien und Ostern eingesetzt werden.</a:t>
            </a:r>
          </a:p>
          <a:p>
            <a:endParaRPr lang="de-DE" baseline="0" dirty="0"/>
          </a:p>
          <a:p>
            <a:r>
              <a:rPr lang="de-DE" baseline="0" dirty="0"/>
              <a:t>In beiden Fällen könnte die Unité 4 (Schüleraustausch Köln – Tours) weggelassen werden, da die Thematik „Auslandsaufenthalt“ nochmals in </a:t>
            </a:r>
            <a:r>
              <a:rPr lang="de-DE" baseline="0" dirty="0" err="1"/>
              <a:t>Découvertes</a:t>
            </a:r>
            <a:r>
              <a:rPr lang="de-DE" baseline="0" dirty="0"/>
              <a:t> 4 aufgenommen wird.</a:t>
            </a:r>
          </a:p>
          <a:p>
            <a:r>
              <a:rPr lang="de-DE" baseline="0" dirty="0"/>
              <a:t>Im Bereich der Grammatik sind das </a:t>
            </a:r>
            <a:r>
              <a:rPr lang="de-DE" i="1" baseline="0" dirty="0" err="1"/>
              <a:t>futur</a:t>
            </a:r>
            <a:r>
              <a:rPr lang="de-DE" i="1" baseline="0" dirty="0"/>
              <a:t> simple </a:t>
            </a:r>
            <a:r>
              <a:rPr lang="de-DE" baseline="0" dirty="0"/>
              <a:t>und die Steigerung der Adjektive zu behandeln.</a:t>
            </a: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3</a:t>
            </a:fld>
            <a:endParaRPr lang="de-DE" dirty="0"/>
          </a:p>
        </p:txBody>
      </p:sp>
      <p:sp>
        <p:nvSpPr>
          <p:cNvPr id="5" name="Datumsplatzhalter 4"/>
          <p:cNvSpPr>
            <a:spLocks noGrp="1"/>
          </p:cNvSpPr>
          <p:nvPr>
            <p:ph type="dt" idx="11"/>
          </p:nvPr>
        </p:nvSpPr>
        <p:spPr/>
        <p:txBody>
          <a:bodyPr/>
          <a:lstStyle/>
          <a:p>
            <a:fld id="{A788DA7E-52D3-402F-96BC-4EF603A2A1A1}" type="datetime1">
              <a:rPr lang="de-DE" smtClean="0"/>
              <a:t>18.12.2016</a:t>
            </a:fld>
            <a:endParaRPr lang="de-DE" dirty="0"/>
          </a:p>
        </p:txBody>
      </p:sp>
    </p:spTree>
    <p:extLst>
      <p:ext uri="{BB962C8B-B14F-4D97-AF65-F5344CB8AC3E}">
        <p14:creationId xmlns:p14="http://schemas.microsoft.com/office/powerpoint/2010/main" val="371592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1" dirty="0">
                <a:latin typeface="Arial" panose="020B0604020202020204" pitchFamily="34" charset="0"/>
                <a:cs typeface="Arial" panose="020B0604020202020204" pitchFamily="34" charset="0"/>
              </a:rPr>
              <a:t>Hinweis</a:t>
            </a:r>
          </a:p>
          <a:p>
            <a:r>
              <a:rPr lang="de-DE" sz="1200" dirty="0">
                <a:latin typeface="Arial" panose="020B0604020202020204" pitchFamily="34" charset="0"/>
                <a:cs typeface="Arial" panose="020B0604020202020204" pitchFamily="34" charset="0"/>
              </a:rPr>
              <a:t>Bei Cornelsen stehen umfangreiche Unterrichtsmaterialien kostenlos</a:t>
            </a:r>
            <a:r>
              <a:rPr lang="de-DE" sz="1200" baseline="0" dirty="0">
                <a:latin typeface="Arial" panose="020B0604020202020204" pitchFamily="34" charset="0"/>
                <a:cs typeface="Arial" panose="020B0604020202020204" pitchFamily="34" charset="0"/>
              </a:rPr>
              <a:t> zum Download zur Verfügung. (http://www.cornelsen.de/lehrkraefte/reihe/r-4775/ra-7445/titel/9783065207997)</a:t>
            </a:r>
          </a:p>
          <a:p>
            <a:r>
              <a:rPr lang="de-DE" sz="1200" baseline="0" dirty="0">
                <a:latin typeface="Arial" panose="020B0604020202020204" pitchFamily="34" charset="0"/>
                <a:cs typeface="Arial" panose="020B0604020202020204" pitchFamily="34" charset="0"/>
              </a:rPr>
              <a:t>Es handelt sich um  </a:t>
            </a:r>
          </a:p>
          <a:p>
            <a:pPr marL="171450" indent="-171450">
              <a:buFont typeface="Symbol" panose="05050102010706020507" pitchFamily="18" charset="2"/>
              <a:buChar char="-"/>
            </a:pPr>
            <a:r>
              <a:rPr lang="de-DE" sz="1200" baseline="0" dirty="0">
                <a:latin typeface="Arial" panose="020B0604020202020204" pitchFamily="34" charset="0"/>
                <a:cs typeface="Arial" panose="020B0604020202020204" pitchFamily="34" charset="0"/>
              </a:rPr>
              <a:t>Das Hörbuch zur Lektüre (Audiodokument)</a:t>
            </a:r>
          </a:p>
          <a:p>
            <a:pPr marL="171450" indent="-171450">
              <a:buFont typeface="Symbol" panose="05050102010706020507" pitchFamily="18" charset="2"/>
              <a:buChar char="-"/>
            </a:pPr>
            <a:r>
              <a:rPr lang="de-DE" sz="1200" baseline="0" dirty="0">
                <a:latin typeface="Arial" panose="020B0604020202020204" pitchFamily="34" charset="0"/>
                <a:cs typeface="Arial" panose="020B0604020202020204" pitchFamily="34" charset="0"/>
              </a:rPr>
              <a:t>Arbeitsblätter zur Schulung verschiedener Kompetenzen</a:t>
            </a:r>
          </a:p>
          <a:p>
            <a:pPr marL="171450" indent="-171450">
              <a:buFont typeface="Symbol" panose="05050102010706020507" pitchFamily="18" charset="2"/>
              <a:buChar char="-"/>
            </a:pPr>
            <a:r>
              <a:rPr lang="de-DE" sz="1200" baseline="0" dirty="0">
                <a:latin typeface="Arial" panose="020B0604020202020204" pitchFamily="34" charset="0"/>
                <a:cs typeface="Arial" panose="020B0604020202020204" pitchFamily="34" charset="0"/>
              </a:rPr>
              <a:t>Lösungen zu den Aufgaben.</a:t>
            </a:r>
          </a:p>
          <a:p>
            <a:endParaRPr lang="de-DE" sz="1200" baseline="0" dirty="0">
              <a:latin typeface="Arial" panose="020B0604020202020204" pitchFamily="34" charset="0"/>
              <a:cs typeface="Arial" panose="020B0604020202020204" pitchFamily="34" charset="0"/>
            </a:endParaRPr>
          </a:p>
          <a:p>
            <a:r>
              <a:rPr lang="de-DE" sz="1200" baseline="0" dirty="0">
                <a:latin typeface="Arial" panose="020B0604020202020204" pitchFamily="34" charset="0"/>
                <a:cs typeface="Arial" panose="020B0604020202020204" pitchFamily="34" charset="0"/>
              </a:rPr>
              <a:t>Vorteil: </a:t>
            </a:r>
          </a:p>
          <a:p>
            <a:pPr marL="171450" indent="-171450">
              <a:buFont typeface="Symbol" panose="05050102010706020507" pitchFamily="18" charset="2"/>
              <a:buChar char="-"/>
            </a:pPr>
            <a:r>
              <a:rPr lang="de-DE" sz="1200" baseline="0" dirty="0">
                <a:latin typeface="Arial" panose="020B0604020202020204" pitchFamily="34" charset="0"/>
                <a:cs typeface="Arial" panose="020B0604020202020204" pitchFamily="34" charset="0"/>
              </a:rPr>
              <a:t>mit überschaubarem Vorbereitungsaufwand ist eine</a:t>
            </a:r>
          </a:p>
          <a:p>
            <a:pPr marL="0" indent="0">
              <a:buFont typeface="Symbol" panose="05050102010706020507" pitchFamily="18" charset="2"/>
              <a:buNone/>
            </a:pPr>
            <a:r>
              <a:rPr lang="de-DE" sz="1200" baseline="0" dirty="0">
                <a:latin typeface="Arial" panose="020B0604020202020204" pitchFamily="34" charset="0"/>
                <a:cs typeface="Arial" panose="020B0604020202020204" pitchFamily="34" charset="0"/>
              </a:rPr>
              <a:t>    schlüssige Zusammenstellung einer Unterrichtseinheit möglich.</a:t>
            </a:r>
          </a:p>
          <a:p>
            <a:pPr marL="0" indent="0">
              <a:buFont typeface="Symbol" panose="05050102010706020507" pitchFamily="18" charset="2"/>
              <a:buNone/>
            </a:pPr>
            <a:r>
              <a:rPr lang="de-DE" sz="1200" baseline="0" dirty="0">
                <a:latin typeface="Arial" panose="020B0604020202020204" pitchFamily="34" charset="0"/>
                <a:cs typeface="Arial" panose="020B0604020202020204" pitchFamily="34" charset="0"/>
              </a:rPr>
              <a:t>    </a:t>
            </a:r>
          </a:p>
          <a:p>
            <a:pPr marL="0" indent="0">
              <a:buFont typeface="Symbol" panose="05050102010706020507" pitchFamily="18" charset="2"/>
              <a:buNone/>
            </a:pPr>
            <a:r>
              <a:rPr lang="de-DE" sz="1200" baseline="0" dirty="0">
                <a:latin typeface="Arial" panose="020B0604020202020204" pitchFamily="34" charset="0"/>
                <a:cs typeface="Arial" panose="020B0604020202020204" pitchFamily="34" charset="0"/>
              </a:rPr>
              <a:t>Bei den hier vorgestellten Lektürearbeit sind diese Materialien nicht eingebunden.</a:t>
            </a:r>
          </a:p>
          <a:p>
            <a:pPr marL="0" indent="0">
              <a:buFont typeface="Symbol" panose="05050102010706020507" pitchFamily="18" charset="2"/>
              <a:buNone/>
            </a:pPr>
            <a:endParaRPr lang="de-DE" sz="1200" b="1" baseline="0" dirty="0">
              <a:latin typeface="Arial" panose="020B0604020202020204" pitchFamily="34" charset="0"/>
              <a:cs typeface="Arial" panose="020B0604020202020204" pitchFamily="34" charset="0"/>
            </a:endParaRPr>
          </a:p>
          <a:p>
            <a:r>
              <a:rPr lang="de-DE" sz="1200" b="0" i="1" baseline="0" dirty="0">
                <a:latin typeface="Arial" panose="020B0604020202020204" pitchFamily="34" charset="0"/>
                <a:cs typeface="Arial" panose="020B0604020202020204" pitchFamily="34" charset="0"/>
              </a:rPr>
              <a:t>Fokus: Aufbau der Schreibkompetenz</a:t>
            </a:r>
          </a:p>
          <a:p>
            <a:r>
              <a:rPr lang="de-DE" sz="1200" b="0" baseline="0" dirty="0">
                <a:latin typeface="Arial" panose="020B0604020202020204" pitchFamily="34" charset="0"/>
                <a:cs typeface="Arial" panose="020B0604020202020204" pitchFamily="34" charset="0"/>
              </a:rPr>
              <a:t>Im Zentrum der hier vorgestellten Lektürearbeit steht nur die Schreibkompetenz!</a:t>
            </a:r>
          </a:p>
          <a:p>
            <a:r>
              <a:rPr lang="de-DE" sz="1200" b="0" baseline="0" dirty="0">
                <a:latin typeface="Arial" panose="020B0604020202020204" pitchFamily="34" charset="0"/>
                <a:cs typeface="Arial" panose="020B0604020202020204" pitchFamily="34" charset="0"/>
              </a:rPr>
              <a:t>Der </a:t>
            </a:r>
            <a:r>
              <a:rPr lang="de-DE" sz="1200" b="0" baseline="0" dirty="0" err="1">
                <a:latin typeface="Arial" panose="020B0604020202020204" pitchFamily="34" charset="0"/>
                <a:cs typeface="Arial" panose="020B0604020202020204" pitchFamily="34" charset="0"/>
              </a:rPr>
              <a:t>Leseverstehensprozess</a:t>
            </a:r>
            <a:r>
              <a:rPr lang="de-DE" sz="1200" b="0" baseline="0" dirty="0">
                <a:latin typeface="Arial" panose="020B0604020202020204" pitchFamily="34" charset="0"/>
                <a:cs typeface="Arial" panose="020B0604020202020204" pitchFamily="34" charset="0"/>
              </a:rPr>
              <a:t> ist Grundlage und Ausgangsbasis für eine umfassende lektürebasierte Textproduktion.</a:t>
            </a:r>
          </a:p>
          <a:p>
            <a:r>
              <a:rPr lang="de-DE" sz="1200" b="0" baseline="0" dirty="0">
                <a:latin typeface="Arial" panose="020B0604020202020204" pitchFamily="34" charset="0"/>
                <a:cs typeface="Arial" panose="020B0604020202020204" pitchFamily="34" charset="0"/>
              </a:rPr>
              <a:t>Ziel ist der Aufbau bzw. die Förderung und Verbesserung der Schreibkompetenz. </a:t>
            </a:r>
          </a:p>
          <a:p>
            <a:endParaRPr lang="de-DE" sz="1200" b="0" baseline="0" dirty="0">
              <a:latin typeface="Arial" panose="020B0604020202020204" pitchFamily="34" charset="0"/>
              <a:cs typeface="Arial" panose="020B0604020202020204" pitchFamily="34" charset="0"/>
            </a:endParaRPr>
          </a:p>
          <a:p>
            <a:r>
              <a:rPr lang="de-DE" sz="1200" b="0" baseline="0" dirty="0">
                <a:latin typeface="Arial" panose="020B0604020202020204" pitchFamily="34" charset="0"/>
                <a:cs typeface="Arial" panose="020B0604020202020204" pitchFamily="34" charset="0"/>
              </a:rPr>
              <a:t>Die Frage, wieviel „klassische Lektürearbeit“ notwendig und sinnvoll ist, wird in Abhängigkeit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von der spezifischen Klassensituation,</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vom Zeitpunkt des Einsatzes der Lektüre und</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von der zur Verfügung stehenden Zeit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a:t>
            </a:r>
          </a:p>
          <a:p>
            <a:pPr marL="0" indent="0">
              <a:buFont typeface="Symbol" panose="05050102010706020507" pitchFamily="18" charset="2"/>
              <a:buNone/>
            </a:pPr>
            <a:r>
              <a:rPr lang="de-DE" sz="1200" b="0" baseline="0" dirty="0">
                <a:latin typeface="Arial" panose="020B0604020202020204" pitchFamily="34" charset="0"/>
                <a:cs typeface="Arial" panose="020B0604020202020204" pitchFamily="34" charset="0"/>
              </a:rPr>
              <a:t>abhängen. Hier entscheidet die Lehrkraft.</a:t>
            </a:r>
          </a:p>
          <a:p>
            <a:endParaRPr lang="de-DE" sz="1200" b="0" baseline="0" dirty="0">
              <a:latin typeface="Arial" panose="020B0604020202020204" pitchFamily="34" charset="0"/>
              <a:cs typeface="Arial" panose="020B0604020202020204" pitchFamily="34" charset="0"/>
            </a:endParaRPr>
          </a:p>
          <a:p>
            <a:r>
              <a:rPr lang="de-DE" sz="1200" b="0" i="1" baseline="0" dirty="0">
                <a:latin typeface="Arial" panose="020B0604020202020204" pitchFamily="34" charset="0"/>
                <a:cs typeface="Arial" panose="020B0604020202020204" pitchFamily="34" charset="0"/>
              </a:rPr>
              <a:t>Keine „klassische“ Lektürearbeit</a:t>
            </a:r>
          </a:p>
          <a:p>
            <a:r>
              <a:rPr lang="de-DE" sz="1200" b="0" baseline="0" dirty="0">
                <a:latin typeface="Arial" panose="020B0604020202020204" pitchFamily="34" charset="0"/>
                <a:cs typeface="Arial" panose="020B0604020202020204" pitchFamily="34" charset="0"/>
              </a:rPr>
              <a:t>In der hier vorgestellten Lektürearbeit zu GRAND AIR ist die „klassische“ Lektürearbeit einmal völlig außen vorgelassen:</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kein kleinschrittiges Vorgehen,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kein ständiges Hinterfragen,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keine ständige Verständnissicherung,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keine ständige Interpretation von Gelesenem,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kein ständiges Analysieren,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kein ständiges Leseverstehen mit zig Items,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keine ständigen Grammatikeinschübe, </a:t>
            </a:r>
          </a:p>
          <a:p>
            <a:pPr marL="171450" indent="-171450">
              <a:buFont typeface="Symbol" panose="05050102010706020507" pitchFamily="18" charset="2"/>
              <a:buChar char="-"/>
            </a:pPr>
            <a:r>
              <a:rPr lang="de-DE" sz="1200" b="0" baseline="0" dirty="0">
                <a:latin typeface="Arial" panose="020B0604020202020204" pitchFamily="34" charset="0"/>
                <a:cs typeface="Arial" panose="020B0604020202020204" pitchFamily="34" charset="0"/>
              </a:rPr>
              <a:t>keine detaillierten Arbeitsblätter, </a:t>
            </a:r>
            <a:endParaRPr lang="de-DE" sz="1200" b="1" baseline="0" dirty="0">
              <a:latin typeface="Arial" panose="020B0604020202020204" pitchFamily="34" charset="0"/>
              <a:cs typeface="Arial" panose="020B0604020202020204" pitchFamily="34" charset="0"/>
            </a:endParaRPr>
          </a:p>
          <a:p>
            <a:r>
              <a:rPr lang="de-DE" sz="1200" b="0" baseline="0" dirty="0">
                <a:solidFill>
                  <a:srgbClr val="FF0000"/>
                </a:solidFill>
                <a:latin typeface="Arial" panose="020B0604020202020204" pitchFamily="34" charset="0"/>
                <a:cs typeface="Arial" panose="020B0604020202020204" pitchFamily="34" charset="0"/>
              </a:rPr>
              <a:t>…</a:t>
            </a:r>
          </a:p>
          <a:p>
            <a:endParaRPr lang="de-DE" sz="1200" b="0" baseline="0" dirty="0">
              <a:solidFill>
                <a:srgbClr val="FF0000"/>
              </a:solidFill>
              <a:latin typeface="Arial" panose="020B0604020202020204" pitchFamily="34" charset="0"/>
              <a:cs typeface="Arial" panose="020B0604020202020204" pitchFamily="34" charset="0"/>
            </a:endParaRPr>
          </a:p>
          <a:p>
            <a:r>
              <a:rPr lang="de-DE" sz="1200" b="0" baseline="0" dirty="0">
                <a:solidFill>
                  <a:srgbClr val="FF0000"/>
                </a:solidFill>
                <a:latin typeface="Arial" panose="020B0604020202020204" pitchFamily="34" charset="0"/>
                <a:cs typeface="Arial" panose="020B0604020202020204" pitchFamily="34" charset="0"/>
              </a:rPr>
              <a:t>Das heißt aber nicht, dass man deswegen gänzlich darauf verzichten sollte.   </a:t>
            </a:r>
          </a:p>
          <a:p>
            <a:endParaRPr lang="de-DE" sz="1200" b="0" baseline="0" dirty="0">
              <a:latin typeface="Arial" panose="020B0604020202020204" pitchFamily="34" charset="0"/>
              <a:cs typeface="Arial" panose="020B0604020202020204" pitchFamily="34" charset="0"/>
            </a:endParaRPr>
          </a:p>
          <a:p>
            <a:r>
              <a:rPr lang="de-DE" sz="1200" b="0" i="1" baseline="0" dirty="0">
                <a:latin typeface="Arial" panose="020B0604020202020204" pitchFamily="34" charset="0"/>
                <a:cs typeface="Arial" panose="020B0604020202020204" pitchFamily="34" charset="0"/>
              </a:rPr>
              <a:t>Aufbau der Lesekompetenz</a:t>
            </a:r>
          </a:p>
          <a:p>
            <a:r>
              <a:rPr lang="de-DE" sz="1200" b="0" baseline="0" dirty="0">
                <a:latin typeface="Arial" panose="020B0604020202020204" pitchFamily="34" charset="0"/>
                <a:cs typeface="Arial" panose="020B0604020202020204" pitchFamily="34" charset="0"/>
              </a:rPr>
              <a:t>Das Verstehen des Textes als Voraussetzung für lektürebasierte </a:t>
            </a:r>
          </a:p>
          <a:p>
            <a:r>
              <a:rPr lang="de-DE" sz="1200" b="0" baseline="0" dirty="0">
                <a:latin typeface="Arial" panose="020B0604020202020204" pitchFamily="34" charset="0"/>
                <a:cs typeface="Arial" panose="020B0604020202020204" pitchFamily="34" charset="0"/>
              </a:rPr>
              <a:t>Textproduktion steht hier sowohl sprachlich als auch inhaltlich-</a:t>
            </a:r>
          </a:p>
          <a:p>
            <a:r>
              <a:rPr lang="de-DE" sz="1200" b="0" baseline="0" dirty="0">
                <a:latin typeface="Arial" panose="020B0604020202020204" pitchFamily="34" charset="0"/>
                <a:cs typeface="Arial" panose="020B0604020202020204" pitchFamily="34" charset="0"/>
              </a:rPr>
              <a:t>interpretatorisch im Mittelpunkt der Arbeit.</a:t>
            </a:r>
          </a:p>
          <a:p>
            <a:r>
              <a:rPr lang="de-DE" sz="1200" b="0" baseline="0" dirty="0">
                <a:latin typeface="Arial" panose="020B0604020202020204" pitchFamily="34" charset="0"/>
                <a:cs typeface="Arial" panose="020B0604020202020204" pitchFamily="34" charset="0"/>
              </a:rPr>
              <a:t>Sowohl was das rein sprachliche Verstehen französischer Texte und </a:t>
            </a:r>
          </a:p>
          <a:p>
            <a:r>
              <a:rPr lang="de-DE" sz="1200" b="0" baseline="0" dirty="0">
                <a:latin typeface="Arial" panose="020B0604020202020204" pitchFamily="34" charset="0"/>
                <a:cs typeface="Arial" panose="020B0604020202020204" pitchFamily="34" charset="0"/>
              </a:rPr>
              <a:t>Ganzschriften, als auch das inhaltlich-interpretatorische Verstehen angeht, </a:t>
            </a:r>
          </a:p>
          <a:p>
            <a:r>
              <a:rPr lang="de-DE" sz="1200" b="0" baseline="0" dirty="0">
                <a:latin typeface="Arial" panose="020B0604020202020204" pitchFamily="34" charset="0"/>
                <a:cs typeface="Arial" panose="020B0604020202020204" pitchFamily="34" charset="0"/>
              </a:rPr>
              <a:t>decken „normale“ Klassen in der Regel auf einer Skala bis 10 oft alles ab.</a:t>
            </a:r>
          </a:p>
          <a:p>
            <a:endParaRPr lang="de-DE" sz="1200" b="0" baseline="0" dirty="0">
              <a:latin typeface="Arial" panose="020B0604020202020204" pitchFamily="34" charset="0"/>
              <a:cs typeface="Arial" panose="020B0604020202020204" pitchFamily="34" charset="0"/>
            </a:endParaRPr>
          </a:p>
          <a:p>
            <a:r>
              <a:rPr lang="de-DE" sz="1200" b="0" baseline="0" dirty="0">
                <a:latin typeface="Arial" panose="020B0604020202020204" pitchFamily="34" charset="0"/>
                <a:cs typeface="Arial" panose="020B0604020202020204" pitchFamily="34" charset="0"/>
              </a:rPr>
              <a:t>Deshalb einige Überlegungen zur </a:t>
            </a:r>
            <a:r>
              <a:rPr lang="de-DE" sz="1200" b="0" i="1" baseline="0" dirty="0">
                <a:latin typeface="Arial" panose="020B0604020202020204" pitchFamily="34" charset="0"/>
                <a:cs typeface="Arial" panose="020B0604020202020204" pitchFamily="34" charset="0"/>
              </a:rPr>
              <a:t>Wortschatzarbeit</a:t>
            </a:r>
            <a:r>
              <a:rPr lang="de-DE" sz="1200" b="0" baseline="0" dirty="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A3308F06-704B-4BBC-97C3-1F59BE43AA4A}" type="slidenum">
              <a:rPr lang="de-DE" smtClean="0"/>
              <a:t>4</a:t>
            </a:fld>
            <a:endParaRPr lang="de-DE" dirty="0"/>
          </a:p>
        </p:txBody>
      </p:sp>
      <p:sp>
        <p:nvSpPr>
          <p:cNvPr id="5" name="Datumsplatzhalter 4"/>
          <p:cNvSpPr>
            <a:spLocks noGrp="1"/>
          </p:cNvSpPr>
          <p:nvPr>
            <p:ph type="dt" idx="11"/>
          </p:nvPr>
        </p:nvSpPr>
        <p:spPr/>
        <p:txBody>
          <a:bodyPr/>
          <a:lstStyle/>
          <a:p>
            <a:fld id="{57EEA9C5-9487-49A7-AF0B-924BB2B85A08}" type="datetime1">
              <a:rPr lang="de-DE" smtClean="0"/>
              <a:t>18.12.2016</a:t>
            </a:fld>
            <a:endParaRPr lang="de-DE" dirty="0"/>
          </a:p>
        </p:txBody>
      </p:sp>
    </p:spTree>
    <p:extLst>
      <p:ext uri="{BB962C8B-B14F-4D97-AF65-F5344CB8AC3E}">
        <p14:creationId xmlns:p14="http://schemas.microsoft.com/office/powerpoint/2010/main" val="3291867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1" kern="1200" dirty="0">
                <a:solidFill>
                  <a:schemeClr val="tx1"/>
                </a:solidFill>
                <a:effectLst/>
                <a:latin typeface="+mn-lt"/>
                <a:ea typeface="+mn-ea"/>
                <a:cs typeface="+mn-cs"/>
              </a:rPr>
              <a:t>Überlegungen zur Wortschatzarbeit </a:t>
            </a:r>
            <a:endParaRPr lang="de-DE" sz="1200" b="0" i="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Es ist methodisch sinnvoll, bei neuen, unbekannten Texten, Wortangaben zu machen.</a:t>
            </a:r>
          </a:p>
          <a:p>
            <a:r>
              <a:rPr lang="de-DE" sz="1200" kern="1200" dirty="0">
                <a:solidFill>
                  <a:schemeClr val="tx1"/>
                </a:solidFill>
                <a:effectLst/>
                <a:latin typeface="+mn-lt"/>
                <a:ea typeface="+mn-ea"/>
                <a:cs typeface="+mn-cs"/>
              </a:rPr>
              <a:t>Sinnvoll erscheint auch, nach Möglichkeit und je nach Referenzniveau, </a:t>
            </a:r>
          </a:p>
          <a:p>
            <a:r>
              <a:rPr lang="de-DE" sz="1200" kern="1200" dirty="0">
                <a:solidFill>
                  <a:schemeClr val="tx1"/>
                </a:solidFill>
                <a:effectLst/>
                <a:latin typeface="+mn-lt"/>
                <a:ea typeface="+mn-ea"/>
                <a:cs typeface="+mn-cs"/>
              </a:rPr>
              <a:t>vornehmlich französische Worterklärungen zu verwenden</a:t>
            </a:r>
            <a:r>
              <a:rPr lang="de-DE" sz="1200" kern="1200" baseline="0" dirty="0">
                <a:solidFill>
                  <a:schemeClr val="tx1"/>
                </a:solidFill>
                <a:effectLst/>
                <a:latin typeface="+mn-lt"/>
                <a:ea typeface="+mn-ea"/>
                <a:cs typeface="+mn-cs"/>
              </a:rPr>
              <a:t> und </a:t>
            </a:r>
          </a:p>
          <a:p>
            <a:r>
              <a:rPr lang="de-DE" sz="1200" kern="1200" baseline="0" dirty="0">
                <a:solidFill>
                  <a:schemeClr val="tx1"/>
                </a:solidFill>
                <a:effectLst/>
                <a:latin typeface="+mn-lt"/>
                <a:ea typeface="+mn-ea"/>
                <a:cs typeface="+mn-cs"/>
              </a:rPr>
              <a:t>auf deutsche Wortangaben soweit möglich zu verzichten</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Außerdem ist es zielführend, Worterschließungstechniken zu trainieren.</a:t>
            </a:r>
          </a:p>
          <a:p>
            <a:r>
              <a:rPr lang="de-DE" sz="1200"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sym typeface="Symbol" panose="05050102010706020507" pitchFamily="18" charset="2"/>
              </a:rPr>
              <a:t></a:t>
            </a:r>
            <a:r>
              <a:rPr lang="de-DE" sz="1200" kern="1200" dirty="0">
                <a:solidFill>
                  <a:schemeClr val="tx1"/>
                </a:solidFill>
                <a:effectLst/>
                <a:latin typeface="+mn-lt"/>
                <a:ea typeface="+mn-ea"/>
                <a:cs typeface="+mn-cs"/>
              </a:rPr>
              <a:t> Bildungsplan</a:t>
            </a:r>
            <a:r>
              <a:rPr lang="de-DE" sz="1200" kern="1200" baseline="0" dirty="0">
                <a:solidFill>
                  <a:schemeClr val="tx1"/>
                </a:solidFill>
                <a:effectLst/>
                <a:latin typeface="+mn-lt"/>
                <a:ea typeface="+mn-ea"/>
                <a:cs typeface="+mn-cs"/>
              </a:rPr>
              <a:t> 2016,</a:t>
            </a:r>
            <a:r>
              <a:rPr lang="de-DE" sz="1200" kern="1200" dirty="0">
                <a:solidFill>
                  <a:schemeClr val="tx1"/>
                </a:solidFill>
                <a:effectLst/>
                <a:latin typeface="+mn-lt"/>
                <a:ea typeface="+mn-ea"/>
                <a:cs typeface="+mn-cs"/>
              </a:rPr>
              <a:t> S.18, TK 8).</a:t>
            </a:r>
          </a:p>
          <a:p>
            <a:r>
              <a:rPr lang="de-DE" sz="1200" kern="1200" dirty="0">
                <a:solidFill>
                  <a:schemeClr val="tx1"/>
                </a:solidFill>
                <a:effectLst/>
                <a:latin typeface="+mn-lt"/>
                <a:ea typeface="+mn-ea"/>
                <a:cs typeface="+mn-cs"/>
              </a:rPr>
              <a:t>Darüber hinaus ist in der Regel die Anzahl neuer Vokabeln, vor allem bei didaktisierten Texten, </a:t>
            </a:r>
          </a:p>
          <a:p>
            <a:r>
              <a:rPr lang="de-DE" sz="1200" kern="1200" dirty="0">
                <a:solidFill>
                  <a:schemeClr val="tx1"/>
                </a:solidFill>
                <a:effectLst/>
                <a:latin typeface="+mn-lt"/>
                <a:ea typeface="+mn-ea"/>
                <a:cs typeface="+mn-cs"/>
              </a:rPr>
              <a:t>auf das Lernniveau ausgerichtet und überschaubar.</a:t>
            </a:r>
          </a:p>
          <a:p>
            <a:endParaRPr lang="de-DE" sz="1200" b="0" i="1" kern="1200" dirty="0">
              <a:solidFill>
                <a:schemeClr val="tx1"/>
              </a:solidFill>
              <a:effectLst/>
              <a:latin typeface="+mn-lt"/>
              <a:ea typeface="+mn-ea"/>
              <a:cs typeface="+mn-cs"/>
            </a:endParaRPr>
          </a:p>
          <a:p>
            <a:r>
              <a:rPr lang="de-DE" sz="1200" b="0" i="1" kern="1200" dirty="0">
                <a:solidFill>
                  <a:schemeClr val="tx1"/>
                </a:solidFill>
                <a:effectLst/>
                <a:latin typeface="+mn-lt"/>
                <a:ea typeface="+mn-ea"/>
                <a:cs typeface="+mn-cs"/>
              </a:rPr>
              <a:t>Aber lassen sich nun alle diese „Prinzipien“ oder „Vorgehensweisen“ auch auf eine Ganzschrift beziehen? </a:t>
            </a:r>
          </a:p>
          <a:p>
            <a:pPr marL="171450" indent="-171450">
              <a:buFont typeface="Symbol" panose="05050102010706020507" pitchFamily="18" charset="2"/>
              <a:buChar char="-"/>
            </a:pPr>
            <a:r>
              <a:rPr lang="de-DE" sz="1200" kern="1200" dirty="0">
                <a:solidFill>
                  <a:schemeClr val="tx1"/>
                </a:solidFill>
                <a:effectLst/>
                <a:latin typeface="+mn-lt"/>
                <a:ea typeface="+mn-ea"/>
                <a:cs typeface="+mn-cs"/>
              </a:rPr>
              <a:t>Beschränkt man sich bei Ganzschriften auf einige wenige Wortangaben (auf Französisch), werden vorwiegend</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leistungsstarke </a:t>
            </a:r>
            <a:r>
              <a:rPr lang="de-DE" sz="1200" kern="1200" dirty="0" err="1">
                <a:solidFill>
                  <a:schemeClr val="tx1"/>
                </a:solidFill>
                <a:effectLst/>
                <a:latin typeface="+mn-lt"/>
                <a:ea typeface="+mn-ea"/>
                <a:cs typeface="+mn-cs"/>
              </a:rPr>
              <a:t>SuS</a:t>
            </a:r>
            <a:r>
              <a:rPr lang="de-DE" sz="1200" kern="1200" dirty="0">
                <a:solidFill>
                  <a:schemeClr val="tx1"/>
                </a:solidFill>
                <a:effectLst/>
                <a:latin typeface="+mn-lt"/>
                <a:ea typeface="+mn-ea"/>
                <a:cs typeface="+mn-cs"/>
              </a:rPr>
              <a:t>, die regelmäßig Vokabeln gelernt haben, gut zurecht kommen.</a:t>
            </a:r>
          </a:p>
          <a:p>
            <a:pPr marL="171450" indent="-171450">
              <a:buFont typeface="Symbol" panose="05050102010706020507" pitchFamily="18" charset="2"/>
              <a:buChar char="-"/>
            </a:pPr>
            <a:r>
              <a:rPr lang="de-DE" sz="1200" kern="1200" dirty="0">
                <a:solidFill>
                  <a:schemeClr val="tx1"/>
                </a:solidFill>
                <a:effectLst/>
                <a:latin typeface="+mn-lt"/>
                <a:ea typeface="+mn-ea"/>
                <a:cs typeface="+mn-cs"/>
              </a:rPr>
              <a:t>Einigen weiteren </a:t>
            </a:r>
            <a:r>
              <a:rPr lang="de-DE" sz="1200" kern="1200" dirty="0" err="1">
                <a:solidFill>
                  <a:schemeClr val="tx1"/>
                </a:solidFill>
                <a:effectLst/>
                <a:latin typeface="+mn-lt"/>
                <a:ea typeface="+mn-ea"/>
                <a:cs typeface="+mn-cs"/>
              </a:rPr>
              <a:t>SuS</a:t>
            </a:r>
            <a:r>
              <a:rPr lang="de-DE" sz="1200" kern="1200" dirty="0">
                <a:solidFill>
                  <a:schemeClr val="tx1"/>
                </a:solidFill>
                <a:effectLst/>
                <a:latin typeface="+mn-lt"/>
                <a:ea typeface="+mn-ea"/>
                <a:cs typeface="+mn-cs"/>
              </a:rPr>
              <a:t> gelingt das Textverständnis mit erhöhtem Aufwand, indem sie zeitaufwändig im Wörterbuch nachschlagen. </a:t>
            </a:r>
          </a:p>
          <a:p>
            <a:pPr marL="0" indent="0">
              <a:buFont typeface="Symbol" panose="05050102010706020507" pitchFamily="18" charset="2"/>
              <a:buNone/>
            </a:pP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a:t>
            </a:r>
            <a:r>
              <a:rPr lang="de-DE" sz="1200" kern="1200" dirty="0">
                <a:solidFill>
                  <a:schemeClr val="tx1"/>
                </a:solidFill>
                <a:effectLst/>
                <a:latin typeface="+mn-lt"/>
                <a:ea typeface="+mn-ea"/>
                <a:cs typeface="+mn-cs"/>
                <a:sym typeface="Symbol" panose="05050102010706020507" pitchFamily="18" charset="2"/>
              </a:rPr>
              <a:t></a:t>
            </a:r>
            <a:r>
              <a:rPr lang="de-DE" sz="1200" kern="1200" dirty="0">
                <a:solidFill>
                  <a:schemeClr val="tx1"/>
                </a:solidFill>
                <a:effectLst/>
                <a:latin typeface="+mn-lt"/>
                <a:ea typeface="+mn-ea"/>
                <a:cs typeface="+mn-cs"/>
              </a:rPr>
              <a:t> Bildungsplan</a:t>
            </a:r>
            <a:r>
              <a:rPr lang="de-DE" sz="1200" kern="1200" baseline="0" dirty="0">
                <a:solidFill>
                  <a:schemeClr val="tx1"/>
                </a:solidFill>
                <a:effectLst/>
                <a:latin typeface="+mn-lt"/>
                <a:ea typeface="+mn-ea"/>
                <a:cs typeface="+mn-cs"/>
              </a:rPr>
              <a:t> 2016,</a:t>
            </a:r>
            <a:r>
              <a:rPr lang="de-DE" sz="1200" kern="1200" dirty="0">
                <a:solidFill>
                  <a:schemeClr val="tx1"/>
                </a:solidFill>
                <a:effectLst/>
                <a:latin typeface="+mn-lt"/>
                <a:ea typeface="+mn-ea"/>
                <a:cs typeface="+mn-cs"/>
              </a:rPr>
              <a:t> S. 18, TK 9)</a:t>
            </a:r>
          </a:p>
          <a:p>
            <a:pPr marL="171450" indent="-171450">
              <a:buFont typeface="Symbol" panose="05050102010706020507" pitchFamily="18" charset="2"/>
              <a:buChar char="-"/>
            </a:pPr>
            <a:r>
              <a:rPr lang="de-DE" sz="1200" kern="1200" dirty="0" err="1">
                <a:solidFill>
                  <a:schemeClr val="tx1"/>
                </a:solidFill>
                <a:effectLst/>
                <a:latin typeface="+mn-lt"/>
                <a:ea typeface="+mn-ea"/>
                <a:cs typeface="+mn-cs"/>
              </a:rPr>
              <a:t>SuS</a:t>
            </a:r>
            <a:r>
              <a:rPr lang="de-DE" sz="1200" kern="1200" dirty="0">
                <a:solidFill>
                  <a:schemeClr val="tx1"/>
                </a:solidFill>
                <a:effectLst/>
                <a:latin typeface="+mn-lt"/>
                <a:ea typeface="+mn-ea"/>
                <a:cs typeface="+mn-cs"/>
              </a:rPr>
              <a:t>, die, aus welchen Gründen auch immer, nur einen (äußerst) lückenhaften Wortschatz zur Verfügung haben, gelingt das Verstehen der Ganzschrift nicht. Fast jedes Wort nachzuschlagen werden sie nicht leisten und das Ergebnis ist, dass sie (möglicherweise) die Lektüre gar nicht lesen …</a:t>
            </a:r>
          </a:p>
          <a:p>
            <a:endParaRPr lang="de-DE" sz="1200" kern="1200" dirty="0">
              <a:solidFill>
                <a:schemeClr val="tx1"/>
              </a:solidFill>
              <a:effectLst/>
              <a:latin typeface="+mn-lt"/>
              <a:ea typeface="+mn-ea"/>
              <a:cs typeface="+mn-cs"/>
            </a:endParaRPr>
          </a:p>
          <a:p>
            <a:pPr marL="0" indent="0">
              <a:buFont typeface="Symbol" panose="05050102010706020507" pitchFamily="18" charset="2"/>
              <a:buNone/>
            </a:pPr>
            <a:r>
              <a:rPr lang="de-DE" sz="1200" i="1" kern="1200" dirty="0">
                <a:solidFill>
                  <a:schemeClr val="tx1"/>
                </a:solidFill>
                <a:effectLst/>
                <a:latin typeface="+mn-lt"/>
                <a:ea typeface="+mn-ea"/>
                <a:cs typeface="+mn-cs"/>
              </a:rPr>
              <a:t>Wie bringt man nun diese Schüler dazu doch zu lesen und weniger gefrustet zu sein? </a:t>
            </a:r>
          </a:p>
          <a:p>
            <a:pPr marL="0" indent="0">
              <a:buFont typeface="Symbol" panose="05050102010706020507" pitchFamily="18" charset="2"/>
              <a:buNone/>
            </a:pPr>
            <a:r>
              <a:rPr lang="de-DE" sz="1200" kern="1200" dirty="0">
                <a:solidFill>
                  <a:schemeClr val="tx1"/>
                </a:solidFill>
                <a:effectLst/>
                <a:latin typeface="+mn-lt"/>
                <a:ea typeface="+mn-ea"/>
                <a:cs typeface="+mn-cs"/>
              </a:rPr>
              <a:t>Beispielsweise durch „Erleichterungen“ bei den Vokabelangaben:</a:t>
            </a:r>
          </a:p>
          <a:p>
            <a:pPr marL="171450" indent="-171450">
              <a:buFont typeface="Symbol" panose="05050102010706020507" pitchFamily="18" charset="2"/>
              <a:buChar char="-"/>
            </a:pPr>
            <a:r>
              <a:rPr lang="de-DE" sz="1200" kern="1200" dirty="0">
                <a:solidFill>
                  <a:schemeClr val="tx1"/>
                </a:solidFill>
                <a:effectLst/>
                <a:latin typeface="+mn-lt"/>
                <a:ea typeface="+mn-ea"/>
                <a:cs typeface="+mn-cs"/>
              </a:rPr>
              <a:t>Man erstellt eine Vokabelliste, in der chronologisch zu jeder Seite der Ganzschrift, zusätzlich zu den schon vorhandenen Vokabelangaben deutlich mehr Vokabeln aufgelistet sind - und zwar auch solche, die eigentlich bekannt sein müssten, und solche, die man auch leicht erschließen könnte </a:t>
            </a:r>
          </a:p>
          <a:p>
            <a:pPr marL="171450" indent="-171450">
              <a:buFont typeface="Symbol" panose="05050102010706020507" pitchFamily="18" charset="2"/>
              <a:buChar char="-"/>
            </a:pPr>
            <a:r>
              <a:rPr lang="de-DE" sz="1200" kern="1200" dirty="0">
                <a:solidFill>
                  <a:schemeClr val="tx1"/>
                </a:solidFill>
                <a:effectLst/>
                <a:latin typeface="+mn-lt"/>
                <a:ea typeface="+mn-ea"/>
                <a:cs typeface="+mn-cs"/>
              </a:rPr>
              <a:t>Diese Vokabelliste bildet die Vokabeln f</a:t>
            </a:r>
            <a:r>
              <a:rPr lang="de-DE" sz="1200" i="1" kern="1200" dirty="0">
                <a:solidFill>
                  <a:schemeClr val="tx1"/>
                </a:solidFill>
                <a:effectLst/>
                <a:latin typeface="+mn-lt"/>
                <a:ea typeface="+mn-ea"/>
                <a:cs typeface="+mn-cs"/>
              </a:rPr>
              <a:t>ranzösisch </a:t>
            </a:r>
            <a:r>
              <a:rPr lang="de-DE" sz="1200" i="1" kern="1200" dirty="0">
                <a:solidFill>
                  <a:schemeClr val="tx1"/>
                </a:solidFill>
                <a:effectLst/>
                <a:latin typeface="+mn-lt"/>
                <a:ea typeface="+mn-ea"/>
                <a:cs typeface="+mn-cs"/>
                <a:sym typeface="Symbol" panose="05050102010706020507" pitchFamily="18" charset="2"/>
              </a:rPr>
              <a:t></a:t>
            </a:r>
            <a:r>
              <a:rPr lang="de-DE" sz="1200" i="1" kern="1200" dirty="0">
                <a:solidFill>
                  <a:schemeClr val="tx1"/>
                </a:solidFill>
                <a:effectLst/>
                <a:latin typeface="+mn-lt"/>
                <a:ea typeface="+mn-ea"/>
                <a:cs typeface="+mn-cs"/>
              </a:rPr>
              <a:t> deutsch</a:t>
            </a:r>
            <a:r>
              <a:rPr lang="de-DE" sz="1200" kern="1200" dirty="0">
                <a:solidFill>
                  <a:schemeClr val="tx1"/>
                </a:solidFill>
                <a:effectLst/>
                <a:latin typeface="+mn-lt"/>
                <a:ea typeface="+mn-ea"/>
                <a:cs typeface="+mn-cs"/>
              </a:rPr>
              <a:t> ab.</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kern="1200" dirty="0">
                <a:solidFill>
                  <a:schemeClr val="tx1"/>
                </a:solidFill>
                <a:effectLst/>
                <a:latin typeface="+mn-lt"/>
                <a:ea typeface="+mn-ea"/>
                <a:cs typeface="+mn-cs"/>
              </a:rPr>
              <a:t>Klick auf „Kästchen“ mit Hyperlink (neben Vokabelangaben)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hier erstellte Liste hat etwa 350 Wörter.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Bei genauerer Betrachtung </a:t>
            </a:r>
            <a:r>
              <a:rPr lang="de-DE" sz="1200" kern="1200" baseline="0" dirty="0">
                <a:solidFill>
                  <a:schemeClr val="tx1"/>
                </a:solidFill>
                <a:effectLst/>
                <a:latin typeface="+mn-lt"/>
                <a:ea typeface="+mn-ea"/>
                <a:cs typeface="+mn-cs"/>
              </a:rPr>
              <a:t>wird deutlich, dass Vokabeln aufgelistet sind,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200" kern="1200" baseline="0" dirty="0">
                <a:solidFill>
                  <a:schemeClr val="tx1"/>
                </a:solidFill>
                <a:effectLst/>
                <a:latin typeface="+mn-lt"/>
                <a:ea typeface="+mn-ea"/>
                <a:cs typeface="+mn-cs"/>
              </a:rPr>
              <a:t>die bekannt sein müssten (z.B. </a:t>
            </a:r>
            <a:r>
              <a:rPr lang="de-DE" sz="1200" i="1" kern="1200" baseline="0" dirty="0">
                <a:solidFill>
                  <a:schemeClr val="tx1"/>
                </a:solidFill>
                <a:effectLst/>
                <a:latin typeface="+mn-lt"/>
                <a:ea typeface="+mn-ea"/>
                <a:cs typeface="+mn-cs"/>
              </a:rPr>
              <a:t>la gare</a:t>
            </a:r>
            <a:r>
              <a:rPr lang="de-DE" sz="1200" kern="1200" baseline="0" dirty="0">
                <a:solidFill>
                  <a:schemeClr val="tx1"/>
                </a:solidFill>
                <a:effectLst/>
                <a:latin typeface="+mn-lt"/>
                <a:ea typeface="+mn-ea"/>
                <a:cs typeface="+mn-cs"/>
              </a:rPr>
              <a:t>, </a:t>
            </a:r>
            <a:r>
              <a:rPr lang="de-DE" sz="1200" i="1" kern="1200" baseline="0" dirty="0">
                <a:solidFill>
                  <a:schemeClr val="tx1"/>
                </a:solidFill>
                <a:effectLst/>
                <a:latin typeface="+mn-lt"/>
                <a:ea typeface="+mn-ea"/>
                <a:cs typeface="+mn-cs"/>
              </a:rPr>
              <a:t>dormir</a:t>
            </a:r>
            <a:r>
              <a:rPr lang="de-DE" sz="1200"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200" kern="1200" baseline="0" dirty="0">
                <a:solidFill>
                  <a:schemeClr val="tx1"/>
                </a:solidFill>
                <a:effectLst/>
                <a:latin typeface="+mn-lt"/>
                <a:ea typeface="+mn-ea"/>
                <a:cs typeface="+mn-cs"/>
              </a:rPr>
              <a:t>die erschlossen werden können (z.B. un message), und auch Vokabeln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sz="1200" kern="1200" baseline="0" dirty="0">
                <a:solidFill>
                  <a:schemeClr val="tx1"/>
                </a:solidFill>
                <a:effectLst/>
                <a:latin typeface="+mn-lt"/>
                <a:ea typeface="+mn-ea"/>
                <a:cs typeface="+mn-cs"/>
              </a:rPr>
              <a:t>die „mehrfach“ vorkommen (z.B. la </a:t>
            </a:r>
            <a:r>
              <a:rPr lang="de-DE" sz="1200" kern="1200" baseline="0" dirty="0" err="1">
                <a:solidFill>
                  <a:schemeClr val="tx1"/>
                </a:solidFill>
                <a:effectLst/>
                <a:latin typeface="+mn-lt"/>
                <a:ea typeface="+mn-ea"/>
                <a:cs typeface="+mn-cs"/>
              </a:rPr>
              <a:t>marée</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basse</a:t>
            </a:r>
            <a:r>
              <a:rPr lang="de-DE" sz="1200" kern="1200" baseline="0" dirty="0">
                <a:solidFill>
                  <a:schemeClr val="tx1"/>
                </a:solidFill>
                <a:effectLst/>
                <a:latin typeface="+mn-lt"/>
                <a:ea typeface="+mn-ea"/>
                <a:cs typeface="+mn-cs"/>
              </a:rPr>
              <a: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Eine solche Liste lässt sich sehr gut im Sinne der </a:t>
            </a:r>
            <a:r>
              <a:rPr lang="de-DE" sz="1200" b="0" i="1" kern="1200" dirty="0">
                <a:solidFill>
                  <a:schemeClr val="tx1"/>
                </a:solidFill>
                <a:effectLst/>
                <a:latin typeface="+mn-lt"/>
                <a:ea typeface="+mn-ea"/>
                <a:cs typeface="+mn-cs"/>
              </a:rPr>
              <a:t>Differenzierung</a:t>
            </a:r>
            <a:r>
              <a:rPr lang="de-DE" sz="1200" kern="1200" dirty="0">
                <a:solidFill>
                  <a:schemeClr val="tx1"/>
                </a:solidFill>
                <a:effectLst/>
                <a:latin typeface="+mn-lt"/>
                <a:ea typeface="+mn-ea"/>
                <a:cs typeface="+mn-cs"/>
              </a:rPr>
              <a:t> einsetzen.</a:t>
            </a:r>
          </a:p>
          <a:p>
            <a:r>
              <a:rPr lang="de-DE" sz="1200" kern="1200" dirty="0">
                <a:solidFill>
                  <a:schemeClr val="tx1"/>
                </a:solidFill>
                <a:effectLst/>
                <a:latin typeface="+mn-lt"/>
                <a:ea typeface="+mn-ea"/>
                <a:cs typeface="+mn-cs"/>
              </a:rPr>
              <a:t>Wenn es dadurch gelingt, nur einige wenige </a:t>
            </a:r>
            <a:r>
              <a:rPr lang="de-DE" sz="1200" kern="1200" dirty="0" err="1">
                <a:solidFill>
                  <a:schemeClr val="tx1"/>
                </a:solidFill>
                <a:effectLst/>
                <a:latin typeface="+mn-lt"/>
                <a:ea typeface="+mn-ea"/>
                <a:cs typeface="+mn-cs"/>
              </a:rPr>
              <a:t>Sus</a:t>
            </a:r>
            <a:r>
              <a:rPr lang="de-DE" sz="1200" kern="1200" dirty="0">
                <a:solidFill>
                  <a:schemeClr val="tx1"/>
                </a:solidFill>
                <a:effectLst/>
                <a:latin typeface="+mn-lt"/>
                <a:ea typeface="+mn-ea"/>
                <a:cs typeface="+mn-cs"/>
              </a:rPr>
              <a:t> mehr zum Lesen und einige Wenige mehr zum besseren sprachlichen Verstehen der Lektüre zu bringen - ohne erhöhten Zeitaufwand für die betreffenden</a:t>
            </a:r>
            <a:r>
              <a:rPr lang="de-DE" sz="1200" kern="1200" baseline="0" dirty="0">
                <a:solidFill>
                  <a:schemeClr val="tx1"/>
                </a:solidFill>
                <a:effectLst/>
                <a:latin typeface="+mn-lt"/>
                <a:ea typeface="+mn-ea"/>
                <a:cs typeface="+mn-cs"/>
              </a:rPr>
              <a:t> </a:t>
            </a:r>
            <a:r>
              <a:rPr lang="de-DE" sz="1200" kern="1200" baseline="0" dirty="0" err="1">
                <a:solidFill>
                  <a:schemeClr val="tx1"/>
                </a:solidFill>
                <a:effectLst/>
                <a:latin typeface="+mn-lt"/>
                <a:ea typeface="+mn-ea"/>
                <a:cs typeface="+mn-cs"/>
              </a:rPr>
              <a:t>SuS</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dann kann man gerne gegen methodisch-didaktische „Prinzipien“ verstoßen, dann zählt nur der</a:t>
            </a:r>
            <a:r>
              <a:rPr lang="de-DE" sz="1200" kern="1200" baseline="0" dirty="0">
                <a:solidFill>
                  <a:schemeClr val="tx1"/>
                </a:solidFill>
                <a:effectLst/>
                <a:latin typeface="+mn-lt"/>
                <a:ea typeface="+mn-ea"/>
                <a:cs typeface="+mn-cs"/>
              </a:rPr>
              <a:t> Lernerfolg.</a:t>
            </a:r>
            <a:endParaRPr lang="de-DE" sz="1200" kern="1200" dirty="0">
              <a:solidFill>
                <a:schemeClr val="tx1"/>
              </a:solidFill>
              <a:effectLst/>
              <a:latin typeface="+mn-lt"/>
              <a:ea typeface="+mn-ea"/>
              <a:cs typeface="+mn-cs"/>
            </a:endParaRPr>
          </a:p>
          <a:p>
            <a:endParaRPr lang="de-DE" sz="1200" b="1" kern="1200" dirty="0">
              <a:solidFill>
                <a:schemeClr val="tx1"/>
              </a:solidFill>
              <a:effectLst/>
              <a:latin typeface="+mn-lt"/>
              <a:ea typeface="+mn-ea"/>
              <a:cs typeface="+mn-cs"/>
            </a:endParaRPr>
          </a:p>
          <a:p>
            <a:r>
              <a:rPr lang="de-DE" sz="1200" b="0" i="1" kern="1200" dirty="0">
                <a:solidFill>
                  <a:schemeClr val="tx1"/>
                </a:solidFill>
                <a:effectLst/>
                <a:latin typeface="+mn-lt"/>
                <a:ea typeface="+mn-ea"/>
                <a:cs typeface="+mn-cs"/>
              </a:rPr>
              <a:t>Lernwortschatz</a:t>
            </a:r>
          </a:p>
          <a:p>
            <a:r>
              <a:rPr lang="de-DE" sz="1200" kern="1200" dirty="0">
                <a:solidFill>
                  <a:schemeClr val="tx1"/>
                </a:solidFill>
                <a:effectLst/>
                <a:latin typeface="+mn-lt"/>
                <a:ea typeface="+mn-ea"/>
                <a:cs typeface="+mn-cs"/>
              </a:rPr>
              <a:t>Bei didaktisierten Lektüren</a:t>
            </a:r>
            <a:r>
              <a:rPr lang="de-DE" sz="1200" kern="1200" baseline="0" dirty="0">
                <a:solidFill>
                  <a:schemeClr val="tx1"/>
                </a:solidFill>
                <a:effectLst/>
                <a:latin typeface="+mn-lt"/>
                <a:ea typeface="+mn-ea"/>
                <a:cs typeface="+mn-cs"/>
              </a:rPr>
              <a:t> der </a:t>
            </a:r>
            <a:r>
              <a:rPr lang="de-DE" sz="1200" kern="1200" dirty="0">
                <a:solidFill>
                  <a:schemeClr val="tx1"/>
                </a:solidFill>
                <a:effectLst/>
                <a:latin typeface="+mn-lt"/>
                <a:ea typeface="+mn-ea"/>
                <a:cs typeface="+mn-cs"/>
              </a:rPr>
              <a:t>Verlage sind in der Regel Vokabelangaben selbstverständlich. </a:t>
            </a:r>
          </a:p>
          <a:p>
            <a:r>
              <a:rPr lang="de-DE" sz="1200" kern="1200" dirty="0">
                <a:solidFill>
                  <a:schemeClr val="tx1"/>
                </a:solidFill>
                <a:effectLst/>
                <a:latin typeface="+mn-lt"/>
                <a:ea typeface="+mn-ea"/>
                <a:cs typeface="+mn-cs"/>
              </a:rPr>
              <a:t>Diese Angaben sind entweder auf jeder Seite chronologisch zu finden oder im Anhang gebündelt alphabetisch geordnet.</a:t>
            </a:r>
          </a:p>
          <a:p>
            <a:r>
              <a:rPr lang="de-DE" sz="1200" kern="1200" dirty="0">
                <a:solidFill>
                  <a:schemeClr val="tx1"/>
                </a:solidFill>
                <a:effectLst/>
                <a:latin typeface="+mn-lt"/>
                <a:ea typeface="+mn-ea"/>
                <a:cs typeface="+mn-cs"/>
              </a:rPr>
              <a:t>Bei GRAND AIR sind eine</a:t>
            </a:r>
            <a:r>
              <a:rPr lang="de-DE" sz="1200" kern="1200" baseline="0" dirty="0">
                <a:solidFill>
                  <a:schemeClr val="tx1"/>
                </a:solidFill>
                <a:effectLst/>
                <a:latin typeface="+mn-lt"/>
                <a:ea typeface="+mn-ea"/>
                <a:cs typeface="+mn-cs"/>
              </a:rPr>
              <a:t> ganze Reihe (185 Wörter) am Ende alphabetisch geordnet angegeben. </a:t>
            </a:r>
          </a:p>
          <a:p>
            <a:endParaRPr lang="de-DE" sz="1200" kern="1200" baseline="0" dirty="0">
              <a:solidFill>
                <a:schemeClr val="tx1"/>
              </a:solidFill>
              <a:effectLst/>
              <a:latin typeface="+mn-lt"/>
              <a:ea typeface="+mn-ea"/>
              <a:cs typeface="+mn-cs"/>
            </a:endParaRPr>
          </a:p>
          <a:p>
            <a:r>
              <a:rPr lang="de-DE" sz="1200" kern="1200" baseline="0" dirty="0">
                <a:solidFill>
                  <a:schemeClr val="tx1"/>
                </a:solidFill>
                <a:effectLst/>
                <a:latin typeface="+mn-lt"/>
                <a:ea typeface="+mn-ea"/>
                <a:cs typeface="+mn-cs"/>
              </a:rPr>
              <a:t>Diejenigen, die zum Lernwortschatz zählen sind gekennzeichnet.</a:t>
            </a:r>
          </a:p>
          <a:p>
            <a:r>
              <a:rPr lang="de-DE" sz="1200" kern="1200" baseline="0" dirty="0">
                <a:solidFill>
                  <a:schemeClr val="tx1"/>
                </a:solidFill>
                <a:effectLst/>
                <a:latin typeface="+mn-lt"/>
                <a:ea typeface="+mn-ea"/>
                <a:cs typeface="+mn-cs"/>
              </a:rPr>
              <a:t>Es handelt sich um die Vokabeln aus A+! 3 (nouvelle édition), Unité 5 und Modul E. </a:t>
            </a:r>
          </a:p>
          <a:p>
            <a:r>
              <a:rPr lang="de-DE" sz="1200" kern="1200" baseline="0" dirty="0">
                <a:solidFill>
                  <a:schemeClr val="tx1"/>
                </a:solidFill>
                <a:effectLst/>
                <a:latin typeface="+mn-lt"/>
                <a:ea typeface="+mn-ea"/>
                <a:cs typeface="+mn-cs"/>
              </a:rPr>
              <a:t>(78 Wörter, darunter zahlreiche Eigennamen).</a:t>
            </a:r>
          </a:p>
          <a:p>
            <a:r>
              <a:rPr lang="de-DE" sz="1200" kern="1200" baseline="0" dirty="0">
                <a:solidFill>
                  <a:schemeClr val="tx1"/>
                </a:solidFill>
                <a:effectLst/>
                <a:latin typeface="+mn-lt"/>
                <a:ea typeface="+mn-ea"/>
                <a:cs typeface="+mn-cs"/>
              </a:rPr>
              <a:t>Dieser Lernwortschatz  lässt sich für Vokabeltests nutzen: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kern="1200" baseline="0" dirty="0">
                <a:solidFill>
                  <a:schemeClr val="tx1"/>
                </a:solidFill>
                <a:effectLst/>
                <a:latin typeface="+mn-lt"/>
                <a:ea typeface="+mn-ea"/>
                <a:cs typeface="+mn-cs"/>
              </a:rPr>
              <a:t>Klick auf 1. „Kästchen“ mit Hyperlink (neben Lernwortschatz)</a:t>
            </a:r>
          </a:p>
          <a:p>
            <a:r>
              <a:rPr lang="de-DE" sz="1200" kern="1200" baseline="0" dirty="0">
                <a:solidFill>
                  <a:schemeClr val="tx1"/>
                </a:solidFill>
                <a:effectLst/>
                <a:latin typeface="+mn-lt"/>
                <a:ea typeface="+mn-ea"/>
                <a:cs typeface="+mn-cs"/>
              </a:rPr>
              <a:t>Variante 1:   Die Vokabeln sind wie in der Lektüre alphabetisch geordnet. </a:t>
            </a:r>
          </a:p>
          <a:p>
            <a:r>
              <a:rPr lang="de-DE" sz="1200" kern="1200" baseline="0" dirty="0">
                <a:solidFill>
                  <a:schemeClr val="tx1"/>
                </a:solidFill>
                <a:effectLst/>
                <a:latin typeface="+mn-lt"/>
                <a:ea typeface="+mn-ea"/>
                <a:cs typeface="+mn-cs"/>
              </a:rPr>
              <a:t>                    Aufgrund der Anzahl ist der Lernwortschatz auf zwei „Lernlisten“ verteilt.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kern="1200" baseline="0" dirty="0">
                <a:solidFill>
                  <a:schemeClr val="tx1"/>
                </a:solidFill>
                <a:effectLst/>
                <a:latin typeface="+mn-lt"/>
                <a:ea typeface="+mn-ea"/>
                <a:cs typeface="+mn-cs"/>
              </a:rPr>
              <a:t>Klick auf 2. „Kästchen“ mit Hyperlink (neben Lernwortschatz)</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a:solidFill>
                  <a:schemeClr val="tx1"/>
                </a:solidFill>
                <a:effectLst/>
                <a:latin typeface="+mn-lt"/>
                <a:ea typeface="+mn-ea"/>
                <a:cs typeface="+mn-cs"/>
              </a:rPr>
              <a:t>Variante 2: 	Alternativ ist sicher eine thematisch geordnete Vokabelliste sinnvoll.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kern="1200" baseline="0" dirty="0">
                <a:solidFill>
                  <a:schemeClr val="tx1"/>
                </a:solidFill>
                <a:effectLst/>
                <a:latin typeface="+mn-lt"/>
                <a:ea typeface="+mn-ea"/>
                <a:cs typeface="+mn-cs"/>
              </a:rPr>
              <a:t>Klick auf „Kästchen“ mit Hyperlink (ganz rechts)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kern="1200" baseline="0" dirty="0">
                <a:solidFill>
                  <a:schemeClr val="tx1"/>
                </a:solidFill>
                <a:effectLst/>
                <a:latin typeface="+mn-lt"/>
                <a:ea typeface="+mn-ea"/>
                <a:cs typeface="+mn-cs"/>
              </a:rPr>
              <a:t>Kurze Aktivierungsphase der Teilnehmer: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kern="1200" baseline="0" dirty="0">
                <a:solidFill>
                  <a:schemeClr val="tx1"/>
                </a:solidFill>
                <a:effectLst/>
                <a:latin typeface="+mn-lt"/>
                <a:ea typeface="+mn-ea"/>
                <a:cs typeface="+mn-cs"/>
              </a:rPr>
              <a:t>Diskutieren Sie kurz den Einsatz von Vokabellisten und Lernwortschatz</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1" kern="1200" baseline="0" dirty="0">
                <a:solidFill>
                  <a:schemeClr val="tx1"/>
                </a:solidFill>
                <a:effectLst/>
                <a:latin typeface="+mn-lt"/>
                <a:ea typeface="+mn-ea"/>
                <a:cs typeface="+mn-cs"/>
              </a:rPr>
              <a:t>bei der Behandlung von Ganzschriften.</a:t>
            </a:r>
          </a:p>
          <a:p>
            <a:endParaRPr lang="de-DE" sz="1200" kern="1200" baseline="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5</a:t>
            </a:fld>
            <a:endParaRPr lang="de-DE" dirty="0"/>
          </a:p>
        </p:txBody>
      </p:sp>
      <p:sp>
        <p:nvSpPr>
          <p:cNvPr id="5" name="Datumsplatzhalter 4"/>
          <p:cNvSpPr>
            <a:spLocks noGrp="1"/>
          </p:cNvSpPr>
          <p:nvPr>
            <p:ph type="dt" idx="11"/>
          </p:nvPr>
        </p:nvSpPr>
        <p:spPr/>
        <p:txBody>
          <a:bodyPr/>
          <a:lstStyle/>
          <a:p>
            <a:fld id="{2D58A25C-0BB8-4CFB-B36B-5C2027EB2937}" type="datetime1">
              <a:rPr lang="de-DE" smtClean="0"/>
              <a:t>18.12.2016</a:t>
            </a:fld>
            <a:endParaRPr lang="de-DE" dirty="0"/>
          </a:p>
        </p:txBody>
      </p:sp>
    </p:spTree>
    <p:extLst>
      <p:ext uri="{BB962C8B-B14F-4D97-AF65-F5344CB8AC3E}">
        <p14:creationId xmlns:p14="http://schemas.microsoft.com/office/powerpoint/2010/main" val="374920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b="0" i="1" dirty="0"/>
              <a:t>Klick auf „Kästchen“ mit Hyperlink.</a:t>
            </a:r>
          </a:p>
          <a:p>
            <a:endParaRPr lang="de-DE" dirty="0"/>
          </a:p>
          <a:p>
            <a:r>
              <a:rPr lang="de-DE" dirty="0"/>
              <a:t>Die im Bildungsplan 2016 (S. 21) zum Schreiben aufgeführten Teilkompetenzen </a:t>
            </a:r>
          </a:p>
          <a:p>
            <a:r>
              <a:rPr lang="de-DE" dirty="0"/>
              <a:t>verweisen auf die abzudeckenden Textsorten und Strategien für die Klassen 6-8.</a:t>
            </a:r>
          </a:p>
          <a:p>
            <a:r>
              <a:rPr lang="de-DE" dirty="0"/>
              <a:t>Mit den hier zusammengestellten Aufgaben zum</a:t>
            </a:r>
            <a:r>
              <a:rPr lang="de-DE" baseline="0" dirty="0"/>
              <a:t> Schreibkompetenzaufbau lassen </a:t>
            </a:r>
          </a:p>
          <a:p>
            <a:r>
              <a:rPr lang="de-DE" baseline="0" dirty="0"/>
              <a:t>sich die Vorgaben des Bildungsplanes erfüllen. </a:t>
            </a:r>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6</a:t>
            </a:fld>
            <a:endParaRPr lang="de-DE" dirty="0"/>
          </a:p>
        </p:txBody>
      </p:sp>
      <p:sp>
        <p:nvSpPr>
          <p:cNvPr id="5" name="Datumsplatzhalter 4"/>
          <p:cNvSpPr>
            <a:spLocks noGrp="1"/>
          </p:cNvSpPr>
          <p:nvPr>
            <p:ph type="dt" idx="11"/>
          </p:nvPr>
        </p:nvSpPr>
        <p:spPr/>
        <p:txBody>
          <a:bodyPr/>
          <a:lstStyle/>
          <a:p>
            <a:fld id="{76687DF7-CE2D-415A-B40D-CDC3E15E127C}" type="datetime1">
              <a:rPr lang="de-DE" smtClean="0"/>
              <a:t>18.12.2016</a:t>
            </a:fld>
            <a:endParaRPr lang="de-DE" dirty="0"/>
          </a:p>
        </p:txBody>
      </p:sp>
    </p:spTree>
    <p:extLst>
      <p:ext uri="{BB962C8B-B14F-4D97-AF65-F5344CB8AC3E}">
        <p14:creationId xmlns:p14="http://schemas.microsoft.com/office/powerpoint/2010/main" val="157541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1" baseline="0" dirty="0"/>
              <a:t>Einstieg in die Lektüre mit einem Schreibauftrag</a:t>
            </a:r>
          </a:p>
          <a:p>
            <a:r>
              <a:rPr lang="de-DE" baseline="0" dirty="0"/>
              <a:t>Die Schüler schreiben in der Vergangenheit </a:t>
            </a:r>
            <a:r>
              <a:rPr lang="de-DE" sz="1200" kern="1200" dirty="0">
                <a:solidFill>
                  <a:schemeClr val="tx1"/>
                </a:solidFill>
                <a:effectLst/>
                <a:latin typeface="+mn-lt"/>
                <a:ea typeface="+mn-ea"/>
                <a:cs typeface="+mn-cs"/>
                <a:sym typeface="Symbol" panose="05050102010706020507" pitchFamily="18" charset="2"/>
              </a:rPr>
              <a:t> </a:t>
            </a:r>
            <a:r>
              <a:rPr lang="de-DE" baseline="0" dirty="0"/>
              <a:t>Festigen und Anwenden von </a:t>
            </a:r>
            <a:r>
              <a:rPr lang="de-DE" i="1" baseline="0" dirty="0"/>
              <a:t>passé </a:t>
            </a:r>
            <a:r>
              <a:rPr lang="de-DE" i="1" baseline="0" dirty="0" err="1"/>
              <a:t>composé</a:t>
            </a:r>
            <a:r>
              <a:rPr lang="de-DE" i="1" baseline="0" dirty="0"/>
              <a:t> </a:t>
            </a:r>
            <a:r>
              <a:rPr lang="de-DE" baseline="0" dirty="0"/>
              <a:t>und </a:t>
            </a:r>
            <a:r>
              <a:rPr lang="de-DE" i="1" baseline="0" dirty="0" err="1"/>
              <a:t>imparfait</a:t>
            </a:r>
            <a:r>
              <a:rPr lang="de-DE" i="1" baseline="0" dirty="0"/>
              <a:t>.</a:t>
            </a:r>
            <a:endParaRPr lang="de-DE" baseline="0" dirty="0"/>
          </a:p>
          <a:p>
            <a:endParaRPr lang="de-DE" b="0" i="1" baseline="0" dirty="0"/>
          </a:p>
          <a:p>
            <a:r>
              <a:rPr lang="de-DE" b="0" i="1" baseline="0" dirty="0"/>
              <a:t>Klick auf „Kästchen„ mit Hyperlink</a:t>
            </a:r>
            <a:endParaRPr lang="de-DE" b="1" baseline="0" dirty="0"/>
          </a:p>
          <a:p>
            <a:endParaRPr lang="de-DE" b="0" i="1" baseline="0" dirty="0"/>
          </a:p>
          <a:p>
            <a:r>
              <a:rPr lang="de-DE" b="0" i="1" baseline="0" dirty="0"/>
              <a:t>Differenzierung für schwächere </a:t>
            </a:r>
            <a:r>
              <a:rPr lang="de-DE" b="0" i="1" baseline="0" dirty="0" err="1"/>
              <a:t>SuS</a:t>
            </a:r>
            <a:r>
              <a:rPr lang="de-DE" b="0" i="1" baseline="0" dirty="0"/>
              <a:t>:</a:t>
            </a:r>
          </a:p>
          <a:p>
            <a:pPr marL="0" indent="0">
              <a:buFont typeface="Symbol" panose="05050102010706020507" pitchFamily="18" charset="2"/>
              <a:buNone/>
            </a:pPr>
            <a:r>
              <a:rPr lang="de-DE" sz="1200" kern="1200" dirty="0">
                <a:solidFill>
                  <a:schemeClr val="tx1"/>
                </a:solidFill>
                <a:effectLst/>
                <a:latin typeface="+mn-lt"/>
                <a:ea typeface="+mn-ea"/>
                <a:cs typeface="+mn-cs"/>
                <a:sym typeface="Symbol" panose="05050102010706020507" pitchFamily="18" charset="2"/>
              </a:rPr>
              <a:t> </a:t>
            </a:r>
            <a:r>
              <a:rPr lang="de-DE" baseline="0" dirty="0"/>
              <a:t>Zuhilfenahme des Grammatikhefts zum Nachschlagen der Zeitformen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Die Schreibaufgabe ist sehr offen. </a:t>
            </a:r>
            <a:br>
              <a:rPr lang="de-DE" baseline="0" dirty="0"/>
            </a:br>
            <a:r>
              <a:rPr lang="de-DE" sz="1200" kern="1200" dirty="0">
                <a:solidFill>
                  <a:schemeClr val="tx1"/>
                </a:solidFill>
                <a:effectLst/>
                <a:latin typeface="+mn-lt"/>
                <a:ea typeface="+mn-ea"/>
                <a:cs typeface="+mn-cs"/>
                <a:sym typeface="Symbol" panose="05050102010706020507" pitchFamily="18" charset="2"/>
              </a:rPr>
              <a:t></a:t>
            </a:r>
            <a:r>
              <a:rPr lang="de-DE" baseline="0" dirty="0">
                <a:sym typeface="Wingdings" panose="05000000000000000000" pitchFamily="2" charset="2"/>
              </a:rPr>
              <a:t>  Unterstützung der Textproduktion durch </a:t>
            </a:r>
            <a:r>
              <a:rPr lang="de-DE" baseline="0" dirty="0"/>
              <a:t>Wortgeländer</a:t>
            </a:r>
            <a:br>
              <a:rPr lang="de-DE" baseline="0" dirty="0"/>
            </a:b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sym typeface="Symbol" panose="05050102010706020507" pitchFamily="18" charset="2"/>
              </a:rPr>
              <a:t>  </a:t>
            </a:r>
            <a:r>
              <a:rPr lang="de-DE" b="0" baseline="0" dirty="0"/>
              <a:t>Sehr gute und gute </a:t>
            </a:r>
            <a:r>
              <a:rPr lang="de-DE" b="0" baseline="0" dirty="0" err="1"/>
              <a:t>SuS</a:t>
            </a:r>
            <a:r>
              <a:rPr lang="de-DE" b="0" baseline="0" dirty="0"/>
              <a:t> brauchen diese Angaben nicht unbedingt.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		</a:t>
            </a:r>
          </a:p>
        </p:txBody>
      </p:sp>
      <p:sp>
        <p:nvSpPr>
          <p:cNvPr id="4" name="Foliennummernplatzhalter 3"/>
          <p:cNvSpPr>
            <a:spLocks noGrp="1"/>
          </p:cNvSpPr>
          <p:nvPr>
            <p:ph type="sldNum" sz="quarter" idx="10"/>
          </p:nvPr>
        </p:nvSpPr>
        <p:spPr/>
        <p:txBody>
          <a:bodyPr/>
          <a:lstStyle/>
          <a:p>
            <a:fld id="{A3308F06-704B-4BBC-97C3-1F59BE43AA4A}" type="slidenum">
              <a:rPr lang="de-DE" smtClean="0"/>
              <a:t>7</a:t>
            </a:fld>
            <a:endParaRPr lang="de-DE" dirty="0"/>
          </a:p>
        </p:txBody>
      </p:sp>
      <p:sp>
        <p:nvSpPr>
          <p:cNvPr id="5" name="Datumsplatzhalter 4"/>
          <p:cNvSpPr>
            <a:spLocks noGrp="1"/>
          </p:cNvSpPr>
          <p:nvPr>
            <p:ph type="dt" idx="11"/>
          </p:nvPr>
        </p:nvSpPr>
        <p:spPr/>
        <p:txBody>
          <a:bodyPr/>
          <a:lstStyle/>
          <a:p>
            <a:fld id="{438B6F1C-3224-4D95-A266-FADA0F18E83F}" type="datetime1">
              <a:rPr lang="de-DE" smtClean="0"/>
              <a:t>18.12.2016</a:t>
            </a:fld>
            <a:endParaRPr lang="de-DE" dirty="0"/>
          </a:p>
        </p:txBody>
      </p:sp>
    </p:spTree>
    <p:extLst>
      <p:ext uri="{BB962C8B-B14F-4D97-AF65-F5344CB8AC3E}">
        <p14:creationId xmlns:p14="http://schemas.microsoft.com/office/powerpoint/2010/main" val="158940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Insgesamt sind 8 Schreibaufgaben </a:t>
            </a:r>
            <a:r>
              <a:rPr lang="de-DE" dirty="0" err="1"/>
              <a:t>ertellt</a:t>
            </a:r>
            <a:r>
              <a:rPr lang="de-DE" dirty="0"/>
              <a:t>, je eine zu den in Standard 8</a:t>
            </a:r>
            <a:r>
              <a:rPr lang="de-DE" baseline="0" dirty="0"/>
              <a:t> geforderten </a:t>
            </a:r>
            <a:r>
              <a:rPr lang="de-DE" dirty="0"/>
              <a:t>Textsorten. </a:t>
            </a:r>
          </a:p>
          <a:p>
            <a:r>
              <a:rPr lang="de-DE" dirty="0"/>
              <a:t>Die gewählte Reihenfolge folgt der Chronologie der</a:t>
            </a:r>
            <a:r>
              <a:rPr lang="de-DE" baseline="0" dirty="0"/>
              <a:t> Ganzschrift.</a:t>
            </a:r>
            <a:endParaRPr lang="de-DE" dirty="0"/>
          </a:p>
          <a:p>
            <a:r>
              <a:rPr lang="de-DE" dirty="0"/>
              <a:t>Die einzelnen Schreibaufgaben finden</a:t>
            </a:r>
            <a:r>
              <a:rPr lang="de-DE" baseline="0" dirty="0"/>
              <a:t> sich </a:t>
            </a:r>
            <a:r>
              <a:rPr lang="de-DE" b="0" i="1" baseline="0" dirty="0"/>
              <a:t>jeweils hinter den „Kästchen“ mit Hyperlink</a:t>
            </a:r>
            <a:r>
              <a:rPr lang="de-DE" baseline="0" dirty="0"/>
              <a:t>.</a:t>
            </a:r>
          </a:p>
          <a:p>
            <a:endParaRPr lang="de-DE" baseline="0" dirty="0"/>
          </a:p>
          <a:p>
            <a:r>
              <a:rPr lang="de-DE" baseline="0" dirty="0"/>
              <a:t>Die Gesamtdatei, die alle Schreibaufgaben enthält, befindet sich im </a:t>
            </a:r>
            <a:r>
              <a:rPr lang="de-DE" b="0" i="1" baseline="0" dirty="0"/>
              <a:t>großen „Kästchen“ mit Hyperlink.</a:t>
            </a:r>
          </a:p>
          <a:p>
            <a:endParaRPr lang="de-DE" baseline="0" dirty="0"/>
          </a:p>
          <a:p>
            <a:r>
              <a:rPr lang="de-DE" baseline="0" dirty="0"/>
              <a:t>Die 7. Schreibaufgabe (Aufgabe: ein anderes Ende der Geschichte finden)</a:t>
            </a:r>
          </a:p>
          <a:p>
            <a:r>
              <a:rPr lang="de-DE" baseline="0" dirty="0"/>
              <a:t>eignet sich deshalb besonders gut, weil der tatsächliche Schluss der Geschichte </a:t>
            </a:r>
          </a:p>
          <a:p>
            <a:r>
              <a:rPr lang="de-DE" baseline="0" dirty="0"/>
              <a:t>unwahrscheinlich, ja unglaubwürdig ist:</a:t>
            </a:r>
          </a:p>
          <a:p>
            <a:pPr marL="0" indent="0">
              <a:buFontTx/>
              <a:buNone/>
            </a:pPr>
            <a:r>
              <a:rPr lang="de-DE" baseline="0" dirty="0"/>
              <a:t>-  Der Vater, der nicht weiß, wo sein Sohn sich befindet, versucht, </a:t>
            </a:r>
          </a:p>
          <a:p>
            <a:pPr marL="0" indent="0">
              <a:buFontTx/>
              <a:buNone/>
            </a:pPr>
            <a:r>
              <a:rPr lang="de-DE" baseline="0" dirty="0"/>
              <a:t>   die Insel zu erreichen und wird nachts von seinem Sohn aus dem Meer gerettet ???</a:t>
            </a:r>
          </a:p>
          <a:p>
            <a:pPr marL="0" indent="0">
              <a:buFontTx/>
              <a:buNone/>
            </a:pPr>
            <a:r>
              <a:rPr lang="de-DE" baseline="0" dirty="0"/>
              <a:t>-  Die depressive, oft apathische Mutter chartert dynamisch ein Boot und fährt </a:t>
            </a:r>
          </a:p>
          <a:p>
            <a:pPr marL="0" indent="0">
              <a:buFontTx/>
              <a:buNone/>
            </a:pPr>
            <a:r>
              <a:rPr lang="de-DE" baseline="0" dirty="0"/>
              <a:t>    damit auf die Insel, ebenfalls ohne zu wissen, ob ihr Sohn sich dort befindet ???</a:t>
            </a:r>
          </a:p>
          <a:p>
            <a:endParaRPr lang="de-DE" baseline="0" dirty="0"/>
          </a:p>
          <a:p>
            <a:r>
              <a:rPr lang="de-DE" baseline="0" dirty="0"/>
              <a:t>Möglichkeiten für das Erfinden eines eigenen Schlusses:</a:t>
            </a:r>
          </a:p>
          <a:p>
            <a:r>
              <a:rPr lang="de-DE" baseline="0" dirty="0"/>
              <a:t>Man liest</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baseline="0" dirty="0"/>
              <a:t>-   alles bis zum Ende</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baseline="0" dirty="0"/>
              <a:t>    Die </a:t>
            </a:r>
            <a:r>
              <a:rPr lang="de-DE" baseline="0" dirty="0" err="1"/>
              <a:t>SuS</a:t>
            </a:r>
            <a:r>
              <a:rPr lang="de-DE" baseline="0" dirty="0"/>
              <a:t> können dann ein anderes realistischeres Ende erfinden.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   bis S. 41, Z. 20 lesen (Tristan rettet seinen Vater und die beiden übernachten auf der Insel).</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de-DE" baseline="0" dirty="0"/>
              <a:t>-   bis S. 37, Z. 11 (Tristan kommt auf der Insel an) </a:t>
            </a:r>
          </a:p>
          <a:p>
            <a:pPr marL="0" indent="0">
              <a:buFont typeface="Symbol" panose="05050102010706020507" pitchFamily="18" charset="2"/>
              <a:buNone/>
            </a:pPr>
            <a:r>
              <a:rPr lang="de-DE" baseline="0" dirty="0"/>
              <a:t>    Daran können die </a:t>
            </a:r>
            <a:r>
              <a:rPr lang="de-DE" baseline="0" dirty="0" err="1"/>
              <a:t>SuS</a:t>
            </a:r>
            <a:r>
              <a:rPr lang="de-DE" baseline="0" dirty="0"/>
              <a:t> jeweils einen eigenen Schluss anschließen.</a:t>
            </a:r>
          </a:p>
          <a:p>
            <a:endParaRPr lang="de-DE" dirty="0"/>
          </a:p>
        </p:txBody>
      </p:sp>
      <p:sp>
        <p:nvSpPr>
          <p:cNvPr id="4" name="Foliennummernplatzhalter 3"/>
          <p:cNvSpPr>
            <a:spLocks noGrp="1"/>
          </p:cNvSpPr>
          <p:nvPr>
            <p:ph type="sldNum" sz="quarter" idx="10"/>
          </p:nvPr>
        </p:nvSpPr>
        <p:spPr/>
        <p:txBody>
          <a:bodyPr/>
          <a:lstStyle/>
          <a:p>
            <a:fld id="{A3308F06-704B-4BBC-97C3-1F59BE43AA4A}" type="slidenum">
              <a:rPr lang="de-DE" smtClean="0"/>
              <a:t>8</a:t>
            </a:fld>
            <a:endParaRPr lang="de-DE" dirty="0"/>
          </a:p>
        </p:txBody>
      </p:sp>
      <p:sp>
        <p:nvSpPr>
          <p:cNvPr id="5" name="Datumsplatzhalter 4"/>
          <p:cNvSpPr>
            <a:spLocks noGrp="1"/>
          </p:cNvSpPr>
          <p:nvPr>
            <p:ph type="dt" idx="11"/>
          </p:nvPr>
        </p:nvSpPr>
        <p:spPr/>
        <p:txBody>
          <a:bodyPr/>
          <a:lstStyle/>
          <a:p>
            <a:fld id="{F00BAAE5-4035-4510-83F9-A2CDE360A966}" type="datetime1">
              <a:rPr lang="de-DE" smtClean="0"/>
              <a:t>18.12.2016</a:t>
            </a:fld>
            <a:endParaRPr lang="de-DE" dirty="0"/>
          </a:p>
        </p:txBody>
      </p:sp>
    </p:spTree>
    <p:extLst>
      <p:ext uri="{BB962C8B-B14F-4D97-AF65-F5344CB8AC3E}">
        <p14:creationId xmlns:p14="http://schemas.microsoft.com/office/powerpoint/2010/main" val="83879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1" dirty="0"/>
              <a:t>Lesen:</a:t>
            </a:r>
          </a:p>
          <a:p>
            <a:r>
              <a:rPr lang="de-DE" dirty="0"/>
              <a:t>Die</a:t>
            </a:r>
            <a:r>
              <a:rPr lang="de-DE" baseline="0" dirty="0"/>
              <a:t> </a:t>
            </a:r>
            <a:r>
              <a:rPr lang="de-DE" baseline="0" dirty="0" err="1"/>
              <a:t>SuS</a:t>
            </a:r>
            <a:r>
              <a:rPr lang="de-DE" baseline="0" dirty="0"/>
              <a:t> lesen eigenverantwortlich jeweils bis zur jeweiligen Textstelle für den nächsten Schreibauftrag.</a:t>
            </a:r>
          </a:p>
          <a:p>
            <a:r>
              <a:rPr lang="de-DE" baseline="0" dirty="0"/>
              <a:t>Alternativ kann auch die Audiodatei eingesetzt werden oder die Lehrkraft kann Teile vorlesen oder erzählen.</a:t>
            </a:r>
          </a:p>
          <a:p>
            <a:endParaRPr lang="de-DE" baseline="0" dirty="0"/>
          </a:p>
          <a:p>
            <a:r>
              <a:rPr lang="de-DE" i="1" baseline="0" dirty="0"/>
              <a:t>Klick auf „Kästchen“ mit dem Lautsprecher. </a:t>
            </a:r>
            <a:r>
              <a:rPr lang="de-DE" i="0" baseline="0" dirty="0">
                <a:sym typeface="Wingdings" panose="05000000000000000000" pitchFamily="2" charset="2"/>
              </a:rPr>
              <a:t>  Auszug aus der Audiodatei</a:t>
            </a:r>
            <a:endParaRPr lang="de-DE" i="0" baseline="0" dirty="0"/>
          </a:p>
          <a:p>
            <a:endParaRPr lang="de-DE" baseline="0" dirty="0"/>
          </a:p>
          <a:p>
            <a:r>
              <a:rPr lang="de-DE" baseline="0" dirty="0"/>
              <a:t>Das sprachliche Textverständnis kann dabei im Rahmen der </a:t>
            </a:r>
            <a:r>
              <a:rPr lang="de-DE" b="0" i="1" baseline="0" dirty="0"/>
              <a:t>Differenzierung</a:t>
            </a:r>
            <a:r>
              <a:rPr lang="de-DE" baseline="0" dirty="0"/>
              <a:t> z. B. durch die bereits angesprochene</a:t>
            </a:r>
          </a:p>
          <a:p>
            <a:r>
              <a:rPr lang="de-DE" baseline="0" dirty="0"/>
              <a:t>umfassende Lektüreliste sichergestellt werden.</a:t>
            </a:r>
          </a:p>
          <a:p>
            <a:endParaRPr lang="de-DE" baseline="0" dirty="0"/>
          </a:p>
          <a:p>
            <a:r>
              <a:rPr lang="de-DE" b="0" i="1" baseline="0" dirty="0"/>
              <a:t>Schreibauftrag:</a:t>
            </a:r>
          </a:p>
          <a:p>
            <a:r>
              <a:rPr lang="de-DE" b="0" baseline="0" dirty="0"/>
              <a:t>Die Schreibaufträge decken jeweils eine bestimmte Textsorte ab. </a:t>
            </a:r>
            <a:br>
              <a:rPr lang="de-DE" b="0" baseline="0" dirty="0"/>
            </a:br>
            <a:r>
              <a:rPr lang="de-DE" b="0" baseline="0" dirty="0"/>
              <a:t>Dazu passend bekommen die Schüler die entsprechende „fiche d‘écriture“ an die Hand.</a:t>
            </a:r>
          </a:p>
          <a:p>
            <a:endParaRPr lang="de-DE" b="1" baseline="0" dirty="0"/>
          </a:p>
          <a:p>
            <a:r>
              <a:rPr lang="de-DE" b="0" i="1" baseline="0" dirty="0"/>
              <a:t>Klick auf „Kästchen“ mit Hyperlink.</a:t>
            </a:r>
          </a:p>
          <a:p>
            <a:endParaRPr lang="de-DE" dirty="0"/>
          </a:p>
          <a:p>
            <a:r>
              <a:rPr lang="de-DE" dirty="0"/>
              <a:t>Je nach Zeitpunkt der Lektürebehandlung haben die Schüler eventuell bereits </a:t>
            </a:r>
          </a:p>
          <a:p>
            <a:r>
              <a:rPr lang="de-DE" baseline="0" dirty="0"/>
              <a:t>zu der einen oder anderen Textsorte eine „fiche d‘écriture“ erhalten.</a:t>
            </a:r>
          </a:p>
          <a:p>
            <a:endParaRPr lang="de-DE" baseline="0" dirty="0"/>
          </a:p>
          <a:p>
            <a:r>
              <a:rPr lang="de-DE" baseline="0" dirty="0"/>
              <a:t>Die Qualität der Schülertexte wird stark variieren, da in der 8. Klasse (3. Lernjahr Französisch) </a:t>
            </a:r>
          </a:p>
          <a:p>
            <a:r>
              <a:rPr lang="de-DE" baseline="0" dirty="0"/>
              <a:t>die Schere im Leistungsbereich bereits weit geöffnet ist – nicht nur rein sprachlich, </a:t>
            </a:r>
          </a:p>
          <a:p>
            <a:r>
              <a:rPr lang="de-DE" baseline="0" dirty="0"/>
              <a:t>sondern auch auf der inhaltlich-analytischen und interpretatorischen Ebene.</a:t>
            </a:r>
          </a:p>
          <a:p>
            <a:endParaRPr lang="de-DE" b="1" baseline="0" dirty="0"/>
          </a:p>
          <a:p>
            <a:r>
              <a:rPr lang="de-DE" b="0" i="1" baseline="0" dirty="0"/>
              <a:t>Differenzierung: </a:t>
            </a:r>
          </a:p>
          <a:p>
            <a:r>
              <a:rPr lang="de-DE" baseline="0" dirty="0"/>
              <a:t>Die Lehrkraft gibt Schülern, die diesbezüglich Schwierigkeiten haben individuell Hilfestellung.</a:t>
            </a:r>
          </a:p>
          <a:p>
            <a:endParaRPr lang="de-DE" baseline="0" dirty="0"/>
          </a:p>
          <a:p>
            <a:r>
              <a:rPr lang="de-DE" b="0" i="1" baseline="0" dirty="0"/>
              <a:t>Selbstkorrektur</a:t>
            </a:r>
          </a:p>
          <a:p>
            <a:r>
              <a:rPr lang="de-DE" baseline="0" dirty="0"/>
              <a:t>Die </a:t>
            </a:r>
            <a:r>
              <a:rPr lang="de-DE" baseline="0" dirty="0" err="1"/>
              <a:t>SuS</a:t>
            </a:r>
            <a:r>
              <a:rPr lang="de-DE" baseline="0" dirty="0"/>
              <a:t> verwenden die </a:t>
            </a:r>
            <a:r>
              <a:rPr lang="de-DE" baseline="0" dirty="0" err="1"/>
              <a:t>fiche</a:t>
            </a:r>
            <a:r>
              <a:rPr lang="de-DE" baseline="0" dirty="0"/>
              <a:t>  « </a:t>
            </a:r>
            <a:r>
              <a:rPr lang="de-DE" baseline="0" dirty="0" err="1"/>
              <a:t>éviter</a:t>
            </a:r>
            <a:r>
              <a:rPr lang="de-DE" baseline="0" dirty="0"/>
              <a:t> les </a:t>
            </a:r>
            <a:r>
              <a:rPr lang="de-DE" baseline="0" dirty="0" err="1"/>
              <a:t>fautes</a:t>
            </a:r>
            <a:r>
              <a:rPr lang="de-DE" baseline="0" dirty="0"/>
              <a:t> ».   </a:t>
            </a:r>
            <a:r>
              <a:rPr lang="de-DE" b="0" i="1" baseline="0" dirty="0"/>
              <a:t>Klick auf „Kästchen“ mit Hyperlink.</a:t>
            </a:r>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A3308F06-704B-4BBC-97C3-1F59BE43AA4A}" type="slidenum">
              <a:rPr lang="de-DE" smtClean="0"/>
              <a:t>9</a:t>
            </a:fld>
            <a:endParaRPr lang="de-DE" dirty="0"/>
          </a:p>
        </p:txBody>
      </p:sp>
      <p:sp>
        <p:nvSpPr>
          <p:cNvPr id="5" name="Datumsplatzhalter 4"/>
          <p:cNvSpPr>
            <a:spLocks noGrp="1"/>
          </p:cNvSpPr>
          <p:nvPr>
            <p:ph type="dt" idx="11"/>
          </p:nvPr>
        </p:nvSpPr>
        <p:spPr/>
        <p:txBody>
          <a:bodyPr/>
          <a:lstStyle/>
          <a:p>
            <a:fld id="{78CDA614-B7D2-4EF5-B18D-EFB8711316AF}" type="datetime1">
              <a:rPr lang="de-DE" smtClean="0"/>
              <a:t>18.12.2016</a:t>
            </a:fld>
            <a:endParaRPr lang="de-DE" dirty="0"/>
          </a:p>
        </p:txBody>
      </p:sp>
    </p:spTree>
    <p:extLst>
      <p:ext uri="{BB962C8B-B14F-4D97-AF65-F5344CB8AC3E}">
        <p14:creationId xmlns:p14="http://schemas.microsoft.com/office/powerpoint/2010/main" val="3152421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feld 20"/>
          <p:cNvSpPr txBox="1"/>
          <p:nvPr userDrawn="1"/>
        </p:nvSpPr>
        <p:spPr>
          <a:xfrm>
            <a:off x="3812461" y="6475511"/>
            <a:ext cx="45639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rPr>
              <a:t>Bildungsplan 2016, Standard 8, Bad Wildbad 28.-30.11.2016</a:t>
            </a:r>
          </a:p>
        </p:txBody>
      </p:sp>
      <p:sp>
        <p:nvSpPr>
          <p:cNvPr id="23" name="Textfeld 22"/>
          <p:cNvSpPr txBox="1"/>
          <p:nvPr userDrawn="1"/>
        </p:nvSpPr>
        <p:spPr>
          <a:xfrm>
            <a:off x="11489167" y="6475511"/>
            <a:ext cx="753035" cy="307777"/>
          </a:xfrm>
          <a:prstGeom prst="rect">
            <a:avLst/>
          </a:prstGeom>
          <a:noFill/>
        </p:spPr>
        <p:txBody>
          <a:bodyPr wrap="square" rtlCol="0">
            <a:spAutoFit/>
          </a:bodyPr>
          <a:lstStyle/>
          <a:p>
            <a:fld id="{2A7868CA-D9DB-46C9-B49D-39B18CB7ABFF}" type="slidenum">
              <a:rPr lang="de-DE" sz="1400" smtClean="0">
                <a:solidFill>
                  <a:schemeClr val="bg1"/>
                </a:solidFill>
              </a:rPr>
              <a:t>‹Nr.›</a:t>
            </a:fld>
            <a:endParaRPr lang="de-DE" sz="1400" dirty="0">
              <a:solidFill>
                <a:schemeClr val="bg1"/>
              </a:solidFill>
            </a:endParaRPr>
          </a:p>
        </p:txBody>
      </p:sp>
      <p:pic>
        <p:nvPicPr>
          <p:cNvPr id="2" name="Grafik 1"/>
          <p:cNvPicPr>
            <a:picLocks noChangeAspect="1"/>
          </p:cNvPicPr>
          <p:nvPr userDrawn="1"/>
        </p:nvPicPr>
        <p:blipFill>
          <a:blip r:embed="rId2"/>
          <a:stretch>
            <a:fillRect/>
          </a:stretch>
        </p:blipFill>
        <p:spPr>
          <a:xfrm>
            <a:off x="11343779" y="-9053"/>
            <a:ext cx="863167" cy="1518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54946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28823B-9BE5-4408-A0A3-CE70DEAB31FD}" type="slidenum">
              <a:rPr lang="de-DE" smtClean="0"/>
              <a:t>‹Nr.›</a:t>
            </a:fld>
            <a:endParaRPr lang="de-DE"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userDrawn="1"/>
        </p:nvSpPr>
        <p:spPr>
          <a:xfrm>
            <a:off x="3799572" y="6475511"/>
            <a:ext cx="47548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chemeClr val="bg1"/>
                </a:solidFill>
              </a:rPr>
              <a:t>Bildungsplan 2016, Standard 8, Bad Wildbad 28.-30.11.2016</a:t>
            </a:r>
          </a:p>
        </p:txBody>
      </p:sp>
    </p:spTree>
    <p:extLst>
      <p:ext uri="{BB962C8B-B14F-4D97-AF65-F5344CB8AC3E}">
        <p14:creationId xmlns:p14="http://schemas.microsoft.com/office/powerpoint/2010/main" val="372627290"/>
      </p:ext>
    </p:extLst>
  </p:cSld>
  <p:clrMap bg1="lt1" tx1="dk1" bg2="lt2" tx2="dk2" accent1="accent1" accent2="accent2" accent3="accent3" accent4="accent4" accent5="accent5" accent6="accent6" hlink="hlink" folHlink="folHlink"/>
  <p:sldLayoutIdLst>
    <p:sldLayoutId id="2147484125" r:id="rId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Weitere%20Schreibaufgaben.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Kurzbeschreibung.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Vokabular%20chronologisch.doc" TargetMode="External"/><Relationship Id="rId7" Type="http://schemas.openxmlformats.org/officeDocument/2006/relationships/hyperlink" Target="Aktivierung%20Vokabelangaben.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Vokabular%20chronologisch.pdf" TargetMode="External"/><Relationship Id="rId5" Type="http://schemas.openxmlformats.org/officeDocument/2006/relationships/hyperlink" Target="Lernwortschatz%20thematisch.pdf" TargetMode="External"/><Relationship Id="rId4" Type="http://schemas.openxmlformats.org/officeDocument/2006/relationships/hyperlink" Target="Lernwortschatz.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bildungsplan_ALLG_GYM_F2.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SA%20Einstieg.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SA%20e-mail.pdf" TargetMode="External"/><Relationship Id="rId3" Type="http://schemas.openxmlformats.org/officeDocument/2006/relationships/hyperlink" Target="SA%20Gesamt.pdf" TargetMode="External"/><Relationship Id="rId7" Type="http://schemas.openxmlformats.org/officeDocument/2006/relationships/hyperlink" Target="SA%20dialogue.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SA%20monologue.pdf" TargetMode="External"/><Relationship Id="rId11" Type="http://schemas.openxmlformats.org/officeDocument/2006/relationships/hyperlink" Target="SA%20fin.pdf" TargetMode="External"/><Relationship Id="rId5" Type="http://schemas.openxmlformats.org/officeDocument/2006/relationships/hyperlink" Target="SA%20journal%20intime.pdf" TargetMode="External"/><Relationship Id="rId10" Type="http://schemas.openxmlformats.org/officeDocument/2006/relationships/hyperlink" Target="SA%20lettre.pdf" TargetMode="External"/><Relationship Id="rId4" Type="http://schemas.openxmlformats.org/officeDocument/2006/relationships/hyperlink" Target="SA%20r&#233;sum&#233;.pdf" TargetMode="External"/><Relationship Id="rId9" Type="http://schemas.openxmlformats.org/officeDocument/2006/relationships/hyperlink" Target="SA%20portrait.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fiche%20&#233;viter%20les%20fautes.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01_Saint-Malo_aire%20de%20repos.mp3" TargetMode="External"/><Relationship Id="rId5" Type="http://schemas.openxmlformats.org/officeDocument/2006/relationships/audio" Target="../media/audio1.wav"/><Relationship Id="rId4" Type="http://schemas.openxmlformats.org/officeDocument/2006/relationships/hyperlink" Target="fiches%20d'&#233;critur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939296" y="800100"/>
            <a:ext cx="10338303" cy="302895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rmAutofit/>
          </a:bodyPr>
          <a:lstStyle/>
          <a:p>
            <a:pPr algn="ctr"/>
            <a:r>
              <a:rPr lang="de-DE" b="1" dirty="0"/>
              <a:t>Schreibkompetenzaufbau</a:t>
            </a:r>
            <a:br>
              <a:rPr lang="de-DE" dirty="0"/>
            </a:br>
            <a:r>
              <a:rPr lang="de-DE" sz="4000" dirty="0"/>
              <a:t>im Rahmen der Behandlung von </a:t>
            </a:r>
            <a:br>
              <a:rPr lang="de-DE" sz="4000" dirty="0"/>
            </a:br>
            <a:r>
              <a:rPr lang="de-DE" b="1" dirty="0"/>
              <a:t>Ganzschriften</a:t>
            </a:r>
            <a:br>
              <a:rPr lang="de-DE" dirty="0"/>
            </a:br>
            <a:r>
              <a:rPr lang="de-DE" sz="4000" dirty="0"/>
              <a:t>am Beispiel</a:t>
            </a:r>
          </a:p>
        </p:txBody>
      </p:sp>
      <p:sp>
        <p:nvSpPr>
          <p:cNvPr id="5" name="Foliennummernplatzhalter 2"/>
          <p:cNvSpPr>
            <a:spLocks noGrp="1"/>
          </p:cNvSpPr>
          <p:nvPr>
            <p:ph type="sldNum" sz="quarter" idx="11"/>
          </p:nvPr>
        </p:nvSpPr>
        <p:spPr/>
        <p:txBody>
          <a:bodyPr/>
          <a:lstStyle/>
          <a:p>
            <a:fld id="{A828823B-9BE5-4408-A0A3-CE70DEAB31FD}" type="slidenum">
              <a:rPr lang="de-DE" sz="2000" smtClean="0">
                <a:solidFill>
                  <a:schemeClr val="bg1"/>
                </a:solidFill>
              </a:rPr>
              <a:pPr/>
              <a:t>1</a:t>
            </a:fld>
            <a:endParaRPr lang="de-DE" sz="2000" dirty="0">
              <a:solidFill>
                <a:schemeClr val="bg1"/>
              </a:solidFill>
            </a:endParaRPr>
          </a:p>
        </p:txBody>
      </p:sp>
      <p:sp>
        <p:nvSpPr>
          <p:cNvPr id="3" name="Untertitel 2"/>
          <p:cNvSpPr>
            <a:spLocks noGrp="1"/>
          </p:cNvSpPr>
          <p:nvPr>
            <p:ph type="subTitle" idx="4294967295"/>
          </p:nvPr>
        </p:nvSpPr>
        <p:spPr>
          <a:xfrm>
            <a:off x="939297" y="4465166"/>
            <a:ext cx="10591800" cy="1411287"/>
          </a:xfrm>
        </p:spPr>
        <p:txBody>
          <a:bodyPr>
            <a:noAutofit/>
          </a:bodyPr>
          <a:lstStyle/>
          <a:p>
            <a:pPr algn="ctr"/>
            <a:r>
              <a:rPr lang="de-DE" sz="5400" b="1" cap="none" dirty="0">
                <a:solidFill>
                  <a:schemeClr val="tx1"/>
                </a:solidFill>
              </a:rPr>
              <a:t>Le journal de Tristan </a:t>
            </a:r>
            <a:r>
              <a:rPr lang="de-DE" sz="5400" b="1" dirty="0">
                <a:solidFill>
                  <a:schemeClr val="tx1"/>
                </a:solidFill>
              </a:rPr>
              <a:t>GRAND AIR</a:t>
            </a:r>
          </a:p>
          <a:p>
            <a:pPr algn="ctr"/>
            <a:r>
              <a:rPr lang="de-DE" sz="3600" cap="none" spc="-50" dirty="0">
                <a:solidFill>
                  <a:schemeClr val="tx1">
                    <a:lumMod val="85000"/>
                    <a:lumOff val="15000"/>
                  </a:schemeClr>
                </a:solidFill>
                <a:ea typeface="+mj-ea"/>
                <a:cs typeface="+mj-cs"/>
              </a:rPr>
              <a:t>Von Catherine Grabowski</a:t>
            </a:r>
          </a:p>
        </p:txBody>
      </p:sp>
    </p:spTree>
    <p:extLst>
      <p:ext uri="{BB962C8B-B14F-4D97-AF65-F5344CB8AC3E}">
        <p14:creationId xmlns:p14="http://schemas.microsoft.com/office/powerpoint/2010/main" val="82621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108538" y="3256767"/>
            <a:ext cx="3194137" cy="2041742"/>
          </a:xfrm>
          <a:prstGeom prst="rect">
            <a:avLst/>
          </a:prstGeom>
          <a:noFill/>
        </p:spPr>
        <p:txBody>
          <a:bodyPr wrap="square" rtlCol="0">
            <a:spAutoFit/>
          </a:bodyPr>
          <a:lstStyle/>
          <a:p>
            <a:endParaRPr lang="de-DE" dirty="0"/>
          </a:p>
        </p:txBody>
      </p:sp>
      <p:sp>
        <p:nvSpPr>
          <p:cNvPr id="8" name="Interaktive Schaltfläche: Dokument 7">
            <a:hlinkClick r:id="rId3" action="ppaction://hlinkfile" highlightClick="1"/>
          </p:cNvPr>
          <p:cNvSpPr/>
          <p:nvPr/>
        </p:nvSpPr>
        <p:spPr>
          <a:xfrm>
            <a:off x="5070288" y="2796340"/>
            <a:ext cx="1592291" cy="182981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p:cNvSpPr txBox="1"/>
          <p:nvPr/>
        </p:nvSpPr>
        <p:spPr>
          <a:xfrm>
            <a:off x="1472180" y="806466"/>
            <a:ext cx="9747054" cy="769441"/>
          </a:xfrm>
          <a:prstGeom prst="rect">
            <a:avLst/>
          </a:prstGeom>
          <a:noFill/>
        </p:spPr>
        <p:txBody>
          <a:bodyPr wrap="square" rtlCol="0">
            <a:spAutoFit/>
          </a:bodyPr>
          <a:lstStyle/>
          <a:p>
            <a:r>
              <a:rPr lang="de-DE" sz="4400" dirty="0">
                <a:latin typeface="+mj-lt"/>
              </a:rPr>
              <a:t>Weitere lektürebasierte Schreibaufgaben  </a:t>
            </a:r>
          </a:p>
        </p:txBody>
      </p:sp>
    </p:spTree>
    <p:extLst>
      <p:ext uri="{BB962C8B-B14F-4D97-AF65-F5344CB8AC3E}">
        <p14:creationId xmlns:p14="http://schemas.microsoft.com/office/powerpoint/2010/main" val="277605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067171" y="2233180"/>
            <a:ext cx="9963065" cy="2554545"/>
          </a:xfrm>
          <a:prstGeom prst="rect">
            <a:avLst/>
          </a:prstGeom>
          <a:noFill/>
        </p:spPr>
        <p:txBody>
          <a:bodyPr wrap="square" rtlCol="0">
            <a:spAutoFit/>
          </a:bodyPr>
          <a:lstStyle/>
          <a:p>
            <a:r>
              <a:rPr lang="de-DE" sz="4000" dirty="0">
                <a:latin typeface="+mj-lt"/>
              </a:rPr>
              <a:t>Korrektur von Schülertexten ←→ Zeitökonomie</a:t>
            </a:r>
          </a:p>
          <a:p>
            <a:endParaRPr lang="de-DE" sz="4000" dirty="0">
              <a:latin typeface="+mj-lt"/>
            </a:endParaRPr>
          </a:p>
          <a:p>
            <a:pPr algn="ctr"/>
            <a:r>
              <a:rPr lang="de-DE" sz="4000" dirty="0">
                <a:latin typeface="+mj-lt"/>
              </a:rPr>
              <a:t>Welche Möglichkeiten zum Umgang mit Schülertexten hat die Lehrkraft?</a:t>
            </a:r>
          </a:p>
        </p:txBody>
      </p:sp>
      <p:sp>
        <p:nvSpPr>
          <p:cNvPr id="8" name="Textfeld 7"/>
          <p:cNvSpPr txBox="1"/>
          <p:nvPr/>
        </p:nvSpPr>
        <p:spPr>
          <a:xfrm>
            <a:off x="1067171" y="558108"/>
            <a:ext cx="10719820" cy="769441"/>
          </a:xfrm>
          <a:prstGeom prst="rect">
            <a:avLst/>
          </a:prstGeom>
          <a:noFill/>
        </p:spPr>
        <p:txBody>
          <a:bodyPr wrap="square" rtlCol="0">
            <a:spAutoFit/>
          </a:bodyPr>
          <a:lstStyle/>
          <a:p>
            <a:r>
              <a:rPr lang="de-DE" sz="4400" dirty="0">
                <a:latin typeface="+mj-lt"/>
              </a:rPr>
              <a:t>Umgang mit Schülertexten</a:t>
            </a:r>
          </a:p>
        </p:txBody>
      </p:sp>
    </p:spTree>
    <p:extLst>
      <p:ext uri="{BB962C8B-B14F-4D97-AF65-F5344CB8AC3E}">
        <p14:creationId xmlns:p14="http://schemas.microsoft.com/office/powerpoint/2010/main" val="1067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178169" y="735596"/>
            <a:ext cx="8316027" cy="769441"/>
          </a:xfrm>
          <a:prstGeom prst="rect">
            <a:avLst/>
          </a:prstGeom>
        </p:spPr>
        <p:txBody>
          <a:bodyPr wrap="square">
            <a:spAutoFit/>
          </a:bodyPr>
          <a:lstStyle/>
          <a:p>
            <a:r>
              <a:rPr lang="de-DE" sz="4400" dirty="0">
                <a:latin typeface="+mj-lt"/>
              </a:rPr>
              <a:t>Gliederung</a:t>
            </a:r>
          </a:p>
        </p:txBody>
      </p:sp>
      <p:sp>
        <p:nvSpPr>
          <p:cNvPr id="10" name="Textfeld 9"/>
          <p:cNvSpPr txBox="1"/>
          <p:nvPr/>
        </p:nvSpPr>
        <p:spPr>
          <a:xfrm>
            <a:off x="1094154" y="2149230"/>
            <a:ext cx="9347200" cy="2800767"/>
          </a:xfrm>
          <a:prstGeom prst="rect">
            <a:avLst/>
          </a:prstGeom>
          <a:noFill/>
        </p:spPr>
        <p:txBody>
          <a:bodyPr wrap="square" rtlCol="0">
            <a:spAutoFit/>
          </a:bodyPr>
          <a:lstStyle/>
          <a:p>
            <a:pPr indent="-571500">
              <a:buFont typeface="Wingdings" panose="05000000000000000000" pitchFamily="2" charset="2"/>
              <a:buChar char="Ø"/>
            </a:pPr>
            <a:r>
              <a:rPr lang="de-DE" sz="4400" dirty="0">
                <a:latin typeface="+mj-lt"/>
              </a:rPr>
              <a:t>Anmerkungen zur Lektüre</a:t>
            </a:r>
          </a:p>
          <a:p>
            <a:pPr indent="-571500">
              <a:buFont typeface="Wingdings" panose="05000000000000000000" pitchFamily="2" charset="2"/>
              <a:buChar char="Ø"/>
            </a:pPr>
            <a:r>
              <a:rPr lang="de-DE" sz="4400" dirty="0">
                <a:latin typeface="+mj-lt"/>
              </a:rPr>
              <a:t>Vorüberlegungen zur Lektürearbeit</a:t>
            </a:r>
          </a:p>
          <a:p>
            <a:pPr indent="-571500">
              <a:buFont typeface="Wingdings" panose="05000000000000000000" pitchFamily="2" charset="2"/>
              <a:buChar char="Ø"/>
            </a:pPr>
            <a:r>
              <a:rPr lang="de-DE" sz="4400" dirty="0">
                <a:latin typeface="+mj-lt"/>
              </a:rPr>
              <a:t>Schreibkompetenzaufbau</a:t>
            </a:r>
          </a:p>
          <a:p>
            <a:pPr indent="-571500">
              <a:buFont typeface="Wingdings" panose="05000000000000000000" pitchFamily="2" charset="2"/>
              <a:buChar char="Ø"/>
            </a:pPr>
            <a:r>
              <a:rPr lang="de-DE" sz="4400" dirty="0">
                <a:latin typeface="+mj-lt"/>
              </a:rPr>
              <a:t>Umgang mit Schülertexten </a:t>
            </a:r>
          </a:p>
        </p:txBody>
      </p:sp>
    </p:spTree>
    <p:extLst>
      <p:ext uri="{BB962C8B-B14F-4D97-AF65-F5344CB8AC3E}">
        <p14:creationId xmlns:p14="http://schemas.microsoft.com/office/powerpoint/2010/main" val="157067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teraktive Schaltfläche: Dokument 5">
            <a:hlinkClick r:id="rId3" action="ppaction://hlinkfile" highlightClick="1"/>
          </p:cNvPr>
          <p:cNvSpPr/>
          <p:nvPr/>
        </p:nvSpPr>
        <p:spPr>
          <a:xfrm>
            <a:off x="7082444" y="1547446"/>
            <a:ext cx="1828800" cy="3704492"/>
          </a:xfrm>
          <a:prstGeom prst="actionButtonDocumen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p:cNvPicPr/>
          <p:nvPr/>
        </p:nvPicPr>
        <p:blipFill>
          <a:blip r:embed="rId4"/>
          <a:stretch>
            <a:fillRect/>
          </a:stretch>
        </p:blipFill>
        <p:spPr>
          <a:xfrm>
            <a:off x="1496513" y="832748"/>
            <a:ext cx="3109363" cy="4897992"/>
          </a:xfrm>
          <a:prstGeom prst="rect">
            <a:avLst/>
          </a:prstGeom>
          <a:ln>
            <a:noFill/>
          </a:ln>
          <a:effectLst>
            <a:outerShdw blurRad="292100" dist="139700" dir="2700000" algn="tl" rotWithShape="0">
              <a:srgbClr val="333333">
                <a:alpha val="65000"/>
              </a:srgbClr>
            </a:outerShdw>
          </a:effectLst>
        </p:spPr>
      </p:pic>
      <p:sp>
        <p:nvSpPr>
          <p:cNvPr id="4" name="Textfeld 3"/>
          <p:cNvSpPr txBox="1"/>
          <p:nvPr/>
        </p:nvSpPr>
        <p:spPr>
          <a:xfrm>
            <a:off x="4605876" y="63307"/>
            <a:ext cx="4957010" cy="769441"/>
          </a:xfrm>
          <a:prstGeom prst="rect">
            <a:avLst/>
          </a:prstGeom>
          <a:noFill/>
        </p:spPr>
        <p:txBody>
          <a:bodyPr wrap="square" rtlCol="0">
            <a:spAutoFit/>
          </a:bodyPr>
          <a:lstStyle/>
          <a:p>
            <a:r>
              <a:rPr lang="de-DE" sz="4400" dirty="0">
                <a:latin typeface="+mj-lt"/>
              </a:rPr>
              <a:t>Kurzbeschreibung</a:t>
            </a:r>
          </a:p>
        </p:txBody>
      </p:sp>
    </p:spTree>
    <p:extLst>
      <p:ext uri="{BB962C8B-B14F-4D97-AF65-F5344CB8AC3E}">
        <p14:creationId xmlns:p14="http://schemas.microsoft.com/office/powerpoint/2010/main" val="22523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963592" y="3244334"/>
            <a:ext cx="184731" cy="369332"/>
          </a:xfrm>
          <a:prstGeom prst="rect">
            <a:avLst/>
          </a:prstGeom>
        </p:spPr>
        <p:txBody>
          <a:bodyPr wrap="none">
            <a:spAutoFit/>
          </a:bodyPr>
          <a:lstStyle/>
          <a:p>
            <a:endParaRPr lang="de-DE" dirty="0"/>
          </a:p>
        </p:txBody>
      </p:sp>
      <p:sp>
        <p:nvSpPr>
          <p:cNvPr id="2" name="Textfeld 1"/>
          <p:cNvSpPr txBox="1"/>
          <p:nvPr/>
        </p:nvSpPr>
        <p:spPr>
          <a:xfrm>
            <a:off x="1036751" y="731775"/>
            <a:ext cx="10223144" cy="769441"/>
          </a:xfrm>
          <a:prstGeom prst="rect">
            <a:avLst/>
          </a:prstGeom>
          <a:noFill/>
        </p:spPr>
        <p:txBody>
          <a:bodyPr wrap="square" rtlCol="0">
            <a:spAutoFit/>
          </a:bodyPr>
          <a:lstStyle/>
          <a:p>
            <a:r>
              <a:rPr lang="de-DE" sz="4400" dirty="0">
                <a:latin typeface="+mj-lt"/>
              </a:rPr>
              <a:t>Vorüberlegungen zur Lektürearbeit</a:t>
            </a:r>
          </a:p>
        </p:txBody>
      </p:sp>
      <p:sp>
        <p:nvSpPr>
          <p:cNvPr id="8" name="Textfeld 7"/>
          <p:cNvSpPr txBox="1"/>
          <p:nvPr/>
        </p:nvSpPr>
        <p:spPr>
          <a:xfrm>
            <a:off x="1095270" y="1939332"/>
            <a:ext cx="10870554" cy="3970318"/>
          </a:xfrm>
          <a:prstGeom prst="rect">
            <a:avLst/>
          </a:prstGeom>
          <a:noFill/>
        </p:spPr>
        <p:txBody>
          <a:bodyPr wrap="square" rtlCol="0">
            <a:spAutoFit/>
          </a:bodyPr>
          <a:lstStyle/>
          <a:p>
            <a:pPr marL="285750" indent="-285750">
              <a:buFont typeface="Wingdings" panose="05000000000000000000" pitchFamily="2" charset="2"/>
              <a:buChar char="Ø"/>
            </a:pPr>
            <a:r>
              <a:rPr lang="de-DE" sz="3600" dirty="0">
                <a:latin typeface="+mj-lt"/>
              </a:rPr>
              <a:t> Fokus:  Aufbau der Schreibkompetenz:</a:t>
            </a:r>
          </a:p>
          <a:p>
            <a:pPr marL="1485900" lvl="2" indent="-571500">
              <a:buFont typeface="Symbol" panose="05050102010706020507" pitchFamily="18" charset="2"/>
              <a:buChar char="®"/>
            </a:pPr>
            <a:r>
              <a:rPr lang="de-DE" sz="3600" dirty="0">
                <a:latin typeface="+mj-lt"/>
              </a:rPr>
              <a:t> keine „klassische“ Lektürebehandlung</a:t>
            </a:r>
          </a:p>
          <a:p>
            <a:pPr marL="571500" indent="-571500">
              <a:buFont typeface="Wingdings" panose="05000000000000000000" pitchFamily="2" charset="2"/>
              <a:buChar char="Ø"/>
            </a:pPr>
            <a:r>
              <a:rPr lang="de-DE" sz="3600" dirty="0">
                <a:latin typeface="+mj-lt"/>
              </a:rPr>
              <a:t>Aufbau der Lesekompetenz:</a:t>
            </a:r>
          </a:p>
          <a:p>
            <a:pPr marL="1485900" lvl="2" indent="-571500">
              <a:buFont typeface="Symbol" panose="05050102010706020507" pitchFamily="18" charset="2"/>
              <a:buChar char=""/>
            </a:pPr>
            <a:r>
              <a:rPr lang="de-DE" sz="3600" dirty="0">
                <a:latin typeface="+mj-lt"/>
              </a:rPr>
              <a:t> Schwerpunkt auf der funktionalen</a:t>
            </a:r>
          </a:p>
          <a:p>
            <a:pPr lvl="2"/>
            <a:r>
              <a:rPr lang="de-DE" sz="3600" dirty="0">
                <a:latin typeface="+mj-lt"/>
              </a:rPr>
              <a:t>       kommunikativen Kompetenz, </a:t>
            </a:r>
            <a:r>
              <a:rPr lang="de-DE" sz="3600" i="1" dirty="0">
                <a:latin typeface="+mj-lt"/>
              </a:rPr>
              <a:t>hier:</a:t>
            </a:r>
            <a:r>
              <a:rPr lang="de-DE" sz="3600" dirty="0">
                <a:latin typeface="+mj-lt"/>
              </a:rPr>
              <a:t> </a:t>
            </a:r>
          </a:p>
          <a:p>
            <a:pPr lvl="2"/>
            <a:r>
              <a:rPr lang="de-DE" sz="3600" dirty="0">
                <a:latin typeface="+mj-lt"/>
              </a:rPr>
              <a:t>       </a:t>
            </a:r>
            <a:r>
              <a:rPr lang="de-DE" sz="3600" i="1" dirty="0">
                <a:latin typeface="+mj-lt"/>
              </a:rPr>
              <a:t>Wortschatzarbeit</a:t>
            </a:r>
            <a:r>
              <a:rPr lang="de-DE" sz="3600" dirty="0">
                <a:latin typeface="+mj-lt"/>
              </a:rPr>
              <a:t> und</a:t>
            </a:r>
          </a:p>
          <a:p>
            <a:pPr marL="1485900" lvl="2" indent="-571500">
              <a:buFont typeface="Symbol" panose="05050102010706020507" pitchFamily="18" charset="2"/>
              <a:buChar char=""/>
            </a:pPr>
            <a:r>
              <a:rPr lang="de-DE" sz="3600" dirty="0">
                <a:latin typeface="+mj-lt"/>
              </a:rPr>
              <a:t>der inhaltlich-interpretatorischen Arbeit</a:t>
            </a:r>
          </a:p>
        </p:txBody>
      </p:sp>
    </p:spTree>
    <p:extLst>
      <p:ext uri="{BB962C8B-B14F-4D97-AF65-F5344CB8AC3E}">
        <p14:creationId xmlns:p14="http://schemas.microsoft.com/office/powerpoint/2010/main" val="165225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teraktive Schaltfläche: Dokument 6">
            <a:hlinkClick r:id="rId3" action="ppaction://hlinkfile" highlightClick="1"/>
          </p:cNvPr>
          <p:cNvSpPr/>
          <p:nvPr/>
        </p:nvSpPr>
        <p:spPr>
          <a:xfrm>
            <a:off x="5861516" y="3701768"/>
            <a:ext cx="1042416" cy="104241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p:cNvSpPr txBox="1"/>
          <p:nvPr/>
        </p:nvSpPr>
        <p:spPr>
          <a:xfrm>
            <a:off x="7873140" y="4463511"/>
            <a:ext cx="1042416" cy="1100379"/>
          </a:xfrm>
          <a:prstGeom prst="rect">
            <a:avLst/>
          </a:prstGeom>
          <a:noFill/>
        </p:spPr>
        <p:txBody>
          <a:bodyPr wrap="square" rtlCol="0">
            <a:spAutoFit/>
          </a:bodyPr>
          <a:lstStyle/>
          <a:p>
            <a:endParaRPr lang="de-DE" dirty="0"/>
          </a:p>
        </p:txBody>
      </p:sp>
      <p:sp>
        <p:nvSpPr>
          <p:cNvPr id="9" name="Interaktive Schaltfläche: Dokument 8">
            <a:hlinkClick r:id="rId4" action="ppaction://hlinkfile" highlightClick="1"/>
          </p:cNvPr>
          <p:cNvSpPr/>
          <p:nvPr/>
        </p:nvSpPr>
        <p:spPr>
          <a:xfrm>
            <a:off x="7144603" y="4744184"/>
            <a:ext cx="1042416" cy="104241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p:nvSpPr>
        <p:spPr>
          <a:xfrm>
            <a:off x="10371505" y="4463511"/>
            <a:ext cx="976393" cy="1100379"/>
          </a:xfrm>
          <a:prstGeom prst="rect">
            <a:avLst/>
          </a:prstGeom>
          <a:noFill/>
        </p:spPr>
        <p:txBody>
          <a:bodyPr wrap="square" rtlCol="0">
            <a:spAutoFit/>
          </a:bodyPr>
          <a:lstStyle/>
          <a:p>
            <a:endParaRPr lang="de-DE" dirty="0"/>
          </a:p>
        </p:txBody>
      </p:sp>
      <p:sp>
        <p:nvSpPr>
          <p:cNvPr id="4" name="Interaktive Schaltfläche: Dokument 3">
            <a:hlinkClick r:id="rId5" action="ppaction://hlinkfile" highlightClick="1"/>
          </p:cNvPr>
          <p:cNvSpPr/>
          <p:nvPr/>
        </p:nvSpPr>
        <p:spPr>
          <a:xfrm>
            <a:off x="8470091" y="4744184"/>
            <a:ext cx="1034716" cy="104241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1036751" y="731775"/>
            <a:ext cx="10719820" cy="769441"/>
          </a:xfrm>
          <a:prstGeom prst="rect">
            <a:avLst/>
          </a:prstGeom>
          <a:noFill/>
        </p:spPr>
        <p:txBody>
          <a:bodyPr wrap="square" rtlCol="0">
            <a:spAutoFit/>
          </a:bodyPr>
          <a:lstStyle/>
          <a:p>
            <a:r>
              <a:rPr lang="de-DE" sz="4400" dirty="0">
                <a:latin typeface="+mj-lt"/>
              </a:rPr>
              <a:t>Vorüberlegungen zur Wortschatzarbeit</a:t>
            </a:r>
          </a:p>
        </p:txBody>
      </p:sp>
      <p:sp>
        <p:nvSpPr>
          <p:cNvPr id="13" name="Textfeld 12">
            <a:hlinkClick r:id="rId6" action="ppaction://hlinkfile"/>
          </p:cNvPr>
          <p:cNvSpPr txBox="1"/>
          <p:nvPr/>
        </p:nvSpPr>
        <p:spPr>
          <a:xfrm>
            <a:off x="1244829" y="2142902"/>
            <a:ext cx="6039060" cy="3785652"/>
          </a:xfrm>
          <a:prstGeom prst="rect">
            <a:avLst/>
          </a:prstGeom>
          <a:noFill/>
        </p:spPr>
        <p:txBody>
          <a:bodyPr wrap="square" rtlCol="0">
            <a:spAutoFit/>
          </a:bodyPr>
          <a:lstStyle/>
          <a:p>
            <a:r>
              <a:rPr lang="de-DE" sz="4000" dirty="0">
                <a:latin typeface="+mj-lt"/>
              </a:rPr>
              <a:t>Ausgerichtet auf das sprachliche Verstehen:</a:t>
            </a:r>
          </a:p>
          <a:p>
            <a:endParaRPr lang="de-DE" sz="4000" dirty="0">
              <a:latin typeface="+mj-lt"/>
            </a:endParaRPr>
          </a:p>
          <a:p>
            <a:pPr marL="571500" indent="-571500">
              <a:buFont typeface="Wingdings" panose="05000000000000000000" pitchFamily="2" charset="2"/>
              <a:buChar char="Ø"/>
            </a:pPr>
            <a:r>
              <a:rPr lang="de-DE" sz="4000" dirty="0">
                <a:latin typeface="+mj-lt"/>
              </a:rPr>
              <a:t>Vokabelangaben</a:t>
            </a:r>
          </a:p>
          <a:p>
            <a:pPr marL="571500" indent="-571500">
              <a:buFont typeface="Wingdings" panose="05000000000000000000" pitchFamily="2" charset="2"/>
              <a:buChar char="Ø"/>
            </a:pPr>
            <a:r>
              <a:rPr lang="de-DE" sz="4000" dirty="0">
                <a:latin typeface="+mj-lt"/>
              </a:rPr>
              <a:t>Ausbau des Lernwortschatzes</a:t>
            </a:r>
          </a:p>
        </p:txBody>
      </p:sp>
      <p:sp>
        <p:nvSpPr>
          <p:cNvPr id="2" name="Interaktive Schaltfläche: Dokument 1">
            <a:hlinkClick r:id="rId7" action="ppaction://hlinkfile" highlightClick="1"/>
          </p:cNvPr>
          <p:cNvSpPr/>
          <p:nvPr/>
        </p:nvSpPr>
        <p:spPr>
          <a:xfrm>
            <a:off x="10444805" y="3701768"/>
            <a:ext cx="667706" cy="2084832"/>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2355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036751" y="1770259"/>
            <a:ext cx="10223144" cy="3970318"/>
          </a:xfrm>
          <a:prstGeom prst="rect">
            <a:avLst/>
          </a:prstGeom>
          <a:noFill/>
        </p:spPr>
        <p:txBody>
          <a:bodyPr wrap="square" rtlCol="0">
            <a:spAutoFit/>
          </a:bodyPr>
          <a:lstStyle/>
          <a:p>
            <a:r>
              <a:rPr lang="de-DE" sz="3600" dirty="0">
                <a:latin typeface="+mj-lt"/>
              </a:rPr>
              <a:t>Kompetenz Schreiben (BP, S. 21):</a:t>
            </a:r>
          </a:p>
          <a:p>
            <a:endParaRPr lang="de-DE" sz="3600" dirty="0">
              <a:latin typeface="+mj-lt"/>
            </a:endParaRPr>
          </a:p>
          <a:p>
            <a:r>
              <a:rPr lang="de-DE" sz="3600" dirty="0">
                <a:latin typeface="+mj-lt"/>
              </a:rPr>
              <a:t>„Die Schülerinnen und Schüler können syntaktisch einfache Texte über ihr Alltagsleben und zu Themen ihres Erfahrungshorizontes verfassen und verfügen über einfache Strategien zur Steuerung des Schreibprozesses.“</a:t>
            </a:r>
          </a:p>
        </p:txBody>
      </p:sp>
      <p:sp>
        <p:nvSpPr>
          <p:cNvPr id="6" name="Interaktive Schaltfläche: Dokument 5">
            <a:hlinkClick r:id="rId3" action="ppaction://hlinkfile" highlightClick="1"/>
          </p:cNvPr>
          <p:cNvSpPr/>
          <p:nvPr/>
        </p:nvSpPr>
        <p:spPr>
          <a:xfrm>
            <a:off x="9816696" y="4658932"/>
            <a:ext cx="1252603" cy="121587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p:cNvSpPr txBox="1"/>
          <p:nvPr/>
        </p:nvSpPr>
        <p:spPr>
          <a:xfrm>
            <a:off x="1036751" y="731775"/>
            <a:ext cx="10223144" cy="769441"/>
          </a:xfrm>
          <a:prstGeom prst="rect">
            <a:avLst/>
          </a:prstGeom>
          <a:noFill/>
        </p:spPr>
        <p:txBody>
          <a:bodyPr wrap="square" rtlCol="0">
            <a:spAutoFit/>
          </a:bodyPr>
          <a:lstStyle/>
          <a:p>
            <a:r>
              <a:rPr lang="de-DE" sz="4400" dirty="0">
                <a:latin typeface="+mj-lt"/>
              </a:rPr>
              <a:t>Schreibkompetenzaufbau</a:t>
            </a:r>
          </a:p>
        </p:txBody>
      </p:sp>
    </p:spTree>
    <p:extLst>
      <p:ext uri="{BB962C8B-B14F-4D97-AF65-F5344CB8AC3E}">
        <p14:creationId xmlns:p14="http://schemas.microsoft.com/office/powerpoint/2010/main" val="43521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1067171" y="2119012"/>
            <a:ext cx="10719820" cy="3908762"/>
          </a:xfrm>
          <a:prstGeom prst="rect">
            <a:avLst/>
          </a:prstGeom>
          <a:noFill/>
        </p:spPr>
        <p:txBody>
          <a:bodyPr wrap="square" rtlCol="0">
            <a:spAutoFit/>
          </a:bodyPr>
          <a:lstStyle/>
          <a:p>
            <a:r>
              <a:rPr lang="de-DE" sz="4000" dirty="0">
                <a:latin typeface="+mj-lt"/>
              </a:rPr>
              <a:t>Einstieg in die Lektüre</a:t>
            </a:r>
          </a:p>
          <a:p>
            <a:r>
              <a:rPr lang="de-DE" sz="3600" dirty="0">
                <a:latin typeface="+mj-lt"/>
              </a:rPr>
              <a:t>« </a:t>
            </a:r>
            <a:r>
              <a:rPr lang="de-DE" sz="3600" i="1" dirty="0" err="1">
                <a:latin typeface="+mj-lt"/>
              </a:rPr>
              <a:t>J</a:t>
            </a:r>
            <a:r>
              <a:rPr lang="de-DE" sz="3600" i="1" dirty="0" err="1">
                <a:latin typeface="+mj-lt"/>
                <a:cs typeface="Arial" panose="020B0604020202020204" pitchFamily="34" charset="0"/>
              </a:rPr>
              <a:t>'</a:t>
            </a:r>
            <a:r>
              <a:rPr lang="de-DE" sz="3600" i="1" dirty="0" err="1">
                <a:latin typeface="+mj-lt"/>
              </a:rPr>
              <a:t>ai</a:t>
            </a:r>
            <a:r>
              <a:rPr lang="de-DE" sz="3600" i="1" dirty="0">
                <a:latin typeface="+mj-lt"/>
              </a:rPr>
              <a:t> </a:t>
            </a:r>
            <a:r>
              <a:rPr lang="de-DE" sz="3600" i="1" dirty="0" err="1">
                <a:latin typeface="+mj-lt"/>
              </a:rPr>
              <a:t>quitté</a:t>
            </a:r>
            <a:r>
              <a:rPr lang="de-DE" sz="3600" i="1" dirty="0">
                <a:latin typeface="+mj-lt"/>
              </a:rPr>
              <a:t> la </a:t>
            </a:r>
            <a:r>
              <a:rPr lang="de-DE" sz="3600" i="1" dirty="0" err="1">
                <a:latin typeface="+mj-lt"/>
              </a:rPr>
              <a:t>colonie</a:t>
            </a:r>
            <a:r>
              <a:rPr lang="de-DE" sz="3600" i="1" dirty="0">
                <a:latin typeface="+mj-lt"/>
              </a:rPr>
              <a:t> de </a:t>
            </a:r>
            <a:r>
              <a:rPr lang="de-DE" sz="3600" i="1" dirty="0" err="1">
                <a:latin typeface="+mj-lt"/>
              </a:rPr>
              <a:t>vacances</a:t>
            </a:r>
            <a:r>
              <a:rPr lang="de-DE" sz="3600" i="1" dirty="0">
                <a:latin typeface="+mj-lt"/>
              </a:rPr>
              <a:t> et </a:t>
            </a:r>
            <a:r>
              <a:rPr lang="de-DE" sz="3600" i="1" dirty="0" err="1">
                <a:latin typeface="+mj-lt"/>
              </a:rPr>
              <a:t>j‘ai</a:t>
            </a:r>
            <a:r>
              <a:rPr lang="de-DE" sz="3600" i="1" dirty="0">
                <a:latin typeface="+mj-lt"/>
              </a:rPr>
              <a:t> </a:t>
            </a:r>
            <a:r>
              <a:rPr lang="de-DE" sz="3600" i="1" dirty="0" err="1">
                <a:latin typeface="+mj-lt"/>
              </a:rPr>
              <a:t>marché</a:t>
            </a:r>
            <a:r>
              <a:rPr lang="de-DE" sz="3600" i="1" dirty="0">
                <a:latin typeface="+mj-lt"/>
              </a:rPr>
              <a:t> </a:t>
            </a:r>
          </a:p>
          <a:p>
            <a:r>
              <a:rPr lang="de-DE" sz="3600" i="1" dirty="0" err="1">
                <a:latin typeface="+mj-lt"/>
              </a:rPr>
              <a:t>droit</a:t>
            </a:r>
            <a:r>
              <a:rPr lang="de-DE" sz="3600" i="1" dirty="0">
                <a:latin typeface="+mj-lt"/>
              </a:rPr>
              <a:t>  </a:t>
            </a:r>
            <a:r>
              <a:rPr lang="de-DE" sz="3600" i="1" dirty="0" err="1">
                <a:latin typeface="+mj-lt"/>
              </a:rPr>
              <a:t>devant</a:t>
            </a:r>
            <a:r>
              <a:rPr lang="de-DE" sz="3600" i="1" dirty="0">
                <a:latin typeface="+mj-lt"/>
              </a:rPr>
              <a:t> </a:t>
            </a:r>
            <a:r>
              <a:rPr lang="de-DE" sz="3600" i="1" dirty="0" err="1">
                <a:latin typeface="+mj-lt"/>
              </a:rPr>
              <a:t>moi</a:t>
            </a:r>
            <a:r>
              <a:rPr lang="de-DE" sz="3600" i="1" dirty="0">
                <a:latin typeface="+mj-lt"/>
              </a:rPr>
              <a:t>. Je ne </a:t>
            </a:r>
            <a:r>
              <a:rPr lang="de-DE" sz="3600" i="1" dirty="0" err="1">
                <a:latin typeface="+mj-lt"/>
              </a:rPr>
              <a:t>vais</a:t>
            </a:r>
            <a:r>
              <a:rPr lang="de-DE" sz="3600" i="1" dirty="0">
                <a:latin typeface="+mj-lt"/>
              </a:rPr>
              <a:t> </a:t>
            </a:r>
            <a:r>
              <a:rPr lang="de-DE" sz="3600" i="1" dirty="0" err="1">
                <a:latin typeface="+mj-lt"/>
              </a:rPr>
              <a:t>pas</a:t>
            </a:r>
            <a:r>
              <a:rPr lang="de-DE" sz="3600" i="1" dirty="0">
                <a:latin typeface="+mj-lt"/>
              </a:rPr>
              <a:t> y </a:t>
            </a:r>
            <a:r>
              <a:rPr lang="de-DE" sz="3600" i="1" dirty="0" err="1">
                <a:latin typeface="+mj-lt"/>
              </a:rPr>
              <a:t>retourner</a:t>
            </a:r>
            <a:r>
              <a:rPr lang="de-DE" sz="3600" dirty="0">
                <a:latin typeface="+mj-lt"/>
              </a:rPr>
              <a:t>.</a:t>
            </a:r>
            <a:r>
              <a:rPr lang="de-DE" sz="3600" dirty="0"/>
              <a:t> </a:t>
            </a:r>
            <a:r>
              <a:rPr lang="de-DE" sz="3600" dirty="0">
                <a:latin typeface="+mj-lt"/>
              </a:rPr>
              <a:t>» </a:t>
            </a:r>
            <a:r>
              <a:rPr lang="de-DE" sz="2800" dirty="0">
                <a:latin typeface="+mj-lt"/>
              </a:rPr>
              <a:t>(p.2, l.9/10)</a:t>
            </a:r>
            <a:r>
              <a:rPr lang="de-DE" sz="3600" dirty="0">
                <a:latin typeface="+mj-lt"/>
              </a:rPr>
              <a:t> </a:t>
            </a:r>
          </a:p>
          <a:p>
            <a:endParaRPr lang="de-DE" sz="2400" dirty="0">
              <a:latin typeface="+mj-lt"/>
            </a:endParaRPr>
          </a:p>
          <a:p>
            <a:r>
              <a:rPr lang="de-DE" sz="3600" dirty="0" err="1">
                <a:latin typeface="+mj-lt"/>
              </a:rPr>
              <a:t>Qu‘est-ce</a:t>
            </a:r>
            <a:r>
              <a:rPr lang="de-DE" sz="3600" dirty="0">
                <a:latin typeface="+mj-lt"/>
              </a:rPr>
              <a:t> </a:t>
            </a:r>
            <a:r>
              <a:rPr lang="de-DE" sz="3600" dirty="0" err="1">
                <a:latin typeface="+mj-lt"/>
              </a:rPr>
              <a:t>qui</a:t>
            </a:r>
            <a:r>
              <a:rPr lang="de-DE" sz="3600" dirty="0">
                <a:latin typeface="+mj-lt"/>
              </a:rPr>
              <a:t> </a:t>
            </a:r>
            <a:r>
              <a:rPr lang="de-DE" sz="3600" dirty="0" err="1">
                <a:latin typeface="+mj-lt"/>
              </a:rPr>
              <a:t>s‘est</a:t>
            </a:r>
            <a:r>
              <a:rPr lang="de-DE" sz="3600" dirty="0">
                <a:latin typeface="+mj-lt"/>
              </a:rPr>
              <a:t> passé? </a:t>
            </a:r>
            <a:r>
              <a:rPr lang="de-DE" sz="3600" dirty="0" err="1">
                <a:latin typeface="+mj-lt"/>
              </a:rPr>
              <a:t>Pourquoi</a:t>
            </a:r>
            <a:r>
              <a:rPr lang="de-DE" sz="3600" dirty="0">
                <a:latin typeface="+mj-lt"/>
              </a:rPr>
              <a:t> </a:t>
            </a:r>
            <a:r>
              <a:rPr lang="de-DE" sz="3600" dirty="0" err="1">
                <a:latin typeface="+mj-lt"/>
              </a:rPr>
              <a:t>est-ce</a:t>
            </a:r>
            <a:r>
              <a:rPr lang="de-DE" sz="3600" dirty="0">
                <a:latin typeface="+mj-lt"/>
              </a:rPr>
              <a:t> </a:t>
            </a:r>
            <a:r>
              <a:rPr lang="de-DE" sz="3600" dirty="0" err="1">
                <a:latin typeface="+mj-lt"/>
              </a:rPr>
              <a:t>que</a:t>
            </a:r>
            <a:r>
              <a:rPr lang="de-DE" sz="3600" dirty="0">
                <a:latin typeface="+mj-lt"/>
              </a:rPr>
              <a:t> Tristan </a:t>
            </a:r>
          </a:p>
          <a:p>
            <a:r>
              <a:rPr lang="de-DE" sz="3600" dirty="0">
                <a:latin typeface="+mj-lt"/>
              </a:rPr>
              <a:t>(16 ans) a </a:t>
            </a:r>
            <a:r>
              <a:rPr lang="de-DE" sz="3600" dirty="0" err="1">
                <a:latin typeface="+mj-lt"/>
              </a:rPr>
              <a:t>quitté</a:t>
            </a:r>
            <a:r>
              <a:rPr lang="de-DE" sz="3600" dirty="0">
                <a:latin typeface="+mj-lt"/>
              </a:rPr>
              <a:t> la colo (St. Malo, Bretagne)?</a:t>
            </a:r>
            <a:r>
              <a:rPr lang="de-DE" sz="3600" dirty="0"/>
              <a:t>		</a:t>
            </a:r>
          </a:p>
          <a:p>
            <a:endParaRPr lang="de-DE" sz="4000" dirty="0"/>
          </a:p>
        </p:txBody>
      </p:sp>
      <p:sp>
        <p:nvSpPr>
          <p:cNvPr id="5" name="Textfeld 4"/>
          <p:cNvSpPr txBox="1"/>
          <p:nvPr/>
        </p:nvSpPr>
        <p:spPr>
          <a:xfrm>
            <a:off x="4068693" y="5348613"/>
            <a:ext cx="966770" cy="1165670"/>
          </a:xfrm>
          <a:prstGeom prst="rect">
            <a:avLst/>
          </a:prstGeom>
          <a:noFill/>
        </p:spPr>
        <p:txBody>
          <a:bodyPr wrap="square" rtlCol="0">
            <a:spAutoFit/>
          </a:bodyPr>
          <a:lstStyle/>
          <a:p>
            <a:endParaRPr lang="de-DE" dirty="0"/>
          </a:p>
        </p:txBody>
      </p:sp>
      <p:sp>
        <p:nvSpPr>
          <p:cNvPr id="6" name="Interaktive Schaltfläche: Dokument 5">
            <a:hlinkClick r:id="rId3" action="ppaction://hlinkfile" highlightClick="1"/>
          </p:cNvPr>
          <p:cNvSpPr/>
          <p:nvPr/>
        </p:nvSpPr>
        <p:spPr>
          <a:xfrm>
            <a:off x="10136978" y="4989004"/>
            <a:ext cx="1042416" cy="104241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p:nvSpPr>
        <p:spPr>
          <a:xfrm>
            <a:off x="1067171" y="806466"/>
            <a:ext cx="10719820" cy="769441"/>
          </a:xfrm>
          <a:prstGeom prst="rect">
            <a:avLst/>
          </a:prstGeom>
          <a:noFill/>
        </p:spPr>
        <p:txBody>
          <a:bodyPr wrap="square" rtlCol="0">
            <a:spAutoFit/>
          </a:bodyPr>
          <a:lstStyle/>
          <a:p>
            <a:r>
              <a:rPr lang="de-DE" sz="4400" dirty="0">
                <a:latin typeface="+mj-lt"/>
              </a:rPr>
              <a:t>Schreibkompetenzaufbau</a:t>
            </a:r>
          </a:p>
        </p:txBody>
      </p:sp>
    </p:spTree>
    <p:extLst>
      <p:ext uri="{BB962C8B-B14F-4D97-AF65-F5344CB8AC3E}">
        <p14:creationId xmlns:p14="http://schemas.microsoft.com/office/powerpoint/2010/main" val="29587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feld 17"/>
          <p:cNvSpPr txBox="1"/>
          <p:nvPr/>
        </p:nvSpPr>
        <p:spPr>
          <a:xfrm>
            <a:off x="891598" y="1741956"/>
            <a:ext cx="10719820" cy="4339650"/>
          </a:xfrm>
          <a:prstGeom prst="rect">
            <a:avLst/>
          </a:prstGeom>
          <a:noFill/>
        </p:spPr>
        <p:txBody>
          <a:bodyPr wrap="square" rtlCol="0">
            <a:spAutoFit/>
          </a:bodyPr>
          <a:lstStyle/>
          <a:p>
            <a:r>
              <a:rPr lang="de-DE" sz="3600" dirty="0">
                <a:latin typeface="+mj-lt"/>
              </a:rPr>
              <a:t>Schreibaufgaben zu folgenden Textsorten:</a:t>
            </a:r>
          </a:p>
          <a:p>
            <a:pPr marL="457200" lvl="0" indent="-457200">
              <a:buFont typeface="Symbol" panose="05050102010706020507" pitchFamily="18" charset="2"/>
              <a:buChar char="®"/>
            </a:pPr>
            <a:r>
              <a:rPr lang="de-DE" sz="3000" dirty="0" err="1">
                <a:solidFill>
                  <a:prstClr val="black"/>
                </a:solidFill>
                <a:latin typeface="Calibri Light" panose="020F0302020204030204"/>
              </a:rPr>
              <a:t>résumé</a:t>
            </a:r>
            <a:endParaRPr lang="de-DE" sz="3000" dirty="0">
              <a:solidFill>
                <a:prstClr val="black"/>
              </a:solidFill>
              <a:latin typeface="Calibri Light" panose="020F0302020204030204"/>
            </a:endParaRPr>
          </a:p>
          <a:p>
            <a:pPr marL="457200" indent="-457200">
              <a:buFont typeface="Symbol" panose="05050102010706020507" pitchFamily="18" charset="2"/>
              <a:buChar char="®"/>
            </a:pPr>
            <a:r>
              <a:rPr lang="de-DE" sz="3000" dirty="0">
                <a:latin typeface="+mj-lt"/>
              </a:rPr>
              <a:t>monologue intérieur</a:t>
            </a:r>
          </a:p>
          <a:p>
            <a:pPr marL="457200" indent="-457200">
              <a:buFont typeface="Symbol" panose="05050102010706020507" pitchFamily="18" charset="2"/>
              <a:buChar char="®"/>
            </a:pPr>
            <a:r>
              <a:rPr lang="de-DE" sz="3000" dirty="0" err="1">
                <a:latin typeface="+mj-lt"/>
              </a:rPr>
              <a:t>dialogue</a:t>
            </a:r>
            <a:endParaRPr lang="de-DE" sz="3000" dirty="0">
              <a:latin typeface="+mj-lt"/>
            </a:endParaRPr>
          </a:p>
          <a:p>
            <a:pPr marL="457200" indent="-457200">
              <a:buFont typeface="Symbol" panose="05050102010706020507" pitchFamily="18" charset="2"/>
              <a:buChar char="®"/>
            </a:pPr>
            <a:r>
              <a:rPr lang="de-DE" sz="3000" dirty="0" err="1">
                <a:latin typeface="+mj-lt"/>
              </a:rPr>
              <a:t>e-mail</a:t>
            </a:r>
            <a:endParaRPr lang="de-DE" sz="3000" dirty="0">
              <a:latin typeface="+mj-lt"/>
            </a:endParaRPr>
          </a:p>
          <a:p>
            <a:pPr marL="457200" indent="-457200">
              <a:buFont typeface="Symbol" panose="05050102010706020507" pitchFamily="18" charset="2"/>
              <a:buChar char="®"/>
            </a:pPr>
            <a:r>
              <a:rPr lang="de-DE" sz="3000" dirty="0">
                <a:latin typeface="+mj-lt"/>
              </a:rPr>
              <a:t>journal intime</a:t>
            </a:r>
          </a:p>
          <a:p>
            <a:pPr marL="457200" indent="-457200">
              <a:buFont typeface="Symbol" panose="05050102010706020507" pitchFamily="18" charset="2"/>
              <a:buChar char="®"/>
            </a:pPr>
            <a:r>
              <a:rPr lang="de-DE" sz="3000" dirty="0" err="1">
                <a:latin typeface="+mj-lt"/>
              </a:rPr>
              <a:t>portrait</a:t>
            </a:r>
            <a:endParaRPr lang="de-DE" sz="3000" dirty="0">
              <a:latin typeface="+mj-lt"/>
            </a:endParaRPr>
          </a:p>
          <a:p>
            <a:pPr marL="457200" indent="-457200">
              <a:buFont typeface="Symbol" panose="05050102010706020507" pitchFamily="18" charset="2"/>
              <a:buChar char="®"/>
            </a:pPr>
            <a:r>
              <a:rPr lang="de-DE" sz="3000" dirty="0" err="1">
                <a:latin typeface="+mj-lt"/>
              </a:rPr>
              <a:t>écrire</a:t>
            </a:r>
            <a:r>
              <a:rPr lang="de-DE" sz="3000" dirty="0">
                <a:latin typeface="+mj-lt"/>
              </a:rPr>
              <a:t> </a:t>
            </a:r>
            <a:r>
              <a:rPr lang="de-DE" sz="3000" dirty="0" err="1">
                <a:latin typeface="+mj-lt"/>
              </a:rPr>
              <a:t>une</a:t>
            </a:r>
            <a:r>
              <a:rPr lang="de-DE" sz="3000" dirty="0">
                <a:latin typeface="+mj-lt"/>
              </a:rPr>
              <a:t> </a:t>
            </a:r>
            <a:r>
              <a:rPr lang="de-DE" sz="3000" dirty="0" err="1">
                <a:latin typeface="+mj-lt"/>
              </a:rPr>
              <a:t>autre</a:t>
            </a:r>
            <a:r>
              <a:rPr lang="de-DE" sz="3000" dirty="0">
                <a:latin typeface="+mj-lt"/>
              </a:rPr>
              <a:t> </a:t>
            </a:r>
            <a:r>
              <a:rPr lang="de-DE" sz="3000" dirty="0" err="1">
                <a:latin typeface="+mj-lt"/>
              </a:rPr>
              <a:t>fin</a:t>
            </a:r>
            <a:endParaRPr lang="de-DE" sz="3000" dirty="0">
              <a:latin typeface="+mj-lt"/>
            </a:endParaRPr>
          </a:p>
          <a:p>
            <a:pPr marL="457200" indent="-457200">
              <a:buFont typeface="Symbol" panose="05050102010706020507" pitchFamily="18" charset="2"/>
              <a:buChar char="®"/>
            </a:pPr>
            <a:r>
              <a:rPr lang="de-DE" sz="3000" dirty="0" err="1">
                <a:latin typeface="+mj-lt"/>
              </a:rPr>
              <a:t>lettre</a:t>
            </a:r>
            <a:endParaRPr lang="de-DE" sz="3000" dirty="0">
              <a:latin typeface="+mj-lt"/>
            </a:endParaRPr>
          </a:p>
        </p:txBody>
      </p:sp>
      <p:sp>
        <p:nvSpPr>
          <p:cNvPr id="6" name="Interaktive Schaltfläche: Dokument 5">
            <a:hlinkClick r:id="rId3" action="ppaction://hlinkfile" highlightClick="1"/>
          </p:cNvPr>
          <p:cNvSpPr/>
          <p:nvPr/>
        </p:nvSpPr>
        <p:spPr>
          <a:xfrm>
            <a:off x="8098273" y="3389730"/>
            <a:ext cx="1233714" cy="1436914"/>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Interaktive Schaltfläche: Dokument 7">
            <a:hlinkClick r:id="rId4" action="ppaction://hlinkfile" highlightClick="1"/>
          </p:cNvPr>
          <p:cNvSpPr/>
          <p:nvPr/>
        </p:nvSpPr>
        <p:spPr>
          <a:xfrm>
            <a:off x="5114469" y="2430684"/>
            <a:ext cx="1770738" cy="31098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Interaktive Schaltfläche: Dokument 8">
            <a:hlinkClick r:id="rId5" action="ppaction://hlinkfile" highlightClick="1"/>
          </p:cNvPr>
          <p:cNvSpPr/>
          <p:nvPr/>
        </p:nvSpPr>
        <p:spPr>
          <a:xfrm>
            <a:off x="5114469" y="4235054"/>
            <a:ext cx="1770740" cy="331051"/>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Interaktive Schaltfläche: Dokument 9">
            <a:hlinkClick r:id="rId6" action="ppaction://hlinkfile" highlightClick="1"/>
          </p:cNvPr>
          <p:cNvSpPr/>
          <p:nvPr/>
        </p:nvSpPr>
        <p:spPr>
          <a:xfrm>
            <a:off x="5099538" y="2888994"/>
            <a:ext cx="1785668" cy="319057"/>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Dokument 10">
            <a:hlinkClick r:id="rId7" action="ppaction://hlinkfile" highlightClick="1"/>
          </p:cNvPr>
          <p:cNvSpPr/>
          <p:nvPr/>
        </p:nvSpPr>
        <p:spPr>
          <a:xfrm>
            <a:off x="5099538" y="3334869"/>
            <a:ext cx="1778203" cy="316517"/>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Dokument 11">
            <a:hlinkClick r:id="rId8" action="ppaction://hlinkfile" highlightClick="1"/>
          </p:cNvPr>
          <p:cNvSpPr/>
          <p:nvPr/>
        </p:nvSpPr>
        <p:spPr>
          <a:xfrm>
            <a:off x="5099538" y="3776832"/>
            <a:ext cx="1785668" cy="332776"/>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Dokument 12">
            <a:hlinkClick r:id="rId9" action="ppaction://hlinkfile" highlightClick="1"/>
          </p:cNvPr>
          <p:cNvSpPr/>
          <p:nvPr/>
        </p:nvSpPr>
        <p:spPr>
          <a:xfrm>
            <a:off x="5099539" y="4691551"/>
            <a:ext cx="1785668" cy="323533"/>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Dokument 13">
            <a:hlinkClick r:id="rId10" action="ppaction://hlinkfile" highlightClick="1"/>
          </p:cNvPr>
          <p:cNvSpPr/>
          <p:nvPr/>
        </p:nvSpPr>
        <p:spPr>
          <a:xfrm>
            <a:off x="5099538" y="5601264"/>
            <a:ext cx="1785671" cy="323285"/>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Dokument 14">
            <a:hlinkClick r:id="rId11" action="ppaction://hlinkfile" highlightClick="1"/>
          </p:cNvPr>
          <p:cNvSpPr/>
          <p:nvPr/>
        </p:nvSpPr>
        <p:spPr>
          <a:xfrm>
            <a:off x="5099538" y="5148048"/>
            <a:ext cx="1785669" cy="296159"/>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p:cNvSpPr txBox="1"/>
          <p:nvPr/>
        </p:nvSpPr>
        <p:spPr>
          <a:xfrm>
            <a:off x="1116998" y="737594"/>
            <a:ext cx="10719820" cy="769441"/>
          </a:xfrm>
          <a:prstGeom prst="rect">
            <a:avLst/>
          </a:prstGeom>
          <a:noFill/>
        </p:spPr>
        <p:txBody>
          <a:bodyPr wrap="square" rtlCol="0">
            <a:spAutoFit/>
          </a:bodyPr>
          <a:lstStyle/>
          <a:p>
            <a:r>
              <a:rPr lang="de-DE" sz="4400" dirty="0">
                <a:latin typeface="+mj-lt"/>
              </a:rPr>
              <a:t>Lektürebasierte Schreibaufgaben  </a:t>
            </a:r>
          </a:p>
        </p:txBody>
      </p:sp>
    </p:spTree>
    <p:extLst>
      <p:ext uri="{BB962C8B-B14F-4D97-AF65-F5344CB8AC3E}">
        <p14:creationId xmlns:p14="http://schemas.microsoft.com/office/powerpoint/2010/main" val="20860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024987" y="1960582"/>
            <a:ext cx="10804187" cy="4031873"/>
          </a:xfrm>
          <a:prstGeom prst="rect">
            <a:avLst/>
          </a:prstGeom>
          <a:noFill/>
        </p:spPr>
        <p:txBody>
          <a:bodyPr wrap="square" rtlCol="0">
            <a:spAutoFit/>
          </a:bodyPr>
          <a:lstStyle/>
          <a:p>
            <a:r>
              <a:rPr lang="de-DE" sz="3600" dirty="0">
                <a:latin typeface="+mj-lt"/>
              </a:rPr>
              <a:t>Allgemeines Vorgehen – Systematik</a:t>
            </a:r>
          </a:p>
          <a:p>
            <a:endParaRPr lang="de-DE" sz="1200" dirty="0">
              <a:latin typeface="+mj-lt"/>
            </a:endParaRPr>
          </a:p>
          <a:p>
            <a:pPr marL="571500" indent="-571500">
              <a:buFont typeface="Wingdings" panose="05000000000000000000" pitchFamily="2" charset="2"/>
              <a:buChar char="Ø"/>
            </a:pPr>
            <a:r>
              <a:rPr lang="de-DE" sz="3600" dirty="0">
                <a:latin typeface="+mj-lt"/>
              </a:rPr>
              <a:t>Lesen </a:t>
            </a:r>
          </a:p>
          <a:p>
            <a:pPr marL="571500" indent="-571500">
              <a:buFont typeface="Wingdings" panose="05000000000000000000" pitchFamily="2" charset="2"/>
              <a:buChar char="Ø"/>
            </a:pPr>
            <a:r>
              <a:rPr lang="de-DE" sz="3600" dirty="0">
                <a:latin typeface="+mj-lt"/>
              </a:rPr>
              <a:t>Schreibauftrag mit entsprechender</a:t>
            </a:r>
            <a:br>
              <a:rPr lang="de-DE" sz="3600" dirty="0">
                <a:latin typeface="+mj-lt"/>
              </a:rPr>
            </a:br>
            <a:r>
              <a:rPr lang="de-DE" sz="3600" dirty="0" err="1">
                <a:latin typeface="+mj-lt"/>
              </a:rPr>
              <a:t>fiche</a:t>
            </a:r>
            <a:r>
              <a:rPr lang="de-DE" sz="3600" dirty="0">
                <a:latin typeface="+mj-lt"/>
              </a:rPr>
              <a:t> </a:t>
            </a:r>
            <a:r>
              <a:rPr lang="de-DE" sz="3600" dirty="0" err="1">
                <a:latin typeface="+mj-lt"/>
              </a:rPr>
              <a:t>d‘écriture</a:t>
            </a:r>
            <a:endParaRPr lang="de-DE" sz="3600" dirty="0">
              <a:latin typeface="+mj-lt"/>
            </a:endParaRPr>
          </a:p>
          <a:p>
            <a:pPr marL="571500" indent="-571500">
              <a:buFont typeface="Wingdings" panose="05000000000000000000" pitchFamily="2" charset="2"/>
              <a:buChar char="Ø"/>
            </a:pPr>
            <a:r>
              <a:rPr lang="de-DE" sz="3600" dirty="0">
                <a:latin typeface="+mj-lt"/>
              </a:rPr>
              <a:t>Korrektur </a:t>
            </a:r>
          </a:p>
          <a:p>
            <a:r>
              <a:rPr lang="de-DE" sz="3600" dirty="0">
                <a:latin typeface="+mj-lt"/>
              </a:rPr>
              <a:t>      </a:t>
            </a:r>
            <a:r>
              <a:rPr lang="de-DE" sz="2800" dirty="0">
                <a:latin typeface="+mj-lt"/>
              </a:rPr>
              <a:t>(</a:t>
            </a:r>
            <a:r>
              <a:rPr lang="de-DE" sz="2800" dirty="0">
                <a:latin typeface="+mj-lt"/>
                <a:sym typeface="Symbol" panose="05050102010706020507" pitchFamily="18" charset="2"/>
              </a:rPr>
              <a:t></a:t>
            </a:r>
            <a:r>
              <a:rPr lang="de-DE" sz="2800" dirty="0">
                <a:latin typeface="+mj-lt"/>
              </a:rPr>
              <a:t> siehe Dossier zur Korrektur von schriftlichen Textproduktionen </a:t>
            </a:r>
            <a:br>
              <a:rPr lang="de-DE" sz="2800" dirty="0">
                <a:latin typeface="+mj-lt"/>
              </a:rPr>
            </a:br>
            <a:r>
              <a:rPr lang="de-DE" sz="2800" dirty="0">
                <a:latin typeface="+mj-lt"/>
              </a:rPr>
              <a:t>              in der Mittelstufe)</a:t>
            </a:r>
          </a:p>
        </p:txBody>
      </p:sp>
      <p:sp>
        <p:nvSpPr>
          <p:cNvPr id="3" name="Foliennummernplatzhalter 2"/>
          <p:cNvSpPr>
            <a:spLocks noGrp="1"/>
          </p:cNvSpPr>
          <p:nvPr>
            <p:ph type="sldNum" sz="quarter" idx="11"/>
          </p:nvPr>
        </p:nvSpPr>
        <p:spPr/>
        <p:txBody>
          <a:bodyPr/>
          <a:lstStyle/>
          <a:p>
            <a:fld id="{A828823B-9BE5-4408-A0A3-CE70DEAB31FD}" type="slidenum">
              <a:rPr lang="de-DE" sz="2000" smtClean="0">
                <a:solidFill>
                  <a:schemeClr val="bg1"/>
                </a:solidFill>
              </a:rPr>
              <a:pPr/>
              <a:t>9</a:t>
            </a:fld>
            <a:endParaRPr lang="de-DE" sz="2000" dirty="0">
              <a:solidFill>
                <a:schemeClr val="bg1"/>
              </a:solidFill>
            </a:endParaRPr>
          </a:p>
        </p:txBody>
      </p:sp>
      <p:sp>
        <p:nvSpPr>
          <p:cNvPr id="6" name="Interaktive Schaltfläche: Dokument 5">
            <a:hlinkClick r:id="rId3" action="ppaction://hlinkfile" highlightClick="1"/>
          </p:cNvPr>
          <p:cNvSpPr/>
          <p:nvPr/>
        </p:nvSpPr>
        <p:spPr>
          <a:xfrm>
            <a:off x="5012494" y="4457700"/>
            <a:ext cx="1325961" cy="507561"/>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Interaktive Schaltfläche: Dokument 6">
            <a:hlinkClick r:id="rId4" action="ppaction://hlinkfile" highlightClick="1"/>
          </p:cNvPr>
          <p:cNvSpPr/>
          <p:nvPr/>
        </p:nvSpPr>
        <p:spPr>
          <a:xfrm>
            <a:off x="8542763" y="3621960"/>
            <a:ext cx="1214301" cy="509774"/>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p:cNvSpPr txBox="1"/>
          <p:nvPr/>
        </p:nvSpPr>
        <p:spPr>
          <a:xfrm>
            <a:off x="1109354" y="858705"/>
            <a:ext cx="10719820" cy="769441"/>
          </a:xfrm>
          <a:prstGeom prst="rect">
            <a:avLst/>
          </a:prstGeom>
          <a:noFill/>
        </p:spPr>
        <p:txBody>
          <a:bodyPr wrap="square" rtlCol="0">
            <a:spAutoFit/>
          </a:bodyPr>
          <a:lstStyle/>
          <a:p>
            <a:r>
              <a:rPr lang="de-DE" sz="4400" dirty="0">
                <a:latin typeface="+mj-lt"/>
              </a:rPr>
              <a:t>Lektürebasierte Schreibaufgaben  </a:t>
            </a:r>
          </a:p>
        </p:txBody>
      </p:sp>
      <p:sp>
        <p:nvSpPr>
          <p:cNvPr id="4" name="Interaktive Schaltfläche: Sound 3">
            <a:hlinkClick r:id="rId6" action="ppaction://hlinkfile" highlightClick="1">
              <a:snd r:embed="rId5" name="applause.wav"/>
            </a:hlinkClick>
          </p:cNvPr>
          <p:cNvSpPr/>
          <p:nvPr/>
        </p:nvSpPr>
        <p:spPr>
          <a:xfrm>
            <a:off x="3242169" y="2762250"/>
            <a:ext cx="1219200" cy="496711"/>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20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 grpId="0" animBg="1"/>
    </p:bldLst>
  </p:timing>
</p:sld>
</file>

<file path=ppt/theme/theme1.xml><?xml version="1.0" encoding="utf-8"?>
<a:theme xmlns:a="http://schemas.openxmlformats.org/drawingml/2006/main" name="Rückblick">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TM02892315[[fn=Fetzen]]</Template>
  <TotalTime>0</TotalTime>
  <Words>1925</Words>
  <Application>Microsoft Office PowerPoint</Application>
  <PresentationFormat>Breitbild</PresentationFormat>
  <Paragraphs>288</Paragraphs>
  <Slides>11</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Calibri</vt:lpstr>
      <vt:lpstr>Wingdings</vt:lpstr>
      <vt:lpstr>Arial</vt:lpstr>
      <vt:lpstr>Calibri Light</vt:lpstr>
      <vt:lpstr>Symbol</vt:lpstr>
      <vt:lpstr>Rückblick</vt:lpstr>
      <vt:lpstr>Schreibkompetenzaufbau im Rahmen der Behandlung von  Ganzschriften am Beispiel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2016-10-28T13:08:00Z</dcterms:created>
  <dcterms:modified xsi:type="dcterms:W3CDTF">2016-12-18T19:05:34Z</dcterms:modified>
</cp:coreProperties>
</file>