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91" r:id="rId1"/>
    <p:sldMasterId id="2147483804" r:id="rId2"/>
    <p:sldMasterId id="2147483836" r:id="rId3"/>
    <p:sldMasterId id="2147484305" r:id="rId4"/>
  </p:sldMasterIdLst>
  <p:notesMasterIdLst>
    <p:notesMasterId r:id="rId23"/>
  </p:notesMasterIdLst>
  <p:handoutMasterIdLst>
    <p:handoutMasterId r:id="rId24"/>
  </p:handoutMasterIdLst>
  <p:sldIdLst>
    <p:sldId id="275" r:id="rId5"/>
    <p:sldId id="259" r:id="rId6"/>
    <p:sldId id="272" r:id="rId7"/>
    <p:sldId id="260" r:id="rId8"/>
    <p:sldId id="261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2" r:id="rId18"/>
    <p:sldId id="264" r:id="rId19"/>
    <p:sldId id="265" r:id="rId20"/>
    <p:sldId id="263" r:id="rId21"/>
    <p:sldId id="269" r:id="rId22"/>
  </p:sldIdLst>
  <p:sldSz cx="12192000" cy="6858000"/>
  <p:notesSz cx="6781800" cy="9926638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2E6"/>
    <a:srgbClr val="61BAC3"/>
    <a:srgbClr val="3E7E73"/>
    <a:srgbClr val="FFCC00"/>
    <a:srgbClr val="E1E8ED"/>
    <a:srgbClr val="47B9B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6" autoAdjust="0"/>
    <p:restoredTop sz="92302" autoAdjust="0"/>
  </p:normalViewPr>
  <p:slideViewPr>
    <p:cSldViewPr snapToGrid="0">
      <p:cViewPr varScale="1">
        <p:scale>
          <a:sx n="50" d="100"/>
          <a:sy n="50" d="100"/>
        </p:scale>
        <p:origin x="36" y="3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5D51-39EC-4B77-A447-128AE4121C6C}" type="datetime1">
              <a:rPr lang="de-DE" smtClean="0"/>
              <a:t>18.12.2016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292B0-52FD-4AAB-BF7A-CF694587A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606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07CCF-1DCA-497A-ADFD-96DBF627E210}" type="datetime1">
              <a:rPr lang="de-DE" smtClean="0"/>
              <a:t>18.12.2016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180" y="4777194"/>
            <a:ext cx="54254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451" y="9428585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8F06-704B-4BBC-97C3-1F59BE43AA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4393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FB1D8-CE78-471C-A04C-8BAE9E7579C8}" type="datetime1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18.12.2016</a:t>
            </a:fld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08F06-704B-4BBC-97C3-1F59BE43AA4A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0153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99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43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41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878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 lässt</a:t>
            </a:r>
            <a:r>
              <a:rPr lang="de-DE" baseline="0" dirty="0"/>
              <a:t> sich aufgrund der Thematik und Inhalts der ausgewählten Lektüre realisieren.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Klick auf „Kästchen“ mit Hyperlink.</a:t>
            </a:r>
          </a:p>
          <a:p>
            <a:r>
              <a:rPr lang="de-DE" dirty="0"/>
              <a:t>Die im BP (S. 21) zum Schreiben aufgeführten TK (Teilkompetenzen) verweisen auf die abzudeckenden Textsorten und Strategien (Klassen 6-8).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687DF7-CE2D-415A-B40D-CDC3E15E127C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512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8B6F1C-3224-4D95-A266-FADA0F18E83F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951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0BAAE5-4035-4510-83F9-A2CDE360A966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56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CDA614-B7D2-4EF5-B18D-EFB8711316AF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759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5FA82C-774F-4D08-8482-A3C1E19D82D8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27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DB2FA1E-8445-4FD7-A4CE-958C182CFDDB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62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systematische</a:t>
            </a:r>
            <a:r>
              <a:rPr lang="de-DE" baseline="0" dirty="0"/>
              <a:t> Schreibkompetenzaufbau erfordert nicht nur das textsortenspezifische Training der Schüler, wie am Ende jedes Kompetenzaufbaus steht die Bewertung der erreichten Leistung, hier der schriftlichen Textproduktion.</a:t>
            </a:r>
          </a:p>
          <a:p>
            <a:endParaRPr lang="de-DE" baseline="0" dirty="0"/>
          </a:p>
          <a:p>
            <a:r>
              <a:rPr lang="de-DE" baseline="0" dirty="0"/>
              <a:t>Da unsere Fortbildungskonzeption nicht im eng festgelegten Rahmen von Mitte Klasse 7 bis Ende Klasse 8 steckenbleiben wollte, wollen wir beim Erwerb von Fähigkeiten und Fertigkeiten immer den gesamten Lernzeitraum in den Blick nehmen:</a:t>
            </a:r>
          </a:p>
          <a:p>
            <a:endParaRPr lang="de-DE" baseline="0" dirty="0"/>
          </a:p>
          <a:p>
            <a:r>
              <a:rPr lang="de-DE" baseline="0" dirty="0"/>
              <a:t>Für die Kursstufe und das Abiturs verfügen wir über verbindliche </a:t>
            </a:r>
            <a:r>
              <a:rPr lang="de-DE" baseline="0" dirty="0" err="1"/>
              <a:t>Kriterientabellen</a:t>
            </a:r>
            <a:r>
              <a:rPr lang="de-DE" baseline="0" dirty="0"/>
              <a:t> zur Bewertung der schriftlichen Produktionen aus (</a:t>
            </a:r>
            <a:r>
              <a:rPr lang="de-DE" baseline="0" dirty="0">
                <a:sym typeface="Symbol" panose="05050102010706020507" pitchFamily="18" charset="2"/>
              </a:rPr>
              <a:t> Korrekturrichtlinienerlass).</a:t>
            </a:r>
          </a:p>
          <a:p>
            <a:r>
              <a:rPr lang="de-DE" baseline="0" dirty="0">
                <a:sym typeface="Symbol" panose="05050102010706020507" pitchFamily="18" charset="2"/>
              </a:rPr>
              <a:t>Für den Anfangsunterricht empfiehlt sich die Arbeit mit einfachen Kriterien, die aufgabenspezifisch den Schülern bei der Bearbeitung an die Hand gegeben werden und die bei der Bewertung zum Tragen kommen.</a:t>
            </a:r>
          </a:p>
          <a:p>
            <a:endParaRPr lang="de-DE" baseline="0" dirty="0">
              <a:sym typeface="Symbol" panose="05050102010706020507" pitchFamily="18" charset="2"/>
            </a:endParaRPr>
          </a:p>
          <a:p>
            <a:r>
              <a:rPr lang="de-DE" baseline="0" dirty="0">
                <a:sym typeface="Symbol" panose="05050102010706020507" pitchFamily="18" charset="2"/>
              </a:rPr>
              <a:t>In den Klassen 7/8, aber mehr noch in den Klassen 9 und 10 auf dem Weg zur Kursstufe bedarf es der Verwendung von </a:t>
            </a:r>
            <a:r>
              <a:rPr lang="de-DE" baseline="0" dirty="0" err="1">
                <a:sym typeface="Symbol" panose="05050102010706020507" pitchFamily="18" charset="2"/>
              </a:rPr>
              <a:t>Kriterientabellen</a:t>
            </a:r>
            <a:r>
              <a:rPr lang="de-DE" baseline="0" dirty="0">
                <a:sym typeface="Symbol" panose="05050102010706020507" pitchFamily="18" charset="2"/>
              </a:rPr>
              <a:t>, die die Transparenz der Bewertung sicherstellen und sowohl der Lehrkraft als auch den Schülern Orientierung geben.</a:t>
            </a:r>
          </a:p>
          <a:p>
            <a:endParaRPr lang="de-DE" baseline="0" dirty="0">
              <a:sym typeface="Symbol" panose="05050102010706020507" pitchFamily="18" charset="2"/>
            </a:endParaRPr>
          </a:p>
          <a:p>
            <a:r>
              <a:rPr lang="de-DE" baseline="0" dirty="0">
                <a:sym typeface="Symbol" panose="05050102010706020507" pitchFamily="18" charset="2"/>
              </a:rPr>
              <a:t>Daher stellen wir eine derartige Kriterientabelle zur Verfügung, die in der Mittelstufe bei der Bewertung von Schülerleistungen zum Einsatz kommen kann.</a:t>
            </a:r>
          </a:p>
          <a:p>
            <a:r>
              <a:rPr lang="de-DE" baseline="0" dirty="0">
                <a:sym typeface="Symbol" panose="05050102010706020507" pitchFamily="18" charset="2"/>
              </a:rPr>
              <a:t>Es wäre aus der Sicht der Arbeitsgruppe wünschenswert, über alle Schulen zu einer möglichst einheitlichen Bewertung in der Mittelstufe zu kommen, um größtmögliche Vergleichbarkeit der Leistungen zu erzielen.</a:t>
            </a:r>
          </a:p>
          <a:p>
            <a:r>
              <a:rPr lang="de-DE" baseline="0" dirty="0">
                <a:sym typeface="Symbol" panose="05050102010706020507" pitchFamily="18" charset="2"/>
              </a:rPr>
              <a:t>Ein exemplarischer Feedbackbogen soll zeigen, wie </a:t>
            </a:r>
            <a:r>
              <a:rPr lang="de-DE" baseline="0" dirty="0" err="1">
                <a:sym typeface="Symbol" panose="05050102010706020507" pitchFamily="18" charset="2"/>
              </a:rPr>
              <a:t>Kriterientabellen</a:t>
            </a:r>
            <a:r>
              <a:rPr lang="de-DE" baseline="0" dirty="0">
                <a:sym typeface="Symbol" panose="05050102010706020507" pitchFamily="18" charset="2"/>
              </a:rPr>
              <a:t> in Rückmeldemögen umgearbeitet werden können und  so komplexe Rückmeldungen an die Schüler erlauben, ohne den Zeitaufwand für die </a:t>
            </a:r>
            <a:r>
              <a:rPr lang="de-DE" baseline="0">
                <a:sym typeface="Symbol" panose="05050102010706020507" pitchFamily="18" charset="2"/>
              </a:rPr>
              <a:t>Lehrkraft unnötig zu </a:t>
            </a:r>
            <a:r>
              <a:rPr lang="de-DE" baseline="0" dirty="0">
                <a:sym typeface="Symbol" panose="05050102010706020507" pitchFamily="18" charset="2"/>
              </a:rPr>
              <a:t>erhöhen.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1707CCF-1DCA-497A-ADFD-96DBF627E210}" type="datetime1">
              <a:rPr lang="de-DE" smtClean="0"/>
              <a:t>18.12.2016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09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7EEA9C5-9487-49A7-AF0B-924BB2B85A08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87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87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12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19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20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58A25C-0BB8-4CFB-B36B-5C2027EB2937}" type="datetime1">
              <a:rPr lang="de-DE" smtClean="0"/>
              <a:t>18.12.2016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73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83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23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731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996844" y="6376497"/>
            <a:ext cx="3639704" cy="365760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1636548" y="6377132"/>
            <a:ext cx="545638" cy="365125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58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09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15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86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851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70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2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80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295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98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169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531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481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996844" y="6376497"/>
            <a:ext cx="3639704" cy="365760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1636548" y="6377132"/>
            <a:ext cx="545638" cy="365125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342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204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073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23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446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354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7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380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543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283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280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5904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996844" y="6376497"/>
            <a:ext cx="3639704" cy="365760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1636548" y="6377132"/>
            <a:ext cx="545638" cy="365125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98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996844" y="6376497"/>
            <a:ext cx="3639704" cy="365760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1636548" y="6377132"/>
            <a:ext cx="545638" cy="365125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071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996844" y="6376497"/>
            <a:ext cx="3639704" cy="365760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1636548" y="6377132"/>
            <a:ext cx="545638" cy="365125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860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996844" y="6376497"/>
            <a:ext cx="3639704" cy="365760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11636548" y="6377132"/>
            <a:ext cx="545638" cy="365125"/>
          </a:xfrm>
        </p:spPr>
        <p:txBody>
          <a:bodyPr/>
          <a:lstStyle>
            <a:lvl1pPr>
              <a:defRPr sz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38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6150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feld 20"/>
          <p:cNvSpPr txBox="1"/>
          <p:nvPr userDrawn="1"/>
        </p:nvSpPr>
        <p:spPr>
          <a:xfrm>
            <a:off x="3812461" y="6475511"/>
            <a:ext cx="45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11489167" y="6475511"/>
            <a:ext cx="75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7868CA-D9DB-46C9-B49D-39B18CB7ABFF}" type="slidenum">
              <a:rPr lang="de-DE" sz="1400" smtClean="0">
                <a:solidFill>
                  <a:schemeClr val="bg1"/>
                </a:solidFill>
              </a:rPr>
              <a:t>‹Nr.›</a:t>
            </a:fld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8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0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0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9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3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7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38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84" r:id="rId13"/>
    <p:sldLayoutId id="2147484201" r:id="rId14"/>
    <p:sldLayoutId id="214748423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3799572" y="6475511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</p:spTree>
    <p:extLst>
      <p:ext uri="{BB962C8B-B14F-4D97-AF65-F5344CB8AC3E}">
        <p14:creationId xmlns:p14="http://schemas.microsoft.com/office/powerpoint/2010/main" val="86929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CCE2E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682270" y="952597"/>
            <a:ext cx="10591060" cy="1412520"/>
          </a:xfrm>
        </p:spPr>
        <p:txBody>
          <a:bodyPr>
            <a:noAutofit/>
          </a:bodyPr>
          <a:lstStyle/>
          <a:p>
            <a:pPr algn="ctr"/>
            <a:r>
              <a:rPr lang="de-DE" sz="5400" b="1" dirty="0">
                <a:solidFill>
                  <a:schemeClr val="tx1"/>
                </a:solidFill>
                <a:latin typeface="+mj-lt"/>
              </a:rPr>
              <a:t>Korrekturen schriftlicher Textproduktionen</a:t>
            </a:r>
          </a:p>
          <a:p>
            <a:pPr algn="ctr"/>
            <a:r>
              <a:rPr lang="de-DE" sz="3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Mittelstufe – </a:t>
            </a:r>
          </a:p>
          <a:p>
            <a:pPr algn="ctr"/>
            <a:endParaRPr lang="de-DE" sz="3600" cap="none" spc="-50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2403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873140" y="4463511"/>
            <a:ext cx="1042416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461356" y="4463511"/>
            <a:ext cx="976393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59247" y="342570"/>
            <a:ext cx="1022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Progression entwickeln im Hinblick auf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648730" y="2069960"/>
            <a:ext cx="11368216" cy="401969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1059247" y="1820758"/>
            <a:ext cx="9334230" cy="42688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Textsortenvielfalt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   Berücksichtigung von Situationsbezogenheit,</a:t>
            </a:r>
            <a:br>
              <a:rPr lang="de-DE" sz="2800" dirty="0">
                <a:solidFill>
                  <a:schemeClr val="tx1"/>
                </a:solidFill>
                <a:latin typeface="+mj-lt"/>
              </a:rPr>
            </a:br>
            <a:r>
              <a:rPr lang="de-DE" sz="2800" dirty="0">
                <a:solidFill>
                  <a:schemeClr val="tx1"/>
                </a:solidFill>
                <a:latin typeface="+mj-lt"/>
              </a:rPr>
              <a:t>    Adressatenorientierung und textsortenspezifischen Merkmalen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   Grad der Vertrautheit von Themen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   Komplexität der zu verarbeitenden Informationen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   schrittweiser Wegfall von Vorgaben („Geländer-Reduzierung“)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   Grad der Differenziertheit der persönlichen Stellungnahme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   Spektrum an verfügbaren Schreibstrategien: </a:t>
            </a:r>
            <a:br>
              <a:rPr lang="de-DE" sz="2800" dirty="0">
                <a:solidFill>
                  <a:schemeClr val="tx1"/>
                </a:solidFill>
                <a:latin typeface="+mj-lt"/>
              </a:rPr>
            </a:br>
            <a:r>
              <a:rPr lang="de-DE" sz="2800" dirty="0">
                <a:solidFill>
                  <a:schemeClr val="tx1"/>
                </a:solidFill>
                <a:latin typeface="+mj-lt"/>
              </a:rPr>
              <a:t>    Planung, Einsatz von Hilfsmitteln, Fehlervermeidung</a:t>
            </a:r>
            <a:endParaRPr lang="de-DE" sz="30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6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873140" y="4463511"/>
            <a:ext cx="1042416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59247" y="342570"/>
            <a:ext cx="10223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Aufbau der Schreibkompetenz Hand in Hand mit Sprachförderung und Erwerb von Schreibstrategien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648730" y="2069960"/>
            <a:ext cx="11368216" cy="401969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1059247" y="1798185"/>
            <a:ext cx="10223144" cy="376570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Orthografie-Training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Wortschatzerweiterung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Training von Kompensationsstrategien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Erweiterung der textsortenspezifischen Redemittel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Erweiterung der textstrukturierenden Redemittel (Konnektoren)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Schulung der grammatischen Korrektheit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Verbesserung des Stils (z.B. durch komplexere grammatische Strukturen)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Vermeidung von Fehlern und Wiederholungen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+mj-lt"/>
              </a:rPr>
              <a:t>   Erkennen und bewusstes Auswählen von Sprachvarianten</a:t>
            </a:r>
            <a:br>
              <a:rPr lang="de-DE" sz="2400" dirty="0">
                <a:solidFill>
                  <a:schemeClr val="tx1"/>
                </a:solidFill>
                <a:latin typeface="+mj-lt"/>
              </a:rPr>
            </a:br>
            <a:r>
              <a:rPr lang="de-DE" sz="2400" dirty="0">
                <a:solidFill>
                  <a:schemeClr val="tx1"/>
                </a:solidFill>
                <a:latin typeface="+mj-lt"/>
              </a:rPr>
              <a:t>    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873140" y="4463511"/>
            <a:ext cx="1042416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59247" y="342570"/>
            <a:ext cx="1022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Prozessorientiertes Schreiben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86711" y="1673171"/>
            <a:ext cx="11368216" cy="401969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2345496" y="1195534"/>
            <a:ext cx="6812747" cy="4594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E7E73"/>
              </a:buClr>
              <a:buNone/>
            </a:pPr>
            <a:r>
              <a:rPr lang="de-DE" sz="3600" dirty="0">
                <a:solidFill>
                  <a:schemeClr val="tx1"/>
                </a:solidFill>
                <a:latin typeface="+mj-lt"/>
              </a:rPr>
              <a:t>Mentale Prozesse beim Schreiben:</a:t>
            </a:r>
            <a:br>
              <a:rPr lang="de-DE" sz="3600" dirty="0">
                <a:solidFill>
                  <a:schemeClr val="tx1"/>
                </a:solidFill>
                <a:latin typeface="+mj-lt"/>
              </a:rPr>
            </a:br>
            <a:r>
              <a:rPr lang="de-DE" sz="3000" dirty="0">
                <a:solidFill>
                  <a:schemeClr val="tx1"/>
                </a:solidFill>
                <a:latin typeface="+mj-lt"/>
              </a:rPr>
              <a:t>    </a:t>
            </a:r>
          </a:p>
          <a:p>
            <a:pPr marL="0" indent="0">
              <a:lnSpc>
                <a:spcPct val="100000"/>
              </a:lnSpc>
              <a:buClr>
                <a:srgbClr val="3E7E73"/>
              </a:buClr>
              <a:buNone/>
            </a:pPr>
            <a:r>
              <a:rPr lang="de-DE" sz="3200" dirty="0">
                <a:solidFill>
                  <a:schemeClr val="tx1"/>
                </a:solidFill>
              </a:rPr>
              <a:t>PRÉPARER</a:t>
            </a:r>
          </a:p>
          <a:p>
            <a:pPr marL="0" indent="0">
              <a:buClr>
                <a:srgbClr val="3E7E73"/>
              </a:buClr>
              <a:buNone/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rgbClr val="3E7E73"/>
              </a:buClr>
              <a:buNone/>
            </a:pPr>
            <a:r>
              <a:rPr lang="de-DE" sz="3200" dirty="0">
                <a:solidFill>
                  <a:schemeClr val="tx1"/>
                </a:solidFill>
              </a:rPr>
              <a:t>RÉDIGER</a:t>
            </a:r>
          </a:p>
          <a:p>
            <a:pPr marL="0" indent="0">
              <a:buClr>
                <a:srgbClr val="3E7E73"/>
              </a:buClr>
              <a:buNone/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>
                <a:solidFill>
                  <a:schemeClr val="tx1"/>
                </a:solidFill>
              </a:rPr>
              <a:t>CORRIGER</a:t>
            </a:r>
          </a:p>
          <a:p>
            <a:pPr marL="0" indent="0">
              <a:buNone/>
            </a:pP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</a:rPr>
              <a:t>ÉVALUER</a:t>
            </a:r>
          </a:p>
          <a:p>
            <a:pPr marL="0" indent="0">
              <a:buNone/>
            </a:pP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Pfeil: nach unten 1"/>
          <p:cNvSpPr/>
          <p:nvPr/>
        </p:nvSpPr>
        <p:spPr>
          <a:xfrm>
            <a:off x="5262597" y="2208132"/>
            <a:ext cx="908222" cy="3481776"/>
          </a:xfrm>
          <a:prstGeom prst="downArrow">
            <a:avLst/>
          </a:prstGeom>
          <a:gradFill flip="none" rotWithShape="1">
            <a:gsLst>
              <a:gs pos="0">
                <a:srgbClr val="61BAC3">
                  <a:shade val="30000"/>
                  <a:satMod val="115000"/>
                </a:srgbClr>
              </a:gs>
              <a:gs pos="50000">
                <a:srgbClr val="61BAC3">
                  <a:shade val="67500"/>
                  <a:satMod val="115000"/>
                </a:srgbClr>
              </a:gs>
              <a:gs pos="100000">
                <a:srgbClr val="61BAC3">
                  <a:shade val="100000"/>
                  <a:satMod val="115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904" y="4390970"/>
            <a:ext cx="2530101" cy="16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873140" y="4463511"/>
            <a:ext cx="1042416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45141" y="705097"/>
            <a:ext cx="1012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2. Bewertung von schriftlichen Textproduktionen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86711" y="1673171"/>
            <a:ext cx="11368216" cy="401969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390264" y="1731134"/>
            <a:ext cx="11657219" cy="40590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E7E73"/>
              </a:buClr>
              <a:buNone/>
            </a:pPr>
            <a:r>
              <a:rPr lang="de-DE" sz="3200" dirty="0">
                <a:solidFill>
                  <a:schemeClr val="tx1"/>
                </a:solidFill>
                <a:latin typeface="+mj-lt"/>
              </a:rPr>
              <a:t>Von	aufgabenspezifischen Kriterienrastern im Anfangsunterricht und</a:t>
            </a:r>
            <a:br>
              <a:rPr lang="de-DE" sz="3200" dirty="0">
                <a:solidFill>
                  <a:schemeClr val="tx1"/>
                </a:solidFill>
                <a:latin typeface="+mj-lt"/>
              </a:rPr>
            </a:br>
            <a:r>
              <a:rPr lang="de-DE" sz="3200" dirty="0">
                <a:solidFill>
                  <a:schemeClr val="tx1"/>
                </a:solidFill>
                <a:latin typeface="+mj-lt"/>
              </a:rPr>
              <a:t>	aufgabenspezifischen Feedbackbögen			A1/A2</a:t>
            </a:r>
            <a:br>
              <a:rPr lang="de-DE" sz="3600" dirty="0">
                <a:solidFill>
                  <a:schemeClr val="tx1"/>
                </a:solidFill>
                <a:latin typeface="+mj-lt"/>
              </a:rPr>
            </a:br>
            <a:endParaRPr lang="de-DE" sz="3600" dirty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rgbClr val="3E7E73"/>
              </a:buClr>
              <a:buNone/>
            </a:pPr>
            <a:endParaRPr lang="de-DE" sz="3600" dirty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rgbClr val="3E7E73"/>
              </a:buClr>
              <a:buNone/>
            </a:pPr>
            <a:endParaRPr lang="de-DE" sz="3600" dirty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rgbClr val="3E7E73"/>
              </a:buClr>
              <a:buNone/>
            </a:pPr>
            <a:r>
              <a:rPr lang="de-DE" sz="3200" dirty="0">
                <a:solidFill>
                  <a:schemeClr val="tx1"/>
                </a:solidFill>
                <a:latin typeface="+mj-lt"/>
              </a:rPr>
              <a:t>Zu	allgemeinen </a:t>
            </a:r>
            <a:r>
              <a:rPr lang="de-DE" sz="3200" dirty="0" err="1">
                <a:solidFill>
                  <a:schemeClr val="tx1"/>
                </a:solidFill>
                <a:latin typeface="+mj-lt"/>
              </a:rPr>
              <a:t>kriterialen</a:t>
            </a:r>
            <a:r>
              <a:rPr lang="de-DE" sz="3200" dirty="0">
                <a:solidFill>
                  <a:schemeClr val="tx1"/>
                </a:solidFill>
                <a:latin typeface="+mj-lt"/>
              </a:rPr>
              <a:t> Korrekturtabellen und</a:t>
            </a:r>
            <a:br>
              <a:rPr lang="de-DE" sz="3200" dirty="0">
                <a:solidFill>
                  <a:schemeClr val="tx1"/>
                </a:solidFill>
                <a:latin typeface="+mj-lt"/>
              </a:rPr>
            </a:br>
            <a:r>
              <a:rPr lang="de-DE" sz="3200" dirty="0">
                <a:solidFill>
                  <a:schemeClr val="tx1"/>
                </a:solidFill>
                <a:latin typeface="+mj-lt"/>
              </a:rPr>
              <a:t>	allgemeinen </a:t>
            </a:r>
            <a:r>
              <a:rPr lang="de-DE" sz="3200" dirty="0" err="1">
                <a:solidFill>
                  <a:schemeClr val="tx1"/>
                </a:solidFill>
                <a:latin typeface="+mj-lt"/>
              </a:rPr>
              <a:t>kriterialen</a:t>
            </a:r>
            <a:r>
              <a:rPr lang="de-DE" sz="3200" dirty="0">
                <a:solidFill>
                  <a:schemeClr val="tx1"/>
                </a:solidFill>
                <a:latin typeface="+mj-lt"/>
              </a:rPr>
              <a:t> Feedbackbögen		A2/B1</a:t>
            </a:r>
          </a:p>
        </p:txBody>
      </p:sp>
      <p:sp>
        <p:nvSpPr>
          <p:cNvPr id="2" name="Pfeil: nach unten 1"/>
          <p:cNvSpPr/>
          <p:nvPr/>
        </p:nvSpPr>
        <p:spPr>
          <a:xfrm>
            <a:off x="5222971" y="2875668"/>
            <a:ext cx="1085687" cy="1492445"/>
          </a:xfrm>
          <a:prstGeom prst="downArrow">
            <a:avLst/>
          </a:prstGeom>
          <a:gradFill flip="none" rotWithShape="1">
            <a:gsLst>
              <a:gs pos="0">
                <a:srgbClr val="61BAC3">
                  <a:shade val="30000"/>
                  <a:satMod val="115000"/>
                </a:srgbClr>
              </a:gs>
              <a:gs pos="50000">
                <a:srgbClr val="61BAC3">
                  <a:shade val="67500"/>
                  <a:satMod val="115000"/>
                </a:srgbClr>
              </a:gs>
              <a:gs pos="100000">
                <a:srgbClr val="61BAC3">
                  <a:shade val="100000"/>
                  <a:satMod val="115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96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40260" y="322998"/>
            <a:ext cx="1116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Beispiel für allgemein zu bewertende Kategorien im Anfangsunterricht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0" y="781258"/>
            <a:ext cx="10238562" cy="54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68693" y="5348613"/>
            <a:ext cx="966770" cy="116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35" y="788078"/>
            <a:ext cx="11127260" cy="550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71151" y="259492"/>
            <a:ext cx="1109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Beispiel für kriteriengestütztes aufgabenspezifisches Korrigieren (Personenbeschreibung)</a:t>
            </a:r>
          </a:p>
        </p:txBody>
      </p:sp>
    </p:spTree>
    <p:extLst>
      <p:ext uri="{BB962C8B-B14F-4D97-AF65-F5344CB8AC3E}">
        <p14:creationId xmlns:p14="http://schemas.microsoft.com/office/powerpoint/2010/main" val="337794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583510"/>
            <a:ext cx="10570464" cy="560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831837" y="25056"/>
            <a:ext cx="106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Kriterientabelle zur Korrektur von schriftlichen Textproduktionen in der Mittelstufe</a:t>
            </a:r>
          </a:p>
        </p:txBody>
      </p:sp>
    </p:spTree>
    <p:extLst>
      <p:ext uri="{BB962C8B-B14F-4D97-AF65-F5344CB8AC3E}">
        <p14:creationId xmlns:p14="http://schemas.microsoft.com/office/powerpoint/2010/main" val="115950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5" y="422952"/>
            <a:ext cx="9957816" cy="5787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2784855" y="0"/>
            <a:ext cx="7514502" cy="40011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Beispiel für einen </a:t>
            </a:r>
            <a:r>
              <a:rPr lang="de-DE" sz="2000" dirty="0" err="1"/>
              <a:t>kriterialen</a:t>
            </a:r>
            <a:r>
              <a:rPr lang="de-DE" sz="2000" dirty="0"/>
              <a:t> Feedbackbogen in der Mittelstufe</a:t>
            </a:r>
          </a:p>
        </p:txBody>
      </p:sp>
    </p:spTree>
    <p:extLst>
      <p:ext uri="{BB962C8B-B14F-4D97-AF65-F5344CB8AC3E}">
        <p14:creationId xmlns:p14="http://schemas.microsoft.com/office/powerpoint/2010/main" val="24460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108538" y="3256767"/>
            <a:ext cx="3194137" cy="20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956" y="2755521"/>
            <a:ext cx="3914775" cy="22002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93214" y="5088404"/>
            <a:ext cx="743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</a:rPr>
              <a:t> Vielen Dank für Ihre Aufmerksamkeit !</a:t>
            </a:r>
          </a:p>
        </p:txBody>
      </p:sp>
      <p:pic>
        <p:nvPicPr>
          <p:cNvPr id="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20" y="2517210"/>
            <a:ext cx="2872740" cy="2781299"/>
          </a:xfrm>
          <a:prstGeom prst="rect">
            <a:avLst/>
          </a:prstGeom>
          <a:solidFill>
            <a:srgbClr val="CCE2E6"/>
          </a:solidFill>
        </p:spPr>
      </p:pic>
    </p:spTree>
    <p:extLst>
      <p:ext uri="{BB962C8B-B14F-4D97-AF65-F5344CB8AC3E}">
        <p14:creationId xmlns:p14="http://schemas.microsoft.com/office/powerpoint/2010/main" val="104490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178169" y="735596"/>
            <a:ext cx="8316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>
                <a:latin typeface="+mj-lt"/>
              </a:rPr>
              <a:t>Gliederung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28878" y="1794943"/>
            <a:ext cx="1046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3600" dirty="0">
                <a:latin typeface="+mj-lt"/>
                <a:sym typeface="Symbol" panose="05050102010706020507" pitchFamily="18" charset="2"/>
              </a:rPr>
              <a:t>Hinweise zum systematischen Kompetenzaufbau der Teilkompetenz </a:t>
            </a:r>
            <a:r>
              <a:rPr lang="de-DE" sz="3600" b="1" cap="small" dirty="0">
                <a:latin typeface="+mj-lt"/>
                <a:sym typeface="Symbol" panose="05050102010706020507" pitchFamily="18" charset="2"/>
              </a:rPr>
              <a:t>Schreiben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dirty="0">
                <a:latin typeface="+mj-lt"/>
                <a:sym typeface="Symbol" panose="05050102010706020507" pitchFamily="18" charset="2"/>
              </a:rPr>
              <a:t>Stufenspezifische Kriterienraster zur Bewertung der Textproduktionen</a:t>
            </a:r>
          </a:p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	a. aufgabenspezifisch im Anfangsunterricht</a:t>
            </a:r>
          </a:p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	b. allgemein-</a:t>
            </a:r>
            <a:r>
              <a:rPr lang="de-DE" sz="3600" dirty="0" err="1">
                <a:latin typeface="+mj-lt"/>
                <a:sym typeface="Symbol" panose="05050102010706020507" pitchFamily="18" charset="2"/>
              </a:rPr>
              <a:t>kriterial</a:t>
            </a:r>
            <a:r>
              <a:rPr lang="de-DE" sz="3600" dirty="0">
                <a:latin typeface="+mj-lt"/>
                <a:sym typeface="Symbol" panose="05050102010706020507" pitchFamily="18" charset="2"/>
              </a:rPr>
              <a:t> im weiteren Lernprozess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de-DE" sz="3600" dirty="0">
                <a:latin typeface="+mj-lt"/>
                <a:sym typeface="Symbol" panose="05050102010706020507" pitchFamily="18" charset="2"/>
              </a:rPr>
              <a:t>Exemplarische Feedbackbogen für die Schülerrückmeldung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778" y="73123"/>
            <a:ext cx="2530101" cy="16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5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15437" y="1757463"/>
            <a:ext cx="109598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Siehe Dossier </a:t>
            </a:r>
          </a:p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	</a:t>
            </a:r>
            <a:r>
              <a:rPr lang="de-DE" sz="3600" b="1" dirty="0">
                <a:latin typeface="+mj-lt"/>
                <a:sym typeface="Symbol" panose="05050102010706020507" pitchFamily="18" charset="2"/>
              </a:rPr>
              <a:t>„Korrekturen schriftlicher Textproduktionen </a:t>
            </a:r>
            <a:br>
              <a:rPr lang="de-DE" sz="3600" b="1" dirty="0">
                <a:latin typeface="+mj-lt"/>
                <a:sym typeface="Symbol" panose="05050102010706020507" pitchFamily="18" charset="2"/>
              </a:rPr>
            </a:br>
            <a:r>
              <a:rPr lang="de-DE" sz="3600" b="1" dirty="0">
                <a:latin typeface="+mj-lt"/>
                <a:sym typeface="Symbol" panose="05050102010706020507" pitchFamily="18" charset="2"/>
              </a:rPr>
              <a:t>	  in der Mittelstufe“</a:t>
            </a:r>
          </a:p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Darin finden Sie:</a:t>
            </a:r>
          </a:p>
          <a:p>
            <a:pPr marL="571500" indent="-571500">
              <a:buFont typeface="Symbol" panose="05050102010706020507" pitchFamily="18" charset="2"/>
              <a:buChar char="®"/>
            </a:pPr>
            <a:r>
              <a:rPr lang="de-DE" sz="3600" dirty="0">
                <a:latin typeface="+mj-lt"/>
                <a:sym typeface="Symbol" panose="05050102010706020507" pitchFamily="18" charset="2"/>
              </a:rPr>
              <a:t>Hinweise zum systematischen Kompetenzaufbau</a:t>
            </a:r>
          </a:p>
          <a:p>
            <a:pPr marL="571500" indent="-571500">
              <a:buFont typeface="Symbol" panose="05050102010706020507" pitchFamily="18" charset="2"/>
              <a:buChar char="®"/>
            </a:pPr>
            <a:r>
              <a:rPr lang="de-DE" sz="3600" dirty="0">
                <a:latin typeface="+mj-lt"/>
                <a:sym typeface="Symbol" panose="05050102010706020507" pitchFamily="18" charset="2"/>
              </a:rPr>
              <a:t>Kriterienraster zur Bewertung der Textproduktionen</a:t>
            </a:r>
          </a:p>
          <a:p>
            <a:pPr marL="571500" indent="-571500">
              <a:buFont typeface="Symbol" panose="05050102010706020507" pitchFamily="18" charset="2"/>
              <a:buChar char="®"/>
            </a:pPr>
            <a:r>
              <a:rPr lang="de-DE" sz="3600" dirty="0">
                <a:latin typeface="+mj-lt"/>
                <a:sym typeface="Symbol" panose="05050102010706020507" pitchFamily="18" charset="2"/>
              </a:rPr>
              <a:t>Feedbackbogen für die Schülerrückmeldung</a:t>
            </a:r>
          </a:p>
          <a:p>
            <a:pPr marL="571500" indent="-571500">
              <a:buFont typeface="Symbol" panose="05050102010706020507" pitchFamily="18" charset="2"/>
              <a:buChar char="®"/>
            </a:pPr>
            <a:endParaRPr lang="de-DE" sz="3600" dirty="0">
              <a:latin typeface="+mj-lt"/>
              <a:sym typeface="Symbol" panose="05050102010706020507" pitchFamily="18" charset="2"/>
            </a:endParaRPr>
          </a:p>
          <a:p>
            <a:endParaRPr lang="de-DE" sz="3600" dirty="0">
              <a:latin typeface="+mj-lt"/>
              <a:sym typeface="Symbol" panose="05050102010706020507" pitchFamily="18" charset="2"/>
            </a:endParaRPr>
          </a:p>
          <a:p>
            <a:endParaRPr lang="de-DE" sz="3600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67171" y="806466"/>
            <a:ext cx="10719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+mj-lt"/>
              </a:rPr>
              <a:t>Korrektur schriftlicher Textproduktionen </a:t>
            </a:r>
          </a:p>
        </p:txBody>
      </p:sp>
    </p:spTree>
    <p:extLst>
      <p:ext uri="{BB962C8B-B14F-4D97-AF65-F5344CB8AC3E}">
        <p14:creationId xmlns:p14="http://schemas.microsoft.com/office/powerpoint/2010/main" val="282300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9635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036751" y="731775"/>
            <a:ext cx="1022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1. Hinweise zum systematischen Kompetenzaufbau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95270" y="1939332"/>
            <a:ext cx="10870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</a:rPr>
              <a:t>Was ist Schreiben?</a:t>
            </a:r>
          </a:p>
          <a:p>
            <a:endParaRPr lang="de-DE" sz="3600" dirty="0">
              <a:latin typeface="+mj-lt"/>
            </a:endParaRP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980768" y="1884405"/>
            <a:ext cx="10315882" cy="411634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endParaRPr lang="de-DE" sz="3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8"/>
            <a:endParaRPr lang="de-DE" sz="3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de-DE" sz="3200" b="1" dirty="0">
                <a:solidFill>
                  <a:schemeClr val="tx1"/>
                </a:solidFill>
                <a:latin typeface="+mj-lt"/>
              </a:rPr>
              <a:t>Ein komplexer „Prozess, der auf verschiedenen Reflexionsebenen stattfindet und sich aus einer Vielzahl von Einzelaktivitäten, Strategien und rekursiven Abläufen zusammensetzt.“</a:t>
            </a:r>
          </a:p>
          <a:p>
            <a:pPr>
              <a:lnSpc>
                <a:spcPct val="100000"/>
              </a:lnSpc>
            </a:pPr>
            <a:r>
              <a:rPr lang="de-DE" dirty="0"/>
              <a:t>		</a:t>
            </a:r>
            <a:r>
              <a:rPr lang="de-DE" sz="1800" dirty="0"/>
              <a:t>Sara Tischbein „Schreiben“ in: </a:t>
            </a:r>
            <a:r>
              <a:rPr lang="de-DE" sz="1800" dirty="0" err="1"/>
              <a:t>Krechel</a:t>
            </a:r>
            <a:r>
              <a:rPr lang="de-DE" sz="1800" dirty="0"/>
              <a:t> (Hrsg.) Französisch-Didaktik, Berlin 2015, S. 190.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046" y="1931184"/>
            <a:ext cx="2530101" cy="16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873140" y="4463511"/>
            <a:ext cx="1042416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461356" y="4463511"/>
            <a:ext cx="976393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205802" y="2069960"/>
            <a:ext cx="6039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077782" y="915450"/>
            <a:ext cx="1022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Schreiben im Fremdsprachenunterricht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648730" y="2069960"/>
            <a:ext cx="11368216" cy="40196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600" dirty="0">
                <a:latin typeface="+mj-lt"/>
              </a:rPr>
              <a:t>produktorientiertes Schreiben</a:t>
            </a:r>
          </a:p>
          <a:p>
            <a:endParaRPr lang="de-DE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3600" dirty="0">
                <a:latin typeface="+mj-lt"/>
              </a:rPr>
              <a:t>Pragmatisches Schreiben	kreatives Schreiben,</a:t>
            </a:r>
            <a:br>
              <a:rPr lang="de-DE" sz="3600" dirty="0">
                <a:latin typeface="+mj-lt"/>
              </a:rPr>
            </a:br>
            <a:r>
              <a:rPr lang="de-DE" sz="3600" dirty="0">
                <a:latin typeface="+mj-lt"/>
              </a:rPr>
              <a:t>						Rezeption literarischer Texte</a:t>
            </a:r>
          </a:p>
          <a:p>
            <a:r>
              <a:rPr lang="de-DE" sz="2800" dirty="0">
                <a:latin typeface="+mj-lt"/>
              </a:rPr>
              <a:t>Sach- und Gebrauchstexte		Geschichten erzählen,</a:t>
            </a:r>
            <a:br>
              <a:rPr lang="de-DE" sz="2800" dirty="0">
                <a:latin typeface="+mj-lt"/>
              </a:rPr>
            </a:br>
            <a:r>
              <a:rPr lang="de-DE" sz="2800" dirty="0">
                <a:latin typeface="+mj-lt"/>
              </a:rPr>
              <a:t>verfassen, wie Briefe,			Leerstellen füllen</a:t>
            </a:r>
            <a:br>
              <a:rPr lang="de-DE" sz="2800" dirty="0">
                <a:latin typeface="+mj-lt"/>
              </a:rPr>
            </a:br>
            <a:r>
              <a:rPr lang="de-DE" sz="2800" dirty="0">
                <a:latin typeface="+mj-lt"/>
              </a:rPr>
              <a:t>Bewerbungsschreiben erstellen		</a:t>
            </a:r>
          </a:p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3095368" y="2533135"/>
            <a:ext cx="2174789" cy="8155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6339016" y="2520778"/>
            <a:ext cx="1995616" cy="8726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778" y="73123"/>
            <a:ext cx="2530101" cy="16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0461356" y="4463511"/>
            <a:ext cx="976393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77782" y="711564"/>
            <a:ext cx="10223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Schreiben im Bildungsplan 2016 </a:t>
            </a:r>
            <a:r>
              <a:rPr lang="de-DE" sz="2400" dirty="0">
                <a:latin typeface="+mj-lt"/>
                <a:sym typeface="Symbol" panose="05050102010706020507" pitchFamily="18" charset="2"/>
              </a:rPr>
              <a:t>(Gymnasium, 2. Fremdsprache)</a:t>
            </a:r>
          </a:p>
          <a:p>
            <a:pPr algn="ctr"/>
            <a:r>
              <a:rPr lang="de-DE" sz="2400" b="1" dirty="0">
                <a:latin typeface="+mj-lt"/>
                <a:sym typeface="Symbol" panose="05050102010706020507" pitchFamily="18" charset="2"/>
              </a:rPr>
              <a:t>Schreiben im Kontext weiterer inhaltsbezogener Kompetenzen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1637" y="1959297"/>
            <a:ext cx="3344917" cy="20928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Sprechen: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Hybridtexte, z.B. Blog, Chat, SMS 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werden geschrieben wie gesprochen</a:t>
            </a:r>
          </a:p>
          <a:p>
            <a:endParaRPr lang="de-DE" sz="2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445378" y="1851588"/>
            <a:ext cx="2465534" cy="116955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Sprachmittlung: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schriftliche Mediation</a:t>
            </a:r>
          </a:p>
          <a:p>
            <a:endParaRPr lang="de-DE" sz="2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61229" y="1895040"/>
            <a:ext cx="3288323" cy="240065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sprachliche Mittel: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	Aussprache 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	Wortschatz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	Grammatik</a:t>
            </a: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integrative Schulung</a:t>
            </a:r>
          </a:p>
          <a:p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74020" y="4246786"/>
            <a:ext cx="3408250" cy="20928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Text- und Medienkompetenz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z.B. zu Texten schriftlich Stellung beziehen, aus der Perspektive einer Figur schreiben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98231" y="4246786"/>
            <a:ext cx="3288323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Lesen: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Lesetexte bieten zahlreiche Schreibanlässen</a:t>
            </a:r>
          </a:p>
          <a:p>
            <a:endParaRPr lang="de-DE" sz="2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61229" y="4419407"/>
            <a:ext cx="3288323" cy="17851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Hör(</a:t>
            </a:r>
            <a:r>
              <a:rPr lang="de-DE" sz="25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seh</a:t>
            </a:r>
            <a:r>
              <a:rPr lang="de-DE" sz="25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)verstehen: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Gehörtes notieren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auf Gehörtes schriftlich reagieren</a:t>
            </a:r>
          </a:p>
          <a:p>
            <a:endParaRPr lang="de-DE" sz="2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45378" y="3286897"/>
            <a:ext cx="2465534" cy="646331"/>
          </a:xfrm>
          <a:prstGeom prst="rect">
            <a:avLst/>
          </a:prstGeom>
          <a:noFill/>
          <a:ln w="38100">
            <a:solidFill>
              <a:srgbClr val="3E7E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accent4">
                    <a:lumMod val="75000"/>
                  </a:schemeClr>
                </a:solidFill>
              </a:rPr>
              <a:t>Schreiben</a:t>
            </a:r>
          </a:p>
        </p:txBody>
      </p:sp>
      <p:cxnSp>
        <p:nvCxnSpPr>
          <p:cNvPr id="7" name="Gerader Verbinder 6"/>
          <p:cNvCxnSpPr>
            <a:endCxn id="16" idx="1"/>
          </p:cNvCxnSpPr>
          <p:nvPr/>
        </p:nvCxnSpPr>
        <p:spPr>
          <a:xfrm flipV="1">
            <a:off x="6910912" y="3095369"/>
            <a:ext cx="750317" cy="215428"/>
          </a:xfrm>
          <a:prstGeom prst="line">
            <a:avLst/>
          </a:prstGeom>
          <a:ln w="38100">
            <a:solidFill>
              <a:srgbClr val="3E7E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stCxn id="2" idx="0"/>
            <a:endCxn id="14" idx="2"/>
          </p:cNvCxnSpPr>
          <p:nvPr/>
        </p:nvCxnSpPr>
        <p:spPr>
          <a:xfrm flipV="1">
            <a:off x="5678145" y="3021139"/>
            <a:ext cx="0" cy="265758"/>
          </a:xfrm>
          <a:prstGeom prst="line">
            <a:avLst/>
          </a:prstGeom>
          <a:ln w="38100">
            <a:solidFill>
              <a:srgbClr val="3E7E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endCxn id="12" idx="3"/>
          </p:cNvCxnSpPr>
          <p:nvPr/>
        </p:nvCxnSpPr>
        <p:spPr>
          <a:xfrm flipH="1" flipV="1">
            <a:off x="3786554" y="3005738"/>
            <a:ext cx="658824" cy="281160"/>
          </a:xfrm>
          <a:prstGeom prst="line">
            <a:avLst/>
          </a:prstGeom>
          <a:ln w="38100">
            <a:solidFill>
              <a:srgbClr val="3E7E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3786554" y="3949427"/>
            <a:ext cx="658824" cy="297359"/>
          </a:xfrm>
          <a:prstGeom prst="line">
            <a:avLst/>
          </a:prstGeom>
          <a:ln w="38100">
            <a:solidFill>
              <a:srgbClr val="3E7E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6910912" y="3933228"/>
            <a:ext cx="750317" cy="484348"/>
          </a:xfrm>
          <a:prstGeom prst="line">
            <a:avLst/>
          </a:prstGeom>
          <a:ln w="38100">
            <a:solidFill>
              <a:srgbClr val="3E7E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stCxn id="2" idx="2"/>
            <a:endCxn id="17" idx="0"/>
          </p:cNvCxnSpPr>
          <p:nvPr/>
        </p:nvCxnSpPr>
        <p:spPr>
          <a:xfrm>
            <a:off x="5678145" y="3933228"/>
            <a:ext cx="0" cy="313558"/>
          </a:xfrm>
          <a:prstGeom prst="line">
            <a:avLst/>
          </a:prstGeom>
          <a:ln w="38100">
            <a:solidFill>
              <a:srgbClr val="3E7E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1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873140" y="4463511"/>
            <a:ext cx="1042416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461356" y="4463511"/>
            <a:ext cx="976393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90139" y="160489"/>
            <a:ext cx="1022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Kompetenzaufbau Schreiben im Bildungsplan 2016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648730" y="2069960"/>
            <a:ext cx="11368216" cy="401969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7" y="937861"/>
            <a:ext cx="11327027" cy="532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696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873140" y="4463511"/>
            <a:ext cx="1042416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461356" y="4463511"/>
            <a:ext cx="976393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69312" y="985121"/>
            <a:ext cx="1022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Kompetenzaufbau Schreiben, Standard 8 – 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648730" y="2069960"/>
            <a:ext cx="11368216" cy="401969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1120947" y="1918933"/>
            <a:ext cx="10951603" cy="42854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Notizen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Mitteilungen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persönliche Korrespondenz (Postkarten, Glückwunschkarten,</a:t>
            </a:r>
            <a:br>
              <a:rPr lang="de-DE" sz="3000" dirty="0">
                <a:solidFill>
                  <a:schemeClr val="tx1"/>
                </a:solidFill>
                <a:latin typeface="+mj-lt"/>
              </a:rPr>
            </a:br>
            <a:r>
              <a:rPr lang="de-DE" sz="3000" dirty="0">
                <a:solidFill>
                  <a:schemeClr val="tx1"/>
                </a:solidFill>
                <a:latin typeface="+mj-lt"/>
              </a:rPr>
              <a:t>    Einladungen, persönliche und standardisierte formelle Briefe, E-Mails,</a:t>
            </a:r>
            <a:br>
              <a:rPr lang="de-DE" sz="3000" dirty="0">
                <a:solidFill>
                  <a:schemeClr val="tx1"/>
                </a:solidFill>
                <a:latin typeface="+mj-lt"/>
              </a:rPr>
            </a:br>
            <a:r>
              <a:rPr lang="de-DE" sz="3000" dirty="0">
                <a:solidFill>
                  <a:schemeClr val="tx1"/>
                </a:solidFill>
                <a:latin typeface="+mj-lt"/>
              </a:rPr>
              <a:t>    Blog-Einträge,…)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Berichte, Beschreibungen (z.B. Kurzbiographien)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Zusammenfassungen fiktionaler und nicht fiktionaler Texte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Analyse (Interpretation und Kommentar) fiktionaler und nicht fiktionaler</a:t>
            </a:r>
            <a:br>
              <a:rPr lang="de-DE" sz="3000" dirty="0">
                <a:solidFill>
                  <a:schemeClr val="tx1"/>
                </a:solidFill>
                <a:latin typeface="+mj-lt"/>
              </a:rPr>
            </a:br>
            <a:r>
              <a:rPr lang="de-DE" sz="3000" dirty="0">
                <a:solidFill>
                  <a:schemeClr val="tx1"/>
                </a:solidFill>
                <a:latin typeface="+mj-lt"/>
              </a:rPr>
              <a:t>    Texte, auch diskontinuierlicher Texte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8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873140" y="4463511"/>
            <a:ext cx="1042416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461356" y="4463511"/>
            <a:ext cx="976393" cy="110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69312" y="985121"/>
            <a:ext cx="1022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sym typeface="Symbol" panose="05050102010706020507" pitchFamily="18" charset="2"/>
              </a:rPr>
              <a:t>Kompetenzaufbau Schreiben, Standard 8 – Textsorten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648730" y="2069960"/>
            <a:ext cx="11368216" cy="401969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1120947" y="1918933"/>
            <a:ext cx="10951603" cy="353039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de-DE" sz="3000" dirty="0" err="1">
                <a:solidFill>
                  <a:schemeClr val="tx1"/>
                </a:solidFill>
                <a:latin typeface="+mj-lt"/>
              </a:rPr>
              <a:t>commentaire</a:t>
            </a:r>
            <a:r>
              <a:rPr lang="de-DE" sz="30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000" dirty="0" err="1">
                <a:solidFill>
                  <a:schemeClr val="tx1"/>
                </a:solidFill>
                <a:latin typeface="+mj-lt"/>
              </a:rPr>
              <a:t>personnel</a:t>
            </a:r>
            <a:endParaRPr lang="de-DE" sz="30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Beschreibung optisch und akustisch kodierter Informationen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kurze Geschichten, Gedichte, Tagebucheinträge,</a:t>
            </a:r>
            <a:br>
              <a:rPr lang="de-DE" sz="3000" dirty="0">
                <a:solidFill>
                  <a:schemeClr val="tx1"/>
                </a:solidFill>
                <a:latin typeface="+mj-lt"/>
              </a:rPr>
            </a:br>
            <a:r>
              <a:rPr lang="de-DE" sz="3000" dirty="0">
                <a:solidFill>
                  <a:schemeClr val="tx1"/>
                </a:solidFill>
                <a:latin typeface="+mj-lt"/>
              </a:rPr>
              <a:t>     zunehmend selbstständig ergänzen, umgestalten, verfassen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Buchempfehlungen, Blogeintrag, Leserbriefe verfassen</a:t>
            </a:r>
          </a:p>
          <a:p>
            <a:pPr>
              <a:buClr>
                <a:srgbClr val="3E7E73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   innere Monologe und Dialoge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3288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TM02892315[[fn=Fetzen]]</Template>
  <TotalTime>0</TotalTime>
  <Words>654</Words>
  <Application>Microsoft Office PowerPoint</Application>
  <PresentationFormat>Breitbild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Calibri Light</vt:lpstr>
      <vt:lpstr>Symbol</vt:lpstr>
      <vt:lpstr>Calibri</vt:lpstr>
      <vt:lpstr>Wingdings 2</vt:lpstr>
      <vt:lpstr>Wingdings</vt:lpstr>
      <vt:lpstr>Arial</vt:lpstr>
      <vt:lpstr>HDOfficeLightV0</vt:lpstr>
      <vt:lpstr>1_HDOfficeLightV0</vt:lpstr>
      <vt:lpstr>2_HDOfficeLightV0</vt:lpstr>
      <vt:lpstr>1_Rückblick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Riko Schmid</dc:creator>
  <cp:lastModifiedBy>Gabriele Franke</cp:lastModifiedBy>
  <cp:revision>280</cp:revision>
  <cp:lastPrinted>2016-10-26T06:42:29Z</cp:lastPrinted>
  <dcterms:created xsi:type="dcterms:W3CDTF">2016-08-07T19:06:54Z</dcterms:created>
  <dcterms:modified xsi:type="dcterms:W3CDTF">2016-12-18T20:05:07Z</dcterms:modified>
</cp:coreProperties>
</file>