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4124" r:id="rId1"/>
  </p:sldMasterIdLst>
  <p:notesMasterIdLst>
    <p:notesMasterId r:id="rId17"/>
  </p:notesMasterIdLst>
  <p:handoutMasterIdLst>
    <p:handoutMasterId r:id="rId18"/>
  </p:handoutMasterIdLst>
  <p:sldIdLst>
    <p:sldId id="307" r:id="rId2"/>
    <p:sldId id="334" r:id="rId3"/>
    <p:sldId id="335" r:id="rId4"/>
    <p:sldId id="336" r:id="rId5"/>
    <p:sldId id="345" r:id="rId6"/>
    <p:sldId id="346" r:id="rId7"/>
    <p:sldId id="340" r:id="rId8"/>
    <p:sldId id="341" r:id="rId9"/>
    <p:sldId id="348" r:id="rId10"/>
    <p:sldId id="343" r:id="rId11"/>
    <p:sldId id="342" r:id="rId12"/>
    <p:sldId id="353" r:id="rId13"/>
    <p:sldId id="344" r:id="rId14"/>
    <p:sldId id="351" r:id="rId15"/>
    <p:sldId id="350" r:id="rId16"/>
  </p:sldIdLst>
  <p:sldSz cx="12192000" cy="6858000"/>
  <p:notesSz cx="6888163" cy="100187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E0FED6D-F1D5-493A-8E05-CB1EB2781967}">
          <p14:sldIdLst>
            <p14:sldId id="307"/>
            <p14:sldId id="334"/>
            <p14:sldId id="335"/>
            <p14:sldId id="336"/>
            <p14:sldId id="345"/>
            <p14:sldId id="346"/>
            <p14:sldId id="340"/>
            <p14:sldId id="341"/>
            <p14:sldId id="348"/>
            <p14:sldId id="343"/>
            <p14:sldId id="342"/>
            <p14:sldId id="353"/>
            <p14:sldId id="344"/>
            <p14:sldId id="351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000"/>
    <a:srgbClr val="FF9933"/>
    <a:srgbClr val="CCECFF"/>
    <a:srgbClr val="800000"/>
    <a:srgbClr val="FFC000"/>
    <a:srgbClr val="FFFF99"/>
    <a:srgbClr val="FFFFCC"/>
    <a:srgbClr val="F7FFF7"/>
    <a:srgbClr val="E0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58918" autoAdjust="0"/>
  </p:normalViewPr>
  <p:slideViewPr>
    <p:cSldViewPr snapToGrid="0">
      <p:cViewPr varScale="1">
        <p:scale>
          <a:sx n="68" d="100"/>
          <a:sy n="68" d="100"/>
        </p:scale>
        <p:origin x="289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-10740"/>
    </p:cViewPr>
  </p:sorterViewPr>
  <p:notesViewPr>
    <p:cSldViewPr snapToGrid="0">
      <p:cViewPr varScale="1">
        <p:scale>
          <a:sx n="80" d="100"/>
          <a:sy n="80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46068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6"/>
          </a:xfrm>
          <a:prstGeom prst="rect">
            <a:avLst/>
          </a:prstGeom>
        </p:spPr>
        <p:txBody>
          <a:bodyPr vert="horz" lIns="92521" tIns="46260" rIns="92521" bIns="4626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2676"/>
          </a:xfrm>
          <a:prstGeom prst="rect">
            <a:avLst/>
          </a:prstGeom>
        </p:spPr>
        <p:txBody>
          <a:bodyPr vert="horz" lIns="92521" tIns="46260" rIns="92521" bIns="4626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4125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1" tIns="46260" rIns="92521" bIns="4626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1507"/>
            <a:ext cx="5510530" cy="3944868"/>
          </a:xfrm>
          <a:prstGeom prst="rect">
            <a:avLst/>
          </a:prstGeom>
        </p:spPr>
        <p:txBody>
          <a:bodyPr vert="horz" lIns="92521" tIns="46260" rIns="92521" bIns="4626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6043"/>
            <a:ext cx="2984871" cy="502675"/>
          </a:xfrm>
          <a:prstGeom prst="rect">
            <a:avLst/>
          </a:prstGeom>
        </p:spPr>
        <p:txBody>
          <a:bodyPr vert="horz" lIns="92521" tIns="46260" rIns="92521" bIns="46260" rtlCol="0" anchor="b"/>
          <a:lstStyle>
            <a:lvl1pPr algn="l">
              <a:defRPr sz="1200"/>
            </a:lvl1pPr>
          </a:lstStyle>
          <a:p>
            <a:r>
              <a:rPr lang="de-DE"/>
              <a:t>Bildungsplan 2016, Standard 9/10, Bad Wildbad 17.-19.12.2018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6043"/>
            <a:ext cx="2984871" cy="502675"/>
          </a:xfrm>
          <a:prstGeom prst="rect">
            <a:avLst/>
          </a:prstGeom>
        </p:spPr>
        <p:txBody>
          <a:bodyPr vert="horz" lIns="92521" tIns="46260" rIns="92521" bIns="46260" rtlCol="0" anchor="b"/>
          <a:lstStyle>
            <a:lvl1pPr algn="r">
              <a:defRPr sz="1200"/>
            </a:lvl1pPr>
          </a:lstStyle>
          <a:p>
            <a:fld id="{A3308F06-704B-4BBC-97C3-1F59BE43AA4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4393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9/10, Bad Wildbad 17.-19.12.2018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18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9/10, Bad Wildbad 17.-19.12.2018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15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Bildungsplan 2016, Standard 9/10, Bad Wildbad 17.-19.12.2018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08F06-704B-4BBC-97C3-1F59BE43AA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97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9/10, Bad Wildbad 17.-19.12.2018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04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9/10, Bad Wildbad 17.-19.12.2018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47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9/10, Bad Wildbad 17.-19.12.2018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15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feld 20"/>
          <p:cNvSpPr txBox="1"/>
          <p:nvPr userDrawn="1"/>
        </p:nvSpPr>
        <p:spPr>
          <a:xfrm>
            <a:off x="3643541" y="6475511"/>
            <a:ext cx="4901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10, Bad Wildbad 17.-19.12.2018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11489167" y="6475511"/>
            <a:ext cx="75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7868CA-D9DB-46C9-B49D-39B18CB7ABFF}" type="slidenum">
              <a:rPr lang="de-DE" sz="1400" smtClean="0">
                <a:solidFill>
                  <a:schemeClr val="bg1"/>
                </a:solidFill>
              </a:rPr>
              <a:t>‹Nr.›</a:t>
            </a:fld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9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28823B-9BE5-4408-A0A3-CE70DEAB31FD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3799572" y="6475511"/>
            <a:ext cx="475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8, Bad Wildbad 28.-30.11.2016</a:t>
            </a:r>
          </a:p>
        </p:txBody>
      </p:sp>
    </p:spTree>
    <p:extLst>
      <p:ext uri="{BB962C8B-B14F-4D97-AF65-F5344CB8AC3E}">
        <p14:creationId xmlns:p14="http://schemas.microsoft.com/office/powerpoint/2010/main" val="37262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Logo_GASTRONOMIE_2014.jpg" TargetMode="Externa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s://commons.wikimedia.org/wiki/File:Football_France.pn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Racing_Club_de_Strasbourg_contre_Racing_Lens_d%C3%A9cembre_2016_.jpg" TargetMode="External"/><Relationship Id="rId5" Type="http://schemas.openxmlformats.org/officeDocument/2006/relationships/hyperlink" Target="https://creativecommons.org/licenses/by-sa/4.0/deed.en" TargetMode="External"/><Relationship Id="rId10" Type="http://schemas.openxmlformats.org/officeDocument/2006/relationships/hyperlink" Target="https://commons.wikimedia.org/wiki/File:Strasbourg_Neustadt.png" TargetMode="External"/><Relationship Id="rId4" Type="http://schemas.openxmlformats.org/officeDocument/2006/relationships/hyperlink" Target="https://commons.wikimedia.org/wiki/File:USO-CAB_-_20131130_-_Ballon.jpg" TargetMode="External"/><Relationship Id="rId9" Type="http://schemas.openxmlformats.org/officeDocument/2006/relationships/hyperlink" Target="https://commons.wikimedia.org/wiki/File:Fleischschnacka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86013">
              <a:schemeClr val="accent5">
                <a:lumMod val="40000"/>
                <a:lumOff val="60000"/>
              </a:schemeClr>
            </a:gs>
            <a:gs pos="53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7B1D0B79-5C11-4559-85FC-FCBA4CAA75B7}"/>
              </a:ext>
            </a:extLst>
          </p:cNvPr>
          <p:cNvSpPr txBox="1"/>
          <p:nvPr/>
        </p:nvSpPr>
        <p:spPr>
          <a:xfrm>
            <a:off x="1831562" y="1305092"/>
            <a:ext cx="82530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Bildungsplan 2016 </a:t>
            </a:r>
          </a:p>
          <a:p>
            <a:pPr algn="ctr"/>
            <a:r>
              <a:rPr lang="de-DE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Französisch  </a:t>
            </a:r>
          </a:p>
          <a:p>
            <a:pPr algn="ctr"/>
            <a:r>
              <a:rPr lang="de-DE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Lernen gestalten und begleiten</a:t>
            </a:r>
          </a:p>
          <a:p>
            <a:pPr algn="ctr"/>
            <a:endParaRPr lang="de-DE" sz="4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</a:endParaRPr>
          </a:p>
          <a:p>
            <a:pPr algn="ctr"/>
            <a:r>
              <a:rPr lang="de-DE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Klassen 9/10</a:t>
            </a:r>
          </a:p>
        </p:txBody>
      </p:sp>
    </p:spTree>
    <p:extLst>
      <p:ext uri="{BB962C8B-B14F-4D97-AF65-F5344CB8AC3E}">
        <p14:creationId xmlns:p14="http://schemas.microsoft.com/office/powerpoint/2010/main" val="13020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FDD62B00-9C56-40CE-8059-D3C5EA2398C3}"/>
              </a:ext>
            </a:extLst>
          </p:cNvPr>
          <p:cNvSpPr txBox="1"/>
          <p:nvPr/>
        </p:nvSpPr>
        <p:spPr>
          <a:xfrm>
            <a:off x="912845" y="569167"/>
            <a:ext cx="10366310" cy="849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01D7BE22-3BF0-4A17-8D80-0158BBE37F43}"/>
              </a:ext>
            </a:extLst>
          </p:cNvPr>
          <p:cNvSpPr txBox="1"/>
          <p:nvPr/>
        </p:nvSpPr>
        <p:spPr>
          <a:xfrm>
            <a:off x="1010036" y="190704"/>
            <a:ext cx="10366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Leitperspektiven </a:t>
            </a:r>
            <a:r>
              <a:rPr lang="de-DE" sz="2400" b="1" dirty="0"/>
              <a:t>des Bildungsplans 2016</a:t>
            </a:r>
          </a:p>
          <a:p>
            <a:pPr algn="ctr"/>
            <a:r>
              <a:rPr lang="de-DE" sz="2400" b="1" dirty="0"/>
              <a:t>Französisch Klassen 9/10 – ZPG 2018/19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2C1BE290-50FE-48B2-8649-2CA40D094C3B}"/>
              </a:ext>
            </a:extLst>
          </p:cNvPr>
          <p:cNvSpPr txBox="1"/>
          <p:nvPr/>
        </p:nvSpPr>
        <p:spPr>
          <a:xfrm>
            <a:off x="674135" y="1115164"/>
            <a:ext cx="10843727" cy="4862870"/>
          </a:xfrm>
          <a:prstGeom prst="rect">
            <a:avLst/>
          </a:prstGeom>
          <a:gradFill>
            <a:gsLst>
              <a:gs pos="3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alpha val="67000"/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Bildung für Toleranz und Akzeptanz von Vielfalt (BTV)</a:t>
            </a:r>
          </a:p>
          <a:p>
            <a:pPr algn="ctr"/>
            <a:r>
              <a:rPr lang="de-DE" sz="2400" dirty="0"/>
              <a:t>Interkulturelle kommunikative Kompetenz</a:t>
            </a:r>
          </a:p>
          <a:p>
            <a:pPr algn="ctr"/>
            <a:endParaRPr lang="de-DE" sz="1000" dirty="0"/>
          </a:p>
          <a:p>
            <a:r>
              <a:rPr lang="de-DE" dirty="0"/>
              <a:t>             </a:t>
            </a:r>
            <a:r>
              <a:rPr lang="de-DE" b="1" dirty="0"/>
              <a:t>Alsace - </a:t>
            </a:r>
            <a:r>
              <a:rPr lang="de-DE" b="1" dirty="0" err="1"/>
              <a:t>les</a:t>
            </a:r>
            <a:r>
              <a:rPr lang="de-DE" b="1" dirty="0"/>
              <a:t> </a:t>
            </a:r>
            <a:r>
              <a:rPr lang="de-DE" b="1" dirty="0" err="1"/>
              <a:t>relations</a:t>
            </a:r>
            <a:r>
              <a:rPr lang="de-DE" b="1" dirty="0"/>
              <a:t>                                   </a:t>
            </a:r>
            <a:r>
              <a:rPr lang="de-DE" b="1" dirty="0" err="1"/>
              <a:t>Les</a:t>
            </a:r>
            <a:r>
              <a:rPr lang="de-DE" b="1" dirty="0"/>
              <a:t> </a:t>
            </a:r>
            <a:r>
              <a:rPr lang="de-DE" b="1" dirty="0" err="1"/>
              <a:t>jeunes</a:t>
            </a:r>
            <a:r>
              <a:rPr lang="de-DE" b="1" dirty="0"/>
              <a:t> et le </a:t>
            </a:r>
            <a:r>
              <a:rPr lang="de-DE" b="1" dirty="0" err="1"/>
              <a:t>sport</a:t>
            </a:r>
            <a:r>
              <a:rPr lang="de-DE" b="1" dirty="0"/>
              <a:t>                                    La </a:t>
            </a:r>
            <a:r>
              <a:rPr lang="de-DE" b="1" dirty="0" err="1"/>
              <a:t>gastronomie</a:t>
            </a:r>
            <a:r>
              <a:rPr lang="de-DE" b="1" dirty="0"/>
              <a:t> – </a:t>
            </a:r>
          </a:p>
          <a:p>
            <a:r>
              <a:rPr lang="de-DE" b="1" dirty="0"/>
              <a:t>              franco-</a:t>
            </a:r>
            <a:r>
              <a:rPr lang="de-DE" b="1" dirty="0" err="1"/>
              <a:t>allemandes</a:t>
            </a:r>
            <a:r>
              <a:rPr lang="de-DE" b="1" dirty="0"/>
              <a:t>                                                                                                     </a:t>
            </a:r>
            <a:r>
              <a:rPr lang="de-DE" b="1" dirty="0" err="1"/>
              <a:t>les</a:t>
            </a:r>
            <a:r>
              <a:rPr lang="de-DE" b="1" dirty="0"/>
              <a:t> </a:t>
            </a:r>
            <a:r>
              <a:rPr lang="de-DE" b="1" dirty="0" err="1"/>
              <a:t>habitudes</a:t>
            </a:r>
            <a:r>
              <a:rPr lang="de-DE" b="1" dirty="0"/>
              <a:t> </a:t>
            </a:r>
            <a:r>
              <a:rPr lang="de-DE" b="1" dirty="0" err="1"/>
              <a:t>alimentaires</a:t>
            </a:r>
            <a:endParaRPr lang="de-DE" b="1" dirty="0"/>
          </a:p>
          <a:p>
            <a:r>
              <a:rPr lang="de-DE" dirty="0"/>
              <a:t> </a:t>
            </a:r>
          </a:p>
          <a:p>
            <a:pPr algn="ctr"/>
            <a:r>
              <a:rPr lang="de-DE" dirty="0"/>
              <a:t>Aufgaben zum Hör-/Hörsehverstehen und zur Sprachmittlung</a:t>
            </a:r>
          </a:p>
          <a:p>
            <a:pPr algn="ctr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                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EF902582-8A0A-4E21-8641-21C673CB8B88}"/>
              </a:ext>
            </a:extLst>
          </p:cNvPr>
          <p:cNvSpPr txBox="1"/>
          <p:nvPr/>
        </p:nvSpPr>
        <p:spPr>
          <a:xfrm>
            <a:off x="4507330" y="3336667"/>
            <a:ext cx="2947618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2060"/>
                </a:solidFill>
              </a:rPr>
              <a:t>Medienbildung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Hör-/Hörsehverstehen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in einzelnen Aufgaben: methodische Trennung von Hörverstehen, Sehverstehen und Hörsehverstehen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einzelne Aufgaben zur Medienbildung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20E6CE30-EFE7-4AF3-B1CB-B2FB86820153}"/>
              </a:ext>
            </a:extLst>
          </p:cNvPr>
          <p:cNvSpPr txBox="1"/>
          <p:nvPr/>
        </p:nvSpPr>
        <p:spPr>
          <a:xfrm>
            <a:off x="7817671" y="3336667"/>
            <a:ext cx="3337468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2060"/>
                </a:solidFill>
              </a:rPr>
              <a:t>Verbraucherbildung / BNE / Prävention und Gesundheitsförderung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L‘importance</a:t>
            </a:r>
            <a:r>
              <a:rPr lang="de-DE" dirty="0"/>
              <a:t> des </a:t>
            </a:r>
            <a:r>
              <a:rPr lang="de-DE" dirty="0" err="1"/>
              <a:t>produits</a:t>
            </a:r>
            <a:r>
              <a:rPr lang="de-DE" dirty="0"/>
              <a:t> </a:t>
            </a:r>
            <a:r>
              <a:rPr lang="de-DE" dirty="0" err="1"/>
              <a:t>régionaux</a:t>
            </a:r>
            <a:r>
              <a:rPr lang="de-DE" dirty="0"/>
              <a:t>, </a:t>
            </a:r>
            <a:r>
              <a:rPr lang="de-DE" dirty="0" err="1"/>
              <a:t>bio</a:t>
            </a:r>
            <a:r>
              <a:rPr lang="de-DE" dirty="0"/>
              <a:t>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habitudes</a:t>
            </a:r>
            <a:r>
              <a:rPr lang="de-DE" dirty="0"/>
              <a:t> </a:t>
            </a:r>
            <a:r>
              <a:rPr lang="de-DE" dirty="0" err="1"/>
              <a:t>alimentaires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bien-être</a:t>
            </a:r>
            <a:r>
              <a:rPr lang="de-DE" dirty="0"/>
              <a:t> et </a:t>
            </a:r>
            <a:r>
              <a:rPr lang="de-DE" dirty="0" err="1"/>
              <a:t>santé</a:t>
            </a:r>
            <a:r>
              <a:rPr lang="de-DE" dirty="0"/>
              <a:t> – le </a:t>
            </a:r>
            <a:r>
              <a:rPr lang="de-DE" dirty="0" err="1"/>
              <a:t>sport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Methodentraining - Selbstregulation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3A7664E2-F141-43B9-862B-1B57F6B27E30}"/>
              </a:ext>
            </a:extLst>
          </p:cNvPr>
          <p:cNvSpPr txBox="1"/>
          <p:nvPr/>
        </p:nvSpPr>
        <p:spPr>
          <a:xfrm>
            <a:off x="1098288" y="3336667"/>
            <a:ext cx="3025843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2060"/>
                </a:solidFill>
              </a:rPr>
              <a:t>Berufliche Bildung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Le </a:t>
            </a:r>
            <a:r>
              <a:rPr lang="de-DE" dirty="0" err="1"/>
              <a:t>projet</a:t>
            </a:r>
            <a:r>
              <a:rPr lang="de-DE" dirty="0"/>
              <a:t> Azubi-</a:t>
            </a:r>
            <a:r>
              <a:rPr lang="de-DE" dirty="0" err="1"/>
              <a:t>BacPro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Des </a:t>
            </a:r>
            <a:r>
              <a:rPr lang="de-DE" dirty="0" err="1"/>
              <a:t>projets</a:t>
            </a:r>
            <a:r>
              <a:rPr lang="de-DE" dirty="0"/>
              <a:t> </a:t>
            </a:r>
            <a:r>
              <a:rPr lang="de-DE" dirty="0" err="1"/>
              <a:t>universitaires</a:t>
            </a:r>
            <a:r>
              <a:rPr lang="de-DE" dirty="0"/>
              <a:t>  </a:t>
            </a:r>
            <a:r>
              <a:rPr lang="de-DE" dirty="0" err="1"/>
              <a:t>transfrontaliers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l‘Académie</a:t>
            </a:r>
            <a:r>
              <a:rPr lang="de-DE" dirty="0"/>
              <a:t> du </a:t>
            </a:r>
            <a:r>
              <a:rPr lang="de-DE" dirty="0" err="1"/>
              <a:t>foot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Le </a:t>
            </a:r>
            <a:r>
              <a:rPr lang="de-DE" dirty="0" err="1"/>
              <a:t>chef</a:t>
            </a:r>
            <a:r>
              <a:rPr lang="de-DE" dirty="0"/>
              <a:t> de </a:t>
            </a:r>
            <a:r>
              <a:rPr lang="de-DE" dirty="0" err="1"/>
              <a:t>cuisine</a:t>
            </a:r>
            <a:r>
              <a:rPr lang="de-DE" dirty="0"/>
              <a:t> / le </a:t>
            </a:r>
            <a:r>
              <a:rPr lang="de-DE" dirty="0" err="1"/>
              <a:t>pêcheur</a:t>
            </a:r>
            <a:r>
              <a:rPr lang="de-DE" dirty="0"/>
              <a:t> de </a:t>
            </a:r>
            <a:r>
              <a:rPr lang="de-DE" dirty="0" err="1"/>
              <a:t>homards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0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FD718DA4-DE96-49A8-84C9-81833928C131}"/>
              </a:ext>
            </a:extLst>
          </p:cNvPr>
          <p:cNvSpPr txBox="1"/>
          <p:nvPr/>
        </p:nvSpPr>
        <p:spPr>
          <a:xfrm>
            <a:off x="531845" y="466531"/>
            <a:ext cx="1124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Prozessbezogene Kompetenzen </a:t>
            </a:r>
            <a:r>
              <a:rPr lang="de-DE" sz="2400" b="1" dirty="0"/>
              <a:t>des Bildungsplans 2016</a:t>
            </a:r>
          </a:p>
          <a:p>
            <a:pPr algn="ctr"/>
            <a:r>
              <a:rPr lang="de-DE" sz="2400" b="1" dirty="0"/>
              <a:t>Französisch Klassen 9/10 – ZPG 2018/19</a:t>
            </a:r>
          </a:p>
          <a:p>
            <a:pPr algn="ctr"/>
            <a:r>
              <a:rPr lang="de-DE" sz="2400" b="1" dirty="0"/>
              <a:t>Ein Beispiel: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8FF7AA1D-A25A-477C-8791-B0E2B0C51A65}"/>
              </a:ext>
            </a:extLst>
          </p:cNvPr>
          <p:cNvSpPr txBox="1"/>
          <p:nvPr/>
        </p:nvSpPr>
        <p:spPr>
          <a:xfrm>
            <a:off x="1007706" y="1716833"/>
            <a:ext cx="99744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002060"/>
                </a:solidFill>
              </a:rPr>
              <a:t>Sprachbewusstheit</a:t>
            </a:r>
            <a:r>
              <a:rPr lang="de-DE" sz="2400" dirty="0"/>
              <a:t>	</a:t>
            </a:r>
            <a:r>
              <a:rPr lang="de-DE" dirty="0"/>
              <a:t>Die Schülerinnen und Schüler reflektieren beim Erwerb der sprachlichen</a:t>
            </a:r>
          </a:p>
          <a:p>
            <a:pPr algn="just"/>
            <a:r>
              <a:rPr lang="de-DE" dirty="0"/>
              <a:t>			Mittel die spezifischen Ausprägungen des Französischen auch im Vergleich</a:t>
            </a:r>
          </a:p>
          <a:p>
            <a:pPr algn="just"/>
            <a:r>
              <a:rPr lang="de-DE" dirty="0"/>
              <a:t> 			zu anderen Sprachen. […] Darüber hinaus reflektieren sie die Rolle und   </a:t>
            </a:r>
          </a:p>
          <a:p>
            <a:pPr algn="just"/>
            <a:r>
              <a:rPr lang="de-DE" dirty="0"/>
              <a:t>    			Verwendung von Sprachen in der Welt, zum Beispiel im Kontext kultureller</a:t>
            </a:r>
          </a:p>
          <a:p>
            <a:pPr algn="just"/>
            <a:r>
              <a:rPr lang="de-DE" dirty="0"/>
              <a:t>          			und politischer Gegebenheiten. (BP 2016, Französisch als zweite FS)</a:t>
            </a:r>
          </a:p>
          <a:p>
            <a:pPr algn="just"/>
            <a:endParaRPr lang="de-DE" dirty="0"/>
          </a:p>
          <a:p>
            <a:pPr algn="just"/>
            <a:r>
              <a:rPr lang="de-DE" dirty="0"/>
              <a:t>			</a:t>
            </a:r>
            <a:r>
              <a:rPr lang="de-DE" sz="2400" dirty="0"/>
              <a:t>Le </a:t>
            </a:r>
            <a:r>
              <a:rPr lang="de-DE" sz="2400" dirty="0" err="1"/>
              <a:t>dialecte</a:t>
            </a:r>
            <a:r>
              <a:rPr lang="de-DE" sz="2400" dirty="0"/>
              <a:t> </a:t>
            </a:r>
            <a:r>
              <a:rPr lang="de-DE" sz="2400" dirty="0" err="1"/>
              <a:t>alsacien</a:t>
            </a:r>
            <a:r>
              <a:rPr lang="de-DE" sz="2400" dirty="0"/>
              <a:t> et </a:t>
            </a:r>
            <a:r>
              <a:rPr lang="de-DE" sz="2400" dirty="0" err="1"/>
              <a:t>sa</a:t>
            </a:r>
            <a:r>
              <a:rPr lang="de-DE" sz="2400" dirty="0"/>
              <a:t> </a:t>
            </a:r>
            <a:r>
              <a:rPr lang="de-DE" sz="2400" dirty="0" err="1"/>
              <a:t>fonction</a:t>
            </a:r>
            <a:r>
              <a:rPr lang="de-DE" sz="2400" dirty="0"/>
              <a:t> </a:t>
            </a:r>
            <a:r>
              <a:rPr lang="de-DE" sz="2400" dirty="0" err="1"/>
              <a:t>identitaire</a:t>
            </a:r>
            <a:endParaRPr lang="de-DE" sz="2400" dirty="0"/>
          </a:p>
          <a:p>
            <a:pPr algn="just"/>
            <a:endParaRPr lang="de-DE" sz="2400" dirty="0"/>
          </a:p>
          <a:p>
            <a:pPr algn="just"/>
            <a:endParaRPr lang="de-DE" sz="2400" dirty="0"/>
          </a:p>
          <a:p>
            <a:pPr algn="just"/>
            <a:r>
              <a:rPr lang="de-DE" sz="2400" dirty="0"/>
              <a:t>			Hör-/ Hörsehverstehen                  Sprachmittlung</a:t>
            </a:r>
          </a:p>
          <a:p>
            <a:pPr algn="just"/>
            <a:r>
              <a:rPr lang="de-DE" sz="2400" dirty="0"/>
              <a:t>							</a:t>
            </a:r>
            <a:r>
              <a:rPr lang="de-DE" dirty="0"/>
              <a:t>        D -&gt; F</a:t>
            </a:r>
          </a:p>
          <a:p>
            <a:pPr algn="just"/>
            <a:r>
              <a:rPr lang="de-DE" dirty="0"/>
              <a:t>							        Dialektsprechen in</a:t>
            </a:r>
          </a:p>
          <a:p>
            <a:pPr algn="just"/>
            <a:r>
              <a:rPr lang="de-DE" dirty="0"/>
              <a:t>							        Deutschland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="" xmlns:a16="http://schemas.microsoft.com/office/drawing/2014/main" id="{910AE85D-2D39-489D-A762-4714689722B2}"/>
              </a:ext>
            </a:extLst>
          </p:cNvPr>
          <p:cNvSpPr/>
          <p:nvPr/>
        </p:nvSpPr>
        <p:spPr>
          <a:xfrm>
            <a:off x="2509934" y="3529375"/>
            <a:ext cx="914400" cy="345233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="" xmlns:a16="http://schemas.microsoft.com/office/drawing/2014/main" id="{D5AF3AB0-94FC-4351-A741-B39E98800305}"/>
              </a:ext>
            </a:extLst>
          </p:cNvPr>
          <p:cNvCxnSpPr>
            <a:cxnSpLocks/>
          </p:cNvCxnSpPr>
          <p:nvPr/>
        </p:nvCxnSpPr>
        <p:spPr>
          <a:xfrm flipH="1">
            <a:off x="5430416" y="3874608"/>
            <a:ext cx="1296955" cy="772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="" xmlns:a16="http://schemas.microsoft.com/office/drawing/2014/main" id="{6B156E42-80C5-4AE4-84A0-687027ECBA08}"/>
              </a:ext>
            </a:extLst>
          </p:cNvPr>
          <p:cNvCxnSpPr/>
          <p:nvPr/>
        </p:nvCxnSpPr>
        <p:spPr>
          <a:xfrm>
            <a:off x="6830008" y="3874608"/>
            <a:ext cx="1483568" cy="7440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0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FD718DA4-DE96-49A8-84C9-81833928C131}"/>
              </a:ext>
            </a:extLst>
          </p:cNvPr>
          <p:cNvSpPr txBox="1"/>
          <p:nvPr/>
        </p:nvSpPr>
        <p:spPr>
          <a:xfrm>
            <a:off x="531845" y="466531"/>
            <a:ext cx="1124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Prozessbezogene Kompetenzen </a:t>
            </a:r>
            <a:r>
              <a:rPr lang="de-DE" sz="2400" b="1" dirty="0"/>
              <a:t>des Bildungsplans 2016</a:t>
            </a:r>
          </a:p>
          <a:p>
            <a:pPr algn="ctr"/>
            <a:r>
              <a:rPr lang="de-DE" sz="2400" b="1" dirty="0"/>
              <a:t>Französisch Klassen 9/10 – ZPG 2018/19</a:t>
            </a:r>
          </a:p>
          <a:p>
            <a:pPr algn="ctr"/>
            <a:r>
              <a:rPr lang="de-DE" sz="2400" b="1" dirty="0"/>
              <a:t>Ein Beispiel: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8FF7AA1D-A25A-477C-8791-B0E2B0C51A65}"/>
              </a:ext>
            </a:extLst>
          </p:cNvPr>
          <p:cNvSpPr txBox="1"/>
          <p:nvPr/>
        </p:nvSpPr>
        <p:spPr>
          <a:xfrm>
            <a:off x="1007706" y="1716833"/>
            <a:ext cx="99744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		</a:t>
            </a:r>
            <a:r>
              <a:rPr lang="de-DE" dirty="0"/>
              <a:t>Die Schülerinnen und Schüler können das eigene Sprachenlernen 				weitgehend selbstständig analysieren und gestalten. Dabei greifen sie auf 			individuelle Sprachlernerfahrungen zurück.</a:t>
            </a:r>
          </a:p>
          <a:p>
            <a:r>
              <a:rPr lang="de-DE" dirty="0"/>
              <a:t>			Zur Erweiterung ihrer sprachlichen Kompetenzen nutzen sie vielfältige 			Begegnungen mit der Fremdsprache. </a:t>
            </a:r>
          </a:p>
          <a:p>
            <a:r>
              <a:rPr lang="de-DE" dirty="0"/>
              <a:t>			[Sie] schätzen ihre Sprachlernprozesse und ‑</a:t>
            </a:r>
            <a:r>
              <a:rPr lang="de-DE" dirty="0" err="1"/>
              <a:t>ergebnisse</a:t>
            </a:r>
            <a:r>
              <a:rPr lang="de-DE" dirty="0"/>
              <a:t> eigenverantwortlich 			ein und ziehen daraus Konsequenzen für die Gestaltung weiterer 				Lernschritte. (BP 2016, Französisch als zweite FS, Auszüge)</a:t>
            </a:r>
          </a:p>
          <a:p>
            <a:pPr algn="just"/>
            <a:endParaRPr lang="de-DE" dirty="0"/>
          </a:p>
          <a:p>
            <a:pPr algn="just"/>
            <a:r>
              <a:rPr lang="de-DE" dirty="0"/>
              <a:t>					</a:t>
            </a:r>
            <a:r>
              <a:rPr lang="de-DE" sz="2400" dirty="0"/>
              <a:t>Hör-/ Hörsehverstehen</a:t>
            </a:r>
          </a:p>
          <a:p>
            <a:pPr algn="just"/>
            <a:endParaRPr lang="de-DE" sz="2400" dirty="0"/>
          </a:p>
          <a:p>
            <a:pPr algn="just"/>
            <a:endParaRPr lang="de-DE" sz="2400" dirty="0"/>
          </a:p>
          <a:p>
            <a:pPr algn="just"/>
            <a:r>
              <a:rPr lang="de-DE" sz="2400" dirty="0"/>
              <a:t>			 authentische Materialien	</a:t>
            </a:r>
            <a:r>
              <a:rPr lang="de-DE" sz="2400" dirty="0">
                <a:solidFill>
                  <a:srgbClr val="660033"/>
                </a:solidFill>
              </a:rPr>
              <a:t>Autoevaluationsbogen</a:t>
            </a:r>
          </a:p>
          <a:p>
            <a:pPr algn="just"/>
            <a:r>
              <a:rPr lang="de-DE" sz="2400" dirty="0"/>
              <a:t>							</a:t>
            </a:r>
            <a:endParaRPr lang="de-DE" dirty="0"/>
          </a:p>
        </p:txBody>
      </p:sp>
      <p:sp>
        <p:nvSpPr>
          <p:cNvPr id="5" name="Pfeil: nach rechts 4">
            <a:extLst>
              <a:ext uri="{FF2B5EF4-FFF2-40B4-BE49-F238E27FC236}">
                <a16:creationId xmlns="" xmlns:a16="http://schemas.microsoft.com/office/drawing/2014/main" id="{910AE85D-2D39-489D-A762-4714689722B2}"/>
              </a:ext>
            </a:extLst>
          </p:cNvPr>
          <p:cNvSpPr/>
          <p:nvPr/>
        </p:nvSpPr>
        <p:spPr>
          <a:xfrm>
            <a:off x="2146140" y="4339825"/>
            <a:ext cx="914400" cy="345233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="" xmlns:a16="http://schemas.microsoft.com/office/drawing/2014/main" id="{02049969-9F04-4545-A523-BD4939465E5B}"/>
              </a:ext>
            </a:extLst>
          </p:cNvPr>
          <p:cNvGrpSpPr/>
          <p:nvPr/>
        </p:nvGrpSpPr>
        <p:grpSpPr>
          <a:xfrm>
            <a:off x="5794210" y="4681044"/>
            <a:ext cx="2883160" cy="772037"/>
            <a:chOff x="5430416" y="3874608"/>
            <a:chExt cx="2883160" cy="772037"/>
          </a:xfrm>
        </p:grpSpPr>
        <p:cxnSp>
          <p:nvCxnSpPr>
            <p:cNvPr id="7" name="Gerader Verbinder 6">
              <a:extLst>
                <a:ext uri="{FF2B5EF4-FFF2-40B4-BE49-F238E27FC236}">
                  <a16:creationId xmlns="" xmlns:a16="http://schemas.microsoft.com/office/drawing/2014/main" id="{D5AF3AB0-94FC-4351-A741-B39E988003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0416" y="3874608"/>
              <a:ext cx="1296955" cy="7720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="" xmlns:a16="http://schemas.microsoft.com/office/drawing/2014/main" id="{6B156E42-80C5-4AE4-84A0-687027ECBA08}"/>
                </a:ext>
              </a:extLst>
            </p:cNvPr>
            <p:cNvCxnSpPr/>
            <p:nvPr/>
          </p:nvCxnSpPr>
          <p:spPr>
            <a:xfrm>
              <a:off x="6830008" y="3874608"/>
              <a:ext cx="1483568" cy="7440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60F7132E-57CE-4D17-9F48-EE3F4E8C758A}"/>
              </a:ext>
            </a:extLst>
          </p:cNvPr>
          <p:cNvSpPr txBox="1"/>
          <p:nvPr/>
        </p:nvSpPr>
        <p:spPr>
          <a:xfrm>
            <a:off x="531845" y="1726667"/>
            <a:ext cx="28924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b="1" dirty="0">
                <a:solidFill>
                  <a:srgbClr val="002060"/>
                </a:solidFill>
              </a:rPr>
              <a:t>Sprachlernkompetenz</a:t>
            </a:r>
            <a:endParaRPr lang="de-DE" sz="2300" dirty="0"/>
          </a:p>
        </p:txBody>
      </p:sp>
    </p:spTree>
    <p:extLst>
      <p:ext uri="{BB962C8B-B14F-4D97-AF65-F5344CB8AC3E}">
        <p14:creationId xmlns:p14="http://schemas.microsoft.com/office/powerpoint/2010/main" val="13583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4641029B-AF20-4B5E-BAD7-6D38B4D71C3F}"/>
              </a:ext>
            </a:extLst>
          </p:cNvPr>
          <p:cNvSpPr txBox="1"/>
          <p:nvPr/>
        </p:nvSpPr>
        <p:spPr>
          <a:xfrm>
            <a:off x="1071956" y="3538921"/>
            <a:ext cx="5197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systematisches Beispiel für die differenzierte Anlage von Aufgaben: </a:t>
            </a:r>
            <a:r>
              <a:rPr lang="de-DE" sz="2000" i="1" dirty="0" err="1"/>
              <a:t>les</a:t>
            </a:r>
            <a:r>
              <a:rPr lang="de-DE" sz="2000" i="1" dirty="0"/>
              <a:t> </a:t>
            </a:r>
            <a:r>
              <a:rPr lang="de-DE" sz="2000" i="1" dirty="0" err="1"/>
              <a:t>habitudes</a:t>
            </a:r>
            <a:r>
              <a:rPr lang="de-DE" sz="2000" i="1" dirty="0"/>
              <a:t> </a:t>
            </a:r>
            <a:r>
              <a:rPr lang="de-DE" sz="2000" i="1" dirty="0" err="1"/>
              <a:t>alimentaires</a:t>
            </a:r>
            <a:r>
              <a:rPr lang="de-DE" sz="2000" i="1" dirty="0"/>
              <a:t> </a:t>
            </a:r>
            <a:r>
              <a:rPr lang="de-DE" sz="2000" i="1" dirty="0" err="1"/>
              <a:t>d‘un</a:t>
            </a:r>
            <a:r>
              <a:rPr lang="de-DE" sz="2000" i="1" dirty="0"/>
              <a:t> </a:t>
            </a:r>
            <a:r>
              <a:rPr lang="de-DE" sz="2000" i="1" dirty="0" err="1"/>
              <a:t>étudiant</a:t>
            </a:r>
            <a:endParaRPr lang="de-DE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explizite und implizite Differenzierung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Vorschläge zur Differenzierung im Rahmen einzelner Aufgaben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8F38263C-100D-4A82-B15A-B804F3B8B679}"/>
              </a:ext>
            </a:extLst>
          </p:cNvPr>
          <p:cNvSpPr txBox="1"/>
          <p:nvPr/>
        </p:nvSpPr>
        <p:spPr>
          <a:xfrm>
            <a:off x="6942220" y="3532087"/>
            <a:ext cx="4487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Vorschläge zur Differenzierung im Rahmen einzelner Sprachmittlungsaufgaben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683B467E-6F9B-480E-ACED-5AF139123373}"/>
              </a:ext>
            </a:extLst>
          </p:cNvPr>
          <p:cNvSpPr txBox="1"/>
          <p:nvPr/>
        </p:nvSpPr>
        <p:spPr>
          <a:xfrm>
            <a:off x="1207170" y="1208271"/>
            <a:ext cx="4042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Anspruch: </a:t>
            </a:r>
          </a:p>
          <a:p>
            <a:r>
              <a:rPr lang="de-DE" sz="2400" dirty="0"/>
              <a:t>Pflicht der Differenzierung </a:t>
            </a:r>
          </a:p>
          <a:p>
            <a:r>
              <a:rPr lang="de-DE" sz="2400" dirty="0"/>
              <a:t>in Klasse 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102B2D3E-69BB-42AA-AD2C-D2C2F5D86E3E}"/>
              </a:ext>
            </a:extLst>
          </p:cNvPr>
          <p:cNvSpPr txBox="1"/>
          <p:nvPr/>
        </p:nvSpPr>
        <p:spPr>
          <a:xfrm>
            <a:off x="1071955" y="2967335"/>
            <a:ext cx="947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Hör/Hörsehverstehen                                                     Sprachmittlung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25C738BA-9B47-4C86-9693-39166EBC745E}"/>
              </a:ext>
            </a:extLst>
          </p:cNvPr>
          <p:cNvSpPr txBox="1"/>
          <p:nvPr/>
        </p:nvSpPr>
        <p:spPr>
          <a:xfrm>
            <a:off x="6942220" y="1208271"/>
            <a:ext cx="417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Praktikabilität im Rahmen </a:t>
            </a:r>
          </a:p>
          <a:p>
            <a:r>
              <a:rPr lang="de-DE" sz="2400" dirty="0"/>
              <a:t>gymnasialer Rhythmisierung </a:t>
            </a:r>
          </a:p>
        </p:txBody>
      </p:sp>
      <p:sp>
        <p:nvSpPr>
          <p:cNvPr id="8" name="Pfeil: nach links und rechts 7">
            <a:extLst>
              <a:ext uri="{FF2B5EF4-FFF2-40B4-BE49-F238E27FC236}">
                <a16:creationId xmlns="" xmlns:a16="http://schemas.microsoft.com/office/drawing/2014/main" id="{90C9D290-9792-43F2-8056-96A91E08A507}"/>
              </a:ext>
            </a:extLst>
          </p:cNvPr>
          <p:cNvSpPr/>
          <p:nvPr/>
        </p:nvSpPr>
        <p:spPr>
          <a:xfrm>
            <a:off x="4922920" y="1393294"/>
            <a:ext cx="1768642" cy="469232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C9DA2333-6839-4488-9C92-6B047C0A3619}"/>
              </a:ext>
            </a:extLst>
          </p:cNvPr>
          <p:cNvSpPr txBox="1"/>
          <p:nvPr/>
        </p:nvSpPr>
        <p:spPr>
          <a:xfrm>
            <a:off x="1273343" y="383290"/>
            <a:ext cx="964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Umgang mit Heterogenität: Differenzierung</a:t>
            </a:r>
          </a:p>
        </p:txBody>
      </p:sp>
    </p:spTree>
    <p:extLst>
      <p:ext uri="{BB962C8B-B14F-4D97-AF65-F5344CB8AC3E}">
        <p14:creationId xmlns:p14="http://schemas.microsoft.com/office/powerpoint/2010/main" val="30893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593A9F29-62B6-42AF-9A44-40A90360439E}"/>
              </a:ext>
            </a:extLst>
          </p:cNvPr>
          <p:cNvSpPr txBox="1"/>
          <p:nvPr/>
        </p:nvSpPr>
        <p:spPr>
          <a:xfrm>
            <a:off x="842211" y="505326"/>
            <a:ext cx="791677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>
                <a:solidFill>
                  <a:srgbClr val="002060"/>
                </a:solidFill>
              </a:rPr>
              <a:t>Weiterführung bewährter Elemente:</a:t>
            </a:r>
          </a:p>
          <a:p>
            <a:r>
              <a:rPr lang="de-DE" sz="2400" b="1" dirty="0">
                <a:solidFill>
                  <a:srgbClr val="002060"/>
                </a:solidFill>
              </a:rPr>
              <a:t>Lektüre: Yann </a:t>
            </a:r>
            <a:r>
              <a:rPr lang="de-DE" sz="2400" b="1" dirty="0" err="1">
                <a:solidFill>
                  <a:srgbClr val="002060"/>
                </a:solidFill>
              </a:rPr>
              <a:t>Mens</a:t>
            </a:r>
            <a:r>
              <a:rPr lang="de-DE" sz="2400" b="1" dirty="0">
                <a:solidFill>
                  <a:srgbClr val="002060"/>
                </a:solidFill>
              </a:rPr>
              <a:t> – </a:t>
            </a:r>
            <a:r>
              <a:rPr lang="de-DE" sz="2400" b="1" i="1" dirty="0">
                <a:solidFill>
                  <a:srgbClr val="002060"/>
                </a:solidFill>
              </a:rPr>
              <a:t>Champ de </a:t>
            </a:r>
            <a:r>
              <a:rPr lang="de-DE" sz="2400" b="1" i="1" dirty="0" err="1">
                <a:solidFill>
                  <a:srgbClr val="002060"/>
                </a:solidFill>
              </a:rPr>
              <a:t>mines</a:t>
            </a:r>
            <a:endParaRPr lang="de-DE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C43BA818-D1A8-469F-92EE-9AA00952F0DF}"/>
              </a:ext>
            </a:extLst>
          </p:cNvPr>
          <p:cNvSpPr txBox="1"/>
          <p:nvPr/>
        </p:nvSpPr>
        <p:spPr>
          <a:xfrm>
            <a:off x="958986" y="1520989"/>
            <a:ext cx="6363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spannende, altersgemäße Novelle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Francophonie</a:t>
            </a:r>
            <a:r>
              <a:rPr lang="de-DE" dirty="0"/>
              <a:t>: Krisengebiet in der Sahelzone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="" xmlns:a16="http://schemas.microsoft.com/office/drawing/2014/main" id="{353363F8-5B5F-45E0-8D64-E75838E13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45614"/>
              </p:ext>
            </p:extLst>
          </p:nvPr>
        </p:nvGraphicFramePr>
        <p:xfrm>
          <a:off x="907135" y="2136524"/>
          <a:ext cx="6415329" cy="400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Acrobat Document" r:id="rId4" imgW="3550849" imgH="2217326" progId="Acrobat.Document.DC">
                  <p:embed/>
                </p:oleObj>
              </mc:Choice>
              <mc:Fallback>
                <p:oleObj name="Acrobat Document" r:id="rId4" imgW="3550849" imgH="221732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7135" y="2136524"/>
                        <a:ext cx="6415329" cy="4006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960C8B70-2FC7-4B64-8342-22CCC74BF568}"/>
              </a:ext>
            </a:extLst>
          </p:cNvPr>
          <p:cNvSpPr txBox="1"/>
          <p:nvPr/>
        </p:nvSpPr>
        <p:spPr>
          <a:xfrm>
            <a:off x="7781731" y="2720904"/>
            <a:ext cx="36762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Textanalyse über das </a:t>
            </a:r>
            <a:r>
              <a:rPr lang="de-DE" i="1" dirty="0" err="1"/>
              <a:t>portrait</a:t>
            </a:r>
            <a:r>
              <a:rPr lang="de-DE" dirty="0"/>
              <a:t>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Gegenüberstellung der Protagonisten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Gegenüberstellung verschiedener Schülerergebnisse und Überprüfung am Text</a:t>
            </a:r>
          </a:p>
        </p:txBody>
      </p:sp>
    </p:spTree>
    <p:extLst>
      <p:ext uri="{BB962C8B-B14F-4D97-AF65-F5344CB8AC3E}">
        <p14:creationId xmlns:p14="http://schemas.microsoft.com/office/powerpoint/2010/main" val="15894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="" xmlns:a16="http://schemas.microsoft.com/office/drawing/2014/main" id="{3E2CECE3-1225-403B-A654-83D036C71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71955"/>
              </p:ext>
            </p:extLst>
          </p:nvPr>
        </p:nvGraphicFramePr>
        <p:xfrm>
          <a:off x="7145868" y="541781"/>
          <a:ext cx="4075116" cy="560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crobat Document" r:id="rId3" imgW="4663440" imgH="6415694" progId="AcroExch.Document.DC">
                  <p:embed/>
                </p:oleObj>
              </mc:Choice>
              <mc:Fallback>
                <p:oleObj name="Acrobat Document" r:id="rId3" imgW="4663440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5868" y="541781"/>
                        <a:ext cx="4075116" cy="560501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2232A511-6B5F-4B8E-8B0B-59E456E5BB54}"/>
              </a:ext>
            </a:extLst>
          </p:cNvPr>
          <p:cNvSpPr txBox="1"/>
          <p:nvPr/>
        </p:nvSpPr>
        <p:spPr>
          <a:xfrm>
            <a:off x="503544" y="541781"/>
            <a:ext cx="791677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>
                <a:solidFill>
                  <a:srgbClr val="002060"/>
                </a:solidFill>
              </a:rPr>
              <a:t>Weiterführung bewährter Elemente:</a:t>
            </a:r>
          </a:p>
          <a:p>
            <a:r>
              <a:rPr lang="de-DE" sz="2400" b="1" i="1" dirty="0" err="1">
                <a:solidFill>
                  <a:srgbClr val="002060"/>
                </a:solidFill>
              </a:rPr>
              <a:t>fiches</a:t>
            </a:r>
            <a:r>
              <a:rPr lang="de-DE" sz="2400" b="1" i="1" dirty="0">
                <a:solidFill>
                  <a:srgbClr val="002060"/>
                </a:solidFill>
              </a:rPr>
              <a:t> </a:t>
            </a:r>
            <a:r>
              <a:rPr lang="de-DE" sz="2400" b="1" i="1" dirty="0" err="1">
                <a:solidFill>
                  <a:srgbClr val="002060"/>
                </a:solidFill>
              </a:rPr>
              <a:t>d‘écriture</a:t>
            </a:r>
            <a:endParaRPr lang="de-DE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EDBF146E-3CC5-4676-8B16-35610F05AD81}"/>
              </a:ext>
            </a:extLst>
          </p:cNvPr>
          <p:cNvSpPr txBox="1"/>
          <p:nvPr/>
        </p:nvSpPr>
        <p:spPr>
          <a:xfrm>
            <a:off x="503544" y="1653404"/>
            <a:ext cx="636347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Prinzip: </a:t>
            </a:r>
            <a:r>
              <a:rPr lang="de-DE" b="1" dirty="0"/>
              <a:t>Unterstützungsangebot</a:t>
            </a:r>
            <a:r>
              <a:rPr lang="de-DE" dirty="0"/>
              <a:t> in Form von</a:t>
            </a:r>
          </a:p>
          <a:p>
            <a:pPr marL="285750" indent="-285750">
              <a:buFontTx/>
              <a:buChar char="-"/>
            </a:pPr>
            <a:r>
              <a:rPr lang="de-DE" dirty="0"/>
              <a:t>Hinweisen zur Textsorte</a:t>
            </a:r>
          </a:p>
          <a:p>
            <a:pPr marL="285750" indent="-285750">
              <a:buFontTx/>
              <a:buChar char="-"/>
            </a:pPr>
            <a:r>
              <a:rPr lang="de-DE" dirty="0"/>
              <a:t>Redemitteln</a:t>
            </a:r>
          </a:p>
          <a:p>
            <a:pPr>
              <a:lnSpc>
                <a:spcPct val="150000"/>
              </a:lnSpc>
            </a:pPr>
            <a:r>
              <a:rPr lang="de-DE" b="1" dirty="0"/>
              <a:t>Anpassung an Standard 10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dirty="0"/>
              <a:t>Erweitertes Spektrum an Redemitteln (Lexik/Grammatik)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dirty="0"/>
              <a:t>Erweitertes Spektrum an Textsorten: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i="1" dirty="0" err="1"/>
              <a:t>Écrire</a:t>
            </a:r>
            <a:r>
              <a:rPr lang="de-DE" i="1" dirty="0"/>
              <a:t> </a:t>
            </a:r>
            <a:r>
              <a:rPr lang="de-DE" i="1" dirty="0" err="1"/>
              <a:t>un</a:t>
            </a:r>
            <a:r>
              <a:rPr lang="de-DE" i="1" dirty="0"/>
              <a:t> CV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i="1" dirty="0" err="1"/>
              <a:t>Écrire</a:t>
            </a:r>
            <a:r>
              <a:rPr lang="de-DE" i="1" dirty="0"/>
              <a:t> </a:t>
            </a:r>
            <a:r>
              <a:rPr lang="de-DE" i="1" dirty="0" err="1"/>
              <a:t>une</a:t>
            </a:r>
            <a:r>
              <a:rPr lang="de-DE" i="1" dirty="0"/>
              <a:t> </a:t>
            </a:r>
            <a:r>
              <a:rPr lang="de-DE" i="1" dirty="0" err="1"/>
              <a:t>lettre</a:t>
            </a:r>
            <a:r>
              <a:rPr lang="de-DE" i="1" dirty="0"/>
              <a:t> de </a:t>
            </a:r>
            <a:r>
              <a:rPr lang="de-DE" i="1" dirty="0" err="1"/>
              <a:t>motivation</a:t>
            </a:r>
            <a:endParaRPr lang="de-DE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i="1" dirty="0" err="1"/>
              <a:t>Décrire</a:t>
            </a:r>
            <a:r>
              <a:rPr lang="de-DE" i="1" dirty="0"/>
              <a:t> </a:t>
            </a:r>
            <a:r>
              <a:rPr lang="de-DE" i="1" dirty="0" err="1"/>
              <a:t>un</a:t>
            </a:r>
            <a:r>
              <a:rPr lang="de-DE" i="1" dirty="0"/>
              <a:t> </a:t>
            </a:r>
            <a:r>
              <a:rPr lang="de-DE" i="1" dirty="0" err="1"/>
              <a:t>objet</a:t>
            </a:r>
            <a:endParaRPr lang="de-DE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i="1" dirty="0" err="1"/>
              <a:t>Écrire</a:t>
            </a:r>
            <a:r>
              <a:rPr lang="de-DE" i="1" dirty="0"/>
              <a:t> </a:t>
            </a:r>
            <a:r>
              <a:rPr lang="de-DE" i="1" dirty="0" err="1"/>
              <a:t>un</a:t>
            </a:r>
            <a:r>
              <a:rPr lang="de-DE" i="1" dirty="0"/>
              <a:t> </a:t>
            </a:r>
            <a:r>
              <a:rPr lang="de-DE" i="1" dirty="0" err="1"/>
              <a:t>commentaire</a:t>
            </a:r>
            <a:r>
              <a:rPr lang="de-DE" i="1" dirty="0"/>
              <a:t> </a:t>
            </a:r>
            <a:r>
              <a:rPr lang="de-DE" i="1" dirty="0" err="1"/>
              <a:t>personnel</a:t>
            </a:r>
            <a:endParaRPr lang="de-DE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i="1" dirty="0" err="1"/>
              <a:t>Présenter</a:t>
            </a:r>
            <a:r>
              <a:rPr lang="de-DE" i="1" dirty="0"/>
              <a:t> </a:t>
            </a:r>
            <a:r>
              <a:rPr lang="de-DE" i="1" dirty="0" err="1"/>
              <a:t>une</a:t>
            </a:r>
            <a:r>
              <a:rPr lang="de-DE" i="1" dirty="0"/>
              <a:t> </a:t>
            </a:r>
            <a:r>
              <a:rPr lang="de-DE" i="1" dirty="0" err="1"/>
              <a:t>chanson</a:t>
            </a:r>
            <a:endParaRPr lang="de-DE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i="1" dirty="0"/>
              <a:t>Donner </a:t>
            </a:r>
            <a:r>
              <a:rPr lang="de-DE" i="1" dirty="0" err="1"/>
              <a:t>un</a:t>
            </a:r>
            <a:r>
              <a:rPr lang="de-DE" i="1" dirty="0"/>
              <a:t> </a:t>
            </a:r>
            <a:r>
              <a:rPr lang="de-DE" i="1" dirty="0" err="1"/>
              <a:t>conseil</a:t>
            </a:r>
            <a:r>
              <a:rPr lang="de-DE" i="1" dirty="0"/>
              <a:t> de </a:t>
            </a:r>
            <a:r>
              <a:rPr lang="de-DE" i="1" dirty="0" err="1"/>
              <a:t>lecture</a:t>
            </a:r>
            <a:r>
              <a:rPr lang="de-DE" i="1" dirty="0"/>
              <a:t>/de film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7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63AEA48F-BA15-4F79-9891-51AC6A644771}"/>
              </a:ext>
            </a:extLst>
          </p:cNvPr>
          <p:cNvSpPr txBox="1"/>
          <p:nvPr/>
        </p:nvSpPr>
        <p:spPr>
          <a:xfrm>
            <a:off x="1045234" y="339388"/>
            <a:ext cx="10101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           </a:t>
            </a:r>
            <a:r>
              <a:rPr lang="de-DE" sz="2800" b="1" dirty="0">
                <a:solidFill>
                  <a:srgbClr val="002060"/>
                </a:solidFill>
              </a:rPr>
              <a:t>Auftrag der ZPG 2018/19 </a:t>
            </a:r>
            <a:r>
              <a:rPr lang="de-DE" sz="2800" dirty="0">
                <a:solidFill>
                  <a:srgbClr val="002060"/>
                </a:solidFill>
              </a:rPr>
              <a:t>erteilt im November 2017</a:t>
            </a:r>
            <a:endParaRPr lang="de-DE" sz="2800" b="1" dirty="0">
              <a:solidFill>
                <a:srgbClr val="002060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574D2DD6-3910-4586-8307-2D2776EC3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716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B1A080FF-D84B-42D2-AAA7-9B0E2C132680}"/>
              </a:ext>
            </a:extLst>
          </p:cNvPr>
          <p:cNvSpPr txBox="1"/>
          <p:nvPr/>
        </p:nvSpPr>
        <p:spPr>
          <a:xfrm>
            <a:off x="1434148" y="1097280"/>
            <a:ext cx="9387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Klassen 9/10 + dreistündiges Basisfach in der Kursstufe (Teil 1)</a:t>
            </a:r>
            <a:endParaRPr lang="de-DE" dirty="0"/>
          </a:p>
          <a:p>
            <a:r>
              <a:rPr lang="de-DE" b="1" dirty="0"/>
              <a:t> </a:t>
            </a:r>
            <a:endParaRPr lang="de-DE" dirty="0"/>
          </a:p>
          <a:p>
            <a:r>
              <a:rPr lang="de-DE" dirty="0"/>
              <a:t>Erarbeitung einer Fortbildungskonzeption (inkl. eintägige Konzeption für die regionale Umsetzung) mit folgenden Schwerpunkten: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1) </a:t>
            </a:r>
            <a:r>
              <a:rPr lang="de-DE" b="1" dirty="0"/>
              <a:t>Zwei (!) Umsetzungsbeispiele für Klassen 9/10 </a:t>
            </a:r>
            <a:r>
              <a:rPr lang="de-DE" dirty="0"/>
              <a:t>(mit Schwerpunkt auf Klasse 10)</a:t>
            </a:r>
          </a:p>
          <a:p>
            <a:pPr lvl="0"/>
            <a:r>
              <a:rPr lang="de-DE" dirty="0"/>
              <a:t>Vorschlag zum systematischen Aufbau ausgewählter Kompetenzen: Text- und Medienkompetenz und Interkulturelle kommunikative Kompetenz - unter Berücksichtigung der besonderen Stellung der Klasse 10 im Hinblick auf die Anforderungen der Kursstufe</a:t>
            </a:r>
          </a:p>
          <a:p>
            <a:r>
              <a:rPr lang="de-DE" dirty="0" err="1"/>
              <a:t>Anm</a:t>
            </a:r>
            <a:r>
              <a:rPr lang="de-DE" dirty="0"/>
              <a:t>: Klassenstufe 10: Berücksichtigung unterschiedlicher Zugänge (Bildungsplan 2004, 2016)</a:t>
            </a:r>
          </a:p>
          <a:p>
            <a:pPr lvl="0"/>
            <a:r>
              <a:rPr lang="de-DE" dirty="0"/>
              <a:t>Fokussierung auf den Bereich "Fachlichkeit" </a:t>
            </a:r>
          </a:p>
          <a:p>
            <a:pPr lvl="0"/>
            <a:r>
              <a:rPr lang="de-DE" dirty="0"/>
              <a:t>Berücksichtigung der Integration der Leitperspektiven und des Umgangs mit Heterogenität 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2) </a:t>
            </a:r>
            <a:r>
              <a:rPr lang="de-DE" b="1" dirty="0"/>
              <a:t>Ausblick auf den Übergang zur Oberstufe 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dirty="0"/>
              <a:t>3) </a:t>
            </a:r>
            <a:r>
              <a:rPr lang="de-DE" b="1" dirty="0"/>
              <a:t>Vorbereitung auf das dreistündige Basisfach (Teil 1) </a:t>
            </a:r>
            <a:r>
              <a:rPr lang="de-DE" dirty="0"/>
              <a:t>(Vorschlag für Schwerpunktsetzung und Jahresplanung)</a:t>
            </a:r>
          </a:p>
        </p:txBody>
      </p:sp>
    </p:spTree>
    <p:extLst>
      <p:ext uri="{BB962C8B-B14F-4D97-AF65-F5344CB8AC3E}">
        <p14:creationId xmlns:p14="http://schemas.microsoft.com/office/powerpoint/2010/main" val="20808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29C7BEB0-E65F-47A4-8E6C-4650EAC3AD10}"/>
              </a:ext>
            </a:extLst>
          </p:cNvPr>
          <p:cNvSpPr txBox="1"/>
          <p:nvPr/>
        </p:nvSpPr>
        <p:spPr>
          <a:xfrm>
            <a:off x="1828800" y="228599"/>
            <a:ext cx="8667750" cy="583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0E823D27-85A1-4C33-95E6-D3C97ECC4FF7}"/>
              </a:ext>
            </a:extLst>
          </p:cNvPr>
          <p:cNvSpPr txBox="1"/>
          <p:nvPr/>
        </p:nvSpPr>
        <p:spPr>
          <a:xfrm>
            <a:off x="804672" y="95994"/>
            <a:ext cx="9925050" cy="583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52E4C5A4-689F-4FA2-9C4F-BC1F35458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58" y="228599"/>
            <a:ext cx="8126984" cy="584127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615A0488-471A-432C-871E-763A6652C83D}"/>
              </a:ext>
            </a:extLst>
          </p:cNvPr>
          <p:cNvSpPr txBox="1"/>
          <p:nvPr/>
        </p:nvSpPr>
        <p:spPr>
          <a:xfrm>
            <a:off x="419100" y="352425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Bildungsplan 2016 – moderne Fremdsprachen:</a:t>
            </a:r>
          </a:p>
          <a:p>
            <a:r>
              <a:rPr lang="de-DE" sz="2000" dirty="0"/>
              <a:t>Zusammenspiel der Kompetenzbereiche</a:t>
            </a:r>
          </a:p>
          <a:p>
            <a:endParaRPr lang="de-DE" sz="2000" dirty="0"/>
          </a:p>
          <a:p>
            <a:r>
              <a:rPr lang="de-DE" sz="2000" dirty="0"/>
              <a:t>Interkulturelle kommunikative Kompetenz als „Zentrum“, das aufgebaut wird in Wechselwirkung mit dem Erwerb von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26BA40FA-A368-48D2-9900-5EFA03B38362}"/>
              </a:ext>
            </a:extLst>
          </p:cNvPr>
          <p:cNvSpPr txBox="1"/>
          <p:nvPr/>
        </p:nvSpPr>
        <p:spPr>
          <a:xfrm>
            <a:off x="390906" y="2415243"/>
            <a:ext cx="36168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soziokulturellem Wissen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6C9D618F-7724-4ABE-9C9F-3767EBFDE613}"/>
              </a:ext>
            </a:extLst>
          </p:cNvPr>
          <p:cNvSpPr txBox="1"/>
          <p:nvPr/>
        </p:nvSpPr>
        <p:spPr>
          <a:xfrm>
            <a:off x="390906" y="3315340"/>
            <a:ext cx="531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rezeptiven und produktiven kommunikativen Kompetenzen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082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59271F06-3A9B-4814-AD28-40CDEC1C72D6}"/>
              </a:ext>
            </a:extLst>
          </p:cNvPr>
          <p:cNvSpPr/>
          <p:nvPr/>
        </p:nvSpPr>
        <p:spPr>
          <a:xfrm>
            <a:off x="3817145" y="709612"/>
            <a:ext cx="4476750" cy="33337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F7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2106A0B4-7ED7-4782-B5BE-2D3519563658}"/>
              </a:ext>
            </a:extLst>
          </p:cNvPr>
          <p:cNvSpPr txBox="1"/>
          <p:nvPr/>
        </p:nvSpPr>
        <p:spPr>
          <a:xfrm>
            <a:off x="4092178" y="1490008"/>
            <a:ext cx="4007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Text- und Medienkompetenz</a:t>
            </a:r>
          </a:p>
          <a:p>
            <a:pPr algn="ctr"/>
            <a:r>
              <a:rPr lang="de-DE" sz="2400" dirty="0"/>
              <a:t>„Deute-/ Analysekompetenz“</a:t>
            </a:r>
          </a:p>
          <a:p>
            <a:pPr algn="ctr"/>
            <a:r>
              <a:rPr lang="de-DE" sz="2400" dirty="0"/>
              <a:t>„Medienkompetenz“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Erweiterter Textbegriff</a:t>
            </a:r>
            <a:endParaRPr lang="de-DE" dirty="0"/>
          </a:p>
        </p:txBody>
      </p:sp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20F1F578-6125-4FE9-B824-855359E3C3F1}"/>
              </a:ext>
            </a:extLst>
          </p:cNvPr>
          <p:cNvSpPr/>
          <p:nvPr/>
        </p:nvSpPr>
        <p:spPr>
          <a:xfrm>
            <a:off x="688185" y="2967037"/>
            <a:ext cx="2981325" cy="1990725"/>
          </a:xfrm>
          <a:prstGeom prst="ellipse">
            <a:avLst/>
          </a:prstGeom>
          <a:gradFill flip="none" rotWithShape="1">
            <a:gsLst>
              <a:gs pos="0">
                <a:srgbClr val="F7FFF7">
                  <a:shade val="30000"/>
                  <a:satMod val="115000"/>
                </a:srgbClr>
              </a:gs>
              <a:gs pos="0">
                <a:srgbClr val="F7FFF7">
                  <a:shade val="67500"/>
                  <a:satMod val="115000"/>
                </a:srgbClr>
              </a:gs>
              <a:gs pos="100000">
                <a:srgbClr val="F7FFF7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7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0ACF6EDD-99E6-48D4-922F-BC10FB496C8B}"/>
              </a:ext>
            </a:extLst>
          </p:cNvPr>
          <p:cNvSpPr/>
          <p:nvPr/>
        </p:nvSpPr>
        <p:spPr>
          <a:xfrm>
            <a:off x="698303" y="287712"/>
            <a:ext cx="2981325" cy="2247900"/>
          </a:xfrm>
          <a:prstGeom prst="ellipse">
            <a:avLst/>
          </a:prstGeom>
          <a:gradFill flip="none" rotWithShape="1">
            <a:gsLst>
              <a:gs pos="0">
                <a:srgbClr val="F7FFF7">
                  <a:shade val="30000"/>
                  <a:satMod val="115000"/>
                  <a:lumMod val="91000"/>
                  <a:lumOff val="9000"/>
                </a:srgbClr>
              </a:gs>
              <a:gs pos="0">
                <a:srgbClr val="F7FFF7">
                  <a:shade val="67500"/>
                  <a:satMod val="115000"/>
                </a:srgbClr>
              </a:gs>
              <a:gs pos="100000">
                <a:srgbClr val="F7FFF7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7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93507A52-8241-493C-A91D-5CC137875169}"/>
              </a:ext>
            </a:extLst>
          </p:cNvPr>
          <p:cNvSpPr/>
          <p:nvPr/>
        </p:nvSpPr>
        <p:spPr>
          <a:xfrm>
            <a:off x="8568928" y="287712"/>
            <a:ext cx="3052761" cy="2247900"/>
          </a:xfrm>
          <a:prstGeom prst="ellipse">
            <a:avLst/>
          </a:prstGeom>
          <a:gradFill flip="none" rotWithShape="1">
            <a:gsLst>
              <a:gs pos="0">
                <a:srgbClr val="F7FFF7">
                  <a:shade val="30000"/>
                  <a:satMod val="115000"/>
                </a:srgbClr>
              </a:gs>
              <a:gs pos="0">
                <a:srgbClr val="F7FFF7">
                  <a:shade val="67500"/>
                  <a:satMod val="115000"/>
                </a:srgbClr>
              </a:gs>
              <a:gs pos="100000">
                <a:srgbClr val="F7FFF7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7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D1CBC867-C2EF-4A69-81B4-6905ED5B387E}"/>
              </a:ext>
            </a:extLst>
          </p:cNvPr>
          <p:cNvSpPr/>
          <p:nvPr/>
        </p:nvSpPr>
        <p:spPr>
          <a:xfrm>
            <a:off x="8654057" y="2967037"/>
            <a:ext cx="2981325" cy="1990725"/>
          </a:xfrm>
          <a:prstGeom prst="ellipse">
            <a:avLst/>
          </a:prstGeom>
          <a:gradFill flip="none" rotWithShape="1">
            <a:gsLst>
              <a:gs pos="0">
                <a:srgbClr val="F7FFF7">
                  <a:shade val="30000"/>
                  <a:satMod val="115000"/>
                </a:srgbClr>
              </a:gs>
              <a:gs pos="0">
                <a:srgbClr val="F7FFF7">
                  <a:shade val="67500"/>
                  <a:satMod val="115000"/>
                </a:srgbClr>
              </a:gs>
              <a:gs pos="100000">
                <a:srgbClr val="F7FFF7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7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F5C5ABAD-C486-41CB-8561-7A43D1F82C66}"/>
              </a:ext>
            </a:extLst>
          </p:cNvPr>
          <p:cNvSpPr/>
          <p:nvPr/>
        </p:nvSpPr>
        <p:spPr>
          <a:xfrm>
            <a:off x="4367213" y="4362450"/>
            <a:ext cx="3271838" cy="1819275"/>
          </a:xfrm>
          <a:prstGeom prst="ellipse">
            <a:avLst/>
          </a:prstGeom>
          <a:gradFill flip="none" rotWithShape="1">
            <a:gsLst>
              <a:gs pos="0">
                <a:srgbClr val="F7FFF7">
                  <a:shade val="30000"/>
                  <a:satMod val="115000"/>
                </a:srgbClr>
              </a:gs>
              <a:gs pos="0">
                <a:srgbClr val="F7FFF7">
                  <a:shade val="67500"/>
                  <a:satMod val="115000"/>
                </a:srgbClr>
              </a:gs>
              <a:gs pos="100000">
                <a:srgbClr val="F7FFF7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7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FD30FAD5-4E31-4009-AC9E-4DC959B12D6F}"/>
              </a:ext>
            </a:extLst>
          </p:cNvPr>
          <p:cNvSpPr txBox="1"/>
          <p:nvPr/>
        </p:nvSpPr>
        <p:spPr>
          <a:xfrm>
            <a:off x="902493" y="811497"/>
            <a:ext cx="246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Hör-/Hörseh- verstehen</a:t>
            </a:r>
          </a:p>
          <a:p>
            <a:pPr algn="ctr"/>
            <a:r>
              <a:rPr lang="de-DE" sz="2400" dirty="0" err="1"/>
              <a:t>Tk</a:t>
            </a:r>
            <a:r>
              <a:rPr lang="de-DE" sz="2400" dirty="0"/>
              <a:t> 2-6, 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614AE118-24FA-4428-84CA-5B03E6101261}"/>
              </a:ext>
            </a:extLst>
          </p:cNvPr>
          <p:cNvSpPr txBox="1"/>
          <p:nvPr/>
        </p:nvSpPr>
        <p:spPr>
          <a:xfrm>
            <a:off x="9177336" y="1069241"/>
            <a:ext cx="199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Leseverstehen</a:t>
            </a:r>
          </a:p>
          <a:p>
            <a:pPr algn="ctr"/>
            <a:r>
              <a:rPr lang="de-DE" sz="2400" dirty="0" err="1"/>
              <a:t>Tk</a:t>
            </a:r>
            <a:r>
              <a:rPr lang="de-DE" sz="2400" dirty="0"/>
              <a:t> 1-6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83BE2094-42B3-4878-BAC5-CF3D27D8C7E0}"/>
              </a:ext>
            </a:extLst>
          </p:cNvPr>
          <p:cNvSpPr txBox="1"/>
          <p:nvPr/>
        </p:nvSpPr>
        <p:spPr>
          <a:xfrm>
            <a:off x="1304924" y="3531453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Sprechen</a:t>
            </a:r>
          </a:p>
          <a:p>
            <a:pPr algn="ctr"/>
            <a:r>
              <a:rPr lang="de-DE" sz="2400" dirty="0" err="1"/>
              <a:t>Tk</a:t>
            </a:r>
            <a:r>
              <a:rPr lang="de-DE" sz="2400" dirty="0"/>
              <a:t> 1-8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036EE407-C909-4B9E-861F-1332CE0C559B}"/>
              </a:ext>
            </a:extLst>
          </p:cNvPr>
          <p:cNvSpPr txBox="1"/>
          <p:nvPr/>
        </p:nvSpPr>
        <p:spPr>
          <a:xfrm>
            <a:off x="9177336" y="3546899"/>
            <a:ext cx="1838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Schreiben</a:t>
            </a:r>
          </a:p>
          <a:p>
            <a:pPr algn="ctr"/>
            <a:r>
              <a:rPr lang="de-DE" sz="2400" dirty="0" err="1"/>
              <a:t>Tk</a:t>
            </a:r>
            <a:r>
              <a:rPr lang="de-DE" sz="2400" dirty="0"/>
              <a:t> 2-8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1BE3289C-3A68-47A9-A5AD-F607E19AE0E1}"/>
              </a:ext>
            </a:extLst>
          </p:cNvPr>
          <p:cNvSpPr txBox="1"/>
          <p:nvPr/>
        </p:nvSpPr>
        <p:spPr>
          <a:xfrm>
            <a:off x="4921448" y="4856588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Sprachmittlung</a:t>
            </a:r>
          </a:p>
          <a:p>
            <a:pPr algn="ctr"/>
            <a:r>
              <a:rPr lang="de-DE" sz="2400" dirty="0" err="1"/>
              <a:t>Tk</a:t>
            </a:r>
            <a:r>
              <a:rPr lang="de-DE" sz="2400" dirty="0"/>
              <a:t> 2-3, 5-8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="" xmlns:a16="http://schemas.microsoft.com/office/drawing/2014/main" id="{35EAC51B-5DB3-4F40-AD76-750440C87831}"/>
              </a:ext>
            </a:extLst>
          </p:cNvPr>
          <p:cNvCxnSpPr>
            <a:stCxn id="6" idx="6"/>
          </p:cNvCxnSpPr>
          <p:nvPr/>
        </p:nvCxnSpPr>
        <p:spPr>
          <a:xfrm>
            <a:off x="3679628" y="1411662"/>
            <a:ext cx="412550" cy="21711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="" xmlns:a16="http://schemas.microsoft.com/office/drawing/2014/main" id="{54515057-DB05-41C7-976D-59DBC890DB71}"/>
              </a:ext>
            </a:extLst>
          </p:cNvPr>
          <p:cNvCxnSpPr>
            <a:stCxn id="7" idx="2"/>
          </p:cNvCxnSpPr>
          <p:nvPr/>
        </p:nvCxnSpPr>
        <p:spPr>
          <a:xfrm flipH="1">
            <a:off x="8099822" y="1411662"/>
            <a:ext cx="469106" cy="21711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="" xmlns:a16="http://schemas.microsoft.com/office/drawing/2014/main" id="{149203F9-1615-41DC-A43F-8383D1738C1D}"/>
              </a:ext>
            </a:extLst>
          </p:cNvPr>
          <p:cNvCxnSpPr/>
          <p:nvPr/>
        </p:nvCxnSpPr>
        <p:spPr>
          <a:xfrm flipV="1">
            <a:off x="3476625" y="3105150"/>
            <a:ext cx="542925" cy="3238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="" xmlns:a16="http://schemas.microsoft.com/office/drawing/2014/main" id="{C4597A2C-57D9-42AB-B929-D14D7F83ECF7}"/>
              </a:ext>
            </a:extLst>
          </p:cNvPr>
          <p:cNvCxnSpPr>
            <a:cxnSpLocks/>
          </p:cNvCxnSpPr>
          <p:nvPr/>
        </p:nvCxnSpPr>
        <p:spPr>
          <a:xfrm>
            <a:off x="8099822" y="3171825"/>
            <a:ext cx="634603" cy="35962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="" xmlns:a16="http://schemas.microsoft.com/office/drawing/2014/main" id="{15DB8955-5B88-4070-9557-275F638E068E}"/>
              </a:ext>
            </a:extLst>
          </p:cNvPr>
          <p:cNvCxnSpPr>
            <a:stCxn id="2" idx="4"/>
          </p:cNvCxnSpPr>
          <p:nvPr/>
        </p:nvCxnSpPr>
        <p:spPr>
          <a:xfrm>
            <a:off x="6055520" y="4043362"/>
            <a:ext cx="40480" cy="3190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DFB68FD6-592E-412B-BC15-62CA6C40BD79}"/>
              </a:ext>
            </a:extLst>
          </p:cNvPr>
          <p:cNvSpPr txBox="1"/>
          <p:nvPr/>
        </p:nvSpPr>
        <p:spPr>
          <a:xfrm>
            <a:off x="1752600" y="117125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0F0D970D-5C89-478E-8C14-995BACFD9C9F}"/>
              </a:ext>
            </a:extLst>
          </p:cNvPr>
          <p:cNvSpPr txBox="1"/>
          <p:nvPr/>
        </p:nvSpPr>
        <p:spPr>
          <a:xfrm>
            <a:off x="649707" y="360687"/>
            <a:ext cx="108529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/>
              <a:t>Bildungsplan 2016 Französisch – Lernen gestalten und begleiten Klassen 7/8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1A074B65-06F5-4618-8819-59C6DF75EAEA}"/>
              </a:ext>
            </a:extLst>
          </p:cNvPr>
          <p:cNvSpPr txBox="1"/>
          <p:nvPr/>
        </p:nvSpPr>
        <p:spPr>
          <a:xfrm>
            <a:off x="649707" y="1171255"/>
            <a:ext cx="256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ZPG-Fortbildungen </a:t>
            </a:r>
          </a:p>
          <a:p>
            <a:r>
              <a:rPr lang="de-DE" sz="2400" dirty="0"/>
              <a:t>im Frühjahr 2017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1FC7599F-E633-4A8F-B4F4-70B13FD051CF}"/>
              </a:ext>
            </a:extLst>
          </p:cNvPr>
          <p:cNvSpPr txBox="1"/>
          <p:nvPr/>
        </p:nvSpPr>
        <p:spPr>
          <a:xfrm>
            <a:off x="649707" y="3696546"/>
            <a:ext cx="2562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Tauschen Sie sich in einer RP-über- greifenden Klein- gruppe über Ihre Erinnerungen/ Eindrücke aus.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3" y="1171255"/>
            <a:ext cx="8756402" cy="49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5D803AEF-530A-4AB9-A0E8-94B5CDB8CCEC}"/>
              </a:ext>
            </a:extLst>
          </p:cNvPr>
          <p:cNvSpPr txBox="1"/>
          <p:nvPr/>
        </p:nvSpPr>
        <p:spPr>
          <a:xfrm>
            <a:off x="576942" y="307911"/>
            <a:ext cx="11038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/>
              <a:t>Bildungsplan 2016 Französisch – Lernen gestalten und begleiten – Klassen 9/10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A68C719D-1012-46B8-AD3B-8B34510EC825}"/>
              </a:ext>
            </a:extLst>
          </p:cNvPr>
          <p:cNvSpPr txBox="1"/>
          <p:nvPr/>
        </p:nvSpPr>
        <p:spPr>
          <a:xfrm>
            <a:off x="576942" y="1259633"/>
            <a:ext cx="10946364" cy="471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13012499-4649-426C-9533-8E5971AB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493"/>
            <a:ext cx="9206204" cy="517849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C4DC8E6C-AD4A-4B16-9C26-CD860EFED391}"/>
              </a:ext>
            </a:extLst>
          </p:cNvPr>
          <p:cNvSpPr txBox="1"/>
          <p:nvPr/>
        </p:nvSpPr>
        <p:spPr>
          <a:xfrm>
            <a:off x="576942" y="935494"/>
            <a:ext cx="656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Kompetenzaufbau: Gesamtüberblick</a:t>
            </a:r>
          </a:p>
        </p:txBody>
      </p:sp>
      <p:sp>
        <p:nvSpPr>
          <p:cNvPr id="2" name="Textfeld 1"/>
          <p:cNvSpPr txBox="1"/>
          <p:nvPr/>
        </p:nvSpPr>
        <p:spPr>
          <a:xfrm rot="16200000">
            <a:off x="7674657" y="2185910"/>
            <a:ext cx="57407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ZPG Französisch 2018 (eigene Bearbeitung) unter Verwendung folgender Bildquellen: 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https://commons.wikimedia.org/wiki/File:USO-CAB_-_20131130_-_Ballon.jpg </a:t>
            </a:r>
            <a:r>
              <a:rPr lang="de-DE" sz="1200" dirty="0" err="1"/>
              <a:t>by</a:t>
            </a:r>
            <a:r>
              <a:rPr lang="de-DE" sz="1200" dirty="0"/>
              <a:t> Clément </a:t>
            </a:r>
            <a:r>
              <a:rPr lang="de-DE" sz="1200" dirty="0" err="1"/>
              <a:t>Bucco-Lechat</a:t>
            </a:r>
            <a:r>
              <a:rPr lang="de-DE" sz="1200" dirty="0"/>
              <a:t> [</a:t>
            </a:r>
            <a:r>
              <a:rPr lang="de-DE" sz="1200" dirty="0">
                <a:hlinkClick r:id="rId3"/>
              </a:rPr>
              <a:t>CC BY-SA 3.0</a:t>
            </a:r>
            <a:r>
              <a:rPr lang="de-DE" sz="1200" dirty="0"/>
              <a:t>] via </a:t>
            </a:r>
            <a:r>
              <a:rPr lang="de-DE" sz="1200" dirty="0">
                <a:hlinkClick r:id="rId4"/>
              </a:rPr>
              <a:t>wikimedia.org</a:t>
            </a:r>
            <a:r>
              <a:rPr lang="de-DE" sz="1200" dirty="0" smtClean="0"/>
              <a:t>; 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https://commons.wikimedia.org/wiki/File:Racing_Club_de_Strasbourg_contre_Racing_Lens_d%C3%A9cembre_2016_.jpg </a:t>
            </a:r>
            <a:r>
              <a:rPr lang="de-DE" sz="1200" dirty="0" err="1"/>
              <a:t>by</a:t>
            </a:r>
            <a:r>
              <a:rPr lang="de-DE" sz="1200" dirty="0"/>
              <a:t> KOBI FRANCK [</a:t>
            </a:r>
            <a:r>
              <a:rPr lang="de-DE" sz="1200" dirty="0">
                <a:hlinkClick r:id="rId5"/>
              </a:rPr>
              <a:t>CC BY-SA 4.0</a:t>
            </a:r>
            <a:r>
              <a:rPr lang="de-DE" sz="1200" dirty="0"/>
              <a:t>] via </a:t>
            </a:r>
            <a:r>
              <a:rPr lang="de-DE" sz="1200" dirty="0">
                <a:hlinkClick r:id="rId6"/>
              </a:rPr>
              <a:t>wikimedia.org</a:t>
            </a:r>
            <a:r>
              <a:rPr lang="de-DE" sz="1200" dirty="0"/>
              <a:t>;</a:t>
            </a:r>
            <a:br>
              <a:rPr lang="de-DE" sz="1200" dirty="0"/>
            </a:br>
            <a:r>
              <a:rPr lang="de-DE" sz="1200" dirty="0"/>
              <a:t>https://commons.wikimedia.org/wiki/File:Football_France.png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TownDown</a:t>
            </a:r>
            <a:r>
              <a:rPr lang="de-DE" sz="1200" dirty="0"/>
              <a:t> [C] via </a:t>
            </a:r>
            <a:r>
              <a:rPr lang="de-DE" sz="1200" dirty="0">
                <a:hlinkClick r:id="rId7"/>
              </a:rPr>
              <a:t>wikimedia.org</a:t>
            </a:r>
            <a:r>
              <a:rPr lang="de-DE" sz="1200" dirty="0"/>
              <a:t>;</a:t>
            </a:r>
            <a:br>
              <a:rPr lang="de-DE" sz="1200" dirty="0"/>
            </a:br>
            <a:r>
              <a:rPr lang="de-DE" sz="1200" dirty="0"/>
              <a:t>https://commons.wikimedia.org/wiki/File:Logo_GASTRONOMIE_2014.jpg </a:t>
            </a:r>
            <a:r>
              <a:rPr lang="de-DE" sz="1200" dirty="0" err="1"/>
              <a:t>by</a:t>
            </a:r>
            <a:r>
              <a:rPr lang="de-DE" sz="1200" dirty="0"/>
              <a:t> Fdlg2014 [</a:t>
            </a:r>
            <a:r>
              <a:rPr lang="de-DE" sz="1200" dirty="0">
                <a:hlinkClick r:id="rId5"/>
              </a:rPr>
              <a:t>CC BY-SA 4.0</a:t>
            </a:r>
            <a:r>
              <a:rPr lang="de-DE" sz="1200" dirty="0"/>
              <a:t>] via </a:t>
            </a:r>
            <a:r>
              <a:rPr lang="de-DE" sz="1200" dirty="0">
                <a:hlinkClick r:id="rId8"/>
              </a:rPr>
              <a:t>wikimedia.org</a:t>
            </a:r>
            <a:r>
              <a:rPr lang="de-DE" sz="1200" dirty="0"/>
              <a:t>;</a:t>
            </a:r>
            <a:br>
              <a:rPr lang="de-DE" sz="1200" dirty="0"/>
            </a:br>
            <a:r>
              <a:rPr lang="de-DE" sz="1200" dirty="0"/>
              <a:t>https://commons.wikimedia.org/wiki/File:Fleischschnacka.JPG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Florival</a:t>
            </a:r>
            <a:r>
              <a:rPr lang="de-DE" sz="1200" dirty="0"/>
              <a:t> </a:t>
            </a:r>
            <a:r>
              <a:rPr lang="de-DE" sz="1200" dirty="0" err="1"/>
              <a:t>fr</a:t>
            </a:r>
            <a:r>
              <a:rPr lang="de-DE" sz="1200" dirty="0"/>
              <a:t> [</a:t>
            </a:r>
            <a:r>
              <a:rPr lang="de-DE" sz="1200" dirty="0">
                <a:hlinkClick r:id="rId3"/>
              </a:rPr>
              <a:t>CC BY-SA 3.0</a:t>
            </a:r>
            <a:r>
              <a:rPr lang="de-DE" sz="1200" dirty="0"/>
              <a:t>] via </a:t>
            </a:r>
            <a:r>
              <a:rPr lang="de-DE" sz="1200" dirty="0">
                <a:hlinkClick r:id="rId9"/>
              </a:rPr>
              <a:t>wikimedia.org</a:t>
            </a:r>
            <a:r>
              <a:rPr lang="de-DE" sz="1200" dirty="0"/>
              <a:t>; </a:t>
            </a:r>
            <a:br>
              <a:rPr lang="de-DE" sz="1200" dirty="0"/>
            </a:br>
            <a:r>
              <a:rPr lang="de-DE" sz="1200" dirty="0"/>
              <a:t>https://commons.wikimedia.org/wiki/File:Strasbourg_Neustadt.png </a:t>
            </a:r>
            <a:r>
              <a:rPr lang="de-DE" sz="1200" dirty="0" err="1"/>
              <a:t>by</a:t>
            </a:r>
            <a:r>
              <a:rPr lang="de-DE" sz="1200" dirty="0"/>
              <a:t> Niko67000 [</a:t>
            </a:r>
            <a:r>
              <a:rPr lang="de-DE" sz="1200" dirty="0">
                <a:hlinkClick r:id="rId5"/>
              </a:rPr>
              <a:t>CC BY-SA 4.0</a:t>
            </a:r>
            <a:r>
              <a:rPr lang="de-DE" sz="1200" dirty="0"/>
              <a:t>] via </a:t>
            </a:r>
            <a:r>
              <a:rPr lang="de-DE" sz="1200" dirty="0">
                <a:hlinkClick r:id="rId10"/>
              </a:rPr>
              <a:t>wikimedia.org</a:t>
            </a:r>
            <a:r>
              <a:rPr lang="de-DE" sz="1200" dirty="0"/>
              <a:t>;</a:t>
            </a:r>
            <a:br>
              <a:rPr lang="de-DE" sz="1200" dirty="0"/>
            </a:br>
            <a:r>
              <a:rPr lang="de-DE" sz="1200" dirty="0" err="1"/>
              <a:t>Pumpier</a:t>
            </a:r>
            <a:r>
              <a:rPr lang="de-DE" sz="1200" dirty="0"/>
              <a:t> </a:t>
            </a:r>
            <a:r>
              <a:rPr lang="de-DE" sz="1200" dirty="0" err="1"/>
              <a:t>Kapalla</a:t>
            </a:r>
            <a:r>
              <a:rPr lang="de-DE" sz="1200" dirty="0"/>
              <a:t> Fascht: Pascal Gabriel (eigene Aufnahme)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784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003142C3-B633-4871-87B3-A423C9D05CBA}"/>
              </a:ext>
            </a:extLst>
          </p:cNvPr>
          <p:cNvSpPr txBox="1"/>
          <p:nvPr/>
        </p:nvSpPr>
        <p:spPr>
          <a:xfrm>
            <a:off x="1056640" y="178652"/>
            <a:ext cx="9946640" cy="563231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Soziokulturelles Orientierungswissen/ Themen:</a:t>
            </a:r>
          </a:p>
          <a:p>
            <a:r>
              <a:rPr lang="de-DE" sz="2400" b="1" dirty="0"/>
              <a:t>          Auswahl dreier Bereiche mit                 hohem interkulturellen Potenzial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</p:txBody>
      </p:sp>
      <p:sp>
        <p:nvSpPr>
          <p:cNvPr id="3" name="Gleichschenkliges Dreieck 2">
            <a:extLst>
              <a:ext uri="{FF2B5EF4-FFF2-40B4-BE49-F238E27FC236}">
                <a16:creationId xmlns="" xmlns:a16="http://schemas.microsoft.com/office/drawing/2014/main" id="{59D55491-ED27-4270-82FB-2A298A56FA6E}"/>
              </a:ext>
            </a:extLst>
          </p:cNvPr>
          <p:cNvSpPr/>
          <p:nvPr/>
        </p:nvSpPr>
        <p:spPr>
          <a:xfrm rot="10800000" flipV="1">
            <a:off x="1303020" y="745824"/>
            <a:ext cx="9428480" cy="4971354"/>
          </a:xfrm>
          <a:prstGeom prst="triangle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4C8F2D03-55C0-4B3F-8B0F-C6BEE900C1A9}"/>
              </a:ext>
            </a:extLst>
          </p:cNvPr>
          <p:cNvSpPr txBox="1"/>
          <p:nvPr/>
        </p:nvSpPr>
        <p:spPr>
          <a:xfrm>
            <a:off x="1056640" y="178651"/>
            <a:ext cx="9773920" cy="5539978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                          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	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                                                  </a:t>
            </a:r>
            <a:r>
              <a:rPr lang="de-DE" sz="2400" dirty="0"/>
              <a:t>Aufbau von</a:t>
            </a:r>
          </a:p>
          <a:p>
            <a:pPr algn="ctr"/>
            <a:endParaRPr lang="de-DE" dirty="0"/>
          </a:p>
          <a:p>
            <a:pPr algn="ctr"/>
            <a:endParaRPr lang="de-DE" sz="2400" dirty="0"/>
          </a:p>
          <a:p>
            <a:r>
              <a:rPr lang="de-DE" sz="2400" b="1" dirty="0"/>
              <a:t>                                         Interkultureller kommunikativer </a:t>
            </a:r>
          </a:p>
          <a:p>
            <a:r>
              <a:rPr lang="de-DE" sz="2400" b="1" dirty="0"/>
              <a:t>                                                            Kompetenz</a:t>
            </a:r>
          </a:p>
          <a:p>
            <a:endParaRPr lang="de-DE" sz="2400" b="1" dirty="0"/>
          </a:p>
          <a:p>
            <a:r>
              <a:rPr lang="de-DE" b="1" dirty="0"/>
              <a:t>                                                         </a:t>
            </a:r>
            <a:r>
              <a:rPr lang="de-DE" sz="2400" b="1" dirty="0"/>
              <a:t>Text- und Medienkompetenz</a:t>
            </a:r>
          </a:p>
          <a:p>
            <a:endParaRPr lang="de-DE" sz="2400" b="1" dirty="0"/>
          </a:p>
          <a:p>
            <a:r>
              <a:rPr lang="de-DE" b="1" dirty="0"/>
              <a:t>                     </a:t>
            </a:r>
            <a:r>
              <a:rPr lang="de-DE" sz="2400" b="1" dirty="0"/>
              <a:t>Hör-/Hörsehverstehen                                  Sprachmittlung</a:t>
            </a:r>
          </a:p>
          <a:p>
            <a:endParaRPr lang="de-DE" b="1" dirty="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23FA1468-2F6A-45FF-BF97-F71DB0F133F0}"/>
              </a:ext>
            </a:extLst>
          </p:cNvPr>
          <p:cNvSpPr txBox="1"/>
          <p:nvPr/>
        </p:nvSpPr>
        <p:spPr>
          <a:xfrm>
            <a:off x="1361440" y="1930399"/>
            <a:ext cx="248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L‘Alsace</a:t>
            </a:r>
            <a:r>
              <a:rPr lang="de-DE" sz="2400" dirty="0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</a:t>
            </a:r>
            <a:r>
              <a:rPr lang="de-DE" sz="2400" dirty="0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relations</a:t>
            </a:r>
            <a:r>
              <a:rPr lang="de-DE" sz="2400" dirty="0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franco-</a:t>
            </a:r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allemandes</a:t>
            </a:r>
            <a:endParaRPr lang="de-DE" sz="2400" dirty="0">
              <a:ln w="0">
                <a:solidFill>
                  <a:srgbClr val="660033"/>
                </a:solidFill>
              </a:ln>
              <a:solidFill>
                <a:srgbClr val="8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43DC8FEE-507B-45CE-816F-18A6C823878D}"/>
              </a:ext>
            </a:extLst>
          </p:cNvPr>
          <p:cNvSpPr txBox="1"/>
          <p:nvPr/>
        </p:nvSpPr>
        <p:spPr>
          <a:xfrm>
            <a:off x="7519181" y="1349825"/>
            <a:ext cx="293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</a:t>
            </a:r>
            <a:r>
              <a:rPr lang="de-DE" sz="2400" dirty="0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jeunes</a:t>
            </a:r>
            <a:r>
              <a:rPr lang="de-DE" sz="2400" dirty="0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 le </a:t>
            </a:r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sport</a:t>
            </a:r>
            <a:r>
              <a:rPr lang="de-DE" sz="2400" dirty="0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le </a:t>
            </a:r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foot</a:t>
            </a:r>
            <a:r>
              <a:rPr lang="de-DE" sz="2400" dirty="0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le </a:t>
            </a:r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rugby</a:t>
            </a:r>
            <a:endParaRPr lang="de-DE" sz="2400" dirty="0">
              <a:ln w="0">
                <a:solidFill>
                  <a:srgbClr val="660033"/>
                </a:solidFill>
              </a:ln>
              <a:solidFill>
                <a:srgbClr val="8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9D7591EE-FC80-4E40-9F97-FBEE3CDE12A6}"/>
              </a:ext>
            </a:extLst>
          </p:cNvPr>
          <p:cNvSpPr txBox="1"/>
          <p:nvPr/>
        </p:nvSpPr>
        <p:spPr>
          <a:xfrm>
            <a:off x="8247380" y="2530563"/>
            <a:ext cx="264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</a:t>
            </a:r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gastronomie</a:t>
            </a:r>
            <a:r>
              <a:rPr lang="de-DE" sz="2400" dirty="0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 </a:t>
            </a:r>
          </a:p>
          <a:p>
            <a:pPr algn="ctr"/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</a:t>
            </a:r>
            <a:r>
              <a:rPr lang="de-DE" sz="2400" dirty="0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habitudes</a:t>
            </a:r>
            <a:r>
              <a:rPr lang="de-DE" sz="2400" dirty="0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z="2400" dirty="0" err="1">
                <a:ln w="0">
                  <a:solidFill>
                    <a:srgbClr val="660033"/>
                  </a:solidFill>
                </a:ln>
                <a:solidFill>
                  <a:srgbClr val="8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alimentaires</a:t>
            </a:r>
            <a:endParaRPr lang="de-DE" sz="2400" dirty="0">
              <a:ln w="0">
                <a:solidFill>
                  <a:srgbClr val="660033"/>
                </a:solidFill>
              </a:ln>
              <a:solidFill>
                <a:srgbClr val="8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1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="" xmlns:a16="http://schemas.microsoft.com/office/drawing/2014/main" id="{BF2EB6A1-ED11-4DE2-8785-1ADDC9B6929F}"/>
              </a:ext>
            </a:extLst>
          </p:cNvPr>
          <p:cNvSpPr/>
          <p:nvPr/>
        </p:nvSpPr>
        <p:spPr>
          <a:xfrm>
            <a:off x="597877" y="2426678"/>
            <a:ext cx="5967046" cy="35989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="" xmlns:a16="http://schemas.microsoft.com/office/drawing/2014/main" id="{089B64A2-0AF0-47C4-9406-78B005D9C220}"/>
              </a:ext>
            </a:extLst>
          </p:cNvPr>
          <p:cNvSpPr/>
          <p:nvPr/>
        </p:nvSpPr>
        <p:spPr>
          <a:xfrm>
            <a:off x="5099538" y="2426678"/>
            <a:ext cx="6353908" cy="35989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05D613EB-938C-48D7-8D05-6D7975D64962}"/>
              </a:ext>
            </a:extLst>
          </p:cNvPr>
          <p:cNvSpPr/>
          <p:nvPr/>
        </p:nvSpPr>
        <p:spPr>
          <a:xfrm>
            <a:off x="2655277" y="187570"/>
            <a:ext cx="6353908" cy="35989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62E5AAC5-62A4-4F71-B5EC-F03D50DCAFEB}"/>
              </a:ext>
            </a:extLst>
          </p:cNvPr>
          <p:cNvSpPr txBox="1"/>
          <p:nvPr/>
        </p:nvSpPr>
        <p:spPr>
          <a:xfrm>
            <a:off x="3821723" y="285873"/>
            <a:ext cx="419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Alsace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franco-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allemandes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F1878C22-B090-4231-AC03-3F43525898C2}"/>
              </a:ext>
            </a:extLst>
          </p:cNvPr>
          <p:cNvSpPr txBox="1"/>
          <p:nvPr/>
        </p:nvSpPr>
        <p:spPr>
          <a:xfrm>
            <a:off x="3439258" y="2698196"/>
            <a:ext cx="286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Racing Club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Strasbourg Alsace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2EA81DEF-CFC2-4CC2-AABF-7528371BCB59}"/>
              </a:ext>
            </a:extLst>
          </p:cNvPr>
          <p:cNvSpPr txBox="1"/>
          <p:nvPr/>
        </p:nvSpPr>
        <p:spPr>
          <a:xfrm>
            <a:off x="6032990" y="2706768"/>
            <a:ext cx="279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spécialités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alsaciennes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D84B7C77-10E8-4883-817E-2CB754D7CB91}"/>
              </a:ext>
            </a:extLst>
          </p:cNvPr>
          <p:cNvSpPr txBox="1"/>
          <p:nvPr/>
        </p:nvSpPr>
        <p:spPr>
          <a:xfrm>
            <a:off x="1647091" y="3532898"/>
            <a:ext cx="295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jeunes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le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87570FD8-00EC-4F1B-AEA9-1B9AFC58730E}"/>
              </a:ext>
            </a:extLst>
          </p:cNvPr>
          <p:cNvSpPr txBox="1"/>
          <p:nvPr/>
        </p:nvSpPr>
        <p:spPr>
          <a:xfrm>
            <a:off x="7221414" y="3471882"/>
            <a:ext cx="357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gastronomie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habitudes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alimentaires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A2C6FBAA-D37D-4A81-A60D-84EDA08B896F}"/>
              </a:ext>
            </a:extLst>
          </p:cNvPr>
          <p:cNvSpPr txBox="1"/>
          <p:nvPr/>
        </p:nvSpPr>
        <p:spPr>
          <a:xfrm>
            <a:off x="2945423" y="1116870"/>
            <a:ext cx="5949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L‘image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touristique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l‘Alsace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Kaysersberg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Strasbourg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L‘identité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linguistique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transfrontaliers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L‘histoire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l‘Alsace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1870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…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58D25724-70DC-471E-AF6E-D1CA7958ED73}"/>
              </a:ext>
            </a:extLst>
          </p:cNvPr>
          <p:cNvSpPr txBox="1"/>
          <p:nvPr/>
        </p:nvSpPr>
        <p:spPr>
          <a:xfrm>
            <a:off x="1395046" y="4057745"/>
            <a:ext cx="3552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L‘Académie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Nantes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l‘espoir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jeunes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talents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err="1">
                <a:solidFill>
                  <a:prstClr val="black"/>
                </a:solidFill>
                <a:latin typeface="Calibri" panose="020F0502020204030204"/>
              </a:rPr>
              <a:t>Les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alibri" panose="020F0502020204030204"/>
              </a:rPr>
              <a:t>hymnes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alibri" panose="020F0502020204030204"/>
              </a:rPr>
              <a:t>nationaux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rugby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« Le fils à Jo »</a:t>
            </a:r>
            <a:endParaRPr kumimoji="0" lang="de-DE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E0186F79-B84E-493C-B781-13F8388EBB42}"/>
              </a:ext>
            </a:extLst>
          </p:cNvPr>
          <p:cNvSpPr txBox="1"/>
          <p:nvPr/>
        </p:nvSpPr>
        <p:spPr>
          <a:xfrm>
            <a:off x="6813598" y="4334743"/>
            <a:ext cx="4372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cuisine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nationale  et /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régionale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homard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Habitudes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alimentaires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interviews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i="1" dirty="0">
                <a:solidFill>
                  <a:prstClr val="black"/>
                </a:solidFill>
                <a:latin typeface="Calibri" panose="020F0502020204030204"/>
              </a:rPr>
              <a:t>Was Kinder essen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4A64E24B-1B31-47C9-940C-4E72D508C5DD}"/>
              </a:ext>
            </a:extLst>
          </p:cNvPr>
          <p:cNvSpPr txBox="1"/>
          <p:nvPr/>
        </p:nvSpPr>
        <p:spPr>
          <a:xfrm>
            <a:off x="260838" y="282068"/>
            <a:ext cx="2977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Themen 2018/19 in ihrer Verknüpfung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45A282F4-1E97-4584-B729-F760C813BCB5}"/>
              </a:ext>
            </a:extLst>
          </p:cNvPr>
          <p:cNvSpPr txBox="1"/>
          <p:nvPr/>
        </p:nvSpPr>
        <p:spPr>
          <a:xfrm>
            <a:off x="5279047" y="4011577"/>
            <a:ext cx="110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Bien-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8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56BE155C-5F77-42A9-95C8-2DAC5687403E}"/>
              </a:ext>
            </a:extLst>
          </p:cNvPr>
          <p:cNvSpPr txBox="1"/>
          <p:nvPr/>
        </p:nvSpPr>
        <p:spPr>
          <a:xfrm>
            <a:off x="4642828" y="341358"/>
            <a:ext cx="45599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2060"/>
                </a:solidFill>
              </a:rPr>
              <a:t>BP 2016: Leitperspektiven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EC95DE90-7FB4-453B-9CA8-BD35DE67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26"/>
          <a:stretch/>
        </p:blipFill>
        <p:spPr>
          <a:xfrm>
            <a:off x="1868326" y="917419"/>
            <a:ext cx="8642357" cy="471398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4974F5B-4A65-4D5E-86EC-0F1B636262F9}"/>
              </a:ext>
            </a:extLst>
          </p:cNvPr>
          <p:cNvSpPr txBox="1"/>
          <p:nvPr/>
        </p:nvSpPr>
        <p:spPr>
          <a:xfrm>
            <a:off x="688258" y="5454812"/>
            <a:ext cx="1134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b="1" i="1" dirty="0"/>
              <a:t>Tauschen Sie sich über die Integration der Leitperspektiven in den aktuellen Französischunterricht aus.</a:t>
            </a:r>
          </a:p>
        </p:txBody>
      </p:sp>
    </p:spTree>
    <p:extLst>
      <p:ext uri="{BB962C8B-B14F-4D97-AF65-F5344CB8AC3E}">
        <p14:creationId xmlns:p14="http://schemas.microsoft.com/office/powerpoint/2010/main" val="8773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TM02892315[[fn=Fetzen]]</Template>
  <TotalTime>0</TotalTime>
  <Words>674</Words>
  <Application>Microsoft Office PowerPoint</Application>
  <PresentationFormat>Breitbild</PresentationFormat>
  <Paragraphs>223</Paragraphs>
  <Slides>15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Calibri</vt:lpstr>
      <vt:lpstr>Wingdings</vt:lpstr>
      <vt:lpstr>Arial</vt:lpstr>
      <vt:lpstr>Calibri Light</vt:lpstr>
      <vt:lpstr>Rückblick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2016-10-28T13:02:11Z</dcterms:created>
  <dcterms:modified xsi:type="dcterms:W3CDTF">2019-06-03T11:17:27Z</dcterms:modified>
</cp:coreProperties>
</file>