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4124" r:id="rId1"/>
  </p:sldMasterIdLst>
  <p:notesMasterIdLst>
    <p:notesMasterId r:id="rId24"/>
  </p:notesMasterIdLst>
  <p:handoutMasterIdLst>
    <p:handoutMasterId r:id="rId25"/>
  </p:handoutMasterIdLst>
  <p:sldIdLst>
    <p:sldId id="307" r:id="rId2"/>
    <p:sldId id="335" r:id="rId3"/>
    <p:sldId id="385" r:id="rId4"/>
    <p:sldId id="355" r:id="rId5"/>
    <p:sldId id="336" r:id="rId6"/>
    <p:sldId id="338" r:id="rId7"/>
    <p:sldId id="364" r:id="rId8"/>
    <p:sldId id="376" r:id="rId9"/>
    <p:sldId id="356" r:id="rId10"/>
    <p:sldId id="358" r:id="rId11"/>
    <p:sldId id="359" r:id="rId12"/>
    <p:sldId id="360" r:id="rId13"/>
    <p:sldId id="350" r:id="rId14"/>
    <p:sldId id="349" r:id="rId15"/>
    <p:sldId id="339" r:id="rId16"/>
    <p:sldId id="362" r:id="rId17"/>
    <p:sldId id="372" r:id="rId18"/>
    <p:sldId id="361" r:id="rId19"/>
    <p:sldId id="379" r:id="rId20"/>
    <p:sldId id="380" r:id="rId21"/>
    <p:sldId id="377" r:id="rId22"/>
    <p:sldId id="378" r:id="rId23"/>
  </p:sldIdLst>
  <p:sldSz cx="12192000" cy="6858000"/>
  <p:notesSz cx="7104063" cy="102346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E0FED6D-F1D5-493A-8E05-CB1EB2781967}">
          <p14:sldIdLst>
            <p14:sldId id="307"/>
            <p14:sldId id="335"/>
            <p14:sldId id="385"/>
            <p14:sldId id="355"/>
            <p14:sldId id="336"/>
            <p14:sldId id="338"/>
            <p14:sldId id="364"/>
            <p14:sldId id="376"/>
            <p14:sldId id="356"/>
            <p14:sldId id="358"/>
            <p14:sldId id="359"/>
            <p14:sldId id="360"/>
            <p14:sldId id="350"/>
            <p14:sldId id="349"/>
            <p14:sldId id="339"/>
            <p14:sldId id="362"/>
            <p14:sldId id="372"/>
            <p14:sldId id="361"/>
            <p14:sldId id="379"/>
            <p14:sldId id="380"/>
            <p14:sldId id="377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2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CC00"/>
    <a:srgbClr val="33CC33"/>
    <a:srgbClr val="4A66AC"/>
    <a:srgbClr val="F1EFF1"/>
    <a:srgbClr val="EBE8EC"/>
    <a:srgbClr val="F7FFF7"/>
    <a:srgbClr val="EBFFEB"/>
    <a:srgbClr val="D9FFD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2222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-10740"/>
    </p:cViewPr>
  </p:sorterViewPr>
  <p:notesViewPr>
    <p:cSldViewPr snapToGrid="0">
      <p:cViewPr varScale="1">
        <p:scale>
          <a:sx n="80" d="100"/>
          <a:sy n="80" d="100"/>
        </p:scale>
        <p:origin x="3996" y="90"/>
      </p:cViewPr>
      <p:guideLst>
        <p:guide orient="horz" pos="3222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46068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8" cy="513509"/>
          </a:xfrm>
          <a:prstGeom prst="rect">
            <a:avLst/>
          </a:prstGeom>
        </p:spPr>
        <p:txBody>
          <a:bodyPr vert="horz" lIns="94880" tIns="47440" rIns="94880" bIns="47440" rtlCol="0"/>
          <a:lstStyle>
            <a:lvl1pPr algn="l">
              <a:defRPr sz="1200"/>
            </a:lvl1pPr>
          </a:lstStyle>
          <a:p>
            <a:r>
              <a:rPr lang="fr-FR" dirty="0"/>
              <a:t>Le jardin des copains und Le chien du Gitan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8" cy="513509"/>
          </a:xfrm>
          <a:prstGeom prst="rect">
            <a:avLst/>
          </a:prstGeom>
        </p:spPr>
        <p:txBody>
          <a:bodyPr vert="horz" lIns="94880" tIns="47440" rIns="94880" bIns="4744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81113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0" tIns="47440" rIns="94880" bIns="4744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4880" tIns="47440" rIns="94880" bIns="4744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11"/>
            <a:ext cx="3078428" cy="513507"/>
          </a:xfrm>
          <a:prstGeom prst="rect">
            <a:avLst/>
          </a:prstGeom>
        </p:spPr>
        <p:txBody>
          <a:bodyPr vert="horz" lIns="94880" tIns="47440" rIns="94880" bIns="47440" rtlCol="0" anchor="b"/>
          <a:lstStyle>
            <a:lvl1pPr algn="l">
              <a:defRPr sz="1200"/>
            </a:lvl1pPr>
          </a:lstStyle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11"/>
            <a:ext cx="3078428" cy="513507"/>
          </a:xfrm>
          <a:prstGeom prst="rect">
            <a:avLst/>
          </a:prstGeom>
        </p:spPr>
        <p:txBody>
          <a:bodyPr vert="horz" lIns="94880" tIns="47440" rIns="94880" bIns="47440" rtlCol="0" anchor="b"/>
          <a:lstStyle>
            <a:lvl1pPr algn="r">
              <a:defRPr sz="1200"/>
            </a:lvl1pPr>
          </a:lstStyle>
          <a:p>
            <a:fld id="{A3308F06-704B-4BBC-97C3-1F59BE43AA4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4393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53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25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06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94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06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feld 20"/>
          <p:cNvSpPr txBox="1"/>
          <p:nvPr userDrawn="1"/>
        </p:nvSpPr>
        <p:spPr>
          <a:xfrm>
            <a:off x="3812460" y="6475511"/>
            <a:ext cx="505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10, Bad Wildbad 17.-19.12.2018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11489167" y="6475511"/>
            <a:ext cx="75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7868CA-D9DB-46C9-B49D-39B18CB7ABFF}" type="slidenum">
              <a:rPr lang="de-DE" sz="1400" smtClean="0">
                <a:solidFill>
                  <a:schemeClr val="bg1"/>
                </a:solidFill>
              </a:rPr>
              <a:pPr/>
              <a:t>‹Nr.›</a:t>
            </a:fld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9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28823B-9BE5-4408-A0A3-CE70DEAB31F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3799572" y="6475511"/>
            <a:ext cx="475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8, Bad Wildbad 28.-30.11.2016</a:t>
            </a:r>
          </a:p>
        </p:txBody>
      </p:sp>
    </p:spTree>
    <p:extLst>
      <p:ext uri="{BB962C8B-B14F-4D97-AF65-F5344CB8AC3E}">
        <p14:creationId xmlns:p14="http://schemas.microsoft.com/office/powerpoint/2010/main" val="37262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lefigaro.fr/figaro/video/la-tragedie-des-soldats-alsaciens-durant-la-premiere-guerre-mondiale/4917113974001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psurlefle.com/2017/06/16/entrainement-thematique-11-la-sante-adolescentsadultes-b1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wIXMJTEUhM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86013">
              <a:schemeClr val="accent5">
                <a:lumMod val="40000"/>
                <a:lumOff val="60000"/>
              </a:schemeClr>
            </a:gs>
            <a:gs pos="53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B1D0B79-5C11-4559-85FC-FCBA4CAA75B7}"/>
              </a:ext>
            </a:extLst>
          </p:cNvPr>
          <p:cNvSpPr txBox="1"/>
          <p:nvPr/>
        </p:nvSpPr>
        <p:spPr>
          <a:xfrm>
            <a:off x="2250337" y="1273369"/>
            <a:ext cx="82530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solidFill>
                    <a:srgbClr val="4A66AC">
                      <a:lumMod val="50000"/>
                    </a:srgbClr>
                  </a:solidFill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Bildungsplan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solidFill>
                    <a:srgbClr val="4A66AC">
                      <a:lumMod val="50000"/>
                    </a:srgbClr>
                  </a:solidFill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Französisch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4400" b="1" dirty="0">
              <a:ln>
                <a:solidFill>
                  <a:srgbClr val="4A66AC">
                    <a:lumMod val="50000"/>
                  </a:srgbClr>
                </a:solidFill>
              </a:ln>
              <a:solidFill>
                <a:srgbClr val="242852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solidFill>
                    <a:srgbClr val="4A66AC">
                      <a:lumMod val="50000"/>
                    </a:srgbClr>
                  </a:solidFill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Hör-/Hörsehverstehen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solidFill>
                    <a:srgbClr val="4A66AC">
                      <a:lumMod val="50000"/>
                    </a:srgbClr>
                  </a:solidFill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Klassen 9/10</a:t>
            </a:r>
          </a:p>
        </p:txBody>
      </p:sp>
    </p:spTree>
    <p:extLst>
      <p:ext uri="{BB962C8B-B14F-4D97-AF65-F5344CB8AC3E}">
        <p14:creationId xmlns:p14="http://schemas.microsoft.com/office/powerpoint/2010/main" val="130205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D1C8C8AA-7DEB-4A93-B1D1-310D5B432A9C}"/>
              </a:ext>
            </a:extLst>
          </p:cNvPr>
          <p:cNvSpPr/>
          <p:nvPr/>
        </p:nvSpPr>
        <p:spPr>
          <a:xfrm>
            <a:off x="7560929" y="1432344"/>
            <a:ext cx="4170743" cy="1840826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CD34F5F-9707-4CCD-91AC-DA196CB7E883}"/>
              </a:ext>
            </a:extLst>
          </p:cNvPr>
          <p:cNvSpPr txBox="1"/>
          <p:nvPr/>
        </p:nvSpPr>
        <p:spPr>
          <a:xfrm>
            <a:off x="1111168" y="1432166"/>
            <a:ext cx="59764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Unterstützung von </a:t>
            </a:r>
            <a:r>
              <a:rPr lang="de-DE" sz="2400" b="1" i="1" dirty="0"/>
              <a:t>top-down </a:t>
            </a:r>
            <a:r>
              <a:rPr lang="de-DE" sz="2400" b="1" dirty="0"/>
              <a:t>Prozessen</a:t>
            </a:r>
          </a:p>
          <a:p>
            <a:endParaRPr lang="de-DE" sz="2000" b="1" dirty="0"/>
          </a:p>
          <a:p>
            <a:pPr marL="285750" indent="-285750">
              <a:buFontTx/>
              <a:buChar char="-"/>
            </a:pPr>
            <a:r>
              <a:rPr lang="de-DE" sz="2400" dirty="0"/>
              <a:t>Formulieren von Hypothesen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Bereitstellung einer Wissensgrundlage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Aufbau einer Erwartungshaltung </a:t>
            </a:r>
          </a:p>
          <a:p>
            <a:pPr marL="285750" indent="-285750">
              <a:buFontTx/>
              <a:buChar char="-"/>
            </a:pPr>
            <a:endParaRPr lang="de-DE" sz="2400" dirty="0"/>
          </a:p>
          <a:p>
            <a:r>
              <a:rPr lang="de-DE" sz="2400" dirty="0">
                <a:sym typeface="Wingdings" panose="05000000000000000000" pitchFamily="2" charset="2"/>
              </a:rPr>
              <a:t> </a:t>
            </a:r>
            <a:r>
              <a:rPr lang="de-DE" sz="2400" i="1" dirty="0"/>
              <a:t>cf. </a:t>
            </a:r>
            <a:r>
              <a:rPr lang="de-DE" sz="2400" i="1" dirty="0" err="1"/>
              <a:t>activités</a:t>
            </a:r>
            <a:r>
              <a:rPr lang="de-DE" sz="2400" i="1" dirty="0"/>
              <a:t> avant </a:t>
            </a:r>
            <a:r>
              <a:rPr lang="de-DE" sz="2400" i="1" dirty="0" err="1"/>
              <a:t>l‘écoute</a:t>
            </a:r>
            <a:r>
              <a:rPr lang="de-DE" sz="2400" i="1" dirty="0"/>
              <a:t>/le </a:t>
            </a:r>
            <a:r>
              <a:rPr lang="de-DE" sz="2400" i="1" dirty="0" err="1"/>
              <a:t>visionnement</a:t>
            </a:r>
            <a:endParaRPr lang="de-DE" sz="2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de-DE" sz="2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56E27D2-2CFD-42AD-8BED-CC41A2CFCFBC}"/>
              </a:ext>
            </a:extLst>
          </p:cNvPr>
          <p:cNvSpPr txBox="1"/>
          <p:nvPr/>
        </p:nvSpPr>
        <p:spPr>
          <a:xfrm>
            <a:off x="7503054" y="1691037"/>
            <a:ext cx="4286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Wissensstrukturen des (Sehers und) Hörers</a:t>
            </a:r>
          </a:p>
          <a:p>
            <a:pPr algn="ctr"/>
            <a:r>
              <a:rPr lang="de-DE" sz="2000" dirty="0"/>
              <a:t>Weltwissen, Situationseinschätzung, Erfahrungen, Erwartungen…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6CF505-2A69-401B-A619-F9103B440045}"/>
              </a:ext>
            </a:extLst>
          </p:cNvPr>
          <p:cNvSpPr txBox="1"/>
          <p:nvPr/>
        </p:nvSpPr>
        <p:spPr>
          <a:xfrm>
            <a:off x="778042" y="350844"/>
            <a:ext cx="10635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Dekodierungs- bzw. Verarbeitungsprozesse beim Hör-/Hörsehverstehen</a:t>
            </a:r>
          </a:p>
          <a:p>
            <a:pPr algn="ctr"/>
            <a:endParaRPr lang="de-DE" dirty="0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7D3E3359-0825-4191-BE3D-74B9E1B3765C}"/>
              </a:ext>
            </a:extLst>
          </p:cNvPr>
          <p:cNvSpPr/>
          <p:nvPr/>
        </p:nvSpPr>
        <p:spPr>
          <a:xfrm>
            <a:off x="8824030" y="3429000"/>
            <a:ext cx="1699708" cy="123250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552B3A3-B3BA-4DF8-8178-09B1E3FD4A7A}"/>
              </a:ext>
            </a:extLst>
          </p:cNvPr>
          <p:cNvSpPr txBox="1"/>
          <p:nvPr/>
        </p:nvSpPr>
        <p:spPr>
          <a:xfrm>
            <a:off x="9297366" y="3722085"/>
            <a:ext cx="75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top</a:t>
            </a:r>
          </a:p>
          <a:p>
            <a:pPr algn="ctr"/>
            <a:r>
              <a:rPr lang="de-DE" dirty="0"/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5035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F5395DD1-914C-416F-AC45-D5C104568C56}"/>
              </a:ext>
            </a:extLst>
          </p:cNvPr>
          <p:cNvSpPr/>
          <p:nvPr/>
        </p:nvSpPr>
        <p:spPr>
          <a:xfrm>
            <a:off x="7805285" y="3785979"/>
            <a:ext cx="3935393" cy="196185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CD34F5F-9707-4CCD-91AC-DA196CB7E883}"/>
              </a:ext>
            </a:extLst>
          </p:cNvPr>
          <p:cNvSpPr txBox="1"/>
          <p:nvPr/>
        </p:nvSpPr>
        <p:spPr>
          <a:xfrm>
            <a:off x="462988" y="910389"/>
            <a:ext cx="694481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Unterstützung von </a:t>
            </a:r>
            <a:r>
              <a:rPr lang="de-DE" sz="2000" b="1" i="1" dirty="0" err="1"/>
              <a:t>bottom-up</a:t>
            </a:r>
            <a:r>
              <a:rPr lang="de-DE" sz="2000" b="1" dirty="0"/>
              <a:t> Prozessen</a:t>
            </a:r>
          </a:p>
          <a:p>
            <a:endParaRPr lang="de-DE" sz="2000" b="1" dirty="0"/>
          </a:p>
          <a:p>
            <a:pPr marL="285750" indent="-285750">
              <a:buFontTx/>
              <a:buChar char="-"/>
            </a:pPr>
            <a:r>
              <a:rPr lang="de-DE" sz="2000" dirty="0"/>
              <a:t>Bereitstellung/Vorentlastung zentraler Lexik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Förderung der </a:t>
            </a:r>
            <a:r>
              <a:rPr lang="de-DE" sz="2000" dirty="0" err="1"/>
              <a:t>Teilverstehenstoleranz</a:t>
            </a:r>
            <a:endParaRPr lang="de-DE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Aufmerksamkeitslenkung auf gut verständliche Informationen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 err="1"/>
              <a:t>Verstehenensinseln</a:t>
            </a:r>
            <a:r>
              <a:rPr lang="de-DE" sz="2000" dirty="0"/>
              <a:t>: z.B. S notieren alle verstanden Wörter (z.B. nach bestimmten Kriterien)/Informationen.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Fokussierung auf Laut-, Wort-, Satz- oder Textebene, z.B.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S erkennen in einer Liste von Minimalpaaren die verwendeten Wörter.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S wählen aus einer Liste von Begriffen aus / bringen diese in die richtige Reihenfolge.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S ordnen in einem Dokument mit mehreren Sprechern zu, wer bestimmte Sätze äußert.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S lösen Aufgaben zum Globalverständnis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D04E2B-2E75-4AAF-83A1-BD8F1BE6291B}"/>
              </a:ext>
            </a:extLst>
          </p:cNvPr>
          <p:cNvSpPr txBox="1"/>
          <p:nvPr/>
        </p:nvSpPr>
        <p:spPr>
          <a:xfrm>
            <a:off x="778042" y="350844"/>
            <a:ext cx="10635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Dekodierungs- bzw. Verarbeitungsprozesse beim Hör-/Hörsehverstehen</a:t>
            </a:r>
          </a:p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C546E5-F130-4CDE-9418-537059D28C6E}"/>
              </a:ext>
            </a:extLst>
          </p:cNvPr>
          <p:cNvSpPr txBox="1"/>
          <p:nvPr/>
        </p:nvSpPr>
        <p:spPr>
          <a:xfrm>
            <a:off x="7612668" y="4105184"/>
            <a:ext cx="4320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eingehende (visuelle und) auditive Daten</a:t>
            </a:r>
          </a:p>
          <a:p>
            <a:pPr algn="ctr"/>
            <a:r>
              <a:rPr lang="de-DE" sz="2000" dirty="0"/>
              <a:t>Lauterkennung, Wort-, Satz- und Textverständnis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922ED755-2891-4FB2-A154-744DD69A822E}"/>
              </a:ext>
            </a:extLst>
          </p:cNvPr>
          <p:cNvSpPr/>
          <p:nvPr/>
        </p:nvSpPr>
        <p:spPr>
          <a:xfrm rot="10800000">
            <a:off x="8923128" y="2470998"/>
            <a:ext cx="1699708" cy="119586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48D540-02E7-465D-AB7D-AAA75826407A}"/>
              </a:ext>
            </a:extLst>
          </p:cNvPr>
          <p:cNvSpPr txBox="1"/>
          <p:nvPr/>
        </p:nvSpPr>
        <p:spPr>
          <a:xfrm>
            <a:off x="9297088" y="2782669"/>
            <a:ext cx="95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bottom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up</a:t>
            </a:r>
            <a:endParaRPr lang="de-DE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7C2C967-9106-4BE8-BE06-220803FAC1C1}"/>
              </a:ext>
            </a:extLst>
          </p:cNvPr>
          <p:cNvSpPr/>
          <p:nvPr/>
        </p:nvSpPr>
        <p:spPr>
          <a:xfrm>
            <a:off x="8342213" y="1689208"/>
            <a:ext cx="2861534" cy="643673"/>
          </a:xfrm>
          <a:prstGeom prst="roundRect">
            <a:avLst/>
          </a:prstGeom>
          <a:solidFill>
            <a:srgbClr val="33CC33">
              <a:alpha val="54902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8EF2866-D2AB-4631-86A6-1A1B93A018D7}"/>
              </a:ext>
            </a:extLst>
          </p:cNvPr>
          <p:cNvSpPr txBox="1"/>
          <p:nvPr/>
        </p:nvSpPr>
        <p:spPr>
          <a:xfrm>
            <a:off x="7987210" y="1811272"/>
            <a:ext cx="357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Verstehen</a:t>
            </a:r>
          </a:p>
        </p:txBody>
      </p:sp>
    </p:spTree>
    <p:extLst>
      <p:ext uri="{BB962C8B-B14F-4D97-AF65-F5344CB8AC3E}">
        <p14:creationId xmlns:p14="http://schemas.microsoft.com/office/powerpoint/2010/main" val="189607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BCED15B-CF50-4760-B462-87865C7B4C25}"/>
              </a:ext>
            </a:extLst>
          </p:cNvPr>
          <p:cNvSpPr/>
          <p:nvPr/>
        </p:nvSpPr>
        <p:spPr>
          <a:xfrm>
            <a:off x="6592119" y="4859013"/>
            <a:ext cx="4355078" cy="108045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BEBDED8-ABCB-4A90-822A-61139E7B0950}"/>
              </a:ext>
            </a:extLst>
          </p:cNvPr>
          <p:cNvSpPr/>
          <p:nvPr/>
        </p:nvSpPr>
        <p:spPr>
          <a:xfrm>
            <a:off x="6636818" y="1130014"/>
            <a:ext cx="4355077" cy="1080457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CD34F5F-9707-4CCD-91AC-DA196CB7E883}"/>
              </a:ext>
            </a:extLst>
          </p:cNvPr>
          <p:cNvSpPr txBox="1"/>
          <p:nvPr/>
        </p:nvSpPr>
        <p:spPr>
          <a:xfrm>
            <a:off x="564163" y="1064420"/>
            <a:ext cx="5198239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/>
              <a:t>Methoden, die </a:t>
            </a:r>
            <a:r>
              <a:rPr lang="de-DE" sz="2400" b="1" i="1" dirty="0"/>
              <a:t>top down</a:t>
            </a:r>
            <a:r>
              <a:rPr lang="de-DE" sz="2400" b="1" dirty="0"/>
              <a:t> und </a:t>
            </a:r>
            <a:r>
              <a:rPr lang="de-DE" sz="2400" b="1" i="1" dirty="0" err="1"/>
              <a:t>bottom</a:t>
            </a:r>
            <a:r>
              <a:rPr lang="de-DE" sz="2400" b="1" i="1" dirty="0"/>
              <a:t> </a:t>
            </a:r>
            <a:r>
              <a:rPr lang="de-DE" sz="2400" b="1" i="1" dirty="0" err="1"/>
              <a:t>up</a:t>
            </a:r>
            <a:r>
              <a:rPr lang="de-DE" sz="2400" b="1" i="1" dirty="0"/>
              <a:t> </a:t>
            </a:r>
            <a:r>
              <a:rPr lang="de-DE" sz="2400" b="1" dirty="0"/>
              <a:t>Prozesse kombiniert unterstützen</a:t>
            </a:r>
            <a:endParaRPr lang="de-DE" sz="2400" dirty="0"/>
          </a:p>
          <a:p>
            <a:endParaRPr lang="de-DE" sz="2400" b="1" dirty="0"/>
          </a:p>
          <a:p>
            <a:pPr marL="285750" indent="-285750">
              <a:buFontTx/>
              <a:buChar char="-"/>
            </a:pPr>
            <a:r>
              <a:rPr lang="de-DE" sz="2400" dirty="0"/>
              <a:t>S wählen aus einem Angebot das Bild aus, das nach ihrer Ansicht am besten zu einem Text(-abschnitt) passt… </a:t>
            </a:r>
          </a:p>
          <a:p>
            <a:pPr marL="285750" indent="-285750">
              <a:buFontTx/>
              <a:buChar char="-"/>
            </a:pPr>
            <a:endParaRPr lang="de-DE" sz="240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de-DE" sz="2400" dirty="0"/>
              <a:t>S bringen passende Bilder zum Text in die richtige Reihenfolge…</a:t>
            </a:r>
          </a:p>
          <a:p>
            <a:r>
              <a:rPr lang="de-DE" sz="2400" dirty="0"/>
              <a:t>    …und begründen ihre Auswahl mit  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    Schlüsselbegriffen aus dem Text</a:t>
            </a:r>
          </a:p>
          <a:p>
            <a:pPr lvl="1"/>
            <a:endParaRPr lang="de-DE" sz="20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dirty="0"/>
              <a:t>Lückenresümee</a:t>
            </a:r>
          </a:p>
          <a:p>
            <a:endParaRPr lang="de-DE" dirty="0"/>
          </a:p>
          <a:p>
            <a:pPr lvl="1"/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956DC13-0B6A-476C-8D8B-3CF27E101C45}"/>
              </a:ext>
            </a:extLst>
          </p:cNvPr>
          <p:cNvSpPr/>
          <p:nvPr/>
        </p:nvSpPr>
        <p:spPr>
          <a:xfrm>
            <a:off x="1111169" y="420509"/>
            <a:ext cx="9884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Dekodierungs- bzw. Verarbeitungsprozesse beim Hör-/Hörsehverstehen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775A664-7B2C-4DE9-A216-FED80848A829}"/>
              </a:ext>
            </a:extLst>
          </p:cNvPr>
          <p:cNvSpPr txBox="1"/>
          <p:nvPr/>
        </p:nvSpPr>
        <p:spPr>
          <a:xfrm>
            <a:off x="6723491" y="1231328"/>
            <a:ext cx="418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Wissensstrukturen des (Sehers und) Hörers</a:t>
            </a:r>
          </a:p>
          <a:p>
            <a:pPr algn="ctr"/>
            <a:r>
              <a:rPr lang="de-DE" sz="1600" dirty="0"/>
              <a:t>Weltwissen, Situationseinschätzung, Erfahrungen, Erwartungen…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682151-A1FA-4A46-9390-BD7B49335D5A}"/>
              </a:ext>
            </a:extLst>
          </p:cNvPr>
          <p:cNvSpPr txBox="1"/>
          <p:nvPr/>
        </p:nvSpPr>
        <p:spPr>
          <a:xfrm>
            <a:off x="6592119" y="5106853"/>
            <a:ext cx="4268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eingehende (visuelle und) auditive Daten</a:t>
            </a:r>
          </a:p>
          <a:p>
            <a:pPr algn="ctr"/>
            <a:r>
              <a:rPr lang="de-DE" sz="1600" dirty="0"/>
              <a:t>Lauterkennung, Wort-, Satz- und Textverständnis</a:t>
            </a: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0F988E00-B427-4E4A-BB40-EA2EE43B4EFE}"/>
              </a:ext>
            </a:extLst>
          </p:cNvPr>
          <p:cNvSpPr/>
          <p:nvPr/>
        </p:nvSpPr>
        <p:spPr>
          <a:xfrm rot="10800000">
            <a:off x="8067548" y="3925327"/>
            <a:ext cx="1493609" cy="866023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D1EBF365-F631-4D34-BBCC-3498E2EE9B46}"/>
              </a:ext>
            </a:extLst>
          </p:cNvPr>
          <p:cNvSpPr/>
          <p:nvPr/>
        </p:nvSpPr>
        <p:spPr>
          <a:xfrm>
            <a:off x="8076792" y="2259655"/>
            <a:ext cx="1475124" cy="8660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F686E471-7E3A-485B-AE4B-CB408E2A7FD8}"/>
              </a:ext>
            </a:extLst>
          </p:cNvPr>
          <p:cNvSpPr/>
          <p:nvPr/>
        </p:nvSpPr>
        <p:spPr>
          <a:xfrm>
            <a:off x="7383587" y="3201297"/>
            <a:ext cx="2861534" cy="643673"/>
          </a:xfrm>
          <a:prstGeom prst="roundRect">
            <a:avLst/>
          </a:prstGeom>
          <a:solidFill>
            <a:srgbClr val="33CC33">
              <a:alpha val="54902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A2F8A33-AF62-49F1-BF91-CDE102D8301F}"/>
              </a:ext>
            </a:extLst>
          </p:cNvPr>
          <p:cNvSpPr txBox="1"/>
          <p:nvPr/>
        </p:nvSpPr>
        <p:spPr>
          <a:xfrm>
            <a:off x="7028584" y="3352461"/>
            <a:ext cx="3571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Verstehen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C29989A-8907-4283-89CF-592D891994F3}"/>
              </a:ext>
            </a:extLst>
          </p:cNvPr>
          <p:cNvSpPr txBox="1"/>
          <p:nvPr/>
        </p:nvSpPr>
        <p:spPr>
          <a:xfrm>
            <a:off x="8442871" y="2369500"/>
            <a:ext cx="74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top</a:t>
            </a:r>
          </a:p>
          <a:p>
            <a:pPr algn="ctr"/>
            <a:r>
              <a:rPr lang="de-DE" sz="1600" dirty="0"/>
              <a:t>down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32C59B0-9E31-42CE-B982-EF93A77394A2}"/>
              </a:ext>
            </a:extLst>
          </p:cNvPr>
          <p:cNvSpPr txBox="1"/>
          <p:nvPr/>
        </p:nvSpPr>
        <p:spPr>
          <a:xfrm>
            <a:off x="8338460" y="4105771"/>
            <a:ext cx="951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bottom</a:t>
            </a:r>
            <a:r>
              <a:rPr lang="de-DE" sz="1600" dirty="0"/>
              <a:t> </a:t>
            </a:r>
          </a:p>
          <a:p>
            <a:pPr algn="ctr"/>
            <a:r>
              <a:rPr lang="de-DE" sz="1600" dirty="0" err="1"/>
              <a:t>up</a:t>
            </a:r>
            <a:endParaRPr lang="de-DE" sz="1600" dirty="0"/>
          </a:p>
        </p:txBody>
      </p:sp>
      <p:sp>
        <p:nvSpPr>
          <p:cNvPr id="16" name="Pfeil: nach links gekrümmt 15">
            <a:extLst>
              <a:ext uri="{FF2B5EF4-FFF2-40B4-BE49-F238E27FC236}">
                <a16:creationId xmlns:a16="http://schemas.microsoft.com/office/drawing/2014/main" id="{39E60378-B4D6-4E37-92F7-7CD3DB022776}"/>
              </a:ext>
            </a:extLst>
          </p:cNvPr>
          <p:cNvSpPr/>
          <p:nvPr/>
        </p:nvSpPr>
        <p:spPr>
          <a:xfrm flipV="1">
            <a:off x="10600123" y="2272935"/>
            <a:ext cx="756787" cy="25003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Pfeil: nach rechts gekrümmt 16">
            <a:extLst>
              <a:ext uri="{FF2B5EF4-FFF2-40B4-BE49-F238E27FC236}">
                <a16:creationId xmlns:a16="http://schemas.microsoft.com/office/drawing/2014/main" id="{F472E5DC-A35E-4AA0-8D78-2D5E1FA80256}"/>
              </a:ext>
            </a:extLst>
          </p:cNvPr>
          <p:cNvSpPr/>
          <p:nvPr/>
        </p:nvSpPr>
        <p:spPr>
          <a:xfrm>
            <a:off x="6170871" y="2296906"/>
            <a:ext cx="840877" cy="25488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61E78CB-75D1-4182-BE4E-DB1B543F15BE}"/>
              </a:ext>
            </a:extLst>
          </p:cNvPr>
          <p:cNvSpPr txBox="1"/>
          <p:nvPr/>
        </p:nvSpPr>
        <p:spPr>
          <a:xfrm>
            <a:off x="6323998" y="3184669"/>
            <a:ext cx="954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Wechsel-</a:t>
            </a:r>
          </a:p>
          <a:p>
            <a:r>
              <a:rPr lang="de-DE" sz="1600" dirty="0" err="1"/>
              <a:t>wirkung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6971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CD34F5F-9707-4CCD-91AC-DA196CB7E883}"/>
              </a:ext>
            </a:extLst>
          </p:cNvPr>
          <p:cNvSpPr txBox="1"/>
          <p:nvPr/>
        </p:nvSpPr>
        <p:spPr>
          <a:xfrm>
            <a:off x="1502939" y="3907768"/>
            <a:ext cx="9264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Konzentration auf sprachliche Aspekte wie: Wortfamilien, Wortfelder, Schlüsselwörter etc. – Beispiel: SEPI – </a:t>
            </a:r>
            <a:r>
              <a:rPr lang="de-DE" sz="2000" i="1" dirty="0" err="1"/>
              <a:t>Fe‘tomi</a:t>
            </a:r>
            <a:endParaRPr lang="de-DE" sz="2000" i="1" dirty="0"/>
          </a:p>
          <a:p>
            <a:pPr marL="285750" indent="-285750">
              <a:buFontTx/>
              <a:buChar char="-"/>
            </a:pPr>
            <a:r>
              <a:rPr lang="de-DE" sz="2000" dirty="0"/>
              <a:t>Videodokumente: Konzentration auf Bild (ggf. ohne Ton)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geschlossene Aufgaben: Stamm als Segmentierungshilfe; Attraktor und Distraktoren als Abgleichhilfe</a:t>
            </a:r>
          </a:p>
          <a:p>
            <a:r>
              <a:rPr lang="de-DE" sz="2000" dirty="0"/>
              <a:t>     …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4FE5C21-4E83-476B-B01B-54686E65F5BA}"/>
              </a:ext>
            </a:extLst>
          </p:cNvPr>
          <p:cNvSpPr txBox="1"/>
          <p:nvPr/>
        </p:nvSpPr>
        <p:spPr>
          <a:xfrm>
            <a:off x="2034986" y="411075"/>
            <a:ext cx="779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BP 2016, Hör-/Hörsehverstehen </a:t>
            </a:r>
            <a:r>
              <a:rPr lang="de-DE" sz="2400" b="1" dirty="0" err="1"/>
              <a:t>Tk</a:t>
            </a:r>
            <a:r>
              <a:rPr lang="de-DE" sz="2400" b="1" dirty="0"/>
              <a:t> 8: Rezeptionsstrategien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E821A05-B7EA-4566-ABD8-295F9D614E9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5308" y="1149913"/>
          <a:ext cx="10445676" cy="248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356">
                  <a:extLst>
                    <a:ext uri="{9D8B030D-6E8A-4147-A177-3AD203B41FA5}">
                      <a16:colId xmlns:a16="http://schemas.microsoft.com/office/drawing/2014/main" val="3309246972"/>
                    </a:ext>
                  </a:extLst>
                </a:gridCol>
                <a:gridCol w="3650428">
                  <a:extLst>
                    <a:ext uri="{9D8B030D-6E8A-4147-A177-3AD203B41FA5}">
                      <a16:colId xmlns:a16="http://schemas.microsoft.com/office/drawing/2014/main" val="2048737218"/>
                    </a:ext>
                  </a:extLst>
                </a:gridCol>
                <a:gridCol w="3481892">
                  <a:extLst>
                    <a:ext uri="{9D8B030D-6E8A-4147-A177-3AD203B41FA5}">
                      <a16:colId xmlns:a16="http://schemas.microsoft.com/office/drawing/2014/main" val="1454336809"/>
                    </a:ext>
                  </a:extLst>
                </a:gridCol>
              </a:tblGrid>
              <a:tr h="364517">
                <a:tc>
                  <a:txBody>
                    <a:bodyPr/>
                    <a:lstStyle/>
                    <a:p>
                      <a:r>
                        <a:rPr lang="de-DE" dirty="0"/>
                        <a:t>Klassen 6/7/8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Klassen 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Klassen 11/12 – BF und 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60002"/>
                  </a:ext>
                </a:extLst>
              </a:tr>
              <a:tr h="2114922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(8) Strategien des Hör-/Hörsehverstehens  und einfache Strategien zur Lösung von Verständnisproblemen anwenden (z. B. Konzentration auf Gestik, Mimik, Bildmaterial und Signalwörter)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(8) in Abhängigkeit von der jeweiligen Hör-/Hörsehabsicht zunehmend zielgerichtet Rezeptionsstrategien anwenden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(8) in Abhängigkeit von der jeweiligen Hör-/Hörsehabsicht zielgerichtet Rezeptionsstrategien anwenden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46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25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60A6AEA-138D-4E1A-9A3D-B58D88994D71}"/>
              </a:ext>
            </a:extLst>
          </p:cNvPr>
          <p:cNvSpPr txBox="1"/>
          <p:nvPr/>
        </p:nvSpPr>
        <p:spPr>
          <a:xfrm>
            <a:off x="1280161" y="637674"/>
            <a:ext cx="929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Aufgabenkonzeption: Fokus auf verschiedene </a:t>
            </a:r>
            <a:r>
              <a:rPr lang="de-DE" sz="2400" b="1" dirty="0" err="1"/>
              <a:t>Verstehensebenen</a:t>
            </a:r>
            <a:endParaRPr lang="de-DE" sz="2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2609C3-25CD-40C8-9BDC-89CE0055E0DF}"/>
              </a:ext>
            </a:extLst>
          </p:cNvPr>
          <p:cNvSpPr txBox="1"/>
          <p:nvPr/>
        </p:nvSpPr>
        <p:spPr>
          <a:xfrm>
            <a:off x="1359568" y="1331075"/>
            <a:ext cx="9216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dirty="0"/>
          </a:p>
          <a:p>
            <a:r>
              <a:rPr lang="de-DE" sz="2000" b="1" dirty="0"/>
              <a:t>BP 2016, HSV, </a:t>
            </a:r>
            <a:r>
              <a:rPr lang="de-DE" sz="2000" b="1" dirty="0" err="1"/>
              <a:t>Tk</a:t>
            </a:r>
            <a:r>
              <a:rPr lang="de-DE" sz="2000" b="1" dirty="0"/>
              <a:t> 3, 5: zentrale Informationen und ausgewählte Einzelinformationen</a:t>
            </a:r>
          </a:p>
          <a:p>
            <a:endParaRPr lang="de-DE" sz="2000" dirty="0"/>
          </a:p>
          <a:p>
            <a:r>
              <a:rPr lang="de-DE" sz="2000" dirty="0"/>
              <a:t>Beispiel: </a:t>
            </a:r>
            <a:r>
              <a:rPr lang="de-DE" sz="2000" i="1" dirty="0"/>
              <a:t>La </a:t>
            </a:r>
            <a:r>
              <a:rPr lang="de-DE" sz="2000" i="1" dirty="0" err="1"/>
              <a:t>tragédie</a:t>
            </a:r>
            <a:r>
              <a:rPr lang="de-DE" sz="2000" i="1" dirty="0"/>
              <a:t> des </a:t>
            </a:r>
            <a:r>
              <a:rPr lang="de-DE" sz="2000" i="1" dirty="0" err="1"/>
              <a:t>soldats</a:t>
            </a:r>
            <a:r>
              <a:rPr lang="de-DE" sz="2000" i="1" dirty="0"/>
              <a:t> </a:t>
            </a:r>
            <a:r>
              <a:rPr lang="de-DE" sz="2000" i="1" dirty="0" err="1"/>
              <a:t>alsaciens</a:t>
            </a:r>
            <a:r>
              <a:rPr lang="de-DE" sz="2000" i="1" dirty="0"/>
              <a:t> </a:t>
            </a:r>
            <a:r>
              <a:rPr lang="de-DE" sz="2000" i="1" dirty="0" err="1"/>
              <a:t>durant</a:t>
            </a:r>
            <a:r>
              <a:rPr lang="de-DE" sz="2000" i="1" dirty="0"/>
              <a:t> la Première Guerre </a:t>
            </a:r>
            <a:r>
              <a:rPr lang="de-DE" sz="2000" i="1" dirty="0" err="1"/>
              <a:t>mondiale</a:t>
            </a:r>
            <a:endParaRPr lang="de-DE" sz="2000" i="1" dirty="0"/>
          </a:p>
          <a:p>
            <a:endParaRPr lang="de-DE" sz="1600" dirty="0"/>
          </a:p>
          <a:p>
            <a:endParaRPr lang="de-DE" sz="1600" dirty="0">
              <a:hlinkClick r:id="rId2"/>
            </a:endParaRPr>
          </a:p>
          <a:p>
            <a:r>
              <a:rPr lang="de-DE" sz="1600" dirty="0">
                <a:hlinkClick r:id="rId2"/>
              </a:rPr>
              <a:t>http://video.lefigaro.fr/figaro/video/la-tragedie-des-soldats-alsaciens-durant-la-premiere-guerre-mondiale/4917113974001/</a:t>
            </a:r>
            <a:r>
              <a:rPr lang="de-DE" sz="1600" dirty="0"/>
              <a:t>  (letzter Aufruf: 17. 1. 2019)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Setzen Sie sich mit den Aufgabensätzen A und B zu dem Videodokument auseinander und erarbeiten Sie die jeweilige Fokussierung.</a:t>
            </a:r>
          </a:p>
        </p:txBody>
      </p:sp>
    </p:spTree>
    <p:extLst>
      <p:ext uri="{BB962C8B-B14F-4D97-AF65-F5344CB8AC3E}">
        <p14:creationId xmlns:p14="http://schemas.microsoft.com/office/powerpoint/2010/main" val="26438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30FEA6F-6024-469D-9029-21A75453A360}"/>
              </a:ext>
            </a:extLst>
          </p:cNvPr>
          <p:cNvSpPr txBox="1"/>
          <p:nvPr/>
        </p:nvSpPr>
        <p:spPr>
          <a:xfrm>
            <a:off x="1280161" y="637674"/>
            <a:ext cx="929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Aufgabenkonzeption: Fokus auf verschiedene </a:t>
            </a:r>
            <a:r>
              <a:rPr lang="de-DE" sz="2400" b="1" dirty="0" err="1"/>
              <a:t>Verstehensebenen</a:t>
            </a:r>
            <a:endParaRPr lang="de-DE" sz="24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2119BB3-D67C-432F-9449-2C276A050240}"/>
              </a:ext>
            </a:extLst>
          </p:cNvPr>
          <p:cNvSpPr txBox="1"/>
          <p:nvPr/>
        </p:nvSpPr>
        <p:spPr>
          <a:xfrm>
            <a:off x="1359568" y="1331075"/>
            <a:ext cx="9613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Beispiel: </a:t>
            </a:r>
            <a:r>
              <a:rPr lang="de-DE" sz="2000" i="1" dirty="0" err="1"/>
              <a:t>Les</a:t>
            </a:r>
            <a:r>
              <a:rPr lang="de-DE" sz="2000" i="1" dirty="0"/>
              <a:t> Français et </a:t>
            </a:r>
            <a:r>
              <a:rPr lang="de-DE" sz="2000" i="1" dirty="0" err="1"/>
              <a:t>leurs</a:t>
            </a:r>
            <a:r>
              <a:rPr lang="de-DE" sz="2000" i="1" dirty="0"/>
              <a:t> </a:t>
            </a:r>
            <a:r>
              <a:rPr lang="de-DE" sz="2000" i="1" dirty="0" err="1"/>
              <a:t>habitudes</a:t>
            </a:r>
            <a:r>
              <a:rPr lang="de-DE" sz="2000" i="1" dirty="0"/>
              <a:t> </a:t>
            </a:r>
            <a:r>
              <a:rPr lang="de-DE" sz="2000" i="1" dirty="0" err="1"/>
              <a:t>alimentaires</a:t>
            </a:r>
            <a:r>
              <a:rPr lang="de-DE" sz="2000" i="1" dirty="0"/>
              <a:t> – Exercice de </a:t>
            </a:r>
            <a:r>
              <a:rPr lang="de-DE" sz="2000" i="1" dirty="0" err="1"/>
              <a:t>compréhension</a:t>
            </a:r>
            <a:r>
              <a:rPr lang="de-DE" sz="2000" i="1" dirty="0"/>
              <a:t> globale</a:t>
            </a:r>
          </a:p>
          <a:p>
            <a:endParaRPr lang="de-DE" sz="2000" dirty="0"/>
          </a:p>
          <a:p>
            <a:endParaRPr lang="de-DE" sz="2000" dirty="0"/>
          </a:p>
        </p:txBody>
      </p:sp>
      <p:pic>
        <p:nvPicPr>
          <p:cNvPr id="4" name="Zusammenstellung für Aufgabe zum Globalverständnis">
            <a:hlinkClick r:id="" action="ppaction://media"/>
            <a:extLst>
              <a:ext uri="{FF2B5EF4-FFF2-40B4-BE49-F238E27FC236}">
                <a16:creationId xmlns:a16="http://schemas.microsoft.com/office/drawing/2014/main" id="{942C6AAB-D1C2-4E61-8AE9-531C2D8ABF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194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5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EBDDC2-AC9D-4579-9260-19407CE9D06A}"/>
              </a:ext>
            </a:extLst>
          </p:cNvPr>
          <p:cNvSpPr txBox="1"/>
          <p:nvPr/>
        </p:nvSpPr>
        <p:spPr>
          <a:xfrm>
            <a:off x="849855" y="1094874"/>
            <a:ext cx="102916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2000" dirty="0"/>
              <a:t>BP 2016, Hör-/Hörsehverstehen, Teilkompetenzen 5 und 7:</a:t>
            </a:r>
            <a:endParaRPr lang="de-DE" sz="2000" b="1" dirty="0"/>
          </a:p>
          <a:p>
            <a:endParaRPr lang="de-DE" sz="2000" dirty="0"/>
          </a:p>
          <a:p>
            <a:pPr lvl="0"/>
            <a:r>
              <a:rPr lang="de-DE" sz="2000" b="1" dirty="0"/>
              <a:t>-     zentrale Informationen und ausgewählte Einzelinformationen entnehmen</a:t>
            </a:r>
            <a:endParaRPr lang="de-DE" sz="2000" dirty="0"/>
          </a:p>
          <a:p>
            <a:pPr marL="342900" lvl="0" indent="-342900">
              <a:buFontTx/>
              <a:buChar char="-"/>
            </a:pPr>
            <a:r>
              <a:rPr lang="de-DE" sz="2000" b="1" dirty="0"/>
              <a:t>die Stimmungen und Einstellungen der Sprechenden erfassen</a:t>
            </a:r>
          </a:p>
          <a:p>
            <a:pPr marL="342900" lvl="0" indent="-342900">
              <a:buFontTx/>
              <a:buChar char="-"/>
            </a:pPr>
            <a:endParaRPr lang="de-DE" sz="2000" dirty="0"/>
          </a:p>
          <a:p>
            <a:endParaRPr lang="de-DE" sz="2000" dirty="0"/>
          </a:p>
          <a:p>
            <a:r>
              <a:rPr lang="fr-FR" sz="2000" dirty="0" err="1"/>
              <a:t>Beispiel</a:t>
            </a:r>
            <a:r>
              <a:rPr lang="fr-FR" sz="2000" dirty="0"/>
              <a:t>: L’ Académie du foot de Nantes: </a:t>
            </a:r>
            <a:r>
              <a:rPr lang="fr-FR" sz="2000" b="1" dirty="0"/>
              <a:t>Fréjus – de retour chez lui </a:t>
            </a:r>
            <a:r>
              <a:rPr lang="fr-FR" sz="2000" dirty="0"/>
              <a:t>(</a:t>
            </a:r>
            <a:r>
              <a:rPr lang="fr-FR" sz="2000" dirty="0" err="1"/>
              <a:t>épsode</a:t>
            </a:r>
            <a:r>
              <a:rPr lang="fr-FR" sz="2000" dirty="0"/>
              <a:t> 2, 0:19:00 – 0:25:24)</a:t>
            </a:r>
          </a:p>
          <a:p>
            <a:endParaRPr lang="fr-FR" sz="2000" dirty="0"/>
          </a:p>
          <a:p>
            <a:endParaRPr lang="de-DE" sz="2000" dirty="0"/>
          </a:p>
          <a:p>
            <a:endParaRPr lang="fr-FR" sz="2000" b="1" dirty="0"/>
          </a:p>
          <a:p>
            <a:endParaRPr lang="fr-FR" sz="2000" b="1" dirty="0"/>
          </a:p>
          <a:p>
            <a:endParaRPr lang="de-DE" dirty="0"/>
          </a:p>
          <a:p>
            <a:endParaRPr lang="de-DE" sz="2000" dirty="0"/>
          </a:p>
          <a:p>
            <a:r>
              <a:rPr lang="de-DE" sz="2000" dirty="0"/>
              <a:t> </a:t>
            </a:r>
          </a:p>
          <a:p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3A04A441-B9DD-46E8-AF1D-EDFBED0D72AD}"/>
              </a:ext>
            </a:extLst>
          </p:cNvPr>
          <p:cNvSpPr/>
          <p:nvPr/>
        </p:nvSpPr>
        <p:spPr>
          <a:xfrm>
            <a:off x="1708002" y="4016465"/>
            <a:ext cx="5776855" cy="871369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8633D13-17D0-4D56-8EAA-D65C9E7A55BC}"/>
              </a:ext>
            </a:extLst>
          </p:cNvPr>
          <p:cNvSpPr txBox="1"/>
          <p:nvPr/>
        </p:nvSpPr>
        <p:spPr>
          <a:xfrm>
            <a:off x="849855" y="633209"/>
            <a:ext cx="987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Interkulturelles Potential von authentischen Hörsehdokumenten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2049F6-FCAA-4C74-BF61-523C161D3073}"/>
              </a:ext>
            </a:extLst>
          </p:cNvPr>
          <p:cNvSpPr txBox="1"/>
          <p:nvPr/>
        </p:nvSpPr>
        <p:spPr>
          <a:xfrm>
            <a:off x="1846847" y="4221316"/>
            <a:ext cx="549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 </a:t>
            </a:r>
            <a:r>
              <a:rPr lang="fr-FR" sz="2400" b="1" i="1" dirty="0"/>
              <a:t>C’est le devoir de l’aîné d’aider les autres.</a:t>
            </a:r>
            <a:endParaRPr lang="de-DE" sz="2400" i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1A2E10D-7E9F-4521-AA67-CF23090AC372}"/>
              </a:ext>
            </a:extLst>
          </p:cNvPr>
          <p:cNvSpPr txBox="1"/>
          <p:nvPr/>
        </p:nvSpPr>
        <p:spPr>
          <a:xfrm>
            <a:off x="849855" y="5157525"/>
            <a:ext cx="881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Formulieren Sie eine Aufgabenskizze, mit der die Schülerinnen und Schüler das interkulturelle Lernpotential des Auszugs herausarbeiten.</a:t>
            </a:r>
          </a:p>
        </p:txBody>
      </p:sp>
    </p:spTree>
    <p:extLst>
      <p:ext uri="{BB962C8B-B14F-4D97-AF65-F5344CB8AC3E}">
        <p14:creationId xmlns:p14="http://schemas.microsoft.com/office/powerpoint/2010/main" val="63024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A8A1E8E-2F5C-4B84-91E2-D7AC913AAEEF}"/>
              </a:ext>
            </a:extLst>
          </p:cNvPr>
          <p:cNvSpPr txBox="1"/>
          <p:nvPr/>
        </p:nvSpPr>
        <p:spPr>
          <a:xfrm>
            <a:off x="1511974" y="5497157"/>
            <a:ext cx="881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Formulieren Sie eine Aufgabenskizze, mit der die Schülerinnen und Schüler das interkulturelle Lernpotential des Auszugs herausarbeiten.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80E601-B03E-4F8B-8A31-E5D6DC13AB35}"/>
              </a:ext>
            </a:extLst>
          </p:cNvPr>
          <p:cNvSpPr txBox="1"/>
          <p:nvPr/>
        </p:nvSpPr>
        <p:spPr>
          <a:xfrm>
            <a:off x="1286206" y="1819922"/>
            <a:ext cx="8816582" cy="1508105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pPr algn="ctr"/>
            <a:r>
              <a:rPr lang="de-DE" sz="2000" dirty="0"/>
              <a:t>Auszug aus dem Video L‘ Académie du </a:t>
            </a:r>
            <a:r>
              <a:rPr lang="de-DE" sz="2000" dirty="0" err="1"/>
              <a:t>foot</a:t>
            </a:r>
            <a:r>
              <a:rPr lang="de-DE" sz="2000" dirty="0"/>
              <a:t> de Nantes, </a:t>
            </a:r>
            <a:r>
              <a:rPr lang="de-DE" sz="2000" dirty="0" err="1"/>
              <a:t>épisode</a:t>
            </a:r>
            <a:r>
              <a:rPr lang="de-DE" sz="2000" dirty="0"/>
              <a:t> 2, 0:19:00 – 0:25:24</a:t>
            </a:r>
          </a:p>
          <a:p>
            <a:pPr algn="ctr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33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1E3792C-9BA2-4D7A-BCD4-3CD4463D6314}"/>
              </a:ext>
            </a:extLst>
          </p:cNvPr>
          <p:cNvSpPr txBox="1"/>
          <p:nvPr/>
        </p:nvSpPr>
        <p:spPr>
          <a:xfrm>
            <a:off x="372732" y="351371"/>
            <a:ext cx="1136517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BP 2016 Hör-/Hörsehverstehen, </a:t>
            </a:r>
            <a:r>
              <a:rPr lang="de-DE" sz="2400" b="1" dirty="0" err="1"/>
              <a:t>Tk</a:t>
            </a:r>
            <a:r>
              <a:rPr lang="de-DE" sz="2400" b="1" dirty="0"/>
              <a:t> 6: </a:t>
            </a:r>
          </a:p>
          <a:p>
            <a:pPr algn="ctr"/>
            <a:r>
              <a:rPr lang="de-DE" sz="2400" b="1" dirty="0"/>
              <a:t>authentische Filmsequenzen in den Hauptpunkten verstehen</a:t>
            </a:r>
          </a:p>
          <a:p>
            <a:endParaRPr lang="de-DE" sz="2000" b="1" dirty="0"/>
          </a:p>
          <a:p>
            <a:r>
              <a:rPr lang="de-DE" sz="2000" b="1" i="1" dirty="0"/>
              <a:t>Le Fils à Jo </a:t>
            </a:r>
            <a:r>
              <a:rPr lang="de-DE" sz="2000" dirty="0"/>
              <a:t>(Philippe </a:t>
            </a:r>
            <a:r>
              <a:rPr lang="de-DE" sz="2000" dirty="0" err="1"/>
              <a:t>Guillard</a:t>
            </a:r>
            <a:r>
              <a:rPr lang="de-DE" sz="2000" dirty="0"/>
              <a:t>, 2011)</a:t>
            </a:r>
            <a:endParaRPr lang="de-DE" sz="2000" b="1" i="1" dirty="0"/>
          </a:p>
          <a:p>
            <a:endParaRPr lang="de-DE" dirty="0"/>
          </a:p>
          <a:p>
            <a:r>
              <a:rPr lang="de-DE" dirty="0"/>
              <a:t>Thema: Rugby / Vater-Sohn-Konflikt / Familienerwartungen</a:t>
            </a:r>
          </a:p>
          <a:p>
            <a:endParaRPr lang="de-DE" dirty="0"/>
          </a:p>
          <a:p>
            <a:r>
              <a:rPr lang="de-DE" dirty="0"/>
              <a:t>Le </a:t>
            </a:r>
            <a:r>
              <a:rPr lang="de-DE" dirty="0" err="1"/>
              <a:t>début</a:t>
            </a:r>
            <a:r>
              <a:rPr lang="de-DE" dirty="0"/>
              <a:t> du film (</a:t>
            </a:r>
            <a:r>
              <a:rPr lang="de-DE" dirty="0" err="1"/>
              <a:t>les</a:t>
            </a:r>
            <a:r>
              <a:rPr lang="de-DE" dirty="0"/>
              <a:t> 6 </a:t>
            </a:r>
            <a:r>
              <a:rPr lang="de-DE" dirty="0" err="1"/>
              <a:t>premières</a:t>
            </a:r>
            <a:r>
              <a:rPr lang="de-DE" dirty="0"/>
              <a:t> </a:t>
            </a:r>
            <a:r>
              <a:rPr lang="de-DE" dirty="0" err="1"/>
              <a:t>minutes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 mur des </a:t>
            </a:r>
            <a:r>
              <a:rPr lang="de-DE" dirty="0" err="1"/>
              <a:t>Canavaro</a:t>
            </a:r>
            <a:r>
              <a:rPr lang="de-DE" dirty="0"/>
              <a:t> – la </a:t>
            </a:r>
            <a:r>
              <a:rPr lang="de-DE" dirty="0" err="1"/>
              <a:t>pression</a:t>
            </a:r>
            <a:r>
              <a:rPr lang="de-DE" dirty="0"/>
              <a:t> de la </a:t>
            </a:r>
            <a:r>
              <a:rPr lang="de-DE" dirty="0" err="1"/>
              <a:t>tradition</a:t>
            </a:r>
            <a:r>
              <a:rPr lang="de-DE" dirty="0"/>
              <a:t> familiale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 </a:t>
            </a:r>
            <a:r>
              <a:rPr lang="de-DE" dirty="0" err="1"/>
              <a:t>match</a:t>
            </a:r>
            <a:r>
              <a:rPr lang="de-DE" dirty="0"/>
              <a:t> de </a:t>
            </a:r>
            <a:r>
              <a:rPr lang="de-DE" dirty="0" err="1"/>
              <a:t>détection</a:t>
            </a:r>
            <a:r>
              <a:rPr lang="de-DE" dirty="0"/>
              <a:t> – </a:t>
            </a:r>
            <a:r>
              <a:rPr lang="de-DE" dirty="0" err="1"/>
              <a:t>comportement</a:t>
            </a:r>
            <a:r>
              <a:rPr lang="de-DE" dirty="0"/>
              <a:t> </a:t>
            </a:r>
            <a:r>
              <a:rPr lang="de-DE" dirty="0" err="1"/>
              <a:t>indigne</a:t>
            </a:r>
            <a:r>
              <a:rPr lang="de-DE" dirty="0"/>
              <a:t> </a:t>
            </a:r>
            <a:r>
              <a:rPr lang="de-DE" dirty="0" err="1"/>
              <a:t>d‘un</a:t>
            </a:r>
            <a:r>
              <a:rPr lang="de-DE" dirty="0"/>
              <a:t> </a:t>
            </a:r>
            <a:r>
              <a:rPr lang="de-DE" dirty="0" err="1"/>
              <a:t>père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l‘après</a:t>
            </a:r>
            <a:r>
              <a:rPr lang="de-DE" dirty="0"/>
              <a:t>-match – </a:t>
            </a:r>
            <a:r>
              <a:rPr lang="de-DE" dirty="0" err="1"/>
              <a:t>opposition</a:t>
            </a:r>
            <a:r>
              <a:rPr lang="de-DE" dirty="0"/>
              <a:t> </a:t>
            </a:r>
            <a:r>
              <a:rPr lang="de-DE" dirty="0" err="1"/>
              <a:t>père</a:t>
            </a:r>
            <a:r>
              <a:rPr lang="de-DE" dirty="0"/>
              <a:t>-fils, la </a:t>
            </a:r>
            <a:r>
              <a:rPr lang="de-DE" dirty="0" err="1"/>
              <a:t>question</a:t>
            </a:r>
            <a:r>
              <a:rPr lang="de-DE" dirty="0"/>
              <a:t> de la honte</a:t>
            </a:r>
          </a:p>
          <a:p>
            <a:endParaRPr lang="de-DE" dirty="0"/>
          </a:p>
          <a:p>
            <a:r>
              <a:rPr lang="de-DE" dirty="0"/>
              <a:t>AA: </a:t>
            </a:r>
          </a:p>
          <a:p>
            <a:r>
              <a:rPr lang="de-DE" dirty="0"/>
              <a:t>Beschreiben Sie kurz, welche Teile der Handlung aus Ihrer Sicht gut / schwer verständlich sind.</a:t>
            </a:r>
          </a:p>
          <a:p>
            <a:r>
              <a:rPr lang="de-DE" dirty="0"/>
              <a:t>Sichten Sie die Arbeitsaufträge und beurteilen Sie, inwiefern diese den Verstehensprozess unterstützen.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330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A9DCC56-B86D-4917-8ADF-301B15CF4769}"/>
              </a:ext>
            </a:extLst>
          </p:cNvPr>
          <p:cNvSpPr txBox="1"/>
          <p:nvPr/>
        </p:nvSpPr>
        <p:spPr>
          <a:xfrm>
            <a:off x="874295" y="1264312"/>
            <a:ext cx="1044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Les</a:t>
            </a:r>
            <a:r>
              <a:rPr lang="de-DE" dirty="0"/>
              <a:t> Français et </a:t>
            </a:r>
            <a:r>
              <a:rPr lang="de-DE" dirty="0" err="1"/>
              <a:t>leurs</a:t>
            </a:r>
            <a:r>
              <a:rPr lang="de-DE" dirty="0"/>
              <a:t> </a:t>
            </a:r>
            <a:r>
              <a:rPr lang="de-DE" dirty="0" err="1"/>
              <a:t>habitudes</a:t>
            </a:r>
            <a:r>
              <a:rPr lang="de-DE" dirty="0"/>
              <a:t> </a:t>
            </a:r>
            <a:r>
              <a:rPr lang="de-DE" dirty="0" err="1"/>
              <a:t>alimentaires</a:t>
            </a:r>
            <a:r>
              <a:rPr lang="de-DE" dirty="0"/>
              <a:t>: Aurèle - Zugang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FFA8A48-6DFC-40F4-B5EE-BFED824CA7EC}"/>
              </a:ext>
            </a:extLst>
          </p:cNvPr>
          <p:cNvSpPr txBox="1"/>
          <p:nvPr/>
        </p:nvSpPr>
        <p:spPr>
          <a:xfrm>
            <a:off x="1280161" y="637674"/>
            <a:ext cx="929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Aufgabenkonzeption: Differenzierung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A41435-7BBD-4793-B812-67BAAF333EE2}"/>
              </a:ext>
            </a:extLst>
          </p:cNvPr>
          <p:cNvSpPr txBox="1"/>
          <p:nvPr/>
        </p:nvSpPr>
        <p:spPr>
          <a:xfrm>
            <a:off x="1198880" y="1951672"/>
            <a:ext cx="72847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Hören Sie das Dokument und beurteilen Sie den Schwierigkeitsgrad „Ihrer“ Aufgabe.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Tauschen Sie sich im Anschluss mit KollegInnen aus, die andere Aufgaben vorliegen haben.</a:t>
            </a:r>
          </a:p>
        </p:txBody>
      </p:sp>
      <p:pic>
        <p:nvPicPr>
          <p:cNvPr id="6" name="IV. b. Les Français et leurs habitudes alimentaires_Aurèle">
            <a:hlinkClick r:id="" action="ppaction://media"/>
            <a:extLst>
              <a:ext uri="{FF2B5EF4-FFF2-40B4-BE49-F238E27FC236}">
                <a16:creationId xmlns:a16="http://schemas.microsoft.com/office/drawing/2014/main" id="{69A68392-621A-4440-B342-48B485AB8C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41840" y="1448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4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3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621439" y="67798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Bildungsplan 2016: Hör-/ Hörsehverstehen Klassen 9/10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14B93-EEBE-4AA1-877D-C80993498125}"/>
              </a:ext>
            </a:extLst>
          </p:cNvPr>
          <p:cNvSpPr txBox="1"/>
          <p:nvPr/>
        </p:nvSpPr>
        <p:spPr>
          <a:xfrm>
            <a:off x="621439" y="1801368"/>
            <a:ext cx="7031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DE" sz="2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2C9CB57-1985-471B-9F69-DBD89AC22FCE}"/>
              </a:ext>
            </a:extLst>
          </p:cNvPr>
          <p:cNvSpPr txBox="1"/>
          <p:nvPr/>
        </p:nvSpPr>
        <p:spPr>
          <a:xfrm>
            <a:off x="599923" y="1884039"/>
            <a:ext cx="1097063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DELF </a:t>
            </a:r>
            <a:r>
              <a:rPr lang="de-DE" sz="2400" b="1" dirty="0" err="1"/>
              <a:t>intégré</a:t>
            </a:r>
            <a:endParaRPr lang="de-DE" sz="2400" b="1" dirty="0"/>
          </a:p>
          <a:p>
            <a:endParaRPr lang="de-DE" dirty="0"/>
          </a:p>
          <a:p>
            <a:r>
              <a:rPr lang="de-DE" sz="2000" dirty="0"/>
              <a:t>Schuljahre 2017/18 und 2018/19: Pilotierung in den Klassen 10</a:t>
            </a:r>
          </a:p>
          <a:p>
            <a:endParaRPr lang="de-DE" sz="2000" dirty="0"/>
          </a:p>
          <a:p>
            <a:r>
              <a:rPr lang="de-DE" sz="2000" dirty="0"/>
              <a:t>Ergebnis der Prüfungen im Frühjahr/ Sommer 2018: </a:t>
            </a:r>
          </a:p>
          <a:p>
            <a:r>
              <a:rPr lang="de-DE" sz="2000" dirty="0"/>
              <a:t>Im Bereich des Hörverstehens </a:t>
            </a:r>
            <a:r>
              <a:rPr lang="de-DE" sz="2000" dirty="0" err="1"/>
              <a:t>GeR</a:t>
            </a:r>
            <a:r>
              <a:rPr lang="de-DE" sz="2000" dirty="0"/>
              <a:t> B1 haben die Schülerinnen und Schüler den größten Übungsbedarf.</a:t>
            </a:r>
          </a:p>
          <a:p>
            <a:endParaRPr lang="de-DE" sz="2000" dirty="0"/>
          </a:p>
          <a:p>
            <a:endParaRPr lang="de-DE" sz="1200" dirty="0"/>
          </a:p>
          <a:p>
            <a:endParaRPr lang="de-DE" sz="2400" b="1" dirty="0"/>
          </a:p>
          <a:p>
            <a:r>
              <a:rPr lang="de-DE" sz="2400" b="1" dirty="0"/>
              <a:t>Ausblick auf die Kursstufe …</a:t>
            </a:r>
          </a:p>
          <a:p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7572E8-0997-4A04-BD3B-3646FAF47AA7}"/>
              </a:ext>
            </a:extLst>
          </p:cNvPr>
          <p:cNvSpPr txBox="1"/>
          <p:nvPr/>
        </p:nvSpPr>
        <p:spPr>
          <a:xfrm>
            <a:off x="599923" y="1327177"/>
            <a:ext cx="1064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Warum dem Hör-/Hörsehverstehen in diesen Klassen besondere Aufmerksamkeit widmen?</a:t>
            </a:r>
          </a:p>
        </p:txBody>
      </p:sp>
    </p:spTree>
    <p:extLst>
      <p:ext uri="{BB962C8B-B14F-4D97-AF65-F5344CB8AC3E}">
        <p14:creationId xmlns:p14="http://schemas.microsoft.com/office/powerpoint/2010/main" val="835202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A9DCC56-B86D-4917-8ADF-301B15CF4769}"/>
              </a:ext>
            </a:extLst>
          </p:cNvPr>
          <p:cNvSpPr txBox="1"/>
          <p:nvPr/>
        </p:nvSpPr>
        <p:spPr>
          <a:xfrm>
            <a:off x="854243" y="1155031"/>
            <a:ext cx="1044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Les</a:t>
            </a:r>
            <a:r>
              <a:rPr lang="de-DE" dirty="0"/>
              <a:t> Français et </a:t>
            </a:r>
            <a:r>
              <a:rPr lang="de-DE" dirty="0" err="1"/>
              <a:t>leurs</a:t>
            </a:r>
            <a:r>
              <a:rPr lang="de-DE" dirty="0"/>
              <a:t> </a:t>
            </a:r>
            <a:r>
              <a:rPr lang="de-DE" dirty="0" err="1"/>
              <a:t>habitudes</a:t>
            </a:r>
            <a:r>
              <a:rPr lang="de-DE" dirty="0"/>
              <a:t> </a:t>
            </a:r>
            <a:r>
              <a:rPr lang="de-DE" dirty="0" err="1"/>
              <a:t>alimentaires</a:t>
            </a:r>
            <a:r>
              <a:rPr lang="de-DE" dirty="0"/>
              <a:t>: Aurèle - Zugang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FFA8A48-6DFC-40F4-B5EE-BFED824CA7EC}"/>
              </a:ext>
            </a:extLst>
          </p:cNvPr>
          <p:cNvSpPr txBox="1"/>
          <p:nvPr/>
        </p:nvSpPr>
        <p:spPr>
          <a:xfrm>
            <a:off x="1280161" y="637674"/>
            <a:ext cx="929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Aufgabenkonzeption: Differenzierung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47EBA9-7053-4CC9-BD3A-198DE585C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43" y="1753778"/>
            <a:ext cx="6949758" cy="434063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0A41435-7BBD-4793-B812-67BAAF333EE2}"/>
              </a:ext>
            </a:extLst>
          </p:cNvPr>
          <p:cNvSpPr txBox="1"/>
          <p:nvPr/>
        </p:nvSpPr>
        <p:spPr>
          <a:xfrm>
            <a:off x="8117840" y="2690336"/>
            <a:ext cx="371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Tauschen Sie sich darüber aus, wie sie die Ergiebigkeit dieser Arbeitsphase im Rahmen der regionalen Fortbildungen einschätzen.</a:t>
            </a:r>
          </a:p>
        </p:txBody>
      </p:sp>
      <p:pic>
        <p:nvPicPr>
          <p:cNvPr id="6" name="IV. b. Les Français et leurs habitudes alimentaires_Aurèle">
            <a:hlinkClick r:id="" action="ppaction://media"/>
            <a:extLst>
              <a:ext uri="{FF2B5EF4-FFF2-40B4-BE49-F238E27FC236}">
                <a16:creationId xmlns:a16="http://schemas.microsoft.com/office/drawing/2014/main" id="{69A68392-621A-4440-B342-48B485AB8C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1840" y="1448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3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A9DCC56-B86D-4917-8ADF-301B15CF4769}"/>
              </a:ext>
            </a:extLst>
          </p:cNvPr>
          <p:cNvSpPr txBox="1"/>
          <p:nvPr/>
        </p:nvSpPr>
        <p:spPr>
          <a:xfrm>
            <a:off x="854243" y="1155031"/>
            <a:ext cx="1044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Les</a:t>
            </a:r>
            <a:r>
              <a:rPr lang="de-DE" dirty="0"/>
              <a:t> Français et </a:t>
            </a:r>
            <a:r>
              <a:rPr lang="de-DE" dirty="0" err="1"/>
              <a:t>leurs</a:t>
            </a:r>
            <a:r>
              <a:rPr lang="de-DE" dirty="0"/>
              <a:t> </a:t>
            </a:r>
            <a:r>
              <a:rPr lang="de-DE" dirty="0" err="1"/>
              <a:t>habitudes</a:t>
            </a:r>
            <a:r>
              <a:rPr lang="de-DE" dirty="0"/>
              <a:t> </a:t>
            </a:r>
            <a:r>
              <a:rPr lang="de-DE" dirty="0" err="1"/>
              <a:t>alimentaires</a:t>
            </a:r>
            <a:r>
              <a:rPr lang="de-DE" dirty="0"/>
              <a:t>: Aurèle - Vertiefung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FFA8A48-6DFC-40F4-B5EE-BFED824CA7EC}"/>
              </a:ext>
            </a:extLst>
          </p:cNvPr>
          <p:cNvSpPr txBox="1"/>
          <p:nvPr/>
        </p:nvSpPr>
        <p:spPr>
          <a:xfrm>
            <a:off x="1280161" y="637674"/>
            <a:ext cx="929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Aufgabenkonzeption: Differenzierung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3801AE6-D2BD-4389-A1BD-1DB008BF5C80}"/>
              </a:ext>
            </a:extLst>
          </p:cNvPr>
          <p:cNvSpPr txBox="1"/>
          <p:nvPr/>
        </p:nvSpPr>
        <p:spPr>
          <a:xfrm>
            <a:off x="1920240" y="1991360"/>
            <a:ext cx="790448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Vertiefung 1: Lückenresümee</a:t>
            </a:r>
          </a:p>
          <a:p>
            <a:pPr>
              <a:lnSpc>
                <a:spcPct val="150000"/>
              </a:lnSpc>
            </a:pPr>
            <a:r>
              <a:rPr lang="de-DE" b="1" dirty="0"/>
              <a:t>Vertiefung 2: Fehlerresümee</a:t>
            </a:r>
          </a:p>
          <a:p>
            <a:pPr>
              <a:lnSpc>
                <a:spcPct val="150000"/>
              </a:lnSpc>
            </a:pPr>
            <a:r>
              <a:rPr lang="de-DE" b="1" dirty="0"/>
              <a:t>Vertiefung 3: Freies Resümee mit Unterstützungsangeboten</a:t>
            </a:r>
          </a:p>
        </p:txBody>
      </p:sp>
    </p:spTree>
    <p:extLst>
      <p:ext uri="{BB962C8B-B14F-4D97-AF65-F5344CB8AC3E}">
        <p14:creationId xmlns:p14="http://schemas.microsoft.com/office/powerpoint/2010/main" val="371554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A9DCC56-B86D-4917-8ADF-301B15CF4769}"/>
              </a:ext>
            </a:extLst>
          </p:cNvPr>
          <p:cNvSpPr txBox="1"/>
          <p:nvPr/>
        </p:nvSpPr>
        <p:spPr>
          <a:xfrm>
            <a:off x="955040" y="1531681"/>
            <a:ext cx="10443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Les</a:t>
            </a:r>
            <a:r>
              <a:rPr lang="de-DE" sz="2000" b="1" dirty="0"/>
              <a:t> bandes-</a:t>
            </a:r>
            <a:r>
              <a:rPr lang="de-DE" sz="2000" b="1" dirty="0" err="1"/>
              <a:t>annonces</a:t>
            </a:r>
            <a:endParaRPr lang="de-DE" sz="20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FFA8A48-6DFC-40F4-B5EE-BFED824CA7EC}"/>
              </a:ext>
            </a:extLst>
          </p:cNvPr>
          <p:cNvSpPr txBox="1"/>
          <p:nvPr/>
        </p:nvSpPr>
        <p:spPr>
          <a:xfrm>
            <a:off x="1280161" y="637674"/>
            <a:ext cx="929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Aufgabenkonzeption: Individualisierung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3801AE6-D2BD-4389-A1BD-1DB008BF5C80}"/>
              </a:ext>
            </a:extLst>
          </p:cNvPr>
          <p:cNvSpPr txBox="1"/>
          <p:nvPr/>
        </p:nvSpPr>
        <p:spPr>
          <a:xfrm>
            <a:off x="955040" y="2333355"/>
            <a:ext cx="7904480" cy="273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fiction :</a:t>
            </a:r>
            <a:endParaRPr lang="de-DE" dirty="0"/>
          </a:p>
          <a:p>
            <a:pPr lvl="0" fontAlgn="base">
              <a:spcAft>
                <a:spcPts val="300"/>
              </a:spcAft>
            </a:pPr>
            <a:r>
              <a:rPr lang="fr-FR" dirty="0"/>
              <a:t>Ce qui nous lie </a:t>
            </a:r>
            <a:endParaRPr lang="de-DE" dirty="0"/>
          </a:p>
          <a:p>
            <a:pPr lvl="0" fontAlgn="base">
              <a:spcAft>
                <a:spcPts val="300"/>
              </a:spcAft>
            </a:pPr>
            <a:r>
              <a:rPr lang="fr-FR" dirty="0"/>
              <a:t>Le sens de la fête             </a:t>
            </a:r>
            <a:endParaRPr lang="fr-FR" u="sng" dirty="0"/>
          </a:p>
          <a:p>
            <a:pPr lvl="0" fontAlgn="base">
              <a:spcAft>
                <a:spcPts val="300"/>
              </a:spcAft>
            </a:pPr>
            <a:r>
              <a:rPr lang="fr-FR" dirty="0"/>
              <a:t>Les saveurs du palais </a:t>
            </a:r>
          </a:p>
          <a:p>
            <a:pPr lvl="0" fontAlgn="base">
              <a:spcAft>
                <a:spcPts val="300"/>
              </a:spcAft>
            </a:pPr>
            <a:r>
              <a:rPr lang="fr-FR" dirty="0"/>
              <a:t>La graine et le mulet </a:t>
            </a:r>
            <a:endParaRPr lang="de-DE" dirty="0"/>
          </a:p>
          <a:p>
            <a:pPr lvl="0" fontAlgn="base">
              <a:spcAft>
                <a:spcPts val="300"/>
              </a:spcAft>
            </a:pPr>
            <a:r>
              <a:rPr lang="fr-FR" dirty="0"/>
              <a:t>Comme un chef</a:t>
            </a:r>
          </a:p>
          <a:p>
            <a:pPr lvl="0" fontAlgn="base"/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9C9320D-9B61-4EBD-9106-AACF76A3083F}"/>
              </a:ext>
            </a:extLst>
          </p:cNvPr>
          <p:cNvSpPr txBox="1"/>
          <p:nvPr/>
        </p:nvSpPr>
        <p:spPr>
          <a:xfrm>
            <a:off x="4145280" y="2353493"/>
            <a:ext cx="4490720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documentaires :</a:t>
            </a:r>
            <a:endParaRPr lang="de-DE" dirty="0"/>
          </a:p>
          <a:p>
            <a:pPr lvl="0" fontAlgn="base">
              <a:spcAft>
                <a:spcPts val="300"/>
              </a:spcAft>
            </a:pPr>
            <a:r>
              <a:rPr lang="fr-FR" dirty="0"/>
              <a:t>Entre les bras </a:t>
            </a:r>
            <a:endParaRPr lang="de-DE" dirty="0"/>
          </a:p>
          <a:p>
            <a:pPr lvl="0" fontAlgn="base">
              <a:spcAft>
                <a:spcPts val="300"/>
              </a:spcAft>
            </a:pPr>
            <a:r>
              <a:rPr lang="fr-FR" dirty="0"/>
              <a:t>La Quête d’Alain</a:t>
            </a:r>
            <a:r>
              <a:rPr lang="fr-FR" b="1" dirty="0"/>
              <a:t> </a:t>
            </a:r>
            <a:r>
              <a:rPr lang="fr-FR" dirty="0"/>
              <a:t>Ducasse</a:t>
            </a:r>
            <a:r>
              <a:rPr lang="fr-FR" b="1" dirty="0"/>
              <a:t>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815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84632" y="57607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Worauf in dieser Präsentation im Schwerpunkt eingegangen wird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14B93-EEBE-4AA1-877D-C80993498125}"/>
              </a:ext>
            </a:extLst>
          </p:cNvPr>
          <p:cNvSpPr txBox="1"/>
          <p:nvPr/>
        </p:nvSpPr>
        <p:spPr>
          <a:xfrm>
            <a:off x="484632" y="1400951"/>
            <a:ext cx="897026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Blick in den Bildungsplan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Hörverstehen – Hörsehverstehen – Sehverstehen 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Dekodierungs- bzw. Verarbeitungsprozesse und Rezeptionsstrategien 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 err="1"/>
              <a:t>Verstehensebenen</a:t>
            </a:r>
            <a:endParaRPr lang="de-DE" sz="2200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Interkulturelles Potential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Filmsequenzen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Differenzierung und Individualisierung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65097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A5A7DC6-2407-4B7F-87C3-5BFE7310F63C}"/>
              </a:ext>
            </a:extLst>
          </p:cNvPr>
          <p:cNvSpPr/>
          <p:nvPr/>
        </p:nvSpPr>
        <p:spPr>
          <a:xfrm>
            <a:off x="979736" y="4870016"/>
            <a:ext cx="10160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de-DE" dirty="0"/>
            </a:br>
            <a:r>
              <a:rPr lang="de-DE" dirty="0"/>
              <a:t>Diskutieren Sie die Eignung des Dokuments für Schülerinnen und Schüler. Berücksichtigen Sie dabei zum Beispiel die Kriterien für den Schwierigkeitsgrad eines auszuwählenden Textes (BP-Synopse, S. 6), den Spracherwerbsstand sowie didaktische Bedingungen.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6AD4CE1-7F2E-4866-A7D6-1D757B329A9A}"/>
              </a:ext>
            </a:extLst>
          </p:cNvPr>
          <p:cNvSpPr/>
          <p:nvPr/>
        </p:nvSpPr>
        <p:spPr>
          <a:xfrm>
            <a:off x="979736" y="584806"/>
            <a:ext cx="7313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Bildungsplan 2016: Hör-/ Hörsehverstehen Klassen 9/10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69BC1E5-0315-4725-B905-99475CB86E9F}"/>
              </a:ext>
            </a:extLst>
          </p:cNvPr>
          <p:cNvSpPr/>
          <p:nvPr/>
        </p:nvSpPr>
        <p:spPr>
          <a:xfrm>
            <a:off x="979736" y="1396697"/>
            <a:ext cx="10281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Hördokument </a:t>
            </a:r>
            <a:r>
              <a:rPr lang="de-DE" sz="2000" dirty="0" err="1"/>
              <a:t>GeR</a:t>
            </a:r>
            <a:r>
              <a:rPr lang="de-DE" sz="2000" dirty="0"/>
              <a:t> B1: </a:t>
            </a:r>
            <a:r>
              <a:rPr lang="de-DE" sz="2000" i="1" dirty="0" err="1"/>
              <a:t>Entraînement</a:t>
            </a:r>
            <a:r>
              <a:rPr lang="de-DE" sz="2000" i="1" dirty="0"/>
              <a:t> </a:t>
            </a:r>
            <a:r>
              <a:rPr lang="de-DE" sz="2000" i="1" dirty="0" err="1"/>
              <a:t>thématique</a:t>
            </a:r>
            <a:r>
              <a:rPr lang="de-DE" sz="2000" i="1" dirty="0"/>
              <a:t> – Commander  au </a:t>
            </a:r>
            <a:r>
              <a:rPr lang="de-DE" sz="2000" i="1" dirty="0" err="1"/>
              <a:t>restaurant</a:t>
            </a:r>
            <a:endParaRPr lang="de-DE" sz="2000" i="1" dirty="0"/>
          </a:p>
          <a:p>
            <a:endParaRPr lang="de-DE" sz="1000" dirty="0"/>
          </a:p>
          <a:p>
            <a:r>
              <a:rPr lang="de-DE" sz="1000" dirty="0">
                <a:hlinkClick r:id="rId2"/>
              </a:rPr>
              <a:t>https://capsurlefle.com/2017/06/16/entrainement-thematique-11-la-sante-adolescentsadultes-b1/</a:t>
            </a:r>
            <a:r>
              <a:rPr lang="de-DE" sz="1000" dirty="0"/>
              <a:t>  (letzter Aufruf: 6. 12. 2018)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3BF6973-82CC-4A49-9D64-8A2876045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03317"/>
              </p:ext>
            </p:extLst>
          </p:nvPr>
        </p:nvGraphicFramePr>
        <p:xfrm>
          <a:off x="1015835" y="2359006"/>
          <a:ext cx="9667035" cy="248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345">
                  <a:extLst>
                    <a:ext uri="{9D8B030D-6E8A-4147-A177-3AD203B41FA5}">
                      <a16:colId xmlns:a16="http://schemas.microsoft.com/office/drawing/2014/main" val="3309246972"/>
                    </a:ext>
                  </a:extLst>
                </a:gridCol>
                <a:gridCol w="3222345">
                  <a:extLst>
                    <a:ext uri="{9D8B030D-6E8A-4147-A177-3AD203B41FA5}">
                      <a16:colId xmlns:a16="http://schemas.microsoft.com/office/drawing/2014/main" val="2048737218"/>
                    </a:ext>
                  </a:extLst>
                </a:gridCol>
                <a:gridCol w="3222345">
                  <a:extLst>
                    <a:ext uri="{9D8B030D-6E8A-4147-A177-3AD203B41FA5}">
                      <a16:colId xmlns:a16="http://schemas.microsoft.com/office/drawing/2014/main" val="1454336809"/>
                    </a:ext>
                  </a:extLst>
                </a:gridCol>
              </a:tblGrid>
              <a:tr h="364517">
                <a:tc>
                  <a:txBody>
                    <a:bodyPr/>
                    <a:lstStyle/>
                    <a:p>
                      <a:r>
                        <a:rPr lang="de-DE" dirty="0"/>
                        <a:t>Klassen 6/7/8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Klassen 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Klassen 11/12 – BF und 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60002"/>
                  </a:ext>
                </a:extLst>
              </a:tr>
              <a:tr h="2114922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 aus sprachlich einfachen 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authentischen und didaktisierten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Hör-/Hörsehtexten zu vertrauten Themen die zentralen Informationen entnehmen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(5) aus </a:t>
                      </a:r>
                      <a:r>
                        <a:rPr lang="de-DE" b="1" dirty="0"/>
                        <a:t>authentischen und didaktisierten </a:t>
                      </a:r>
                      <a:r>
                        <a:rPr lang="de-DE" dirty="0"/>
                        <a:t>Hör-/Hörsehtexten (z.B. Clip, Kurzfilm) die zentralen Informationen und </a:t>
                      </a:r>
                    </a:p>
                    <a:p>
                      <a:r>
                        <a:rPr lang="de-DE" dirty="0"/>
                        <a:t>dabei auch ausgewählte Einzelinformationen entnehmen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 aus 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authentischen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Hör/Hörsehtexten (z.B. Clip, Kurzfilm) die zentralen Aussagen und ausgewählte Einzelinformationen entsprechend der Hör-/Hörsehabsicht entnehmen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46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77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8EDC52-EA0C-4309-9045-F56C74A69051}"/>
              </a:ext>
            </a:extLst>
          </p:cNvPr>
          <p:cNvSpPr txBox="1"/>
          <p:nvPr/>
        </p:nvSpPr>
        <p:spPr>
          <a:xfrm>
            <a:off x="932446" y="289563"/>
            <a:ext cx="10070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Hör-/Hörsehverstehen</a:t>
            </a:r>
          </a:p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F5041E2-2428-413F-9D1E-69F8DBCD9131}"/>
              </a:ext>
            </a:extLst>
          </p:cNvPr>
          <p:cNvSpPr txBox="1"/>
          <p:nvPr/>
        </p:nvSpPr>
        <p:spPr>
          <a:xfrm>
            <a:off x="932446" y="1103531"/>
            <a:ext cx="3290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Hörverstehen</a:t>
            </a:r>
          </a:p>
          <a:p>
            <a:endParaRPr lang="de-DE" sz="2000" dirty="0"/>
          </a:p>
          <a:p>
            <a:r>
              <a:rPr lang="de-DE" sz="2000" dirty="0"/>
              <a:t>- sprachliche Kompetenz </a:t>
            </a:r>
          </a:p>
          <a:p>
            <a:r>
              <a:rPr lang="de-DE" sz="2000" dirty="0"/>
              <a:t>- Grundlage:</a:t>
            </a:r>
          </a:p>
          <a:p>
            <a:r>
              <a:rPr lang="de-DE" sz="2000" dirty="0"/>
              <a:t>   Audiodokumente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2EA87F-A9A5-4A48-BEC9-937F5F406EC4}"/>
              </a:ext>
            </a:extLst>
          </p:cNvPr>
          <p:cNvSpPr txBox="1"/>
          <p:nvPr/>
        </p:nvSpPr>
        <p:spPr>
          <a:xfrm>
            <a:off x="3988589" y="1103531"/>
            <a:ext cx="36468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Hörsehverstehen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sz="2000" dirty="0"/>
              <a:t>sprachliche Kompetenz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Grundlage: audiovisuelle Dokumente</a:t>
            </a:r>
          </a:p>
          <a:p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Verstehen erfordert die Dekodierung von Text und Bild.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Die visuelle Bedeutung erlangt erst im Zusammenspiel mit Sprache ihre volle Bedeutung.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80BC50A-BE7A-4031-ABBB-A814E4A8068B}"/>
              </a:ext>
            </a:extLst>
          </p:cNvPr>
          <p:cNvSpPr txBox="1"/>
          <p:nvPr/>
        </p:nvSpPr>
        <p:spPr>
          <a:xfrm>
            <a:off x="7968918" y="1028227"/>
            <a:ext cx="36468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Sehverstehen</a:t>
            </a:r>
          </a:p>
          <a:p>
            <a:endParaRPr lang="de-DE" sz="2000" dirty="0"/>
          </a:p>
          <a:p>
            <a:pPr marL="342900" indent="-342900">
              <a:buFontTx/>
              <a:buChar char="-"/>
            </a:pPr>
            <a:r>
              <a:rPr lang="de-DE" sz="2000" dirty="0"/>
              <a:t>Bilddekodierungskompetenz</a:t>
            </a:r>
          </a:p>
          <a:p>
            <a:pPr marL="342900" indent="-342900">
              <a:buFontTx/>
              <a:buChar char="-"/>
            </a:pPr>
            <a:r>
              <a:rPr lang="de-DE" sz="2000" dirty="0"/>
              <a:t>Grundlage (</a:t>
            </a:r>
            <a:r>
              <a:rPr lang="de-DE" sz="2000" dirty="0" err="1"/>
              <a:t>audio</a:t>
            </a:r>
            <a:r>
              <a:rPr lang="de-DE" sz="2000" dirty="0"/>
              <a:t>)visuelle Dokumente</a:t>
            </a:r>
          </a:p>
          <a:p>
            <a:endParaRPr lang="de-DE" sz="2000" dirty="0"/>
          </a:p>
          <a:p>
            <a:pPr marL="342900" indent="-342900">
              <a:buFontTx/>
              <a:buChar char="-"/>
            </a:pPr>
            <a:r>
              <a:rPr lang="de-DE" sz="2000" dirty="0"/>
              <a:t>dominante oder ausschließ-   </a:t>
            </a:r>
          </a:p>
          <a:p>
            <a:r>
              <a:rPr lang="de-DE" sz="2000" dirty="0"/>
              <a:t>      </a:t>
            </a:r>
            <a:r>
              <a:rPr lang="de-DE" sz="2000" dirty="0" err="1"/>
              <a:t>liche</a:t>
            </a:r>
            <a:r>
              <a:rPr lang="de-DE" sz="2000" dirty="0"/>
              <a:t> Bildpräsentation:    </a:t>
            </a:r>
          </a:p>
          <a:p>
            <a:r>
              <a:rPr lang="de-DE" sz="2000" dirty="0"/>
              <a:t>      Bilddekodierung reicht aus,</a:t>
            </a:r>
          </a:p>
          <a:p>
            <a:r>
              <a:rPr lang="de-DE" sz="2000" dirty="0"/>
              <a:t>      um die Mitteilung(en) zu</a:t>
            </a:r>
          </a:p>
          <a:p>
            <a:r>
              <a:rPr lang="de-DE" sz="2000" dirty="0"/>
              <a:t>      erschließen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50288E-67EF-4A66-9295-512E93726F45}"/>
              </a:ext>
            </a:extLst>
          </p:cNvPr>
          <p:cNvSpPr txBox="1"/>
          <p:nvPr/>
        </p:nvSpPr>
        <p:spPr>
          <a:xfrm>
            <a:off x="710005" y="5238974"/>
            <a:ext cx="10897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F3E3747-4609-4542-8B70-47AB4979941C}"/>
              </a:ext>
            </a:extLst>
          </p:cNvPr>
          <p:cNvSpPr txBox="1"/>
          <p:nvPr/>
        </p:nvSpPr>
        <p:spPr>
          <a:xfrm>
            <a:off x="973625" y="5100474"/>
            <a:ext cx="10244750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/>
              <a:t>Bildungsplan 2016 – Text- und Medienkompetenz Teilkompetenz 8:</a:t>
            </a:r>
          </a:p>
          <a:p>
            <a:r>
              <a:rPr lang="de-DE" sz="2000" dirty="0"/>
              <a:t>gehörte und gesehene Informationen aufeinander beziehen und gegebenenfalls mit Unterstützung in ihrem kulturellen Zusammenhang erklären (z.B. Analyse einer kurzen Filmszene)</a:t>
            </a:r>
          </a:p>
        </p:txBody>
      </p:sp>
    </p:spTree>
    <p:extLst>
      <p:ext uri="{BB962C8B-B14F-4D97-AF65-F5344CB8AC3E}">
        <p14:creationId xmlns:p14="http://schemas.microsoft.com/office/powerpoint/2010/main" val="191620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82EA87F-A9A5-4A48-BEC9-937F5F406EC4}"/>
              </a:ext>
            </a:extLst>
          </p:cNvPr>
          <p:cNvSpPr txBox="1"/>
          <p:nvPr/>
        </p:nvSpPr>
        <p:spPr>
          <a:xfrm>
            <a:off x="1108037" y="2810397"/>
            <a:ext cx="997233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Parallelität</a:t>
            </a:r>
            <a:r>
              <a:rPr lang="de-DE" sz="2000" dirty="0"/>
              <a:t> -&gt; gegenseitige Unterstützung der beiden Impulsarten</a:t>
            </a:r>
          </a:p>
          <a:p>
            <a:endParaRPr lang="de-DE" sz="1100" dirty="0"/>
          </a:p>
          <a:p>
            <a:r>
              <a:rPr lang="de-DE" sz="2000" b="1" dirty="0"/>
              <a:t>Komplementarität</a:t>
            </a:r>
            <a:r>
              <a:rPr lang="de-DE" sz="2000" dirty="0"/>
              <a:t> -&gt; durch die Sprache und Bild werden verschiedene, sich ergänzende Impulse vermittelt; für das angemessene Verstehen müssen beide berücksichtigt sein</a:t>
            </a:r>
          </a:p>
          <a:p>
            <a:endParaRPr lang="de-DE" sz="1100" dirty="0"/>
          </a:p>
          <a:p>
            <a:r>
              <a:rPr lang="de-DE" sz="2000" b="1" dirty="0"/>
              <a:t>Gegensätzlichkeit/ Widersprüchlichkeit </a:t>
            </a:r>
            <a:r>
              <a:rPr lang="de-DE" sz="2000" dirty="0"/>
              <a:t>-&gt; dieses Verhältnis muss erkannt und in seiner Funktion eingeordnet werden: Ironie etc.</a:t>
            </a:r>
          </a:p>
          <a:p>
            <a:r>
              <a:rPr lang="de-DE" sz="2000" dirty="0"/>
              <a:t>Beispiel: SEPI ˗</a:t>
            </a:r>
            <a:r>
              <a:rPr lang="de-DE" sz="2000" i="1" dirty="0"/>
              <a:t> </a:t>
            </a:r>
            <a:r>
              <a:rPr lang="de-DE" sz="2000" i="1" dirty="0" err="1"/>
              <a:t>Pref</a:t>
            </a:r>
            <a:r>
              <a:rPr lang="de-DE" sz="2000" i="1" dirty="0"/>
              <a:t>. Je </a:t>
            </a:r>
            <a:r>
              <a:rPr lang="de-DE" sz="2000" i="1" dirty="0" err="1"/>
              <a:t>suis</a:t>
            </a:r>
            <a:r>
              <a:rPr lang="de-DE" sz="2000" i="1" dirty="0"/>
              <a:t> </a:t>
            </a:r>
            <a:r>
              <a:rPr lang="de-DE" sz="2000" i="1" dirty="0" err="1"/>
              <a:t>Alsacien</a:t>
            </a:r>
            <a:r>
              <a:rPr lang="de-DE" sz="2000" i="1" dirty="0"/>
              <a:t> </a:t>
            </a:r>
            <a:r>
              <a:rPr lang="de-DE" sz="2000" dirty="0"/>
              <a:t>(+ Analyseaufgabe)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0B0F7A-E714-4B00-958D-C579A03DA9E9}"/>
              </a:ext>
            </a:extLst>
          </p:cNvPr>
          <p:cNvSpPr txBox="1"/>
          <p:nvPr/>
        </p:nvSpPr>
        <p:spPr>
          <a:xfrm>
            <a:off x="688489" y="279699"/>
            <a:ext cx="1069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Verhältnis der Impulse: Sprache und Bild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4A03FA-3E2D-4AED-A8FA-551BC8AFBAA4}"/>
              </a:ext>
            </a:extLst>
          </p:cNvPr>
          <p:cNvSpPr txBox="1"/>
          <p:nvPr/>
        </p:nvSpPr>
        <p:spPr>
          <a:xfrm>
            <a:off x="516367" y="741364"/>
            <a:ext cx="11252499" cy="89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2A7184F-2425-4507-9764-9F7AE83EFB1B}"/>
              </a:ext>
            </a:extLst>
          </p:cNvPr>
          <p:cNvGraphicFramePr>
            <a:graphicFrameLocks noGrp="1"/>
          </p:cNvGraphicFramePr>
          <p:nvPr/>
        </p:nvGraphicFramePr>
        <p:xfrm>
          <a:off x="1108037" y="999133"/>
          <a:ext cx="9972339" cy="161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507">
                  <a:extLst>
                    <a:ext uri="{9D8B030D-6E8A-4147-A177-3AD203B41FA5}">
                      <a16:colId xmlns:a16="http://schemas.microsoft.com/office/drawing/2014/main" val="1577626618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300167704"/>
                    </a:ext>
                  </a:extLst>
                </a:gridCol>
                <a:gridCol w="3506992">
                  <a:extLst>
                    <a:ext uri="{9D8B030D-6E8A-4147-A177-3AD203B41FA5}">
                      <a16:colId xmlns:a16="http://schemas.microsoft.com/office/drawing/2014/main" val="3532825872"/>
                    </a:ext>
                  </a:extLst>
                </a:gridCol>
              </a:tblGrid>
              <a:tr h="515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Klassen 6/7/8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Klassen 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Klassen 11/12 – BF und 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017489"/>
                  </a:ext>
                </a:extLst>
              </a:tr>
              <a:tr h="298572">
                <a:tc gridSpan="3">
                  <a:txBody>
                    <a:bodyPr/>
                    <a:lstStyle/>
                    <a:p>
                      <a:r>
                        <a:rPr lang="de-DE" dirty="0"/>
                        <a:t>Für den angemessenen Schwierigkeitsgrad der Texte sind folgende Aspekte von Bedeutung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88276"/>
                  </a:ext>
                </a:extLst>
              </a:tr>
              <a:tr h="736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Redundanz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weitgehende Redundanz von Bild und 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Divergenz von Bild und Ton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870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3644E4F-2F11-4227-A11F-5B5C1038C6A1}"/>
              </a:ext>
            </a:extLst>
          </p:cNvPr>
          <p:cNvSpPr txBox="1"/>
          <p:nvPr/>
        </p:nvSpPr>
        <p:spPr>
          <a:xfrm>
            <a:off x="1108036" y="5281898"/>
            <a:ext cx="1027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Ermitteln Sie im Gespräch mit Ihren Nachbarn, in welchem Verhältnis Text und Bild in </a:t>
            </a:r>
            <a:r>
              <a:rPr lang="de-DE" sz="2000" i="1" dirty="0"/>
              <a:t>La </a:t>
            </a:r>
            <a:r>
              <a:rPr lang="de-DE" sz="2000" i="1" dirty="0" err="1"/>
              <a:t>Tragédie</a:t>
            </a:r>
            <a:r>
              <a:rPr lang="de-DE" sz="2000" i="1" dirty="0"/>
              <a:t> des </a:t>
            </a:r>
            <a:r>
              <a:rPr lang="de-DE" sz="2000" i="1" dirty="0" err="1"/>
              <a:t>soldats</a:t>
            </a:r>
            <a:r>
              <a:rPr lang="de-DE" sz="2000" i="1" dirty="0"/>
              <a:t> </a:t>
            </a:r>
            <a:r>
              <a:rPr lang="de-DE" sz="2000" i="1" dirty="0" err="1"/>
              <a:t>alsaciens</a:t>
            </a:r>
            <a:r>
              <a:rPr lang="de-DE" sz="2000" i="1" dirty="0"/>
              <a:t> </a:t>
            </a:r>
            <a:r>
              <a:rPr lang="de-DE" sz="2000" i="1" dirty="0" err="1"/>
              <a:t>durant</a:t>
            </a:r>
            <a:r>
              <a:rPr lang="de-DE" sz="2000" i="1" dirty="0"/>
              <a:t> la Première Guerre </a:t>
            </a:r>
            <a:r>
              <a:rPr lang="de-DE" sz="2000" i="1" dirty="0" err="1"/>
              <a:t>mondiale</a:t>
            </a:r>
            <a:r>
              <a:rPr lang="de-DE" sz="2000" i="1" dirty="0"/>
              <a:t> </a:t>
            </a:r>
            <a:r>
              <a:rPr lang="de-DE" sz="2000" dirty="0"/>
              <a:t>stehen.</a:t>
            </a:r>
          </a:p>
        </p:txBody>
      </p:sp>
    </p:spTree>
    <p:extLst>
      <p:ext uri="{BB962C8B-B14F-4D97-AF65-F5344CB8AC3E}">
        <p14:creationId xmlns:p14="http://schemas.microsoft.com/office/powerpoint/2010/main" val="338963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82EA87F-A9A5-4A48-BEC9-937F5F406EC4}"/>
              </a:ext>
            </a:extLst>
          </p:cNvPr>
          <p:cNvSpPr txBox="1"/>
          <p:nvPr/>
        </p:nvSpPr>
        <p:spPr>
          <a:xfrm>
            <a:off x="1108037" y="2810397"/>
            <a:ext cx="997233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Parallelität</a:t>
            </a:r>
            <a:r>
              <a:rPr lang="de-DE" sz="2000" dirty="0"/>
              <a:t> -&gt; gegenseitige Unterstützung der beiden Impulsarten</a:t>
            </a:r>
          </a:p>
          <a:p>
            <a:endParaRPr lang="de-DE" sz="1100" dirty="0"/>
          </a:p>
          <a:p>
            <a:r>
              <a:rPr lang="de-DE" sz="2000" b="1" dirty="0"/>
              <a:t>Komplementarität</a:t>
            </a:r>
            <a:r>
              <a:rPr lang="de-DE" sz="2000" dirty="0"/>
              <a:t> -&gt; durch die Sprache und Bild werden verschiedene, sich ergänzende Impulse vermittelt; für das angemessene Verstehen müssen beide berücksichtigt sein</a:t>
            </a:r>
          </a:p>
          <a:p>
            <a:endParaRPr lang="de-DE" sz="1100" dirty="0"/>
          </a:p>
          <a:p>
            <a:r>
              <a:rPr lang="de-DE" sz="2000" b="1" dirty="0"/>
              <a:t>Gegensätzlichkeit/ Widersprüchlichkeit </a:t>
            </a:r>
            <a:r>
              <a:rPr lang="de-DE" sz="2000" dirty="0"/>
              <a:t>-&gt; dieses Verhältnis muss erkannt und in seiner Funktion eingeordnet werden: Ironie etc.</a:t>
            </a:r>
          </a:p>
          <a:p>
            <a:r>
              <a:rPr lang="de-DE" sz="2000" dirty="0"/>
              <a:t>Beispiel: SEPI ˗</a:t>
            </a:r>
            <a:r>
              <a:rPr lang="de-DE" sz="2000" i="1" dirty="0"/>
              <a:t> </a:t>
            </a:r>
            <a:r>
              <a:rPr lang="de-DE" sz="2000" i="1" dirty="0" err="1"/>
              <a:t>Pref</a:t>
            </a:r>
            <a:r>
              <a:rPr lang="de-DE" sz="2000" i="1" dirty="0"/>
              <a:t>. Je </a:t>
            </a:r>
            <a:r>
              <a:rPr lang="de-DE" sz="2000" i="1" dirty="0" err="1"/>
              <a:t>suis</a:t>
            </a:r>
            <a:r>
              <a:rPr lang="de-DE" sz="2000" i="1" dirty="0"/>
              <a:t> </a:t>
            </a:r>
            <a:r>
              <a:rPr lang="de-DE" sz="2000" i="1" dirty="0" err="1"/>
              <a:t>Alsacien</a:t>
            </a:r>
            <a:r>
              <a:rPr lang="de-DE" sz="2000" i="1" dirty="0"/>
              <a:t> </a:t>
            </a:r>
            <a:r>
              <a:rPr lang="de-DE" sz="2000" dirty="0"/>
              <a:t>(+ Analyseaufgabe)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0B0F7A-E714-4B00-958D-C579A03DA9E9}"/>
              </a:ext>
            </a:extLst>
          </p:cNvPr>
          <p:cNvSpPr txBox="1"/>
          <p:nvPr/>
        </p:nvSpPr>
        <p:spPr>
          <a:xfrm>
            <a:off x="688489" y="279699"/>
            <a:ext cx="1069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Verhältnis der Impulse: Sprache und Bild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4A03FA-3E2D-4AED-A8FA-551BC8AFBAA4}"/>
              </a:ext>
            </a:extLst>
          </p:cNvPr>
          <p:cNvSpPr txBox="1"/>
          <p:nvPr/>
        </p:nvSpPr>
        <p:spPr>
          <a:xfrm>
            <a:off x="516367" y="741364"/>
            <a:ext cx="11252499" cy="89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2A7184F-2425-4507-9764-9F7AE83EFB1B}"/>
              </a:ext>
            </a:extLst>
          </p:cNvPr>
          <p:cNvGraphicFramePr>
            <a:graphicFrameLocks noGrp="1"/>
          </p:cNvGraphicFramePr>
          <p:nvPr/>
        </p:nvGraphicFramePr>
        <p:xfrm>
          <a:off x="1108037" y="999133"/>
          <a:ext cx="9972339" cy="161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507">
                  <a:extLst>
                    <a:ext uri="{9D8B030D-6E8A-4147-A177-3AD203B41FA5}">
                      <a16:colId xmlns:a16="http://schemas.microsoft.com/office/drawing/2014/main" val="1577626618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300167704"/>
                    </a:ext>
                  </a:extLst>
                </a:gridCol>
                <a:gridCol w="3506992">
                  <a:extLst>
                    <a:ext uri="{9D8B030D-6E8A-4147-A177-3AD203B41FA5}">
                      <a16:colId xmlns:a16="http://schemas.microsoft.com/office/drawing/2014/main" val="3532825872"/>
                    </a:ext>
                  </a:extLst>
                </a:gridCol>
              </a:tblGrid>
              <a:tr h="515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Klassen 6/7/8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Klassen 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Klassen 11/12 – BF und 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017489"/>
                  </a:ext>
                </a:extLst>
              </a:tr>
              <a:tr h="298572">
                <a:tc gridSpan="3">
                  <a:txBody>
                    <a:bodyPr/>
                    <a:lstStyle/>
                    <a:p>
                      <a:r>
                        <a:rPr lang="de-DE" dirty="0"/>
                        <a:t>Für den angemessenen Schwierigkeitsgrad der Texte sind folgende Aspekte von Bedeutung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88276"/>
                  </a:ext>
                </a:extLst>
              </a:tr>
              <a:tr h="736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Redundanz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weitgehende Redundanz von Bild und 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Divergenz von Bild und Ton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870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3644E4F-2F11-4227-A11F-5B5C1038C6A1}"/>
              </a:ext>
            </a:extLst>
          </p:cNvPr>
          <p:cNvSpPr txBox="1"/>
          <p:nvPr/>
        </p:nvSpPr>
        <p:spPr>
          <a:xfrm>
            <a:off x="1108036" y="5281898"/>
            <a:ext cx="1027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Ermitteln Sie im Gespräch mit Ihren Nachbarn, in welchem Verhältnis Text und Bild in </a:t>
            </a:r>
            <a:r>
              <a:rPr lang="de-DE" sz="2000" i="1" dirty="0"/>
              <a:t>La </a:t>
            </a:r>
            <a:r>
              <a:rPr lang="de-DE" sz="2000" i="1" dirty="0" err="1"/>
              <a:t>Tragédie</a:t>
            </a:r>
            <a:r>
              <a:rPr lang="de-DE" sz="2000" i="1" dirty="0"/>
              <a:t> des </a:t>
            </a:r>
            <a:r>
              <a:rPr lang="de-DE" sz="2000" i="1" dirty="0" err="1"/>
              <a:t>soldats</a:t>
            </a:r>
            <a:r>
              <a:rPr lang="de-DE" sz="2000" i="1" dirty="0"/>
              <a:t> </a:t>
            </a:r>
            <a:r>
              <a:rPr lang="de-DE" sz="2000" i="1" dirty="0" err="1"/>
              <a:t>alsaciens</a:t>
            </a:r>
            <a:r>
              <a:rPr lang="de-DE" sz="2000" i="1" dirty="0"/>
              <a:t> </a:t>
            </a:r>
            <a:r>
              <a:rPr lang="de-DE" sz="2000" i="1" dirty="0" err="1"/>
              <a:t>durant</a:t>
            </a:r>
            <a:r>
              <a:rPr lang="de-DE" sz="2000" i="1" dirty="0"/>
              <a:t> la Première Guerre </a:t>
            </a:r>
            <a:r>
              <a:rPr lang="de-DE" sz="2000" i="1" dirty="0" err="1"/>
              <a:t>mondiale</a:t>
            </a:r>
            <a:r>
              <a:rPr lang="de-DE" sz="2000" i="1" dirty="0"/>
              <a:t> </a:t>
            </a:r>
            <a:r>
              <a:rPr lang="de-DE" sz="2000" dirty="0"/>
              <a:t>stehen.</a:t>
            </a:r>
          </a:p>
        </p:txBody>
      </p:sp>
    </p:spTree>
    <p:extLst>
      <p:ext uri="{BB962C8B-B14F-4D97-AF65-F5344CB8AC3E}">
        <p14:creationId xmlns:p14="http://schemas.microsoft.com/office/powerpoint/2010/main" val="100436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784E6B2-6F08-46B9-A1DF-1F1C549BFAFE}"/>
              </a:ext>
            </a:extLst>
          </p:cNvPr>
          <p:cNvSpPr txBox="1"/>
          <p:nvPr/>
        </p:nvSpPr>
        <p:spPr>
          <a:xfrm>
            <a:off x="1108036" y="5281898"/>
            <a:ext cx="1027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Schauen Sie sich den Clip ohne Ton an und diskutieren Sie im Anschluss in einer Kleingruppe, welchen Titel der Clip haben könnte.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68E4000-8503-4852-964C-38B1F79410FA}"/>
              </a:ext>
            </a:extLst>
          </p:cNvPr>
          <p:cNvSpPr txBox="1"/>
          <p:nvPr/>
        </p:nvSpPr>
        <p:spPr>
          <a:xfrm>
            <a:off x="688489" y="279699"/>
            <a:ext cx="10693102" cy="38472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Verhältnis der Impulse: Sprache und Bild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000" b="1" dirty="0"/>
          </a:p>
          <a:p>
            <a:pPr algn="ctr"/>
            <a:r>
              <a:rPr lang="de-DE" sz="2000" dirty="0"/>
              <a:t>Clip aus der Reihe </a:t>
            </a:r>
            <a:r>
              <a:rPr lang="de-DE" sz="2000" i="1" dirty="0" err="1"/>
              <a:t>Un</a:t>
            </a:r>
            <a:r>
              <a:rPr lang="de-DE" sz="2000" i="1" dirty="0"/>
              <a:t> jour </a:t>
            </a:r>
            <a:r>
              <a:rPr lang="de-DE" sz="2000" i="1" dirty="0" err="1"/>
              <a:t>une</a:t>
            </a:r>
            <a:r>
              <a:rPr lang="de-DE" sz="2000" i="1" dirty="0"/>
              <a:t> </a:t>
            </a:r>
            <a:r>
              <a:rPr lang="de-DE" sz="2000" i="1" dirty="0" err="1"/>
              <a:t>question</a:t>
            </a:r>
            <a:r>
              <a:rPr lang="de-DE" sz="2000" i="1" dirty="0"/>
              <a:t>: </a:t>
            </a:r>
          </a:p>
          <a:p>
            <a:pPr algn="ctr"/>
            <a:r>
              <a:rPr lang="de-DE" sz="2000" i="1" dirty="0" err="1"/>
              <a:t>Pourquoi</a:t>
            </a:r>
            <a:r>
              <a:rPr lang="de-DE" sz="2000" i="1" dirty="0"/>
              <a:t> </a:t>
            </a:r>
            <a:r>
              <a:rPr lang="de-DE" sz="2000" i="1" dirty="0" err="1"/>
              <a:t>les</a:t>
            </a:r>
            <a:r>
              <a:rPr lang="de-DE" sz="2000" i="1" dirty="0"/>
              <a:t> Français </a:t>
            </a:r>
            <a:r>
              <a:rPr lang="de-DE" sz="2000" i="1" dirty="0" err="1"/>
              <a:t>sont-ils</a:t>
            </a:r>
            <a:r>
              <a:rPr lang="de-DE" sz="2000" i="1" dirty="0"/>
              <a:t> si </a:t>
            </a:r>
            <a:r>
              <a:rPr lang="de-DE" sz="2000" i="1" dirty="0" err="1"/>
              <a:t>fiers</a:t>
            </a:r>
            <a:r>
              <a:rPr lang="de-DE" sz="2000" i="1" dirty="0"/>
              <a:t> de </a:t>
            </a:r>
            <a:r>
              <a:rPr lang="de-DE" sz="2000" i="1" dirty="0" err="1"/>
              <a:t>leur</a:t>
            </a:r>
            <a:r>
              <a:rPr lang="de-DE" sz="2000" i="1" dirty="0"/>
              <a:t> </a:t>
            </a:r>
            <a:r>
              <a:rPr lang="de-DE" sz="2000" i="1" dirty="0" err="1"/>
              <a:t>cuisine</a:t>
            </a:r>
            <a:r>
              <a:rPr lang="de-DE" sz="2000" i="1" dirty="0"/>
              <a:t>?</a:t>
            </a:r>
          </a:p>
          <a:p>
            <a:pPr algn="ctr"/>
            <a:endParaRPr lang="de-DE" sz="1600" i="1" dirty="0"/>
          </a:p>
          <a:p>
            <a:pPr algn="ctr"/>
            <a:r>
              <a:rPr lang="de-DE" sz="1600" i="1" dirty="0"/>
              <a:t> </a:t>
            </a:r>
            <a:r>
              <a:rPr lang="de-DE" sz="1600" dirty="0">
                <a:hlinkClick r:id="rId2"/>
              </a:rPr>
              <a:t>https://www.youtube.com/watch?v=CwIXMJTEUhM</a:t>
            </a:r>
            <a:r>
              <a:rPr lang="de-DE" sz="1600" dirty="0"/>
              <a:t>  (letzter Aufruf: 17. 1. 2019)</a:t>
            </a:r>
          </a:p>
          <a:p>
            <a:pPr algn="ctr"/>
            <a:endParaRPr lang="de-DE" sz="24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8DC5378-B9E4-409B-ADA1-4C7F79F20CA0}"/>
              </a:ext>
            </a:extLst>
          </p:cNvPr>
          <p:cNvSpPr/>
          <p:nvPr/>
        </p:nvSpPr>
        <p:spPr>
          <a:xfrm>
            <a:off x="2290439" y="2237173"/>
            <a:ext cx="7421732" cy="1651246"/>
          </a:xfrm>
          <a:prstGeom prst="rect">
            <a:avLst/>
          </a:prstGeom>
          <a:noFill/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40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8E949F6-E483-4CB6-B57E-7B977457060D}"/>
              </a:ext>
            </a:extLst>
          </p:cNvPr>
          <p:cNvSpPr/>
          <p:nvPr/>
        </p:nvSpPr>
        <p:spPr>
          <a:xfrm>
            <a:off x="2388198" y="5346551"/>
            <a:ext cx="7627171" cy="7386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6BF7C46-70BF-4969-8D6B-A6D36B94D8CF}"/>
              </a:ext>
            </a:extLst>
          </p:cNvPr>
          <p:cNvSpPr txBox="1"/>
          <p:nvPr/>
        </p:nvSpPr>
        <p:spPr>
          <a:xfrm>
            <a:off x="778042" y="350844"/>
            <a:ext cx="10635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Dekodierungs- bzw. Verarbeitungsprozesse beim Hör-/Hörsehverstehen</a:t>
            </a:r>
          </a:p>
          <a:p>
            <a:pPr algn="ctr"/>
            <a:endParaRPr lang="de-DE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2A4CBD5-4131-49A7-8C9A-F1DCB4D1997A}"/>
              </a:ext>
            </a:extLst>
          </p:cNvPr>
          <p:cNvSpPr/>
          <p:nvPr/>
        </p:nvSpPr>
        <p:spPr>
          <a:xfrm>
            <a:off x="2388198" y="983397"/>
            <a:ext cx="7627171" cy="738664"/>
          </a:xfrm>
          <a:prstGeom prst="roundRect">
            <a:avLst/>
          </a:prstGeom>
          <a:solidFill>
            <a:srgbClr val="FFC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E6A94B-6E6F-49E0-A161-6CD2D78D8954}"/>
              </a:ext>
            </a:extLst>
          </p:cNvPr>
          <p:cNvSpPr txBox="1"/>
          <p:nvPr/>
        </p:nvSpPr>
        <p:spPr>
          <a:xfrm>
            <a:off x="2388198" y="983397"/>
            <a:ext cx="762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Wissensstrukturen des (Sehers und) Hörers</a:t>
            </a:r>
          </a:p>
          <a:p>
            <a:pPr algn="ctr"/>
            <a:r>
              <a:rPr lang="de-DE" sz="2000" dirty="0"/>
              <a:t>Weltwissen, Situationseinschätzung, Erfahrungen, Erwartungen…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829B16-4561-43DA-A09A-BA654684BC54}"/>
              </a:ext>
            </a:extLst>
          </p:cNvPr>
          <p:cNvSpPr txBox="1"/>
          <p:nvPr/>
        </p:nvSpPr>
        <p:spPr>
          <a:xfrm>
            <a:off x="2388198" y="5361940"/>
            <a:ext cx="762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eingehende (visuelle und) auditive Daten</a:t>
            </a:r>
          </a:p>
          <a:p>
            <a:pPr algn="ctr"/>
            <a:r>
              <a:rPr lang="de-DE" sz="2000" dirty="0"/>
              <a:t>Lauterkennung, Wort-, Satz- und Textverständnis</a:t>
            </a: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F471B6F4-82BA-4FE7-9E37-9626DA76DCFA}"/>
              </a:ext>
            </a:extLst>
          </p:cNvPr>
          <p:cNvSpPr/>
          <p:nvPr/>
        </p:nvSpPr>
        <p:spPr>
          <a:xfrm rot="10800000">
            <a:off x="5346550" y="3969571"/>
            <a:ext cx="1699708" cy="119586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EC9251A-F54E-43A6-B765-8187D9245600}"/>
              </a:ext>
            </a:extLst>
          </p:cNvPr>
          <p:cNvSpPr/>
          <p:nvPr/>
        </p:nvSpPr>
        <p:spPr>
          <a:xfrm>
            <a:off x="4754880" y="3210855"/>
            <a:ext cx="2861534" cy="643673"/>
          </a:xfrm>
          <a:prstGeom prst="roundRect">
            <a:avLst/>
          </a:prstGeom>
          <a:solidFill>
            <a:srgbClr val="33CC33">
              <a:alpha val="54902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133A72-A507-4A2B-A12F-19FB0665B418}"/>
              </a:ext>
            </a:extLst>
          </p:cNvPr>
          <p:cNvSpPr txBox="1"/>
          <p:nvPr/>
        </p:nvSpPr>
        <p:spPr>
          <a:xfrm>
            <a:off x="4410633" y="3310509"/>
            <a:ext cx="357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Verstehen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BA33622-4F46-4CD1-96B8-BF8DB2D5DC00}"/>
              </a:ext>
            </a:extLst>
          </p:cNvPr>
          <p:cNvSpPr txBox="1"/>
          <p:nvPr/>
        </p:nvSpPr>
        <p:spPr>
          <a:xfrm>
            <a:off x="5819884" y="2029358"/>
            <a:ext cx="74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top</a:t>
            </a:r>
          </a:p>
          <a:p>
            <a:pPr algn="ctr"/>
            <a:r>
              <a:rPr lang="de-DE" dirty="0"/>
              <a:t>down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1AEBF12-980B-409F-9BFF-2FB834E470CD}"/>
              </a:ext>
            </a:extLst>
          </p:cNvPr>
          <p:cNvSpPr txBox="1"/>
          <p:nvPr/>
        </p:nvSpPr>
        <p:spPr>
          <a:xfrm>
            <a:off x="5749958" y="4277374"/>
            <a:ext cx="95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bottom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up</a:t>
            </a:r>
            <a:endParaRPr lang="de-DE" dirty="0"/>
          </a:p>
        </p:txBody>
      </p:sp>
      <p:sp>
        <p:nvSpPr>
          <p:cNvPr id="19" name="Pfeil: nach rechts gekrümmt 18">
            <a:extLst>
              <a:ext uri="{FF2B5EF4-FFF2-40B4-BE49-F238E27FC236}">
                <a16:creationId xmlns:a16="http://schemas.microsoft.com/office/drawing/2014/main" id="{D876B8A7-A2CB-46A8-B345-61459A212F92}"/>
              </a:ext>
            </a:extLst>
          </p:cNvPr>
          <p:cNvSpPr/>
          <p:nvPr/>
        </p:nvSpPr>
        <p:spPr>
          <a:xfrm>
            <a:off x="1484555" y="1893346"/>
            <a:ext cx="1280161" cy="3272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Pfeil: nach links gekrümmt 21">
            <a:extLst>
              <a:ext uri="{FF2B5EF4-FFF2-40B4-BE49-F238E27FC236}">
                <a16:creationId xmlns:a16="http://schemas.microsoft.com/office/drawing/2014/main" id="{6F9E5225-BCDD-428C-B032-CBA97F65341D}"/>
              </a:ext>
            </a:extLst>
          </p:cNvPr>
          <p:cNvSpPr/>
          <p:nvPr/>
        </p:nvSpPr>
        <p:spPr>
          <a:xfrm flipV="1">
            <a:off x="9606578" y="1893342"/>
            <a:ext cx="1280161" cy="32720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109AFAD-56D9-4B13-A2AA-D0A82BB7BEBD}"/>
              </a:ext>
            </a:extLst>
          </p:cNvPr>
          <p:cNvSpPr txBox="1"/>
          <p:nvPr/>
        </p:nvSpPr>
        <p:spPr>
          <a:xfrm>
            <a:off x="1809976" y="3329331"/>
            <a:ext cx="190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Wechselwirkung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03B7A59-4586-4FB0-BBBD-4BD6DABA4C7C}"/>
              </a:ext>
            </a:extLst>
          </p:cNvPr>
          <p:cNvSpPr txBox="1"/>
          <p:nvPr/>
        </p:nvSpPr>
        <p:spPr>
          <a:xfrm>
            <a:off x="8472544" y="3329331"/>
            <a:ext cx="190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Wechselwirkung</a:t>
            </a:r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FE0C132F-8164-4574-A0FB-3D0D7917A238}"/>
              </a:ext>
            </a:extLst>
          </p:cNvPr>
          <p:cNvSpPr/>
          <p:nvPr/>
        </p:nvSpPr>
        <p:spPr>
          <a:xfrm>
            <a:off x="5375996" y="1848592"/>
            <a:ext cx="1699708" cy="123250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088819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TM02892315[[fn=Fetzen]]</Template>
  <TotalTime>0</TotalTime>
  <Words>1643</Words>
  <Application>Microsoft Office PowerPoint</Application>
  <PresentationFormat>Breitbild</PresentationFormat>
  <Paragraphs>272</Paragraphs>
  <Slides>22</Slides>
  <Notes>5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Calibri Light</vt:lpstr>
      <vt:lpstr>Arial</vt:lpstr>
      <vt:lpstr>Wingdings</vt:lpstr>
      <vt:lpstr>Calibri</vt:lpstr>
      <vt:lpstr>Symbol</vt:lpstr>
      <vt:lpstr>Rückblick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2017-01-29T13:27:45Z</dcterms:created>
  <dcterms:modified xsi:type="dcterms:W3CDTF">2019-03-12T11:05:10Z</dcterms:modified>
</cp:coreProperties>
</file>