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0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2.jpeg" ContentType="image/jpeg"/>
  <Override PartName="/ppt/media/image13.png" ContentType="image/png"/>
  <Override PartName="/ppt/media/image10.jpeg" ContentType="image/jpeg"/>
  <Override PartName="/ppt/media/image5.png" ContentType="image/png"/>
  <Override PartName="/ppt/media/image8.jpeg" ContentType="image/jpeg"/>
  <Override PartName="/ppt/media/image7.png" ContentType="image/png"/>
  <Override PartName="/ppt/media/image19.png" ContentType="image/png"/>
  <Override PartName="/ppt/media/image1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3.jpeg" ContentType="image/jpeg"/>
  <Override PartName="/ppt/media/image15.png" ContentType="image/png"/>
  <Override PartName="/ppt/media/image2.png" ContentType="image/png"/>
  <Override PartName="/ppt/media/image4.png" ContentType="image/png"/>
  <Override PartName="/ppt/media/image6.jpeg" ContentType="image/jpeg"/>
  <Override PartName="/ppt/media/image9.jpeg" ContentType="image/jpeg"/>
  <Override PartName="/ppt/media/image11.jpeg" ContentType="image/jpe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D00DAEC-66F7-46B6-BE82-2F472E98A77E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EFE14C1-3528-4D2E-A657-8A0727DF1292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9D8A551-B489-447A-A66F-7B0AD04A654A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396676F-BBF4-4191-99C6-C3BE2C64BA00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7C9A531-C4A0-4F1B-8CDC-C0EA074B7981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BF2D9EE-13BC-4B7F-A2C3-48CAABB7C20E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534B29A-8091-4D93-9328-E85D0A6AACA0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A7D5DEF-6F7F-4AEB-9B36-18F5D7858EFC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6BC6888-1CAB-494D-B392-32E878092E77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94F82380-DA38-469A-805F-8CCAAB91DBBB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800" spc="-1" strike="noStrike">
                <a:solidFill>
                  <a:srgbClr val="000000"/>
                </a:solidFill>
                <a:latin typeface="Arial"/>
              </a:rPr>
              <a:t>Hier auf die Synopse verweisen: Interkulturelle kommunikative Kompetenz  - Teilkompetenz 4: Ausdruck des Zusammenspiels rezeptiver Kompetenzen, des Aufbaus soziokulturellen Orientierungswissens und der interkulturellen kommunikativen Kompetenz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4"/>
          <p:cNvSpPr/>
          <p:nvPr/>
        </p:nvSpPr>
        <p:spPr>
          <a:xfrm>
            <a:off x="3884760" y="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5"/>
          <p:cNvSpPr/>
          <p:nvPr/>
        </p:nvSpPr>
        <p:spPr>
          <a:xfrm>
            <a:off x="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Bildungsplan 2016, Standard 9/10, Bad Wildbad 17.-19.12.2018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796B6E2-4EE6-42B1-AEFE-0CD93F163723}" type="slidenum">
              <a:rPr b="0" lang="de-DE" sz="1200" spc="-1" strike="noStrike">
                <a:solidFill>
                  <a:srgbClr val="000000"/>
                </a:solidFill>
                <a:latin typeface="Times New Roman"/>
              </a:rPr>
              <a:t>1</a:t>
            </a:fld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3240" y="6414480"/>
            <a:ext cx="12187800" cy="45612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0" y="6334200"/>
            <a:ext cx="12187800" cy="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0" bIns="90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CustomShape 3"/>
          <p:cNvSpPr/>
          <p:nvPr/>
        </p:nvSpPr>
        <p:spPr>
          <a:xfrm>
            <a:off x="3376800" y="6475680"/>
            <a:ext cx="50360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Bildungsplan 2016, Standard 12, online-Tagung, 3.-5. Februar 2021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11489040" y="6475680"/>
            <a:ext cx="7520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fld id="{469864A1-8A9E-4543-9D18-B9E2FFCC703C}" type="slidenum">
              <a:rPr b="0" lang="de-DE" sz="1400" spc="-1" strike="noStrike">
                <a:solidFill>
                  <a:srgbClr val="ffffff"/>
                </a:solidFill>
                <a:latin typeface="Calibri"/>
                <a:ea typeface="DejaVu Sans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0.jpeg"/><Relationship Id="rId3" Type="http://schemas.openxmlformats.org/officeDocument/2006/relationships/image" Target="../media/image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9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hyperlink" Target="https://commons.wikimedia.org/wiki/File:Fenech_-_O_Tour_de_la_Bulle_-_P1210241.jpg" TargetMode="External"/><Relationship Id="rId10" Type="http://schemas.openxmlformats.org/officeDocument/2006/relationships/hyperlink" Target="https://upload.wikimedia.org/wikipedia/commons/e/e8/Fenech_-_O_Tour_de_la_Bulle_-_P1210241.jpg" TargetMode="External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hyperlink" Target="https://commons.wikimedia.org/wiki/File:Riad_Sattouf_na_FLIP.jpg" TargetMode="External"/><Relationship Id="rId4" Type="http://schemas.openxmlformats.org/officeDocument/2006/relationships/hyperlink" Target="https://upload.wikimedia.org/wikipedia/commons/4/44/Riad_Sattouf_na_FLIP.jpg" TargetMode="External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hyperlink" Target="https://commons.wikimedia.org/wiki/File:New-Map-Francophone_World.PNG" TargetMode="External"/><Relationship Id="rId4" Type="http://schemas.openxmlformats.org/officeDocument/2006/relationships/hyperlink" Target="https://upload.wikimedia.org/wikipedia/commons/5/50/New-Map-Francophone_World.PNG" TargetMode="External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7.png"/><Relationship Id="rId3" Type="http://schemas.openxmlformats.org/officeDocument/2006/relationships/hyperlink" Target="https://pixabay.com/de/illustrations/belgien-karte-flagge-land-1489362/" TargetMode="Externa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675080" y="2434680"/>
            <a:ext cx="9142920" cy="178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0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BP 2016 Französisch – 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Lernen gestalten und begleiten – Klassen 11/12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3.-5. Februar 2021</a:t>
            </a:r>
            <a:endParaRPr b="0" lang="de-DE" sz="1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de-DE" sz="1900" spc="-1" strike="noStrike">
                <a:solidFill>
                  <a:srgbClr val="000000"/>
                </a:solidFill>
                <a:latin typeface="Calibri"/>
                <a:ea typeface="DejaVu Sans"/>
              </a:rPr>
              <a:t>Dr. Raphaela Esprester-Bauer, Liliana Hahn, Verena Unmüßig und Birgit Wößner</a:t>
            </a:r>
            <a:endParaRPr b="0" lang="de-DE" sz="1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de-DE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828800" y="22860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77880" y="137160"/>
            <a:ext cx="992412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Grafik 6" descr=""/>
          <p:cNvPicPr/>
          <p:nvPr/>
        </p:nvPicPr>
        <p:blipFill>
          <a:blip r:embed="rId1"/>
          <a:stretch/>
        </p:blipFill>
        <p:spPr>
          <a:xfrm>
            <a:off x="1109520" y="1294920"/>
            <a:ext cx="5457240" cy="392220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6990480" y="1460880"/>
            <a:ext cx="2236680" cy="228420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Schreiben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Fiches de production écrite et orale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4"/>
          <p:cNvSpPr/>
          <p:nvPr/>
        </p:nvSpPr>
        <p:spPr>
          <a:xfrm>
            <a:off x="766080" y="227160"/>
            <a:ext cx="23652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Identité(s)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CustomShape 5"/>
          <p:cNvSpPr/>
          <p:nvPr/>
        </p:nvSpPr>
        <p:spPr>
          <a:xfrm>
            <a:off x="4371480" y="2887560"/>
            <a:ext cx="897120" cy="73692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CustomShape 6"/>
          <p:cNvSpPr/>
          <p:nvPr/>
        </p:nvSpPr>
        <p:spPr>
          <a:xfrm>
            <a:off x="3132360" y="3744360"/>
            <a:ext cx="1411920" cy="67644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CustomShape 7"/>
          <p:cNvSpPr/>
          <p:nvPr/>
        </p:nvSpPr>
        <p:spPr>
          <a:xfrm>
            <a:off x="6511680" y="882000"/>
            <a:ext cx="3201120" cy="331920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CustomShape 8"/>
          <p:cNvSpPr/>
          <p:nvPr/>
        </p:nvSpPr>
        <p:spPr>
          <a:xfrm>
            <a:off x="9228240" y="3888360"/>
            <a:ext cx="2092680" cy="2086200"/>
          </a:xfrm>
          <a:prstGeom prst="ellipse">
            <a:avLst/>
          </a:prstGeom>
          <a:noFill/>
          <a:ln w="5724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ustomShape 9"/>
          <p:cNvSpPr/>
          <p:nvPr/>
        </p:nvSpPr>
        <p:spPr>
          <a:xfrm>
            <a:off x="9228240" y="4202280"/>
            <a:ext cx="2092680" cy="130644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Sprachmittlung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Aufgaben</a:t>
            </a: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 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in verschiedenen Dossiers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828800" y="22860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2009520" y="459360"/>
            <a:ext cx="78278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Die Kunst der Zeichnung und Zeichnen als Methode 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1981080" y="38088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1981080" y="29088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Grafik 9" descr="Ein Bild, das Text, Person, drinnen, Mann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3456720" y="1223280"/>
            <a:ext cx="2747520" cy="2617560"/>
          </a:xfrm>
          <a:prstGeom prst="rect">
            <a:avLst/>
          </a:prstGeom>
          <a:ln w="0">
            <a:noFill/>
          </a:ln>
        </p:spPr>
      </p:pic>
      <p:pic>
        <p:nvPicPr>
          <p:cNvPr id="170" name="Grafik 14" descr="Ein Bild, das Text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6854040" y="1195200"/>
            <a:ext cx="2260800" cy="3199320"/>
          </a:xfrm>
          <a:prstGeom prst="rect">
            <a:avLst/>
          </a:prstGeom>
          <a:ln w="0">
            <a:noFill/>
          </a:ln>
        </p:spPr>
      </p:pic>
      <p:pic>
        <p:nvPicPr>
          <p:cNvPr id="171" name="Grafik 5" descr=""/>
          <p:cNvPicPr/>
          <p:nvPr/>
        </p:nvPicPr>
        <p:blipFill>
          <a:blip r:embed="rId3"/>
          <a:stretch/>
        </p:blipFill>
        <p:spPr>
          <a:xfrm>
            <a:off x="8321040" y="2493360"/>
            <a:ext cx="3377160" cy="2699640"/>
          </a:xfrm>
          <a:prstGeom prst="rect">
            <a:avLst/>
          </a:prstGeom>
          <a:ln w="0">
            <a:noFill/>
          </a:ln>
        </p:spPr>
      </p:pic>
      <p:pic>
        <p:nvPicPr>
          <p:cNvPr id="172" name="Grafik 18" descr=""/>
          <p:cNvPicPr/>
          <p:nvPr/>
        </p:nvPicPr>
        <p:blipFill>
          <a:blip r:embed="rId4"/>
          <a:stretch/>
        </p:blipFill>
        <p:spPr>
          <a:xfrm>
            <a:off x="3804120" y="4203360"/>
            <a:ext cx="1573200" cy="1762200"/>
          </a:xfrm>
          <a:prstGeom prst="rect">
            <a:avLst/>
          </a:prstGeom>
          <a:ln w="0">
            <a:noFill/>
          </a:ln>
        </p:spPr>
      </p:pic>
      <p:pic>
        <p:nvPicPr>
          <p:cNvPr id="173" name="Grafik 10" descr=""/>
          <p:cNvPicPr/>
          <p:nvPr/>
        </p:nvPicPr>
        <p:blipFill>
          <a:blip r:embed="rId5"/>
          <a:stretch/>
        </p:blipFill>
        <p:spPr>
          <a:xfrm rot="1120800">
            <a:off x="5209920" y="3098160"/>
            <a:ext cx="1510200" cy="1503360"/>
          </a:xfrm>
          <a:prstGeom prst="rect">
            <a:avLst/>
          </a:prstGeom>
          <a:ln w="0">
            <a:noFill/>
          </a:ln>
        </p:spPr>
      </p:pic>
      <p:pic>
        <p:nvPicPr>
          <p:cNvPr id="174" name="Grafik 16" descr="Ein Bild, das Strichzeichnung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681840" y="1064160"/>
            <a:ext cx="2336760" cy="2316240"/>
          </a:xfrm>
          <a:prstGeom prst="rect">
            <a:avLst/>
          </a:prstGeom>
          <a:ln w="0">
            <a:noFill/>
          </a:ln>
        </p:spPr>
      </p:pic>
      <p:pic>
        <p:nvPicPr>
          <p:cNvPr id="175" name="Grafik 12" descr=""/>
          <p:cNvPicPr/>
          <p:nvPr/>
        </p:nvPicPr>
        <p:blipFill>
          <a:blip r:embed="rId7"/>
          <a:stretch/>
        </p:blipFill>
        <p:spPr>
          <a:xfrm>
            <a:off x="9676080" y="1539360"/>
            <a:ext cx="1373040" cy="1551600"/>
          </a:xfrm>
          <a:prstGeom prst="rect">
            <a:avLst/>
          </a:prstGeom>
          <a:ln w="0">
            <a:noFill/>
          </a:ln>
        </p:spPr>
      </p:pic>
      <p:pic>
        <p:nvPicPr>
          <p:cNvPr id="176" name="Grafik 19" descr="Ein Bild, das Text, Strichzeichnung enthält.&#10;&#10;Automatisch generierte Beschreibung"/>
          <p:cNvPicPr/>
          <p:nvPr/>
        </p:nvPicPr>
        <p:blipFill>
          <a:blip r:embed="rId8"/>
          <a:stretch/>
        </p:blipFill>
        <p:spPr>
          <a:xfrm rot="562800">
            <a:off x="9806040" y="4896720"/>
            <a:ext cx="1337760" cy="1220760"/>
          </a:xfrm>
          <a:prstGeom prst="rect">
            <a:avLst/>
          </a:prstGeom>
          <a:ln w="0">
            <a:noFill/>
          </a:ln>
        </p:spPr>
      </p:pic>
      <p:sp>
        <p:nvSpPr>
          <p:cNvPr id="177" name="CustomShape 5"/>
          <p:cNvSpPr/>
          <p:nvPr/>
        </p:nvSpPr>
        <p:spPr>
          <a:xfrm>
            <a:off x="50760" y="5599440"/>
            <a:ext cx="687096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  <a:ea typeface="DejaVu Sans"/>
              </a:rPr>
              <a:t>Zeichnungen: Karl-Christian Esprester, Miriam Hornig, Hanna Stich, Melissa Wagner, Laura Wolf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  <a:ea typeface="DejaVu Sans"/>
              </a:rPr>
              <a:t>Foto: </a:t>
            </a:r>
            <a:r>
              <a:rPr b="0" lang="fr-FR" sz="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9"/>
              </a:rPr>
              <a:t>https://commons.wikimedia.org/wiki/File:Fenech_-_O_Tour_de_la_Bulle_-_P1210241.jpg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10"/>
              </a:rPr>
              <a:t>https://upload.wikimedia.org/wikipedia/commons/e/e8/Fenech_-_O_Tour_de_la_Bulle_-_P1210241.jpg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800" spc="-1" strike="noStrike">
                <a:solidFill>
                  <a:srgbClr val="000000"/>
                </a:solidFill>
                <a:latin typeface="Calibri"/>
                <a:ea typeface="Calibri"/>
              </a:rPr>
              <a:t>Esby (talk) 15:36, 8 October 2009 (UTC), CC BY-SA 3.0 &lt;https://creativecommons.org/licenses/by-sa/3.0&gt;, via Wikimedia Commons  (letzter Aufruf: 28.12.2020)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800" spc="-1" strike="noStrike">
                <a:solidFill>
                  <a:srgbClr val="000000"/>
                </a:solidFill>
                <a:latin typeface="Calibri"/>
                <a:ea typeface="Calibri"/>
              </a:rPr>
              <a:t>Titelseite: Marguerite Abouet, Aya de Yopougon, Gallimard 2005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828800" y="22860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83120" y="152640"/>
            <a:ext cx="1063296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2966760" y="528840"/>
            <a:ext cx="58420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BP 2016 – Basisfach und Leistungsfach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6420600" y="3046320"/>
            <a:ext cx="4233960" cy="1410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1299240" y="3072240"/>
            <a:ext cx="4073760" cy="1410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ustomShape 6"/>
          <p:cNvSpPr/>
          <p:nvPr/>
        </p:nvSpPr>
        <p:spPr>
          <a:xfrm>
            <a:off x="2107800" y="3556800"/>
            <a:ext cx="2640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Mündliche Abiturprüfung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CustomShape 7"/>
          <p:cNvSpPr/>
          <p:nvPr/>
        </p:nvSpPr>
        <p:spPr>
          <a:xfrm>
            <a:off x="7180560" y="3393000"/>
            <a:ext cx="2902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Schriftliche Abiturprüfung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Kommunikationsprüfung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CustomShape 8"/>
          <p:cNvSpPr/>
          <p:nvPr/>
        </p:nvSpPr>
        <p:spPr>
          <a:xfrm>
            <a:off x="7355160" y="2442960"/>
            <a:ext cx="2236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B2 – erhöhtes Niveau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9"/>
          <p:cNvSpPr/>
          <p:nvPr/>
        </p:nvSpPr>
        <p:spPr>
          <a:xfrm>
            <a:off x="1917000" y="2422440"/>
            <a:ext cx="283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B2 – grundlegendes Niveau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828800" y="22860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201760" y="459360"/>
            <a:ext cx="798012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Strategien und Methoden –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neu im BP 2016: kompetenzbezogene Ausweisung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828800" y="1990440"/>
            <a:ext cx="964908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Hörverstehen: Aufbau von Rezeptionsstrategien 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Leseverstehen/TMK: Notiztechniken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Sprechen: Methoden der Vorbereitung einer mündlichen Prüfung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                  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Strategien und Methoden zur Förderung des freien Sprechens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Schreiben: fiches de production écrite et orale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Grafik 4" descr="Lautstärke"/>
          <p:cNvPicPr/>
          <p:nvPr/>
        </p:nvPicPr>
        <p:blipFill>
          <a:blip r:embed="rId1"/>
          <a:stretch/>
        </p:blipFill>
        <p:spPr>
          <a:xfrm>
            <a:off x="877320" y="1990440"/>
            <a:ext cx="572760" cy="523080"/>
          </a:xfrm>
          <a:prstGeom prst="rect">
            <a:avLst/>
          </a:prstGeom>
          <a:ln w="0">
            <a:noFill/>
          </a:ln>
        </p:spPr>
      </p:pic>
      <p:pic>
        <p:nvPicPr>
          <p:cNvPr id="191" name="Grafik 6" descr="Chatblase"/>
          <p:cNvPicPr/>
          <p:nvPr/>
        </p:nvPicPr>
        <p:blipFill>
          <a:blip r:embed="rId2"/>
          <a:stretch/>
        </p:blipFill>
        <p:spPr>
          <a:xfrm>
            <a:off x="713160" y="3389400"/>
            <a:ext cx="703800" cy="72432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7" descr="Bleistift"/>
          <p:cNvPicPr/>
          <p:nvPr/>
        </p:nvPicPr>
        <p:blipFill>
          <a:blip r:embed="rId3"/>
          <a:stretch/>
        </p:blipFill>
        <p:spPr>
          <a:xfrm>
            <a:off x="818280" y="4555440"/>
            <a:ext cx="493920" cy="480600"/>
          </a:xfrm>
          <a:prstGeom prst="rect">
            <a:avLst/>
          </a:prstGeom>
          <a:ln w="0">
            <a:noFill/>
          </a:ln>
        </p:spPr>
      </p:pic>
      <p:pic>
        <p:nvPicPr>
          <p:cNvPr id="193" name="Grafik 9" descr="Geöffnetes Buch"/>
          <p:cNvPicPr/>
          <p:nvPr/>
        </p:nvPicPr>
        <p:blipFill>
          <a:blip r:embed="rId4"/>
          <a:stretch/>
        </p:blipFill>
        <p:spPr>
          <a:xfrm>
            <a:off x="746280" y="2663640"/>
            <a:ext cx="670680" cy="61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1804320" y="21096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171800" y="604800"/>
            <a:ext cx="9870840" cy="43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Digitale Tools im Französischuntericht  - Mehrwert und Grenzen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Digitale Pinnwand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Mentimeter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Quizlet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Edpuzzle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LearningApps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Learning Snacks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…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77080" y="307800"/>
            <a:ext cx="1119672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Bildungsplan 2016 Französisch – Lernen gestalten und begleiten – Klassen 11/12</a:t>
            </a:r>
            <a:endParaRPr b="0" lang="de-DE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920880" y="1004400"/>
            <a:ext cx="11023560" cy="52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Grafik 8" descr=""/>
          <p:cNvPicPr/>
          <p:nvPr/>
        </p:nvPicPr>
        <p:blipFill>
          <a:blip r:embed="rId1"/>
          <a:stretch/>
        </p:blipFill>
        <p:spPr>
          <a:xfrm>
            <a:off x="9348120" y="3429000"/>
            <a:ext cx="885960" cy="570240"/>
          </a:xfrm>
          <a:prstGeom prst="rect">
            <a:avLst/>
          </a:prstGeom>
          <a:ln w="0">
            <a:noFill/>
          </a:ln>
        </p:spPr>
      </p:pic>
      <p:pic>
        <p:nvPicPr>
          <p:cNvPr id="90" name="Grafik 5" descr=""/>
          <p:cNvPicPr/>
          <p:nvPr/>
        </p:nvPicPr>
        <p:blipFill>
          <a:blip r:embed="rId2"/>
          <a:stretch/>
        </p:blipFill>
        <p:spPr>
          <a:xfrm>
            <a:off x="1879200" y="935640"/>
            <a:ext cx="9296640" cy="522900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577080" y="935640"/>
            <a:ext cx="6567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Kompetenzaufbau: Gesamtüberblick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 rot="16200000">
            <a:off x="-2364480" y="2890440"/>
            <a:ext cx="573084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f2f2f2"/>
                </a:solidFill>
                <a:latin typeface="Calibri"/>
                <a:ea typeface="DejaVu Sans"/>
              </a:rPr>
              <a:t>K</a:t>
            </a:r>
            <a:r>
              <a:rPr b="0" lang="de-DE" sz="800" spc="-1" strike="noStrike">
                <a:solidFill>
                  <a:srgbClr val="000000"/>
                </a:solidFill>
                <a:latin typeface="Calibri"/>
                <a:ea typeface="DejaVu Sans"/>
              </a:rPr>
              <a:t>arte Belgien: https://pixabay.com/de/illustrations/belgien-karte-flagge-land-1489362/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  <a:ea typeface="DejaVu Sans"/>
              </a:rPr>
              <a:t>Foto Riad Sattouf: </a:t>
            </a:r>
            <a:r>
              <a:rPr b="0" lang="de-DE" sz="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https://commons.wikimedia.org/wiki/File:Riad_Sattouf_na_FLIP.jpg</a:t>
            </a:r>
            <a:r>
              <a:rPr b="0" lang="de-DE" sz="800" spc="-1" strike="noStrike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r>
              <a:rPr b="0" lang="de-DE" sz="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https://upload.wikimedia.org/wikipedia/commons/4/44/Riad_Sattouf_na_FLIP.jpg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800" spc="-1" strike="noStrike">
                <a:solidFill>
                  <a:srgbClr val="000000"/>
                </a:solidFill>
                <a:latin typeface="Calibri"/>
                <a:ea typeface="DejaVu Sans"/>
              </a:rPr>
              <a:t>Tânia Rêgo/Agência Brasil, CC BY 3.0 BR &lt;https://creativecommons.org/licenses/by/3.0/br/deed.en&gt;, via Wikimedia Commons (letzter Aufruf: 10.4.2021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  <a:ea typeface="DejaVu Sans"/>
              </a:rPr>
              <a:t>Zeichnungen: Karl-Christian Esprester, Uli Schmid, Hanna Stich, Miriam Hornig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rafik 2" descr="Ein Bild, das Text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710640" y="0"/>
            <a:ext cx="10769760" cy="630648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347760" y="447120"/>
            <a:ext cx="18576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Identité(s)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828800" y="22860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804600" y="96120"/>
            <a:ext cx="992412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Grafik 6" descr=""/>
          <p:cNvPicPr/>
          <p:nvPr/>
        </p:nvPicPr>
        <p:blipFill>
          <a:blip r:embed="rId1"/>
          <a:stretch/>
        </p:blipFill>
        <p:spPr>
          <a:xfrm>
            <a:off x="4756680" y="228600"/>
            <a:ext cx="8125920" cy="584028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3"/>
          <p:cNvSpPr/>
          <p:nvPr/>
        </p:nvSpPr>
        <p:spPr>
          <a:xfrm>
            <a:off x="419040" y="352440"/>
            <a:ext cx="5057280" cy="27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Bildungsplan 2016 – 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moderne Fremdsprachen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Zusammenspiel der Kompetenzbereiche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Interkulturelle kommunikative Kompetenz als „Zentrum“, das aufgebaut wird in Wechselwirkung mit dem Erwerb von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419040" y="3191400"/>
            <a:ext cx="3615840" cy="66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soziokulturellem Wissen 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390960" y="4209120"/>
            <a:ext cx="53175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rezeptiven und produktiven kommunikativen Kompetenzen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afik 6" descr="Ein Bild, das Karte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0" y="-321120"/>
            <a:ext cx="12191040" cy="671724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385520" y="2965680"/>
            <a:ext cx="469800" cy="46224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633920" y="1294200"/>
            <a:ext cx="549720" cy="56016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4767480" y="1256400"/>
            <a:ext cx="425160" cy="45180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5912640" y="1962000"/>
            <a:ext cx="353880" cy="3805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Grafik 17" descr=""/>
          <p:cNvPicPr/>
          <p:nvPr/>
        </p:nvPicPr>
        <p:blipFill>
          <a:blip r:embed="rId2"/>
          <a:stretch/>
        </p:blipFill>
        <p:spPr>
          <a:xfrm>
            <a:off x="7335720" y="1285200"/>
            <a:ext cx="4361400" cy="437076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5"/>
          <p:cNvSpPr/>
          <p:nvPr/>
        </p:nvSpPr>
        <p:spPr>
          <a:xfrm>
            <a:off x="8877600" y="2867400"/>
            <a:ext cx="1259640" cy="120636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8220600" y="4891680"/>
            <a:ext cx="2573280" cy="68004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CustomShape 7"/>
          <p:cNvSpPr/>
          <p:nvPr/>
        </p:nvSpPr>
        <p:spPr>
          <a:xfrm>
            <a:off x="5086800" y="3197520"/>
            <a:ext cx="862920" cy="88308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CustomShape 8"/>
          <p:cNvSpPr/>
          <p:nvPr/>
        </p:nvSpPr>
        <p:spPr>
          <a:xfrm rot="16200000">
            <a:off x="-2240280" y="3351960"/>
            <a:ext cx="519228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3"/>
              </a:rPr>
              <a:t>https://commons.wikimedia.org/wiki/File:New-Map-Francophone_World.PNG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4"/>
              </a:rPr>
              <a:t>https://upload.wikimedia.org/wikipedia/commons/5/50/New-Map-Francophone_World.PNG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800" spc="-1" strike="noStrike">
                <a:solidFill>
                  <a:srgbClr val="000000"/>
                </a:solidFill>
                <a:latin typeface="Calibri"/>
                <a:ea typeface="Calibri"/>
              </a:rPr>
              <a:t>aaker / Public domain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800" spc="-1" strike="noStrike">
                <a:solidFill>
                  <a:srgbClr val="000000"/>
                </a:solidFill>
                <a:latin typeface="Calibri"/>
                <a:ea typeface="Calibri"/>
              </a:rPr>
              <a:t>(letzter Aufruf: 8.5.2020)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828800" y="22860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133640" y="202320"/>
            <a:ext cx="992412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Grafik 6" descr=""/>
          <p:cNvPicPr/>
          <p:nvPr/>
        </p:nvPicPr>
        <p:blipFill>
          <a:blip r:embed="rId1"/>
          <a:stretch/>
        </p:blipFill>
        <p:spPr>
          <a:xfrm>
            <a:off x="5895720" y="1211760"/>
            <a:ext cx="5376240" cy="386388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1782720" y="1413720"/>
            <a:ext cx="3407760" cy="33814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Interkulturelle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kommunikative Kompetenz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La Belgique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5376600" y="267480"/>
            <a:ext cx="23652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Identité(s)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8009280" y="2574720"/>
            <a:ext cx="1149120" cy="113796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1695600" y="1147320"/>
            <a:ext cx="3632400" cy="392832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Grafik 9" descr="Ein Bild, das Silhouette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2505240" y="2776320"/>
            <a:ext cx="2052360" cy="2052360"/>
          </a:xfrm>
          <a:prstGeom prst="rect">
            <a:avLst/>
          </a:prstGeom>
          <a:ln w="0">
            <a:noFill/>
          </a:ln>
        </p:spPr>
      </p:pic>
      <p:sp>
        <p:nvSpPr>
          <p:cNvPr id="119" name="CustomShape 7"/>
          <p:cNvSpPr/>
          <p:nvPr/>
        </p:nvSpPr>
        <p:spPr>
          <a:xfrm rot="16200000">
            <a:off x="-2495520" y="2503080"/>
            <a:ext cx="561564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https://pixabay.com/de/illustrations/belgien-karte-flagge-land-1489362/</a:t>
            </a:r>
            <a:r>
              <a:rPr b="0" lang="de-DE" sz="800" spc="-1" strike="noStrike">
                <a:solidFill>
                  <a:srgbClr val="000000"/>
                </a:solidFill>
                <a:latin typeface="Calibri"/>
                <a:ea typeface="DejaVu Sans"/>
              </a:rPr>
              <a:t> (letzter Aufruf: 10.4.2021)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828800" y="22860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766080" y="220680"/>
            <a:ext cx="992412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Grafik 6" descr=""/>
          <p:cNvPicPr/>
          <p:nvPr/>
        </p:nvPicPr>
        <p:blipFill>
          <a:blip r:embed="rId1"/>
          <a:stretch/>
        </p:blipFill>
        <p:spPr>
          <a:xfrm>
            <a:off x="5704560" y="1467360"/>
            <a:ext cx="5457240" cy="3922200"/>
          </a:xfrm>
          <a:prstGeom prst="rect">
            <a:avLst/>
          </a:prstGeom>
          <a:ln w="0"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2527920" y="1756440"/>
            <a:ext cx="2802240" cy="33814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Hörverstehen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 l‘écoute de la BD –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une rencontre avec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Riad Sattouf, Hergé et Tintin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766080" y="227160"/>
            <a:ext cx="23652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Identité(s)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CustomShape 5"/>
          <p:cNvSpPr/>
          <p:nvPr/>
        </p:nvSpPr>
        <p:spPr>
          <a:xfrm>
            <a:off x="7264440" y="2316960"/>
            <a:ext cx="1242360" cy="71784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Grafik 9" descr=""/>
          <p:cNvPicPr/>
          <p:nvPr/>
        </p:nvPicPr>
        <p:blipFill>
          <a:blip r:embed="rId2"/>
          <a:stretch/>
        </p:blipFill>
        <p:spPr>
          <a:xfrm>
            <a:off x="2545920" y="2230560"/>
            <a:ext cx="1343880" cy="1328760"/>
          </a:xfrm>
          <a:prstGeom prst="rect">
            <a:avLst/>
          </a:prstGeom>
          <a:ln w="0">
            <a:noFill/>
          </a:ln>
        </p:spPr>
      </p:pic>
      <p:pic>
        <p:nvPicPr>
          <p:cNvPr id="127" name="Grafik 11" descr="Ein Bild, das Strichzeichnung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3890880" y="2278080"/>
            <a:ext cx="1340280" cy="132876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6"/>
          <p:cNvSpPr/>
          <p:nvPr/>
        </p:nvSpPr>
        <p:spPr>
          <a:xfrm>
            <a:off x="2077200" y="1467360"/>
            <a:ext cx="3626280" cy="387468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CustomShape 7"/>
          <p:cNvSpPr/>
          <p:nvPr/>
        </p:nvSpPr>
        <p:spPr>
          <a:xfrm rot="16200000">
            <a:off x="-1525320" y="3864240"/>
            <a:ext cx="382536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  <a:ea typeface="DejaVu Sans"/>
              </a:rPr>
              <a:t>Zeichnungen: Karl-Christian Esprester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828800" y="22860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380520" y="350280"/>
            <a:ext cx="992412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Grafik 6" descr=""/>
          <p:cNvPicPr/>
          <p:nvPr/>
        </p:nvPicPr>
        <p:blipFill>
          <a:blip r:embed="rId1"/>
          <a:stretch/>
        </p:blipFill>
        <p:spPr>
          <a:xfrm>
            <a:off x="6563160" y="2106720"/>
            <a:ext cx="5457240" cy="392220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1263600" y="2305440"/>
            <a:ext cx="2236680" cy="200988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Leseverstehen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und Lektüre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Clémentine Beauvais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Les petites reines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766080" y="227160"/>
            <a:ext cx="23652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Identité(s)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3920400" y="475560"/>
            <a:ext cx="3540960" cy="1549800"/>
          </a:xfrm>
          <a:prstGeom prst="rect">
            <a:avLst/>
          </a:prstGeom>
          <a:noFill/>
          <a:ln w="0">
            <a:solidFill>
              <a:srgbClr val="ff7c8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Leseverstehen/TMK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Überlegungen zum Kompetenzaufbau </a:t>
            </a:r>
            <a:r>
              <a:rPr b="1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Literaturanalyse</a:t>
            </a: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 an ausgewählten Beispielen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Freitag Vormittag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7868520" y="3737880"/>
            <a:ext cx="897120" cy="85716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8067600" y="2152080"/>
            <a:ext cx="2236680" cy="85716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4227480" y="3429000"/>
            <a:ext cx="2742120" cy="17931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Leseverstehen 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und Lektüre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Liste geeigneter Lektüren für das Leistungsfach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bfbfbf"/>
                </a:solidFill>
                <a:latin typeface="Calibri"/>
                <a:ea typeface="DejaVu Sans"/>
              </a:rPr>
              <a:t>Donnerstag Nachmittag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CustomShape 9"/>
          <p:cNvSpPr/>
          <p:nvPr/>
        </p:nvSpPr>
        <p:spPr>
          <a:xfrm>
            <a:off x="691920" y="1578240"/>
            <a:ext cx="3405960" cy="353232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>
          <a:xfrm>
            <a:off x="4253760" y="3230640"/>
            <a:ext cx="2644200" cy="2582280"/>
          </a:xfrm>
          <a:prstGeom prst="ellipse">
            <a:avLst/>
          </a:prstGeom>
          <a:noFill/>
          <a:ln w="5724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11"/>
          <p:cNvSpPr/>
          <p:nvPr/>
        </p:nvSpPr>
        <p:spPr>
          <a:xfrm>
            <a:off x="3751920" y="350280"/>
            <a:ext cx="3778200" cy="1766880"/>
          </a:xfrm>
          <a:prstGeom prst="ellipse">
            <a:avLst/>
          </a:prstGeom>
          <a:noFill/>
          <a:ln w="5724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169720" y="-502560"/>
            <a:ext cx="8666640" cy="58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Grafik 6" descr=""/>
          <p:cNvPicPr/>
          <p:nvPr/>
        </p:nvPicPr>
        <p:blipFill>
          <a:blip r:embed="rId1"/>
          <a:stretch/>
        </p:blipFill>
        <p:spPr>
          <a:xfrm>
            <a:off x="156240" y="1793880"/>
            <a:ext cx="5457240" cy="3922200"/>
          </a:xfrm>
          <a:prstGeom prst="rect">
            <a:avLst/>
          </a:prstGeom>
          <a:ln w="0"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8456400" y="601560"/>
            <a:ext cx="3339360" cy="3107160"/>
          </a:xfrm>
          <a:prstGeom prst="rect">
            <a:avLst/>
          </a:prstGeom>
          <a:noFill/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monologisches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Sprechen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methodische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Prüfungsvorbereitung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766080" y="227160"/>
            <a:ext cx="236520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Identité(s)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5023800" y="538560"/>
            <a:ext cx="3074760" cy="25585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dialogisches Sprechen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Marguerite Abouet: 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Aya de Yopougon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ustomShape 5"/>
          <p:cNvSpPr/>
          <p:nvPr/>
        </p:nvSpPr>
        <p:spPr>
          <a:xfrm>
            <a:off x="6503760" y="3777480"/>
            <a:ext cx="2629800" cy="22842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monologisches Sprechen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Les campagnes publicitaires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3006360" y="2660760"/>
            <a:ext cx="897120" cy="73692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4927680" y="53280"/>
            <a:ext cx="3201840" cy="327348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6184440" y="3171960"/>
            <a:ext cx="3229920" cy="311796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8274240" y="231480"/>
            <a:ext cx="3594240" cy="371808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Grafik 12" descr=""/>
          <p:cNvPicPr/>
          <p:nvPr/>
        </p:nvPicPr>
        <p:blipFill>
          <a:blip r:embed="rId2"/>
          <a:stretch/>
        </p:blipFill>
        <p:spPr>
          <a:xfrm>
            <a:off x="9356400" y="2090880"/>
            <a:ext cx="1578240" cy="1015200"/>
          </a:xfrm>
          <a:prstGeom prst="rect">
            <a:avLst/>
          </a:prstGeom>
          <a:ln w="0">
            <a:noFill/>
          </a:ln>
        </p:spPr>
      </p:pic>
      <p:pic>
        <p:nvPicPr>
          <p:cNvPr id="153" name="Grafik 17" descr="Ein Bild, das Text enthält.&#10;&#10;Automatisch generierte Beschreibung"/>
          <p:cNvPicPr/>
          <p:nvPr/>
        </p:nvPicPr>
        <p:blipFill>
          <a:blip r:embed="rId3"/>
          <a:stretch/>
        </p:blipFill>
        <p:spPr>
          <a:xfrm>
            <a:off x="7439040" y="4164480"/>
            <a:ext cx="834120" cy="11707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54" name="CustomShape 10"/>
          <p:cNvSpPr/>
          <p:nvPr/>
        </p:nvSpPr>
        <p:spPr>
          <a:xfrm>
            <a:off x="819360" y="5898240"/>
            <a:ext cx="58492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800" spc="-1" strike="noStrike">
                <a:solidFill>
                  <a:srgbClr val="000000"/>
                </a:solidFill>
                <a:latin typeface="Calibri"/>
                <a:ea typeface="DejaVu Sans"/>
              </a:rPr>
              <a:t>Zeichnungen: Miriam Hornig, Uli Schmid, Hanna Stich</a:t>
            </a:r>
            <a:endParaRPr b="0" lang="de-DE" sz="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Application>LibreOffice/7.4.2.3$Linux_X86_64 LibreOffice_project/382eef1f22670f7f4118c8c2dd222ec7ad009daf</Application>
  <AppVersion>15.0000</AppVersion>
  <Words>987</Words>
  <Paragraphs>165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2021-01-04T10:40:14Z</dcterms:created>
  <dc:creator>Raphaela Esprester-Bauer</dc:creator>
  <dc:description/>
  <dc:language>de-DE</dc:language>
  <cp:lastModifiedBy/>
  <dcterms:modified xsi:type="dcterms:W3CDTF">2022-10-26T12:24:55Z</dcterms:modified>
  <cp:revision>174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10</vt:i4>
  </property>
  <property fmtid="{D5CDD505-2E9C-101B-9397-08002B2CF9AE}" pid="7" name="PresentationFormat">
    <vt:lpwstr>Breitbild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14</vt:i4>
  </property>
</Properties>
</file>