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3.jpeg" ContentType="image/jpeg"/>
  <Override PartName="/ppt/media/image8.png" ContentType="image/png"/>
  <Override PartName="/ppt/media/image16.wmf" ContentType="image/x-wmf"/>
  <Override PartName="/ppt/media/image12.png" ContentType="image/png"/>
  <Override PartName="/ppt/media/image17.wmf" ContentType="image/x-wmf"/>
  <Override PartName="/ppt/media/image14.png" ContentType="image/png"/>
  <Override PartName="/ppt/media/image1.png" ContentType="image/png"/>
  <Override PartName="/ppt/media/image9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jpeg" ContentType="image/jpeg"/>
  <Override PartName="/ppt/media/image10.jpeg" ContentType="image/jpeg"/>
  <Override PartName="/ppt/media/image6.png" ContentType="image/png"/>
  <Override PartName="/ppt/media/image11.png" ContentType="image/png"/>
  <Override PartName="/ppt/media/image15.wmf" ContentType="image/x-wmf"/>
  <Override PartName="/ppt/media/image7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Mastertitelformat </a:t>
            </a: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bearbeiten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781E5EF-08E3-4BDE-846F-D183F84BFC64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18.10.22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9CD76BA-580B-44A7-9C59-283A840497D5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</a:t>
            </a: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240" y="6414480"/>
            <a:ext cx="12188520" cy="45684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2477880" y="6475680"/>
            <a:ext cx="777708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>
                <a:solidFill>
                  <a:srgbClr val="ffffff"/>
                </a:solidFill>
                <a:latin typeface="Calibri"/>
              </a:rPr>
              <a:t>Dossier Compréhension de l‘oral: A l‘écoute de la BD – une rencontre avec Riad Sattouf, Hergé et Tintin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1489040" y="6475680"/>
            <a:ext cx="752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fld id="{67DEB859-895F-46F4-B33E-DFA3FFAE69AB}" type="slidenum">
              <a:rPr b="0" lang="de-DE" sz="1400" spc="-1" strike="noStrike">
                <a:solidFill>
                  <a:srgbClr val="ffffff"/>
                </a:solidFill>
                <a:latin typeface="Calibri"/>
              </a:rPr>
              <a:t>&lt;Foliennummer&gt;</a:t>
            </a:fld>
            <a:endParaRPr b="0" lang="de-DE" sz="1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C8A98CD-0055-4EC8-8EE5-C3899B8BA873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18.10.22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4D59A42-CD16-4D0F-95A0-465120916192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Mastertextformat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78D95F2-D0C7-4684-8741-F4E5CD802081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18.10.22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778551E-051F-48D5-99E2-B7B7560A9F5B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commons.wikimedia.org/wiki/File:M&#233;diterran&#233;e.xcf" TargetMode="External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file:///C:/Users/respr/AppData/Local/Temp/2019_F_Hoerverstehen_erhoeht_1-2.pdf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7" name="Grafik 8" descr="Ein Bild, das Tex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6732720" y="0"/>
            <a:ext cx="4686120" cy="4541760"/>
          </a:xfrm>
          <a:prstGeom prst="rect">
            <a:avLst/>
          </a:prstGeom>
          <a:ln>
            <a:noFill/>
          </a:ln>
        </p:spPr>
      </p:pic>
      <p:pic>
        <p:nvPicPr>
          <p:cNvPr id="128" name="Grafik 10" descr="Ein Bild, das Text, Vektorgrafiken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47160" y="0"/>
            <a:ext cx="6539760" cy="669744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5385240" y="5553360"/>
            <a:ext cx="1225440" cy="8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TextShape 3"/>
          <p:cNvSpPr txBox="1"/>
          <p:nvPr/>
        </p:nvSpPr>
        <p:spPr>
          <a:xfrm>
            <a:off x="5295240" y="4402440"/>
            <a:ext cx="6620040" cy="1690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/>
          </a:bodyPr>
          <a:p>
            <a:pPr algn="ctr"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A l‘écoute de la BD – </a:t>
            </a:r>
            <a:br/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une rencontre avec </a:t>
            </a:r>
            <a:br/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Riad Sattouf, Hergé et Tintin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7812360" y="6136920"/>
            <a:ext cx="246780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Raphaela Esprester-Bauer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476520" y="6164280"/>
            <a:ext cx="2253240" cy="39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</a:rPr>
              <a:t>Zeichnungen: Karl-Christian Esprester</a:t>
            </a:r>
            <a:endParaRPr b="0" lang="de-DE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752480" y="109260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/>
          <p:cNvSpPr/>
          <p:nvPr/>
        </p:nvSpPr>
        <p:spPr>
          <a:xfrm>
            <a:off x="2900520" y="709560"/>
            <a:ext cx="62136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Zusätzliches Material für das individuelle Üben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640440" y="1343880"/>
            <a:ext cx="5229000" cy="4968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Dossier I – Materialien 7 und 9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Arbeit mit dem digitalen Tool www.edpuzzle.com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Riad Sattouf – Interview avec l‘auteur de la série de BD </a:t>
            </a:r>
            <a:r>
              <a:rPr b="0" i="1" lang="de-DE" sz="2000" spc="-1" strike="noStrike">
                <a:solidFill>
                  <a:srgbClr val="000000"/>
                </a:solidFill>
                <a:latin typeface="Calibri"/>
              </a:rPr>
              <a:t>L‘Arabe du futur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Riad Sattouf – Interview: „Le mot arabe est quasiment…“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Zugang: www.edpuzzle.com</a:t>
            </a:r>
            <a:endParaRPr b="0" lang="de-D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auf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Open class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klicken</a:t>
            </a:r>
            <a:endParaRPr b="0" lang="de-D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Class code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: ilefise</a:t>
            </a:r>
            <a:endParaRPr b="0" lang="de-D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Nickname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: beliebigen Spitznamen eingeben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7010280" y="1369800"/>
            <a:ext cx="4011120" cy="3138840"/>
          </a:xfrm>
          <a:prstGeom prst="rect">
            <a:avLst/>
          </a:prstGeom>
          <a:noFill/>
          <a:ln w="28440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Die Übung kann auch ohne das Tool durchgeführt werden: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Link zum Interview im Internet</a:t>
            </a:r>
            <a:endParaRPr b="0" lang="de-D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Seiten 23-28 bzw. 34-40 im Dossier</a:t>
            </a:r>
            <a:endParaRPr b="0" lang="de-DE" sz="2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Zeitangaben über jeder Aufgabe nutzen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752480" y="117108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2"/>
          <p:cNvSpPr/>
          <p:nvPr/>
        </p:nvSpPr>
        <p:spPr>
          <a:xfrm>
            <a:off x="3656520" y="606960"/>
            <a:ext cx="44341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Rezeptionsstrategien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968400" y="1326600"/>
            <a:ext cx="10254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</a:rPr>
              <a:t>Bildungsplan 2016 – Französisch Klassen 11/12 (BF und LF) – Hör-/Hörsehverstehen, Teilkompetenz 8 :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968400" y="2035800"/>
            <a:ext cx="8593200" cy="1187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Die Schülerinnen und Schüler können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in Abhängigkeit von der jeweiligen Hör-/Hörsehabsicht zielgerichtet Rezeptionsstrategien anwenden.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968400" y="3621960"/>
            <a:ext cx="75312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</a:rPr>
              <a:t>Erfahrung aus Unterrichtspraxis und Erprobung der Aufgaben im Dossier: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968400" y="4209480"/>
            <a:ext cx="88437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Die Auswahl möglicher Strategien ist bedingt durch</a:t>
            </a: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Art der Aufgaben (inhaltlich und sprachlich)</a:t>
            </a: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Art der Durchführung (z.B. Zahl der Hördurchgänge).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Strategieeinsatz und lexikalische Kenntnisse sind miteinander verwoben.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752480" y="117108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2"/>
          <p:cNvSpPr/>
          <p:nvPr/>
        </p:nvSpPr>
        <p:spPr>
          <a:xfrm>
            <a:off x="3700440" y="466920"/>
            <a:ext cx="44341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Rezeptionsstrategien einüben I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951120" y="1783440"/>
            <a:ext cx="102546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Hörhilfen/Verständnishilfen schaffen  (bottom up)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Zahlen im Aufgabensatz ausschreiben</a:t>
            </a: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951120" y="3055680"/>
            <a:ext cx="1028916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Kontexte und Inhalte ausgehend von Schlüsselwörtern antizipieren (top down)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geographische Orte, Länder im Aufgabensatz mit Wissensbeständen vernetzen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Fakten und Sachverhalte ausmachen, die im Stamm der Aufgaben genannt werden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zentrale Themen erschließen, die im Aufgabensatz deutlich werden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752480" y="117108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2"/>
          <p:cNvSpPr/>
          <p:nvPr/>
        </p:nvSpPr>
        <p:spPr>
          <a:xfrm>
            <a:off x="398160" y="571320"/>
            <a:ext cx="44341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Rezeptionsstrategien einüben II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518040" y="1973880"/>
            <a:ext cx="6157440" cy="31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70c0"/>
                </a:solidFill>
                <a:latin typeface="Calibri"/>
              </a:rPr>
              <a:t>Lexikalische Felder ausgehend von Stamm und Antwort-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70c0"/>
                </a:solidFill>
                <a:latin typeface="Calibri"/>
              </a:rPr>
              <a:t>alternativen erschließen (bottom up / top down)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synonyme Formulierungen für den Stamm, 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Attraktoren und Distraktoren suchen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Wortfelder für Schlüsselwörter in Attraktoren 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und Distraktoren zusammenstellen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518040" y="4423320"/>
            <a:ext cx="36867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70c0"/>
                </a:solidFill>
                <a:latin typeface="Calibri"/>
              </a:rPr>
              <a:t>Beim ersten Hören (bottom up)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Struktureindruck gewinnen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Anker“wörter heraushören</a:t>
            </a:r>
            <a:endParaRPr b="0" lang="de-DE" sz="2000" spc="-1" strike="noStrike">
              <a:latin typeface="Arial"/>
            </a:endParaRPr>
          </a:p>
        </p:txBody>
      </p:sp>
      <p:pic>
        <p:nvPicPr>
          <p:cNvPr id="205" name="Grafik 5" descr=""/>
          <p:cNvPicPr/>
          <p:nvPr/>
        </p:nvPicPr>
        <p:blipFill>
          <a:blip r:embed="rId1"/>
          <a:stretch/>
        </p:blipFill>
        <p:spPr>
          <a:xfrm>
            <a:off x="6863400" y="571320"/>
            <a:ext cx="4878720" cy="546696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sp>
        <p:nvSpPr>
          <p:cNvPr id="206" name="CustomShape 5"/>
          <p:cNvSpPr/>
          <p:nvPr/>
        </p:nvSpPr>
        <p:spPr>
          <a:xfrm>
            <a:off x="1829160" y="5669280"/>
            <a:ext cx="50338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Beispiele für Aufgabenvorschläge im Dossier I, S. 17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207" name="Grafik 13" descr=""/>
          <p:cNvPicPr/>
          <p:nvPr/>
        </p:nvPicPr>
        <p:blipFill>
          <a:blip r:embed="rId2"/>
          <a:stretch/>
        </p:blipFill>
        <p:spPr>
          <a:xfrm>
            <a:off x="4918320" y="441720"/>
            <a:ext cx="1560960" cy="1543320"/>
          </a:xfrm>
          <a:prstGeom prst="rect">
            <a:avLst/>
          </a:prstGeom>
          <a:ln>
            <a:noFill/>
          </a:ln>
        </p:spPr>
      </p:pic>
      <p:sp>
        <p:nvSpPr>
          <p:cNvPr id="208" name="CustomShape 6"/>
          <p:cNvSpPr/>
          <p:nvPr/>
        </p:nvSpPr>
        <p:spPr>
          <a:xfrm>
            <a:off x="4968000" y="5976000"/>
            <a:ext cx="170424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</a:rPr>
              <a:t>Zeichnung: Karl-Christian Esprester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408320" y="218412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"/>
          <p:cNvSpPr/>
          <p:nvPr/>
        </p:nvSpPr>
        <p:spPr>
          <a:xfrm>
            <a:off x="550440" y="615600"/>
            <a:ext cx="754560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Scaffolding- oder Differenzierungsmaßnahmen beim Hörverstehen: 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Vorbereitung mit LearningApps</a:t>
            </a:r>
            <a:endParaRPr b="0" lang="de-DE" sz="2000" spc="-1" strike="noStrike">
              <a:latin typeface="Arial"/>
            </a:endParaRPr>
          </a:p>
        </p:txBody>
      </p:sp>
      <p:pic>
        <p:nvPicPr>
          <p:cNvPr id="211" name="Grafik 4" descr=""/>
          <p:cNvPicPr/>
          <p:nvPr/>
        </p:nvPicPr>
        <p:blipFill>
          <a:blip r:embed="rId1"/>
          <a:stretch/>
        </p:blipFill>
        <p:spPr>
          <a:xfrm>
            <a:off x="4788360" y="1903320"/>
            <a:ext cx="6978960" cy="332028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sp>
        <p:nvSpPr>
          <p:cNvPr id="212" name="CustomShape 3"/>
          <p:cNvSpPr/>
          <p:nvPr/>
        </p:nvSpPr>
        <p:spPr>
          <a:xfrm>
            <a:off x="550440" y="1810800"/>
            <a:ext cx="4237200" cy="50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4472c4"/>
                </a:solidFill>
                <a:latin typeface="Calibri"/>
              </a:rPr>
              <a:t>Hürde beim Hörverstehen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Flüchtigkeit des Akustischen</a:t>
            </a: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Erschließung unter Zuhilfenahme der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gesamten Sprachkenntnisse (D, E, F, L)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erschwert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4472c4"/>
                </a:solidFill>
                <a:latin typeface="Calibri"/>
              </a:rPr>
              <a:t>Passende Aufgaben zu den Audiodokumenten: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Einhören“ in ein Thema oder ein Wortfeld</a:t>
            </a: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keine Vokabelgleichungen</a:t>
            </a: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Ohne grundlegendes Verstehen kann die Aufgabe nicht gelöst werden.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7108560" y="5364360"/>
            <a:ext cx="3450600" cy="6933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5acea"/>
              </a:gs>
              <a:gs pos="100000">
                <a:srgbClr val="bfcaf0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7197120" y="5557320"/>
            <a:ext cx="293940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</a:rPr>
              <a:t>Aufgabenbeispiel Dossier II, S. 20, 24</a:t>
            </a:r>
            <a:endParaRPr b="0" lang="de-DE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752480" y="117108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"/>
          <p:cNvSpPr/>
          <p:nvPr/>
        </p:nvSpPr>
        <p:spPr>
          <a:xfrm>
            <a:off x="3598560" y="483480"/>
            <a:ext cx="43430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Material im Moodle-Kursraum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217" name="Grafik 5" descr=""/>
          <p:cNvPicPr/>
          <p:nvPr/>
        </p:nvPicPr>
        <p:blipFill>
          <a:blip r:embed="rId1"/>
          <a:stretch/>
        </p:blipFill>
        <p:spPr>
          <a:xfrm>
            <a:off x="564480" y="1358640"/>
            <a:ext cx="2209680" cy="3062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8" name="Grafik 9" descr=""/>
          <p:cNvPicPr/>
          <p:nvPr/>
        </p:nvPicPr>
        <p:blipFill>
          <a:blip r:embed="rId2"/>
          <a:stretch/>
        </p:blipFill>
        <p:spPr>
          <a:xfrm>
            <a:off x="3260880" y="1355760"/>
            <a:ext cx="2158920" cy="3062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9" name="Grafik 11" descr=""/>
          <p:cNvPicPr/>
          <p:nvPr/>
        </p:nvPicPr>
        <p:blipFill>
          <a:blip r:embed="rId3"/>
          <a:stretch/>
        </p:blipFill>
        <p:spPr>
          <a:xfrm>
            <a:off x="5906520" y="1355760"/>
            <a:ext cx="2183760" cy="3062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0" name="CustomShape 3"/>
          <p:cNvSpPr/>
          <p:nvPr/>
        </p:nvSpPr>
        <p:spPr>
          <a:xfrm>
            <a:off x="8791200" y="1334160"/>
            <a:ext cx="26445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Audiodokumente und Videos im Internet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s. Links in den Dossiers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837360" y="5278680"/>
            <a:ext cx="2760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Identische Nummerierung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 rot="5400000">
            <a:off x="2658240" y="2419200"/>
            <a:ext cx="668160" cy="4855320"/>
          </a:xfrm>
          <a:prstGeom prst="rightBrace">
            <a:avLst>
              <a:gd name="adj1" fmla="val 0"/>
              <a:gd name="adj2" fmla="val 46051"/>
            </a:avLst>
          </a:prstGeom>
          <a:noFill/>
          <a:ln w="1908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6"/>
          <p:cNvSpPr/>
          <p:nvPr/>
        </p:nvSpPr>
        <p:spPr>
          <a:xfrm flipV="1">
            <a:off x="3260880" y="4227480"/>
            <a:ext cx="3216600" cy="92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519560" y="432720"/>
            <a:ext cx="915264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Arbeit mit den Dossiers in der asynchronen Arbeitsphase - Vorschläge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596520" y="1119960"/>
            <a:ext cx="1074636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1.  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Grundlegendes und erhöhtes Niveau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-   Untersuchen Sie die mit „BF“ und „LF“ gekennzeichneten Materialien nach Unterschieden der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Anforderung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(A l'écoute de la BD II, Materialien 21 + 22 oder 23 + 24, S. 8-24).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-    Materialien ohne Kennzeichnung: Schlagen Sie weitere Verfahrensweisen für einen niveaugerechten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Einsatz in BF und LF vor.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596520" y="2693160"/>
            <a:ext cx="1074636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2.  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Individuelles Üben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mit dem Tool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Edpuzzle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(alternativ: der Internetquelle und den Aufgaben in Word)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(A l‘écoute de la BD I, Material 7, S. 23-26)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Machen Sie sich ein Bild vom Verhältnis der halboffenen und geschlossenen Aufgaben in exercice 1 und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exercice 2. Nennen Sie Vor- und Nachteile der Arbeit mit dem Tool bzw. eines mit Zeitangaben versehenen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Aufgabensatzes.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489960" y="4625280"/>
            <a:ext cx="1074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3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Strategien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Scaffolding und Differenzierung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: Prüfen Sie einige Aufgaben und deren Progression – auch im       Hinblick auf deren Ausrichtung auf das Hörverstehen.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752480" y="117108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4954680" y="1407240"/>
            <a:ext cx="2163600" cy="14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2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Identité(s)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135" name="Grafik 5" descr="Lautstärke"/>
          <p:cNvPicPr/>
          <p:nvPr/>
        </p:nvPicPr>
        <p:blipFill>
          <a:blip r:embed="rId1"/>
          <a:stretch/>
        </p:blipFill>
        <p:spPr>
          <a:xfrm>
            <a:off x="4545000" y="26553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4696200" y="3853800"/>
            <a:ext cx="279900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Hörverstehen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137" name="Grafik 8" descr=""/>
          <p:cNvPicPr/>
          <p:nvPr/>
        </p:nvPicPr>
        <p:blipFill>
          <a:blip r:embed="rId2"/>
          <a:stretch/>
        </p:blipFill>
        <p:spPr>
          <a:xfrm>
            <a:off x="8580600" y="505080"/>
            <a:ext cx="2689560" cy="2658960"/>
          </a:xfrm>
          <a:prstGeom prst="rect">
            <a:avLst/>
          </a:prstGeom>
          <a:ln>
            <a:noFill/>
          </a:ln>
        </p:spPr>
      </p:pic>
      <p:pic>
        <p:nvPicPr>
          <p:cNvPr id="138" name="Grafik 10" descr="Ein Bild, das Strichzeichnung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472680" y="2551320"/>
            <a:ext cx="3107160" cy="3079800"/>
          </a:xfrm>
          <a:prstGeom prst="rect">
            <a:avLst/>
          </a:prstGeom>
          <a:ln>
            <a:noFill/>
          </a:ln>
        </p:spPr>
      </p:pic>
      <p:pic>
        <p:nvPicPr>
          <p:cNvPr id="139" name="Grafik 12" descr="Ein Bild, das Silhouette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1402200" y="155160"/>
            <a:ext cx="2472480" cy="2472480"/>
          </a:xfrm>
          <a:prstGeom prst="rect">
            <a:avLst/>
          </a:prstGeom>
          <a:ln>
            <a:noFill/>
          </a:ln>
        </p:spPr>
      </p:pic>
      <p:pic>
        <p:nvPicPr>
          <p:cNvPr id="140" name="Grafik 28" descr="Ein Bild, das Karte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8353080" y="3875400"/>
            <a:ext cx="3365640" cy="1609560"/>
          </a:xfrm>
          <a:prstGeom prst="rect">
            <a:avLst/>
          </a:prstGeom>
          <a:ln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3632040" y="959760"/>
            <a:ext cx="4518360" cy="4506480"/>
          </a:xfrm>
          <a:prstGeom prst="ellipse">
            <a:avLst/>
          </a:prstGeom>
          <a:noFill/>
          <a:ln w="7632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8828640" y="3623040"/>
            <a:ext cx="772920" cy="79740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6"/>
          <p:cNvSpPr/>
          <p:nvPr/>
        </p:nvSpPr>
        <p:spPr>
          <a:xfrm>
            <a:off x="11019240" y="4638600"/>
            <a:ext cx="699480" cy="69876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7"/>
          <p:cNvSpPr/>
          <p:nvPr/>
        </p:nvSpPr>
        <p:spPr>
          <a:xfrm>
            <a:off x="472680" y="5851080"/>
            <a:ext cx="767772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</a:rPr>
              <a:t>Zeichnungen: Karl-Christian Esprester; Karte Belgien:https://pixabay.com/de/illustrations/belgien-karte-flagge-land-1489362/  (27.2.2021); Karte Mittelmeer:</a:t>
            </a:r>
            <a:r>
              <a:rPr b="0" lang="fr-FR" sz="800" spc="-1" strike="noStrike" u="sng">
                <a:solidFill>
                  <a:srgbClr val="000000"/>
                </a:solidFill>
                <a:uFillTx/>
                <a:latin typeface="Calibri"/>
                <a:ea typeface="Calibri"/>
                <a:hlinkClick r:id="rId6"/>
              </a:rPr>
              <a:t>https://commons.wikimedia.org/wiki/File:M%C3%A9diterran%C3%A9e.xcf</a:t>
            </a:r>
            <a:r>
              <a:rPr b="0" lang="fr-FR" sz="800" spc="-1" strike="noStrike">
                <a:solidFill>
                  <a:srgbClr val="000000"/>
                </a:solidFill>
                <a:latin typeface="Calibri"/>
                <a:ea typeface="Calibri"/>
              </a:rPr>
              <a:t> ; Le bassin méditerranéen vierge, Idarvol [CC BY-SA 3.0] via Wikimedia Commons (28.12.2020)</a:t>
            </a:r>
            <a:endParaRPr b="0" lang="de-DE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752480" y="117108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2"/>
          <p:cNvSpPr/>
          <p:nvPr/>
        </p:nvSpPr>
        <p:spPr>
          <a:xfrm>
            <a:off x="905760" y="257040"/>
            <a:ext cx="4699440" cy="557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Bildungsplan 2016 – Klassen 11/12</a:t>
            </a:r>
            <a:endParaRPr b="0" lang="de-DE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Hör-/Hörsehverstehen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authentische Hör-/Hörsehdokumente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Alltagsgespräche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(BF: kurze) Erzählungen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GeR B2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zentrale Aussagen und ausgewählte Einzel-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informationen entnehmen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Filmsequenzen im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Wesentlichen verstehen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Rezeptionsstrategien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6658920" y="257040"/>
            <a:ext cx="5031360" cy="767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Herausforderungen im Unterrichtsalltag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mühsam: Suche nach geeigneten Dokumenten</a:t>
            </a: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zur UE passender Inhalt</a:t>
            </a: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angemessener Schwierigkeitsgrad (Lernstand der Schüler und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Zielniveau)</a:t>
            </a: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Passung Übungsaufgaben - Klausur        </a:t>
            </a: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Passung mit Abitur: Hörverstehen</a:t>
            </a: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angemessene Länge</a:t>
            </a: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angemessene Zahl und Verteilung der Informationen im Dokument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hoher Zeitaufwand vs. „inhaltlicher Gewinn“   …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4660560" y="2723400"/>
            <a:ext cx="1791720" cy="923760"/>
          </a:xfrm>
          <a:prstGeom prst="left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95d0ff"/>
              </a:gs>
              <a:gs pos="100000">
                <a:srgbClr val="bee0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841480" y="581400"/>
            <a:ext cx="58302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Neue Rahmenbedingungen ab Abitur 2021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109520" y="1355760"/>
            <a:ext cx="4052520" cy="3381480"/>
          </a:xfrm>
          <a:prstGeom prst="rect">
            <a:avLst/>
          </a:prstGeom>
          <a:noFill/>
          <a:ln w="284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4472c4"/>
                </a:solidFill>
                <a:latin typeface="Calibri"/>
              </a:rPr>
              <a:t>Leistungsfach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schriftliche Abiturprüfung: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1. Teil: Hörverstehen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Detailverstehen</a:t>
            </a:r>
            <a:endParaRPr b="0" lang="de-DE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Globalverstehen – neuer Aufgabentypus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6587640" y="1355760"/>
            <a:ext cx="4180680" cy="3015720"/>
          </a:xfrm>
          <a:prstGeom prst="rect">
            <a:avLst/>
          </a:prstGeom>
          <a:noFill/>
          <a:ln w="2844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ffc000"/>
                </a:solidFill>
                <a:latin typeface="Calibri"/>
              </a:rPr>
              <a:t>Basisfach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in einer Klausur während der vier Kursstufenhalbjahre: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Modul Hörverstehen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1109520" y="4726080"/>
            <a:ext cx="405252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Globalverstehen –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bislang wenig Materialien: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- Beispiele auf den IQB-Seiten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6507360" y="4726080"/>
            <a:ext cx="42609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Herausforderung: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- Heterogenität der Lerngruppen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163600" y="547920"/>
            <a:ext cx="786456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Globalverstehen – Beispiel für das neue Aufgabenformat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852120" y="5655240"/>
            <a:ext cx="9898200" cy="46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"/>
          <p:cNvSpPr/>
          <p:nvPr/>
        </p:nvSpPr>
        <p:spPr>
          <a:xfrm>
            <a:off x="7777440" y="5916600"/>
            <a:ext cx="356220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7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file:///C:/Users/respr/AppData/Local/Temp/2019_F_Hoerverstehen_erhoeht_1-2.pdf</a:t>
            </a:r>
            <a:r>
              <a:rPr b="0" lang="de-DE" sz="700" spc="-1" strike="noStrike">
                <a:solidFill>
                  <a:srgbClr val="000000"/>
                </a:solidFill>
                <a:latin typeface="Calibri"/>
              </a:rPr>
              <a:t>, S. 2</a:t>
            </a:r>
            <a:endParaRPr b="0" lang="de-DE" sz="700" spc="-1" strike="noStrike">
              <a:latin typeface="Arial"/>
            </a:endParaRPr>
          </a:p>
        </p:txBody>
      </p:sp>
      <p:pic>
        <p:nvPicPr>
          <p:cNvPr id="157" name="Grafik 15" descr="Ein Bild, das Tisch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231920" y="1124640"/>
            <a:ext cx="6120720" cy="4991760"/>
          </a:xfrm>
          <a:prstGeom prst="rect">
            <a:avLst/>
          </a:prstGeom>
          <a:ln w="19080">
            <a:solidFill>
              <a:srgbClr val="0070c0"/>
            </a:solidFill>
            <a:round/>
          </a:ln>
        </p:spPr>
      </p:pic>
      <p:sp>
        <p:nvSpPr>
          <p:cNvPr id="158" name="CustomShape 4"/>
          <p:cNvSpPr/>
          <p:nvPr/>
        </p:nvSpPr>
        <p:spPr>
          <a:xfrm>
            <a:off x="7881120" y="1411560"/>
            <a:ext cx="387936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IQB Aufgabenpool 2019 Französisch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erhöhtes Niveau –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Hörverstehen Aufgabe 1 (Auszug)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752480" y="117108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/>
          <p:cNvSpPr/>
          <p:nvPr/>
        </p:nvSpPr>
        <p:spPr>
          <a:xfrm>
            <a:off x="3588840" y="501480"/>
            <a:ext cx="79146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A l‘écoute de la BD – Vorüberlegungen zur Konzeption 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61" name="Grafik 7" descr=""/>
          <p:cNvPicPr/>
          <p:nvPr/>
        </p:nvPicPr>
        <p:blipFill>
          <a:blip r:embed="rId1"/>
          <a:stretch/>
        </p:blipFill>
        <p:spPr>
          <a:xfrm>
            <a:off x="543240" y="480960"/>
            <a:ext cx="2792880" cy="409068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3588840" y="1302480"/>
            <a:ext cx="518508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konzeptionell mündliche Texte: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Interviews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Möglichkeit: inhaltliche Vernetzung mit einer UE, inhaltliche Komplementarität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Möglichkeit: Integration mit dem Aufbau weiterer Kompetenzen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mehrere Audiodokumente à 4-5 min Länge  zu einem Thema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mehrere Aufgaben zum Detail- und zum Globalverstehen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Audiodokumente und Aufgaben für Kompetenzaufbau und Klausur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Anregungen für den Aufbau von Strategien des Hörverstehens</a:t>
            </a:r>
            <a:endParaRPr b="0" lang="de-DE" sz="20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Hörverstehen und Wortschatzarbeit</a:t>
            </a:r>
            <a:endParaRPr b="0" lang="de-DE" sz="2000" spc="-1" strike="noStrike">
              <a:latin typeface="Arial"/>
            </a:endParaRPr>
          </a:p>
        </p:txBody>
      </p:sp>
      <p:pic>
        <p:nvPicPr>
          <p:cNvPr id="163" name="Grafik 12" descr="Ein Bild, das Text, Karte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8774280" y="2182680"/>
            <a:ext cx="3083760" cy="3787920"/>
          </a:xfrm>
          <a:prstGeom prst="rect">
            <a:avLst/>
          </a:prstGeom>
          <a:ln>
            <a:noFill/>
          </a:ln>
        </p:spPr>
      </p:pic>
      <p:sp>
        <p:nvSpPr>
          <p:cNvPr id="164" name="CustomShape 4"/>
          <p:cNvSpPr/>
          <p:nvPr/>
        </p:nvSpPr>
        <p:spPr>
          <a:xfrm>
            <a:off x="683640" y="5970960"/>
            <a:ext cx="290484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</a:rPr>
              <a:t>Zeichnungen: Karl-Christian Esprester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752480" y="1171080"/>
            <a:ext cx="4343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2"/>
          <p:cNvSpPr/>
          <p:nvPr/>
        </p:nvSpPr>
        <p:spPr>
          <a:xfrm>
            <a:off x="266400" y="709560"/>
            <a:ext cx="3515040" cy="1186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Detailverstehen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–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je drei Aufgabensätze mit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10-11 VE zu Riad Sattouf und Hergé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266400" y="241200"/>
            <a:ext cx="3515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Konzeption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266400" y="3022560"/>
            <a:ext cx="3515040" cy="1186920"/>
          </a:xfrm>
          <a:prstGeom prst="rect">
            <a:avLst/>
          </a:prstGeom>
          <a:solidFill>
            <a:srgbClr val="9933ff">
              <a:alpha val="4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Global- und Detailverstehen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– individuelle und interaktive Zusatzübungen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69" name="Grafik 8" descr=""/>
          <p:cNvPicPr/>
          <p:nvPr/>
        </p:nvPicPr>
        <p:blipFill>
          <a:blip r:embed="rId1"/>
          <a:stretch/>
        </p:blipFill>
        <p:spPr>
          <a:xfrm>
            <a:off x="4031280" y="0"/>
            <a:ext cx="8160480" cy="6334560"/>
          </a:xfrm>
          <a:prstGeom prst="rect">
            <a:avLst/>
          </a:prstGeom>
          <a:ln>
            <a:noFill/>
          </a:ln>
        </p:spPr>
      </p:pic>
      <p:sp>
        <p:nvSpPr>
          <p:cNvPr id="170" name="CustomShape 5"/>
          <p:cNvSpPr/>
          <p:nvPr/>
        </p:nvSpPr>
        <p:spPr>
          <a:xfrm>
            <a:off x="266400" y="1864440"/>
            <a:ext cx="3515040" cy="913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Globalverstehen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–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je ein Aufgabensatz zu Riad Sattouf und Hergé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266400" y="4180680"/>
            <a:ext cx="376452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70c0"/>
                </a:solidFill>
                <a:latin typeface="Ink Free"/>
              </a:rPr>
              <a:t>Zusatzmaterialien zur</a:t>
            </a: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b="0" lang="de-DE" sz="1800" spc="-1" strike="noStrike">
                <a:solidFill>
                  <a:srgbClr val="0070c0"/>
                </a:solidFill>
                <a:latin typeface="Ink Free"/>
              </a:rPr>
              <a:t>Kontextualisierung</a:t>
            </a: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b="0" lang="de-DE" sz="1800" spc="-1" strike="noStrike">
                <a:solidFill>
                  <a:srgbClr val="0070c0"/>
                </a:solidFill>
                <a:latin typeface="Ink Free"/>
              </a:rPr>
              <a:t>Vertiefung</a:t>
            </a: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b="0" lang="de-DE" sz="1800" spc="-1" strike="noStrike">
                <a:solidFill>
                  <a:srgbClr val="0070c0"/>
                </a:solidFill>
                <a:latin typeface="Ink Free"/>
              </a:rPr>
              <a:t>integrativen Förderung weiterer Kompetenzen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70c0"/>
                </a:solidFill>
                <a:latin typeface="Ink Free"/>
              </a:rPr>
              <a:t>komplementär zu HV-Aufgaben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441880" y="1920960"/>
            <a:ext cx="3890880" cy="365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Angebot an Zusatzmaterialien zur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Vorbereitung und Vertiefung des Hörverstehens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Auszüge aus </a:t>
            </a:r>
            <a:r>
              <a:rPr b="0" i="1" lang="de-DE" sz="1800" spc="-1" strike="noStrike">
                <a:solidFill>
                  <a:srgbClr val="000000"/>
                </a:solidFill>
                <a:latin typeface="Calibri"/>
              </a:rPr>
              <a:t>L‘Arabe du futur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Artikel über Riad Sattouf, Hergé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und ihre Figuren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Artikel über den Graphic Novel </a:t>
            </a:r>
            <a:r>
              <a:rPr b="0" i="1" lang="de-DE" sz="1800" spc="-1" strike="noStrike">
                <a:solidFill>
                  <a:srgbClr val="000000"/>
                </a:solidFill>
                <a:latin typeface="Calibri"/>
              </a:rPr>
              <a:t>Madgermanes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65320" y="425880"/>
            <a:ext cx="111805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Integrative Einbindung der Hörverstehensaufgaben – </a:t>
            </a:r>
            <a:endParaRPr b="0" lang="de-DE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Aufbau soziokulturellen Orientierungswissens und Förderung weiterer Kompetenzen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6887880" y="1644120"/>
            <a:ext cx="30625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TMK: analyse d‘une caricature/d‘une BD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Leseverstehen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Sprechen: résumé …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Schreiben: commentaire personnel …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Sprachmittlung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2441880" y="5564880"/>
            <a:ext cx="639000" cy="40788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5"/>
          <p:cNvSpPr/>
          <p:nvPr/>
        </p:nvSpPr>
        <p:spPr>
          <a:xfrm>
            <a:off x="3295800" y="5446080"/>
            <a:ext cx="52441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Komplementäres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Verhältnis von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Hörverstehensaufgaben und Texten zur Vorbereitung 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5856120" y="4613760"/>
            <a:ext cx="896400" cy="27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70c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7"/>
          <p:cNvSpPr/>
          <p:nvPr/>
        </p:nvSpPr>
        <p:spPr>
          <a:xfrm>
            <a:off x="5909400" y="3880800"/>
            <a:ext cx="843120" cy="40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70c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8"/>
          <p:cNvSpPr/>
          <p:nvPr/>
        </p:nvSpPr>
        <p:spPr>
          <a:xfrm flipV="1">
            <a:off x="5918040" y="3592440"/>
            <a:ext cx="856440" cy="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70c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9"/>
          <p:cNvSpPr/>
          <p:nvPr/>
        </p:nvSpPr>
        <p:spPr>
          <a:xfrm flipV="1">
            <a:off x="5878080" y="2956680"/>
            <a:ext cx="905040" cy="61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70c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10"/>
          <p:cNvSpPr/>
          <p:nvPr/>
        </p:nvSpPr>
        <p:spPr>
          <a:xfrm flipV="1">
            <a:off x="5749560" y="2306880"/>
            <a:ext cx="1047240" cy="776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70c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11"/>
          <p:cNvSpPr/>
          <p:nvPr/>
        </p:nvSpPr>
        <p:spPr>
          <a:xfrm>
            <a:off x="5736240" y="3205080"/>
            <a:ext cx="1047240" cy="81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70c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12"/>
          <p:cNvSpPr/>
          <p:nvPr/>
        </p:nvSpPr>
        <p:spPr>
          <a:xfrm>
            <a:off x="5806080" y="3132000"/>
            <a:ext cx="1109520" cy="30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70c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13"/>
          <p:cNvSpPr/>
          <p:nvPr/>
        </p:nvSpPr>
        <p:spPr>
          <a:xfrm rot="16200000">
            <a:off x="9358920" y="3443400"/>
            <a:ext cx="466056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fr-FR" sz="800" spc="-1" strike="noStrike">
                <a:solidFill>
                  <a:srgbClr val="000000"/>
                </a:solidFill>
                <a:latin typeface="Calibri"/>
                <a:ea typeface="Calibri"/>
              </a:rPr>
              <a:t>Riad Sattouf, L’Arabe du futur 3. Une jeunesse en Moyen-Orient (1985-1987), Allary Editions 2016, p. 150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Aufgaben für das grundlegende und das erhöhte Niveau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1601640" y="2117520"/>
            <a:ext cx="9308520" cy="2960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gleiche Audiodokumente –  unterschiedlich formulierte Aufgaben für BF und LF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LV: unterschiedliche Textgrundlage und Aufgaben: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- Länge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- Menge der Aufgaben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- Aufgabenkomplexität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LibreOffice/6.4.7.2$Linux_X86_64 LibreOffice_project/40$Build-2</Application>
  <Words>1112</Words>
  <Paragraphs>188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2021-01-04T10:40:14Z</dcterms:created>
  <dc:creator>Raphaela Esprester-Bauer</dc:creator>
  <dc:description/>
  <dc:language>de-DE</dc:language>
  <cp:lastModifiedBy/>
  <dcterms:modified xsi:type="dcterms:W3CDTF">2022-10-18T22:59:46Z</dcterms:modified>
  <cp:revision>204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